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3"/>
  </p:notesMasterIdLst>
  <p:handoutMasterIdLst>
    <p:handoutMasterId r:id="rId34"/>
  </p:handoutMasterIdLst>
  <p:sldIdLst>
    <p:sldId id="256" r:id="rId5"/>
    <p:sldId id="257" r:id="rId6"/>
    <p:sldId id="362" r:id="rId7"/>
    <p:sldId id="363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72" r:id="rId16"/>
    <p:sldId id="374" r:id="rId17"/>
    <p:sldId id="375" r:id="rId18"/>
    <p:sldId id="378" r:id="rId19"/>
    <p:sldId id="381" r:id="rId20"/>
    <p:sldId id="382" r:id="rId21"/>
    <p:sldId id="387" r:id="rId22"/>
    <p:sldId id="376" r:id="rId23"/>
    <p:sldId id="377" r:id="rId24"/>
    <p:sldId id="383" r:id="rId25"/>
    <p:sldId id="379" r:id="rId26"/>
    <p:sldId id="385" r:id="rId27"/>
    <p:sldId id="380" r:id="rId28"/>
    <p:sldId id="386" r:id="rId29"/>
    <p:sldId id="384" r:id="rId30"/>
    <p:sldId id="388" r:id="rId31"/>
    <p:sldId id="259" r:id="rId32"/>
  </p:sldIdLst>
  <p:sldSz cx="9144000" cy="6858000" type="screen4x3"/>
  <p:notesSz cx="6797675" cy="9926638"/>
  <p:custDataLst>
    <p:tags r:id="rId35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nášová Apolena" initials="JA" lastIdx="4" clrIdx="0"/>
  <p:cmAuthor id="1" name="Veselá Lenka" initials="VL" lastIdx="2" clrIdx="1"/>
  <p:cmAuthor id="2" name="Jelínková Lucie" initials="JL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0842" autoAdjust="0"/>
  </p:normalViewPr>
  <p:slideViewPr>
    <p:cSldViewPr>
      <p:cViewPr>
        <p:scale>
          <a:sx n="90" d="100"/>
          <a:sy n="90" d="100"/>
        </p:scale>
        <p:origin x="-654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57DC44-CA9D-4553-959C-5F906A9A6119}" type="doc">
      <dgm:prSet loTypeId="urn:microsoft.com/office/officeart/2005/8/layout/pyramid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FDD2F5F-4C15-40C2-AEFE-7AA7EA428D77}">
      <dgm:prSet phldrT="[Text]" custT="1"/>
      <dgm:spPr>
        <a:solidFill>
          <a:schemeClr val="accent6">
            <a:lumMod val="75000"/>
            <a:alpha val="90000"/>
          </a:schemeClr>
        </a:solidFill>
      </dgm:spPr>
      <dgm:t>
        <a:bodyPr/>
        <a:lstStyle/>
        <a:p>
          <a:r>
            <a:rPr lang="cs-CZ" sz="1800" b="1" dirty="0" smtClean="0"/>
            <a:t>Systematické </a:t>
          </a:r>
          <a:r>
            <a:rPr lang="cs-CZ" sz="1800" b="1" dirty="0" err="1" smtClean="0"/>
            <a:t>review</a:t>
          </a:r>
          <a:r>
            <a:rPr lang="cs-CZ" sz="1800" b="1" dirty="0" smtClean="0"/>
            <a:t>/meta-analýza RCT</a:t>
          </a:r>
          <a:endParaRPr lang="cs-CZ" sz="1800" b="1" dirty="0"/>
        </a:p>
      </dgm:t>
    </dgm:pt>
    <dgm:pt modelId="{4AFD19BA-BAE7-4D86-836F-C592B1D67FCD}" type="parTrans" cxnId="{364CFD43-E1B0-45C2-9D69-59333CFB2091}">
      <dgm:prSet/>
      <dgm:spPr/>
      <dgm:t>
        <a:bodyPr/>
        <a:lstStyle/>
        <a:p>
          <a:endParaRPr lang="cs-CZ"/>
        </a:p>
      </dgm:t>
    </dgm:pt>
    <dgm:pt modelId="{FF27C521-9ACD-4D24-978C-89EA5AA760F3}" type="sibTrans" cxnId="{364CFD43-E1B0-45C2-9D69-59333CFB2091}">
      <dgm:prSet/>
      <dgm:spPr/>
      <dgm:t>
        <a:bodyPr/>
        <a:lstStyle/>
        <a:p>
          <a:endParaRPr lang="cs-CZ"/>
        </a:p>
      </dgm:t>
    </dgm:pt>
    <dgm:pt modelId="{50A8BE0A-BE21-45F1-AA61-137FA472C65E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cs-CZ" sz="1800" b="1" dirty="0" smtClean="0"/>
            <a:t>Randomizované kontrolované klin. studie</a:t>
          </a:r>
        </a:p>
        <a:p>
          <a:r>
            <a:rPr lang="cs-CZ" sz="1800" b="1" dirty="0" smtClean="0"/>
            <a:t>Observační studie</a:t>
          </a:r>
          <a:endParaRPr lang="cs-CZ" sz="1800" b="1" dirty="0"/>
        </a:p>
      </dgm:t>
    </dgm:pt>
    <dgm:pt modelId="{42EC9C1E-ECA2-4C70-B73E-40D943833188}" type="parTrans" cxnId="{13ED87B2-BA1E-419C-8E14-8C211341E2CE}">
      <dgm:prSet/>
      <dgm:spPr/>
      <dgm:t>
        <a:bodyPr/>
        <a:lstStyle/>
        <a:p>
          <a:endParaRPr lang="cs-CZ"/>
        </a:p>
      </dgm:t>
    </dgm:pt>
    <dgm:pt modelId="{64EC023D-6224-4360-B98A-DE73F5FCD9FC}" type="sibTrans" cxnId="{13ED87B2-BA1E-419C-8E14-8C211341E2CE}">
      <dgm:prSet/>
      <dgm:spPr/>
      <dgm:t>
        <a:bodyPr/>
        <a:lstStyle/>
        <a:p>
          <a:endParaRPr lang="cs-CZ"/>
        </a:p>
      </dgm:t>
    </dgm:pt>
    <dgm:pt modelId="{8B2DA284-64E0-4C66-A8F6-48137F7371A9}">
      <dgm:prSet phldrT="[Text]"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cs-CZ" sz="1800" b="1" dirty="0" smtClean="0"/>
            <a:t>Nerandomizované kontrolované studie</a:t>
          </a:r>
        </a:p>
        <a:p>
          <a:r>
            <a:rPr lang="cs-CZ" sz="1800" b="1" dirty="0" err="1" smtClean="0"/>
            <a:t>Follow</a:t>
          </a:r>
          <a:r>
            <a:rPr lang="cs-CZ" sz="1800" b="1" dirty="0" smtClean="0"/>
            <a:t>-up studie</a:t>
          </a:r>
          <a:endParaRPr lang="cs-CZ" sz="1800" b="1" dirty="0"/>
        </a:p>
      </dgm:t>
    </dgm:pt>
    <dgm:pt modelId="{8E065DF6-B48F-4CCD-9FEF-980C87AB8716}" type="parTrans" cxnId="{E21CDE0B-0922-4103-9757-ABB305749352}">
      <dgm:prSet/>
      <dgm:spPr/>
      <dgm:t>
        <a:bodyPr/>
        <a:lstStyle/>
        <a:p>
          <a:endParaRPr lang="cs-CZ"/>
        </a:p>
      </dgm:t>
    </dgm:pt>
    <dgm:pt modelId="{1481FEFE-7122-4CBD-8F01-6503EC8B305D}" type="sibTrans" cxnId="{E21CDE0B-0922-4103-9757-ABB305749352}">
      <dgm:prSet/>
      <dgm:spPr/>
      <dgm:t>
        <a:bodyPr/>
        <a:lstStyle/>
        <a:p>
          <a:endParaRPr lang="cs-CZ"/>
        </a:p>
      </dgm:t>
    </dgm:pt>
    <dgm:pt modelId="{0C0524D9-0C02-4654-8D7F-2C9E049F9244}">
      <dgm:prSet phldrT="[Text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1800" b="1" dirty="0" smtClean="0"/>
            <a:t>Případové studie a jejich série</a:t>
          </a:r>
        </a:p>
        <a:p>
          <a:r>
            <a:rPr lang="cs-CZ" sz="1800" b="1" dirty="0" smtClean="0"/>
            <a:t>Studie případů a kontrol</a:t>
          </a:r>
        </a:p>
      </dgm:t>
    </dgm:pt>
    <dgm:pt modelId="{D9C5F5E6-BEAD-401C-9E19-720D017C57C4}" type="parTrans" cxnId="{2051FE5A-E65C-4F58-9AD8-81DE7A0C9BE0}">
      <dgm:prSet/>
      <dgm:spPr/>
      <dgm:t>
        <a:bodyPr/>
        <a:lstStyle/>
        <a:p>
          <a:endParaRPr lang="cs-CZ"/>
        </a:p>
      </dgm:t>
    </dgm:pt>
    <dgm:pt modelId="{7C57E4D6-B7ED-48BC-B316-9B8E7725C18C}" type="sibTrans" cxnId="{2051FE5A-E65C-4F58-9AD8-81DE7A0C9BE0}">
      <dgm:prSet/>
      <dgm:spPr/>
      <dgm:t>
        <a:bodyPr/>
        <a:lstStyle/>
        <a:p>
          <a:endParaRPr lang="cs-CZ"/>
        </a:p>
      </dgm:t>
    </dgm:pt>
    <dgm:pt modelId="{BB61BEA2-8EE7-4F97-947A-07C77592E493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1800" b="1" dirty="0" smtClean="0"/>
            <a:t>Úvaha založená na mechanismu účinku</a:t>
          </a:r>
          <a:endParaRPr lang="cs-CZ" sz="1800" b="1" dirty="0"/>
        </a:p>
      </dgm:t>
    </dgm:pt>
    <dgm:pt modelId="{8225D757-A42D-4B9B-98AC-DEE3D6694DBA}" type="parTrans" cxnId="{6033188C-E82D-4005-937F-935140B53FA9}">
      <dgm:prSet/>
      <dgm:spPr/>
      <dgm:t>
        <a:bodyPr/>
        <a:lstStyle/>
        <a:p>
          <a:endParaRPr lang="cs-CZ"/>
        </a:p>
      </dgm:t>
    </dgm:pt>
    <dgm:pt modelId="{A4E8E273-E163-4EBD-9457-4DAD5257C39E}" type="sibTrans" cxnId="{6033188C-E82D-4005-937F-935140B53FA9}">
      <dgm:prSet/>
      <dgm:spPr/>
      <dgm:t>
        <a:bodyPr/>
        <a:lstStyle/>
        <a:p>
          <a:endParaRPr lang="cs-CZ"/>
        </a:p>
      </dgm:t>
    </dgm:pt>
    <dgm:pt modelId="{8AE9AA1C-6942-4A34-9F8F-1A7E2D4E6BD9}" type="pres">
      <dgm:prSet presAssocID="{F657DC44-CA9D-4553-959C-5F906A9A611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CFA9A0D7-C231-48FB-A189-AC16D4731140}" type="pres">
      <dgm:prSet presAssocID="{F657DC44-CA9D-4553-959C-5F906A9A6119}" presName="pyramid" presStyleLbl="node1" presStyleIdx="0" presStyleCnt="1" custScaleX="139348" custLinFactNeighborX="7357" custLinFactNeighborY="1000"/>
      <dgm:spPr>
        <a:solidFill>
          <a:schemeClr val="accent3"/>
        </a:solidFill>
      </dgm:spPr>
    </dgm:pt>
    <dgm:pt modelId="{5F2AC831-9FA9-41DB-AD97-BED5612FF8BA}" type="pres">
      <dgm:prSet presAssocID="{F657DC44-CA9D-4553-959C-5F906A9A6119}" presName="theList" presStyleCnt="0"/>
      <dgm:spPr/>
    </dgm:pt>
    <dgm:pt modelId="{56736D4A-E7EF-4953-9925-466A733F284F}" type="pres">
      <dgm:prSet presAssocID="{BFDD2F5F-4C15-40C2-AEFE-7AA7EA428D77}" presName="aNode" presStyleLbl="fgAcc1" presStyleIdx="0" presStyleCnt="5" custScaleX="154542" custScaleY="80544" custLinFactY="-22404" custLinFactNeighborX="-3321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9B33C2-0F5E-4FD9-9EE7-F08D4C5C5F54}" type="pres">
      <dgm:prSet presAssocID="{BFDD2F5F-4C15-40C2-AEFE-7AA7EA428D77}" presName="aSpace" presStyleCnt="0"/>
      <dgm:spPr/>
    </dgm:pt>
    <dgm:pt modelId="{A3830FBE-F061-4758-89D4-7DB3F946BAC3}" type="pres">
      <dgm:prSet presAssocID="{50A8BE0A-BE21-45F1-AA61-137FA472C65E}" presName="aNode" presStyleLbl="fgAcc1" presStyleIdx="1" presStyleCnt="5" custScaleX="143749" custScaleY="106102" custLinFactNeighborX="-33998" custLinFactNeighborY="366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5C305A-21EF-4254-AF6F-36745F421ADF}" type="pres">
      <dgm:prSet presAssocID="{50A8BE0A-BE21-45F1-AA61-137FA472C65E}" presName="aSpace" presStyleCnt="0"/>
      <dgm:spPr/>
    </dgm:pt>
    <dgm:pt modelId="{89C335AA-27B3-42E6-852D-D444B21A6C49}" type="pres">
      <dgm:prSet presAssocID="{8B2DA284-64E0-4C66-A8F6-48137F7371A9}" presName="aNode" presStyleLbl="fgAcc1" presStyleIdx="2" presStyleCnt="5" custScaleX="170832" custScaleY="103977" custLinFactY="33920" custLinFactNeighborX="-35842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9F3CAE-ED84-4614-B757-EBA55B955B6E}" type="pres">
      <dgm:prSet presAssocID="{8B2DA284-64E0-4C66-A8F6-48137F7371A9}" presName="aSpace" presStyleCnt="0"/>
      <dgm:spPr/>
    </dgm:pt>
    <dgm:pt modelId="{735EDEAA-4DA6-406F-8709-DAC8AB506171}" type="pres">
      <dgm:prSet presAssocID="{0C0524D9-0C02-4654-8D7F-2C9E049F9244}" presName="aNode" presStyleLbl="fgAcc1" presStyleIdx="3" presStyleCnt="5" custScaleX="131206" custScaleY="131502" custLinFactY="49977" custLinFactNeighborX="-38731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9C4276-D47E-437A-A544-A214FB9156CC}" type="pres">
      <dgm:prSet presAssocID="{0C0524D9-0C02-4654-8D7F-2C9E049F9244}" presName="aSpace" presStyleCnt="0"/>
      <dgm:spPr/>
    </dgm:pt>
    <dgm:pt modelId="{3B0413C5-2BEE-4BFE-AB71-55AE92B180A0}" type="pres">
      <dgm:prSet presAssocID="{BB61BEA2-8EE7-4F97-947A-07C77592E493}" presName="aNode" presStyleLbl="fgAcc1" presStyleIdx="4" presStyleCnt="5" custScaleX="160897" custScaleY="73359" custLinFactY="66411" custLinFactNeighborX="-39271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C420B5-C341-49B7-871B-A258AF9C7813}" type="pres">
      <dgm:prSet presAssocID="{BB61BEA2-8EE7-4F97-947A-07C77592E493}" presName="aSpace" presStyleCnt="0"/>
      <dgm:spPr/>
    </dgm:pt>
  </dgm:ptLst>
  <dgm:cxnLst>
    <dgm:cxn modelId="{6033188C-E82D-4005-937F-935140B53FA9}" srcId="{F657DC44-CA9D-4553-959C-5F906A9A6119}" destId="{BB61BEA2-8EE7-4F97-947A-07C77592E493}" srcOrd="4" destOrd="0" parTransId="{8225D757-A42D-4B9B-98AC-DEE3D6694DBA}" sibTransId="{A4E8E273-E163-4EBD-9457-4DAD5257C39E}"/>
    <dgm:cxn modelId="{CA970E8F-142C-4CBA-AEA1-021675FD8E96}" type="presOf" srcId="{F657DC44-CA9D-4553-959C-5F906A9A6119}" destId="{8AE9AA1C-6942-4A34-9F8F-1A7E2D4E6BD9}" srcOrd="0" destOrd="0" presId="urn:microsoft.com/office/officeart/2005/8/layout/pyramid2"/>
    <dgm:cxn modelId="{13ED87B2-BA1E-419C-8E14-8C211341E2CE}" srcId="{F657DC44-CA9D-4553-959C-5F906A9A6119}" destId="{50A8BE0A-BE21-45F1-AA61-137FA472C65E}" srcOrd="1" destOrd="0" parTransId="{42EC9C1E-ECA2-4C70-B73E-40D943833188}" sibTransId="{64EC023D-6224-4360-B98A-DE73F5FCD9FC}"/>
    <dgm:cxn modelId="{607454E7-D4D5-480D-B52D-BC651ADB0DB4}" type="presOf" srcId="{BB61BEA2-8EE7-4F97-947A-07C77592E493}" destId="{3B0413C5-2BEE-4BFE-AB71-55AE92B180A0}" srcOrd="0" destOrd="0" presId="urn:microsoft.com/office/officeart/2005/8/layout/pyramid2"/>
    <dgm:cxn modelId="{E21CDE0B-0922-4103-9757-ABB305749352}" srcId="{F657DC44-CA9D-4553-959C-5F906A9A6119}" destId="{8B2DA284-64E0-4C66-A8F6-48137F7371A9}" srcOrd="2" destOrd="0" parTransId="{8E065DF6-B48F-4CCD-9FEF-980C87AB8716}" sibTransId="{1481FEFE-7122-4CBD-8F01-6503EC8B305D}"/>
    <dgm:cxn modelId="{EB0FE974-31D4-4FC5-8FF9-C1E4B832FCC0}" type="presOf" srcId="{50A8BE0A-BE21-45F1-AA61-137FA472C65E}" destId="{A3830FBE-F061-4758-89D4-7DB3F946BAC3}" srcOrd="0" destOrd="0" presId="urn:microsoft.com/office/officeart/2005/8/layout/pyramid2"/>
    <dgm:cxn modelId="{9F89009B-0873-477F-BEFD-E0E08E2AA753}" type="presOf" srcId="{0C0524D9-0C02-4654-8D7F-2C9E049F9244}" destId="{735EDEAA-4DA6-406F-8709-DAC8AB506171}" srcOrd="0" destOrd="0" presId="urn:microsoft.com/office/officeart/2005/8/layout/pyramid2"/>
    <dgm:cxn modelId="{34118C66-C116-4DDB-8D26-FE3976E054A5}" type="presOf" srcId="{BFDD2F5F-4C15-40C2-AEFE-7AA7EA428D77}" destId="{56736D4A-E7EF-4953-9925-466A733F284F}" srcOrd="0" destOrd="0" presId="urn:microsoft.com/office/officeart/2005/8/layout/pyramid2"/>
    <dgm:cxn modelId="{C891235C-47C9-4943-BDCE-F143C61A7EEF}" type="presOf" srcId="{8B2DA284-64E0-4C66-A8F6-48137F7371A9}" destId="{89C335AA-27B3-42E6-852D-D444B21A6C49}" srcOrd="0" destOrd="0" presId="urn:microsoft.com/office/officeart/2005/8/layout/pyramid2"/>
    <dgm:cxn modelId="{364CFD43-E1B0-45C2-9D69-59333CFB2091}" srcId="{F657DC44-CA9D-4553-959C-5F906A9A6119}" destId="{BFDD2F5F-4C15-40C2-AEFE-7AA7EA428D77}" srcOrd="0" destOrd="0" parTransId="{4AFD19BA-BAE7-4D86-836F-C592B1D67FCD}" sibTransId="{FF27C521-9ACD-4D24-978C-89EA5AA760F3}"/>
    <dgm:cxn modelId="{2051FE5A-E65C-4F58-9AD8-81DE7A0C9BE0}" srcId="{F657DC44-CA9D-4553-959C-5F906A9A6119}" destId="{0C0524D9-0C02-4654-8D7F-2C9E049F9244}" srcOrd="3" destOrd="0" parTransId="{D9C5F5E6-BEAD-401C-9E19-720D017C57C4}" sibTransId="{7C57E4D6-B7ED-48BC-B316-9B8E7725C18C}"/>
    <dgm:cxn modelId="{BF4B01FE-BEDF-404D-BB19-FE0A4DA7F6DB}" type="presParOf" srcId="{8AE9AA1C-6942-4A34-9F8F-1A7E2D4E6BD9}" destId="{CFA9A0D7-C231-48FB-A189-AC16D4731140}" srcOrd="0" destOrd="0" presId="urn:microsoft.com/office/officeart/2005/8/layout/pyramid2"/>
    <dgm:cxn modelId="{ADA50DF9-1B30-4D7F-AF19-EEE285C2A838}" type="presParOf" srcId="{8AE9AA1C-6942-4A34-9F8F-1A7E2D4E6BD9}" destId="{5F2AC831-9FA9-41DB-AD97-BED5612FF8BA}" srcOrd="1" destOrd="0" presId="urn:microsoft.com/office/officeart/2005/8/layout/pyramid2"/>
    <dgm:cxn modelId="{39CBC5AF-A075-4EFC-B3CA-37213CF05AC4}" type="presParOf" srcId="{5F2AC831-9FA9-41DB-AD97-BED5612FF8BA}" destId="{56736D4A-E7EF-4953-9925-466A733F284F}" srcOrd="0" destOrd="0" presId="urn:microsoft.com/office/officeart/2005/8/layout/pyramid2"/>
    <dgm:cxn modelId="{2753340C-0730-44CA-9F79-0D3B491C731D}" type="presParOf" srcId="{5F2AC831-9FA9-41DB-AD97-BED5612FF8BA}" destId="{829B33C2-0F5E-4FD9-9EE7-F08D4C5C5F54}" srcOrd="1" destOrd="0" presId="urn:microsoft.com/office/officeart/2005/8/layout/pyramid2"/>
    <dgm:cxn modelId="{736DF6EE-09C2-49A3-AAB1-FC5219A57B64}" type="presParOf" srcId="{5F2AC831-9FA9-41DB-AD97-BED5612FF8BA}" destId="{A3830FBE-F061-4758-89D4-7DB3F946BAC3}" srcOrd="2" destOrd="0" presId="urn:microsoft.com/office/officeart/2005/8/layout/pyramid2"/>
    <dgm:cxn modelId="{457FE735-C1C5-4FD7-9FEB-2A89D6AEDF02}" type="presParOf" srcId="{5F2AC831-9FA9-41DB-AD97-BED5612FF8BA}" destId="{A05C305A-21EF-4254-AF6F-36745F421ADF}" srcOrd="3" destOrd="0" presId="urn:microsoft.com/office/officeart/2005/8/layout/pyramid2"/>
    <dgm:cxn modelId="{41654D0E-0C22-4EF7-94C2-E366383B6D2B}" type="presParOf" srcId="{5F2AC831-9FA9-41DB-AD97-BED5612FF8BA}" destId="{89C335AA-27B3-42E6-852D-D444B21A6C49}" srcOrd="4" destOrd="0" presId="urn:microsoft.com/office/officeart/2005/8/layout/pyramid2"/>
    <dgm:cxn modelId="{BCC0B8E9-2D6E-4AD4-AE3D-CA0EF9C2A4E8}" type="presParOf" srcId="{5F2AC831-9FA9-41DB-AD97-BED5612FF8BA}" destId="{8E9F3CAE-ED84-4614-B757-EBA55B955B6E}" srcOrd="5" destOrd="0" presId="urn:microsoft.com/office/officeart/2005/8/layout/pyramid2"/>
    <dgm:cxn modelId="{2D927CA6-FA38-449B-9D8D-F91E1798606F}" type="presParOf" srcId="{5F2AC831-9FA9-41DB-AD97-BED5612FF8BA}" destId="{735EDEAA-4DA6-406F-8709-DAC8AB506171}" srcOrd="6" destOrd="0" presId="urn:microsoft.com/office/officeart/2005/8/layout/pyramid2"/>
    <dgm:cxn modelId="{8EA134C9-9CCE-42D4-BEAC-D877361E04EA}" type="presParOf" srcId="{5F2AC831-9FA9-41DB-AD97-BED5612FF8BA}" destId="{309C4276-D47E-437A-A544-A214FB9156CC}" srcOrd="7" destOrd="0" presId="urn:microsoft.com/office/officeart/2005/8/layout/pyramid2"/>
    <dgm:cxn modelId="{B491FB65-EEFF-4519-B281-7B3850431CB4}" type="presParOf" srcId="{5F2AC831-9FA9-41DB-AD97-BED5612FF8BA}" destId="{3B0413C5-2BEE-4BFE-AB71-55AE92B180A0}" srcOrd="8" destOrd="0" presId="urn:microsoft.com/office/officeart/2005/8/layout/pyramid2"/>
    <dgm:cxn modelId="{8D3EBB62-CE54-428B-B3E6-90CDA8BFAD67}" type="presParOf" srcId="{5F2AC831-9FA9-41DB-AD97-BED5612FF8BA}" destId="{7EC420B5-C341-49B7-871B-A258AF9C7813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A9A0D7-C231-48FB-A189-AC16D4731140}">
      <dsp:nvSpPr>
        <dsp:cNvPr id="0" name=""/>
        <dsp:cNvSpPr/>
      </dsp:nvSpPr>
      <dsp:spPr>
        <a:xfrm>
          <a:off x="270048" y="0"/>
          <a:ext cx="6271358" cy="4500501"/>
        </a:xfrm>
        <a:prstGeom prst="triangle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36D4A-E7EF-4953-9925-466A733F284F}">
      <dsp:nvSpPr>
        <dsp:cNvPr id="0" name=""/>
        <dsp:cNvSpPr/>
      </dsp:nvSpPr>
      <dsp:spPr>
        <a:xfrm>
          <a:off x="1305154" y="225028"/>
          <a:ext cx="4520856" cy="519661"/>
        </a:xfrm>
        <a:prstGeom prst="roundRect">
          <a:avLst/>
        </a:prstGeom>
        <a:solidFill>
          <a:schemeClr val="accent6">
            <a:lumMod val="75000"/>
            <a:alpha val="9000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Systematické </a:t>
          </a:r>
          <a:r>
            <a:rPr lang="cs-CZ" sz="1800" b="1" kern="1200" dirty="0" err="1" smtClean="0"/>
            <a:t>review</a:t>
          </a:r>
          <a:r>
            <a:rPr lang="cs-CZ" sz="1800" b="1" kern="1200" dirty="0" smtClean="0"/>
            <a:t>/meta-analýza RCT</a:t>
          </a:r>
          <a:endParaRPr lang="cs-CZ" sz="1800" b="1" kern="1200" dirty="0"/>
        </a:p>
      </dsp:txBody>
      <dsp:txXfrm>
        <a:off x="1330522" y="250396"/>
        <a:ext cx="4470120" cy="468925"/>
      </dsp:txXfrm>
    </dsp:sp>
    <dsp:sp modelId="{A3830FBE-F061-4758-89D4-7DB3F946BAC3}">
      <dsp:nvSpPr>
        <dsp:cNvPr id="0" name=""/>
        <dsp:cNvSpPr/>
      </dsp:nvSpPr>
      <dsp:spPr>
        <a:xfrm>
          <a:off x="1440172" y="1080122"/>
          <a:ext cx="4205126" cy="684558"/>
        </a:xfrm>
        <a:prstGeom prst="roundRect">
          <a:avLst/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4">
              <a:hueOff val="-4030"/>
              <a:satOff val="74"/>
              <a:lumOff val="2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Randomizované kontrolované klin. studie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Observační studie</a:t>
          </a:r>
          <a:endParaRPr lang="cs-CZ" sz="1800" b="1" kern="1200" dirty="0"/>
        </a:p>
      </dsp:txBody>
      <dsp:txXfrm>
        <a:off x="1473589" y="1113539"/>
        <a:ext cx="4138292" cy="617724"/>
      </dsp:txXfrm>
    </dsp:sp>
    <dsp:sp modelId="{89C335AA-27B3-42E6-852D-D444B21A6C49}">
      <dsp:nvSpPr>
        <dsp:cNvPr id="0" name=""/>
        <dsp:cNvSpPr/>
      </dsp:nvSpPr>
      <dsp:spPr>
        <a:xfrm>
          <a:off x="990096" y="2115238"/>
          <a:ext cx="4997392" cy="670848"/>
        </a:xfrm>
        <a:prstGeom prst="round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25400" cap="flat" cmpd="sng" algn="ctr">
          <a:solidFill>
            <a:schemeClr val="accent4">
              <a:hueOff val="-8061"/>
              <a:satOff val="148"/>
              <a:lumOff val="52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Nerandomizované kontrolované studie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err="1" smtClean="0"/>
            <a:t>Follow</a:t>
          </a:r>
          <a:r>
            <a:rPr lang="cs-CZ" sz="1800" b="1" kern="1200" dirty="0" smtClean="0"/>
            <a:t>-up studie</a:t>
          </a:r>
          <a:endParaRPr lang="cs-CZ" sz="1800" b="1" kern="1200" dirty="0"/>
        </a:p>
      </dsp:txBody>
      <dsp:txXfrm>
        <a:off x="1022844" y="2147986"/>
        <a:ext cx="4931896" cy="605352"/>
      </dsp:txXfrm>
    </dsp:sp>
    <dsp:sp modelId="{735EDEAA-4DA6-406F-8709-DAC8AB506171}">
      <dsp:nvSpPr>
        <dsp:cNvPr id="0" name=""/>
        <dsp:cNvSpPr/>
      </dsp:nvSpPr>
      <dsp:spPr>
        <a:xfrm>
          <a:off x="1485179" y="2970333"/>
          <a:ext cx="3838202" cy="848436"/>
        </a:xfrm>
        <a:prstGeom prst="round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hueOff val="-12091"/>
              <a:satOff val="221"/>
              <a:lumOff val="79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Případové studie a jejich série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Studie případů a kontrol</a:t>
          </a:r>
        </a:p>
      </dsp:txBody>
      <dsp:txXfrm>
        <a:off x="1526596" y="3011750"/>
        <a:ext cx="3755368" cy="765602"/>
      </dsp:txXfrm>
    </dsp:sp>
    <dsp:sp modelId="{3B0413C5-2BEE-4BFE-AB71-55AE92B180A0}">
      <dsp:nvSpPr>
        <dsp:cNvPr id="0" name=""/>
        <dsp:cNvSpPr/>
      </dsp:nvSpPr>
      <dsp:spPr>
        <a:xfrm>
          <a:off x="1035103" y="4005448"/>
          <a:ext cx="4706761" cy="473304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hueOff val="-16121"/>
              <a:satOff val="295"/>
              <a:lumOff val="105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Úvaha založená na mechanismu účinku</a:t>
          </a:r>
          <a:endParaRPr lang="cs-CZ" sz="1800" b="1" kern="1200" dirty="0"/>
        </a:p>
      </dsp:txBody>
      <dsp:txXfrm>
        <a:off x="1058208" y="4028553"/>
        <a:ext cx="4660551" cy="427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249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52085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r>
              <a:rPr lang="cs-CZ" baseline="0" dirty="0" smtClean="0"/>
              <a:t> se budou zobrazovat postupně: </a:t>
            </a:r>
          </a:p>
          <a:p>
            <a:endParaRPr lang="cs-CZ" baseline="0" dirty="0" smtClean="0"/>
          </a:p>
          <a:p>
            <a:pPr marL="228600" indent="-228600">
              <a:buAutoNum type="arabicPeriod"/>
            </a:pPr>
            <a:r>
              <a:rPr lang="cs-CZ" baseline="0" dirty="0" smtClean="0"/>
              <a:t>Ústav zkoumá předložené odborné podklady</a:t>
            </a:r>
          </a:p>
          <a:p>
            <a:pPr marL="228600" indent="-228600">
              <a:buAutoNum type="arabicPeriod"/>
            </a:pPr>
            <a:r>
              <a:rPr lang="cs-CZ" baseline="0" dirty="0" smtClean="0"/>
              <a:t>Porovnává hodnocenou intervenci s aktuální dostupnou terapií</a:t>
            </a:r>
          </a:p>
          <a:p>
            <a:pPr marL="228600" indent="-228600">
              <a:buAutoNum type="arabicPeriod"/>
            </a:pPr>
            <a:r>
              <a:rPr lang="cs-CZ" baseline="0" dirty="0" smtClean="0"/>
              <a:t>Píše hodnotící zprávu, reaguje na podání účastníků řízení</a:t>
            </a:r>
          </a:p>
          <a:p>
            <a:pPr marL="228600" indent="-228600">
              <a:buAutoNum type="arabicPeriod"/>
            </a:pPr>
            <a:r>
              <a:rPr lang="cs-CZ" baseline="0" dirty="0" smtClean="0"/>
              <a:t>Dospěje k finálnímu  rozhodnutí.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8355B07-7BFA-4E78-B9DA-4B83F79D25F8}" type="datetime1">
              <a:rPr lang="cs-CZ" smtClean="0"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562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5.10.2016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1211159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7213248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189526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4292552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0667606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033177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8026926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9094021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8249181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035046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0218336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3109142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37703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4783127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9636483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2819259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279072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104494"/>
      </p:ext>
    </p:extLst>
  </p:cSld>
  <p:clrMapOvr>
    <a:masterClrMapping/>
  </p:clrMapOvr>
  <p:transition>
    <p:fade/>
  </p:transition>
  <p:hf hdr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9225411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2147400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1884880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332671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5.10.2016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5.10.2016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5.10.2016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99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srgbClr val="2D3291"/>
                </a:solidFill>
              </a:rPr>
              <a:pPr/>
              <a:t>5.10.2016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‹#›</a:t>
            </a:fld>
            <a:endParaRPr lang="cs-CZ" dirty="0">
              <a:solidFill>
                <a:srgbClr val="2D3291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3311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5</a:t>
            </a:r>
            <a:r>
              <a:rPr lang="cs-CZ" dirty="0" smtClean="0">
                <a:solidFill>
                  <a:schemeClr val="bg1"/>
                </a:solidFill>
              </a:rPr>
              <a:t>.  10. 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31540" y="1403775"/>
            <a:ext cx="8190911" cy="2025225"/>
          </a:xfrm>
        </p:spPr>
        <p:txBody>
          <a:bodyPr>
            <a:normAutofit/>
          </a:bodyPr>
          <a:lstStyle/>
          <a:p>
            <a:r>
              <a:rPr lang="cs-CZ" cap="all" dirty="0" smtClean="0"/>
              <a:t>Stanovení úhrady pro </a:t>
            </a:r>
            <a:r>
              <a:rPr lang="cs-CZ" cap="all" dirty="0" err="1" smtClean="0"/>
              <a:t>off</a:t>
            </a:r>
            <a:r>
              <a:rPr lang="cs-CZ" cap="all" dirty="0" smtClean="0"/>
              <a:t> label indikaci</a:t>
            </a:r>
            <a:endParaRPr lang="cs-CZ" b="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521550" y="3654025"/>
            <a:ext cx="4905545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Anna Lukačišinová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- definice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66555" y="1189496"/>
            <a:ext cx="7650850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u="sng" dirty="0" smtClean="0"/>
              <a:t>DEFINICE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baseline="30000" dirty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b="1" dirty="0" smtClean="0"/>
              <a:t>Použití léčivého přípravku jiným způsobem, než je uvedeno ve schváleném aktuálním SPC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b="1" dirty="0" smtClean="0"/>
              <a:t>Nesmí </a:t>
            </a:r>
            <a:r>
              <a:rPr lang="cs-CZ" sz="2400" b="1" dirty="0"/>
              <a:t>se jednat o </a:t>
            </a:r>
            <a:r>
              <a:rPr lang="cs-CZ" sz="2400" b="1" i="1" dirty="0"/>
              <a:t>non-lege </a:t>
            </a:r>
            <a:r>
              <a:rPr lang="cs-CZ" sz="2400" b="1" i="1" dirty="0" err="1"/>
              <a:t>artis</a:t>
            </a:r>
            <a:r>
              <a:rPr lang="cs-CZ" sz="2400" b="1" i="1" dirty="0"/>
              <a:t> </a:t>
            </a:r>
            <a:r>
              <a:rPr lang="cs-CZ" sz="2400" b="1" dirty="0"/>
              <a:t>léčbu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b="1" kern="1200" dirty="0" smtClean="0">
                <a:solidFill>
                  <a:schemeClr val="tx1"/>
                </a:solidFill>
              </a:rPr>
              <a:t>Může zahrnovat rozdíl v: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Indikaci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Dávkování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Populaci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Kombinaci s jinými LP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Aplikaci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Zacházení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3654025"/>
            <a:ext cx="2198774" cy="2466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71312" y="6124264"/>
            <a:ext cx="2333789" cy="1538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cs-CZ" sz="600" b="1" baseline="30000" dirty="0"/>
              <a:t>http://www.ris.world/news/fda-agrees-settlement-label-free-speech-case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21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legislativní rámec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11206" y="1268760"/>
            <a:ext cx="7650850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u="sng" dirty="0" smtClean="0"/>
              <a:t>LEGISLATIVNÍ RÁMEC</a:t>
            </a:r>
          </a:p>
          <a:p>
            <a:endParaRPr lang="cs-CZ" sz="2400" b="1" dirty="0"/>
          </a:p>
          <a:p>
            <a:r>
              <a:rPr lang="cs-CZ" sz="2400" b="1" dirty="0">
                <a:solidFill>
                  <a:srgbClr val="FF0000"/>
                </a:solidFill>
              </a:rPr>
              <a:t>Zákon o léčivech č. 378/2007 Sb. </a:t>
            </a:r>
          </a:p>
          <a:p>
            <a:endParaRPr lang="cs-CZ" sz="2400" b="1" dirty="0"/>
          </a:p>
          <a:p>
            <a:r>
              <a:rPr lang="cs-CZ" sz="2400" b="1" dirty="0"/>
              <a:t>§ 3 odst. 1 zákona č. 378/2007 Sb.</a:t>
            </a:r>
          </a:p>
          <a:p>
            <a:endParaRPr lang="cs-CZ" sz="2400" dirty="0" smtClean="0"/>
          </a:p>
          <a:p>
            <a:r>
              <a:rPr lang="cs-CZ" sz="2400" dirty="0" smtClean="0"/>
              <a:t>Souhrn </a:t>
            </a:r>
            <a:r>
              <a:rPr lang="cs-CZ" sz="2400" dirty="0"/>
              <a:t>údajů o přípravku 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písemné shrnutí informací o LP, 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je součástí rozhodnutí o registraci LP, 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obsahuje informace podstatné pro jeho správné používání.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b="1" dirty="0"/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baseline="300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205" y="908720"/>
            <a:ext cx="20955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74192" y="2231948"/>
            <a:ext cx="777777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cs-CZ" sz="600" b="1" baseline="30000" dirty="0"/>
              <a:t>http://posouzeno.cz/clanky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6113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611560" y="4708158"/>
            <a:ext cx="1620180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12060" y="2885455"/>
            <a:ext cx="1935215" cy="2769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legislativní rámec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11206" y="1268760"/>
            <a:ext cx="7650850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Zákon </a:t>
            </a:r>
            <a:r>
              <a:rPr lang="cs-CZ" sz="2400" b="1" dirty="0">
                <a:solidFill>
                  <a:srgbClr val="FF0000"/>
                </a:solidFill>
              </a:rPr>
              <a:t>o léčivech č. 378/2007 Sb. </a:t>
            </a:r>
          </a:p>
          <a:p>
            <a:endParaRPr lang="cs-CZ" sz="2400" b="1" dirty="0"/>
          </a:p>
          <a:p>
            <a:r>
              <a:rPr lang="cs-CZ" sz="2400" b="1" dirty="0"/>
              <a:t>§ </a:t>
            </a:r>
            <a:r>
              <a:rPr lang="cs-CZ" sz="2400" b="1" dirty="0" smtClean="0"/>
              <a:t>8 </a:t>
            </a:r>
            <a:r>
              <a:rPr lang="cs-CZ" sz="2400" b="1" dirty="0"/>
              <a:t>odst. </a:t>
            </a:r>
            <a:r>
              <a:rPr lang="cs-CZ" sz="2400" b="1" dirty="0" smtClean="0"/>
              <a:t>4 </a:t>
            </a:r>
            <a:r>
              <a:rPr lang="cs-CZ" sz="2400" b="1" dirty="0"/>
              <a:t>zákona č. 378/2007 Sb.</a:t>
            </a:r>
          </a:p>
          <a:p>
            <a:endParaRPr lang="cs-CZ" sz="2400" dirty="0" smtClean="0"/>
          </a:p>
          <a:p>
            <a:r>
              <a:rPr lang="cs-CZ" sz="2400" dirty="0" smtClean="0"/>
              <a:t>Lékař může předepsat nebo použít registrovaný LP způsobem, který není v souladu s SPC pokud: </a:t>
            </a:r>
          </a:p>
          <a:p>
            <a:endParaRPr lang="cs-CZ" sz="2400" dirty="0" smtClean="0"/>
          </a:p>
          <a:p>
            <a:r>
              <a:rPr lang="cs-CZ" sz="2400" dirty="0" smtClean="0"/>
              <a:t>- Není dostupný LP potřebných terapeutických vlastností</a:t>
            </a:r>
          </a:p>
          <a:p>
            <a:endParaRPr lang="cs-CZ" sz="2400" i="1" u="sng" dirty="0" smtClean="0"/>
          </a:p>
          <a:p>
            <a:r>
              <a:rPr lang="cs-CZ" sz="2400" i="1" u="sng" dirty="0" smtClean="0"/>
              <a:t>a zároveň</a:t>
            </a:r>
          </a:p>
          <a:p>
            <a:endParaRPr lang="cs-CZ" sz="2400" i="1" u="sng" dirty="0" smtClean="0"/>
          </a:p>
          <a:p>
            <a:r>
              <a:rPr lang="cs-CZ" sz="2400" dirty="0" smtClean="0"/>
              <a:t>- Použití je dostatečně odůvodněno vědeckým poznatky</a:t>
            </a:r>
            <a:endParaRPr lang="cs-CZ" sz="2400" dirty="0"/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baseline="300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205" y="908720"/>
            <a:ext cx="20955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84279" y="2231951"/>
            <a:ext cx="777777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cs-CZ" sz="600" b="1" baseline="30000" dirty="0"/>
              <a:t>http://posouzeno.cz/clanky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5092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402222" y="3241994"/>
            <a:ext cx="634889" cy="285348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1206" y="5717924"/>
            <a:ext cx="755449" cy="276999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1206" y="4798168"/>
            <a:ext cx="1250504" cy="276999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1206" y="3553346"/>
            <a:ext cx="2780674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61910" y="3267998"/>
            <a:ext cx="355239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legislativní rámec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11206" y="1330316"/>
            <a:ext cx="7650850" cy="50167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Zákon </a:t>
            </a:r>
            <a:r>
              <a:rPr lang="cs-CZ" sz="2400" b="1" dirty="0">
                <a:solidFill>
                  <a:srgbClr val="FF0000"/>
                </a:solidFill>
              </a:rPr>
              <a:t>o </a:t>
            </a:r>
            <a:r>
              <a:rPr lang="cs-CZ" sz="2400" b="1" dirty="0" smtClean="0">
                <a:solidFill>
                  <a:srgbClr val="FF0000"/>
                </a:solidFill>
              </a:rPr>
              <a:t>veřejném zdravotním pojištění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r>
              <a:rPr lang="cs-CZ" sz="2400" b="1" dirty="0">
                <a:solidFill>
                  <a:srgbClr val="FF0000"/>
                </a:solidFill>
              </a:rPr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48/1997 </a:t>
            </a:r>
            <a:r>
              <a:rPr lang="cs-CZ" sz="2400" b="1" dirty="0">
                <a:solidFill>
                  <a:srgbClr val="FF0000"/>
                </a:solidFill>
              </a:rPr>
              <a:t>Sb. </a:t>
            </a:r>
          </a:p>
          <a:p>
            <a:endParaRPr lang="cs-CZ" sz="2400" b="1" dirty="0"/>
          </a:p>
          <a:p>
            <a:r>
              <a:rPr lang="cs-CZ" sz="2400" b="1" dirty="0"/>
              <a:t>§ </a:t>
            </a:r>
            <a:r>
              <a:rPr lang="cs-CZ" sz="2400" b="1" dirty="0" smtClean="0"/>
              <a:t>39b </a:t>
            </a:r>
            <a:r>
              <a:rPr lang="cs-CZ" sz="2400" b="1" dirty="0"/>
              <a:t>odst. </a:t>
            </a:r>
            <a:r>
              <a:rPr lang="cs-CZ" sz="2400" b="1" dirty="0" smtClean="0"/>
              <a:t>3 </a:t>
            </a:r>
            <a:r>
              <a:rPr lang="cs-CZ" sz="2400" b="1" dirty="0"/>
              <a:t>zákona č. </a:t>
            </a:r>
            <a:r>
              <a:rPr lang="cs-CZ" sz="2400" b="1" dirty="0" smtClean="0"/>
              <a:t>48/1997 </a:t>
            </a:r>
            <a:r>
              <a:rPr lang="cs-CZ" sz="2400" b="1" dirty="0"/>
              <a:t>Sb.</a:t>
            </a:r>
          </a:p>
          <a:p>
            <a:endParaRPr lang="cs-CZ" sz="2400" dirty="0" smtClean="0"/>
          </a:p>
          <a:p>
            <a:r>
              <a:rPr lang="cs-CZ" sz="2000" dirty="0" smtClean="0"/>
              <a:t>Ústav může stanovit úhradu  </a:t>
            </a:r>
            <a:r>
              <a:rPr lang="cs-CZ" sz="2000" i="1" u="sng" dirty="0" smtClean="0"/>
              <a:t>u registrovaného LP i pro indikace neuvedené v SPC pokud: </a:t>
            </a:r>
          </a:p>
          <a:p>
            <a:endParaRPr lang="cs-CZ" sz="2000" dirty="0" smtClean="0"/>
          </a:p>
          <a:p>
            <a:r>
              <a:rPr lang="cs-CZ" sz="2000" dirty="0" smtClean="0"/>
              <a:t>1. Je použití dostatečně odůvodněno současným vědeckým poznáním</a:t>
            </a:r>
          </a:p>
          <a:p>
            <a:endParaRPr lang="cs-CZ" sz="2000" dirty="0" smtClean="0"/>
          </a:p>
          <a:p>
            <a:r>
              <a:rPr lang="cs-CZ" sz="2000" i="1" u="sng" dirty="0"/>
              <a:t>a</a:t>
            </a:r>
            <a:r>
              <a:rPr lang="cs-CZ" sz="2000" i="1" u="sng" dirty="0" smtClean="0"/>
              <a:t> zároveň</a:t>
            </a:r>
          </a:p>
          <a:p>
            <a:endParaRPr lang="cs-CZ" sz="2000" dirty="0"/>
          </a:p>
          <a:p>
            <a:r>
              <a:rPr lang="cs-CZ" sz="2000" dirty="0" smtClean="0"/>
              <a:t>2a. Je použití LP jedinou možností léčby</a:t>
            </a:r>
          </a:p>
          <a:p>
            <a:r>
              <a:rPr lang="cs-CZ" sz="2000" i="1" u="sng" dirty="0"/>
              <a:t>n</a:t>
            </a:r>
            <a:r>
              <a:rPr lang="cs-CZ" sz="2000" i="1" u="sng" dirty="0" smtClean="0"/>
              <a:t>ebo</a:t>
            </a:r>
          </a:p>
          <a:p>
            <a:r>
              <a:rPr lang="cs-CZ" sz="2000" dirty="0" smtClean="0"/>
              <a:t>2b. Je nákladově efektivní ve srovnání se stávající léčbou</a:t>
            </a:r>
            <a:endParaRPr lang="cs-CZ" sz="2000" b="1" kern="1200" baseline="300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556" y="827123"/>
            <a:ext cx="20955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84279" y="2219393"/>
            <a:ext cx="777777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http://posouzeno.cz/clanky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7345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76338" y="1313765"/>
            <a:ext cx="6298968" cy="403187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dirty="0" smtClean="0">
                <a:solidFill>
                  <a:schemeClr val="tx1"/>
                </a:solidFill>
              </a:rPr>
              <a:t>STANOVENÍ ÚHRADY PRO OFF LABEL INDIKACI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sz="2400" b="1" dirty="0" smtClean="0"/>
              <a:t>Individuální správní řízení: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Žádost o stanovení </a:t>
            </a:r>
            <a:r>
              <a:rPr lang="cs-CZ" sz="2400" dirty="0" err="1" smtClean="0"/>
              <a:t>VaPÚ</a:t>
            </a:r>
            <a:endParaRPr lang="cs-CZ" sz="2400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Žádost o změnu </a:t>
            </a:r>
            <a:r>
              <a:rPr lang="cs-CZ" sz="2400" kern="1200" dirty="0" err="1" smtClean="0">
                <a:solidFill>
                  <a:schemeClr val="tx1"/>
                </a:solidFill>
              </a:rPr>
              <a:t>Va</a:t>
            </a:r>
            <a:r>
              <a:rPr lang="cs-CZ" sz="2400" dirty="0" err="1" smtClean="0"/>
              <a:t>PÚ</a:t>
            </a:r>
            <a:endParaRPr lang="cs-CZ" sz="2400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kern="1200" dirty="0" smtClean="0">
              <a:solidFill>
                <a:schemeClr val="tx1"/>
              </a:solidFill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kern="1200" dirty="0" smtClean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sz="2400" b="1" dirty="0" smtClean="0"/>
              <a:t>Revizní správní řízení: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Návrh na rozšíření podmínek úhrady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Návrh na stanovení jedné další zvýšené úhrady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baseline="30000" dirty="0" smtClean="0">
              <a:solidFill>
                <a:schemeClr val="tx1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73805"/>
            <a:ext cx="2295255" cy="2295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782891" y="3979352"/>
            <a:ext cx="1884563" cy="1538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600" b="1" baseline="30000" dirty="0"/>
              <a:t>http://www.duchodovareforma.cz/clanky-tydne/zadost-o-duchod-je-nutnosti/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431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45"/>
          <a:stretch/>
        </p:blipFill>
        <p:spPr bwMode="auto">
          <a:xfrm>
            <a:off x="6701498" y="1815708"/>
            <a:ext cx="2187407" cy="216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393888" y="3986207"/>
            <a:ext cx="1479892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http://www.canstockphoto.de/illustration/umschalten.html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7770" y="908720"/>
            <a:ext cx="8256010" cy="53860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dirty="0" smtClean="0">
                <a:solidFill>
                  <a:schemeClr val="tx1"/>
                </a:solidFill>
              </a:rPr>
              <a:t>POSTUP HODNOCENÍ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b="1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§ 39b odst. 2 písm. a) až k) zákona č. 48/1997 Sb.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dirty="0" smtClean="0">
              <a:solidFill>
                <a:schemeClr val="tx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Nejdůležitější: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b="1" kern="1200" dirty="0" smtClean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Závažnost onemocnění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Terapeutická účinnost a bezpečnost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Postavení v klinické praxi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dirty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Srovnání se stávající terapií  (může být i „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supportive</a:t>
            </a:r>
            <a:r>
              <a:rPr lang="cs-CZ" dirty="0" smtClean="0"/>
              <a:t> care“, nefarmakologické postupy, atd.)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Nahraditelnost jinou terapií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cs-CZ" dirty="0" smtClean="0"/>
              <a:t>Analýza nákladové efektivity (NEF) </a:t>
            </a:r>
            <a:r>
              <a:rPr lang="cs-CZ" dirty="0"/>
              <a:t>a </a:t>
            </a:r>
            <a:r>
              <a:rPr lang="cs-CZ" dirty="0" smtClean="0"/>
              <a:t>analýza dopadu do rozpočtu (BIA)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33527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71325" y="1137229"/>
            <a:ext cx="5969006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RELEVANTNÍ DŮKAZY</a:t>
            </a:r>
            <a:r>
              <a:rPr lang="cs-CZ" sz="2400" b="1" dirty="0"/>
              <a:t> </a:t>
            </a:r>
            <a:r>
              <a:rPr lang="cs-CZ" sz="2400" b="1" dirty="0" smtClean="0"/>
              <a:t>– ODBORNÉ PODKLADY</a:t>
            </a:r>
            <a:endParaRPr lang="cs-CZ" sz="2000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580805454"/>
              </p:ext>
            </p:extLst>
          </p:nvPr>
        </p:nvGraphicFramePr>
        <p:xfrm>
          <a:off x="1151620" y="1853824"/>
          <a:ext cx="6974931" cy="4500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58898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79796" y="1223755"/>
            <a:ext cx="6267293" cy="258532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RELEVANTNÍ DŮKAZY – DOPORUČENÉ POSTUPY</a:t>
            </a:r>
            <a:endParaRPr lang="cs-CZ" sz="2000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1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/>
              <a:t>České/zahraniční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/>
              <a:t>Aktuální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Relevantní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/>
              <a:t>Podložené klinickou evidencí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kern="12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15" y="3716917"/>
            <a:ext cx="2971800" cy="2352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125" y="2078850"/>
            <a:ext cx="2857500" cy="381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4598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46228" y="908720"/>
            <a:ext cx="8603061" cy="526297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RELEVANTNÍ DŮKAZY – STANOVISKO ODBORNÉ SPOLEČNOSTI</a:t>
            </a:r>
            <a:endParaRPr lang="cs-CZ" sz="2000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dirty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/>
              <a:t>Aktuální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kern="1200" dirty="0" smtClean="0">
                <a:solidFill>
                  <a:schemeClr val="tx1"/>
                </a:solidFill>
              </a:rPr>
              <a:t>Relevantní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/>
              <a:t>Podložené klinickou evidencí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400" b="1" u="sng" dirty="0" smtClean="0"/>
              <a:t>Důležité informace: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Účinnost a bezpečnost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Cílová populace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Postavení v klinické praxi – srovnání s aktuálně dostupnou terapií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Vymezení skupiny pacientů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Vymezení počtu pacientů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Návrh indikačního omezení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400" kern="1200" dirty="0" smtClean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065" y="2033845"/>
            <a:ext cx="31432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1094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158" y="1493785"/>
            <a:ext cx="451485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60374" y="998730"/>
            <a:ext cx="6477607" cy="489364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RELEVANTNÍ DŮKAZY – STANOVISKO POJIŠŤOVEN</a:t>
            </a:r>
            <a:endParaRPr lang="cs-CZ" sz="2000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Aktuální</a:t>
            </a:r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sz="2400" dirty="0"/>
              <a:t>Relevantní</a:t>
            </a:r>
          </a:p>
          <a:p>
            <a:pPr marL="285750" indent="-285750">
              <a:buFontTx/>
              <a:buChar char="-"/>
            </a:pPr>
            <a:r>
              <a:rPr lang="cs-CZ" sz="2400" dirty="0"/>
              <a:t>Podložené klinickou evidencí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400" b="1" u="sng" dirty="0" smtClean="0"/>
              <a:t>Důležité informace: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Je intervence hrazena v </a:t>
            </a:r>
            <a:r>
              <a:rPr lang="cs-CZ" sz="2400" dirty="0" err="1" smtClean="0"/>
              <a:t>off</a:t>
            </a:r>
            <a:r>
              <a:rPr lang="cs-CZ" sz="2400" dirty="0" smtClean="0"/>
              <a:t> label indikaci?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Jakým mechanizmem? 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Počty pacientů?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dirty="0" smtClean="0"/>
              <a:t>Pokud více indikací – podíl pacientů?</a:t>
            </a:r>
            <a:endParaRPr lang="cs-CZ" sz="2400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kern="1200" dirty="0" smtClean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44563" y="4311538"/>
            <a:ext cx="2095445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http://zdravi-muze.zdrave.cz/zmena-zdravotni-pojistovny-cas-je-pouze-do-konce-cervna/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9372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07975" y="943629"/>
            <a:ext cx="8138773" cy="52629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/>
              <a:t>HODNOCENÍ NEF A BIA</a:t>
            </a:r>
            <a:endParaRPr lang="cs-CZ" sz="2000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dirty="0" smtClean="0">
                <a:solidFill>
                  <a:srgbClr val="FF0000"/>
                </a:solidFill>
              </a:rPr>
              <a:t>Podmínky a zásady pro předložení a hodnocení NEF a BIA pro stanovení </a:t>
            </a:r>
            <a:r>
              <a:rPr lang="cs-CZ" sz="2000" dirty="0" err="1" smtClean="0">
                <a:solidFill>
                  <a:srgbClr val="FF0000"/>
                </a:solidFill>
              </a:rPr>
              <a:t>VaPÚ</a:t>
            </a:r>
            <a:r>
              <a:rPr lang="cs-CZ" sz="2000" dirty="0" smtClean="0">
                <a:solidFill>
                  <a:srgbClr val="FF0000"/>
                </a:solidFill>
              </a:rPr>
              <a:t> v </a:t>
            </a:r>
            <a:r>
              <a:rPr lang="cs-CZ" sz="2000" dirty="0" err="1" smtClean="0">
                <a:solidFill>
                  <a:srgbClr val="FF0000"/>
                </a:solidFill>
              </a:rPr>
              <a:t>off</a:t>
            </a:r>
            <a:r>
              <a:rPr lang="cs-CZ" sz="2000" dirty="0" smtClean="0">
                <a:solidFill>
                  <a:srgbClr val="FF0000"/>
                </a:solidFill>
              </a:rPr>
              <a:t> label indikaci  jsou stejné jako v jakémkoliv jiném správním řízení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dirty="0" smtClean="0">
              <a:solidFill>
                <a:srgbClr val="FF0000"/>
              </a:solidFill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smtClean="0"/>
              <a:t>§ 39f odst. </a:t>
            </a:r>
            <a:r>
              <a:rPr lang="cs-CZ" sz="2000" b="1" dirty="0"/>
              <a:t>6</a:t>
            </a:r>
            <a:r>
              <a:rPr lang="cs-CZ" sz="2000" b="1" dirty="0" smtClean="0"/>
              <a:t> písm.  a) zákona č. 48/1997 Sb.</a:t>
            </a:r>
            <a:endParaRPr lang="cs-CZ" sz="2000" b="1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dirty="0" smtClean="0"/>
              <a:t>- NEF a BIA musí být součástí žádosti o stanovení/změnu </a:t>
            </a:r>
            <a:r>
              <a:rPr lang="cs-CZ" dirty="0" err="1" smtClean="0"/>
              <a:t>VaPÚ</a:t>
            </a:r>
            <a:endParaRPr lang="cs-CZ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000" dirty="0" smtClean="0"/>
          </a:p>
          <a:p>
            <a:r>
              <a:rPr lang="cs-CZ" sz="2000" b="1" dirty="0"/>
              <a:t>§ 39b odst. 2 písm. </a:t>
            </a:r>
            <a:r>
              <a:rPr lang="cs-CZ" sz="2000" b="1" dirty="0" smtClean="0"/>
              <a:t>c) </a:t>
            </a:r>
            <a:r>
              <a:rPr lang="cs-CZ" sz="2000" b="1" dirty="0"/>
              <a:t>zákona č. 48/1997 Sb.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dirty="0" smtClean="0"/>
              <a:t>- NEF a BIA se hodnotí při: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stanovení/změny </a:t>
            </a:r>
            <a:r>
              <a:rPr lang="cs-CZ" dirty="0" err="1" smtClean="0"/>
              <a:t>VaPÚ</a:t>
            </a:r>
            <a:r>
              <a:rPr lang="cs-CZ" dirty="0" smtClean="0"/>
              <a:t>,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v hloubkových/zkrácených revizích  při změně/rozšíření podmínek  úhrady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stanovení další zvýšené úhrady pro LP</a:t>
            </a:r>
            <a:endParaRPr lang="cs-CZ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000" kern="1200" dirty="0" smtClean="0">
              <a:solidFill>
                <a:schemeClr val="tx1"/>
              </a:solidFill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smtClean="0"/>
              <a:t>SP-CAU-028 – Postup pro hodnocení nákladové efektivity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smtClean="0"/>
              <a:t>SP-CAU-027 – Postup pro hodnocení dopadu do rozpočtu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uvádí postup, kterým se Ústav řídí při hodnocení NEF a BIA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20" y="2562506"/>
            <a:ext cx="2295255" cy="101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519877" y="3575119"/>
            <a:ext cx="2359940" cy="1436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cs-CZ" sz="500" b="1" baseline="30000" dirty="0"/>
              <a:t>http://finance.idnes.cz/co-navic-nabizeji-zdravotni-pojistovny-f0d-/cestovni-pojisteni.aspx?c=A090301_185242_viteze_hla</a:t>
            </a:r>
            <a:endParaRPr lang="cs-CZ" sz="5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701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proces stanovení úhrady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70" y="1178750"/>
            <a:ext cx="2662789" cy="177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01481" y="2939534"/>
            <a:ext cx="266278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cs-CZ" sz="600" b="1" baseline="30000" dirty="0"/>
              <a:t>http://technet.idnes.cz/webujeme-jak-na-internetu-najit-presne-to-co-hledate-fyf-/sw_internet.aspx?c=A080211_194936_sw_internet_pka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020" y="1172886"/>
            <a:ext cx="3060340" cy="2159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552220" y="3332696"/>
            <a:ext cx="1374094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http://madamo.blog.cz/1002/hledani-rozdilu-sob-pepsi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70" y="3404324"/>
            <a:ext cx="31623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941549" y="6118949"/>
            <a:ext cx="1922321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http://www.swmag.cz/754/profesionalni-web-snadno-a-rychle-dil-6-tipy-a-triky/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015" y="4149080"/>
            <a:ext cx="4026410" cy="161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344945" y="5765557"/>
            <a:ext cx="2220480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http://scholarlymedievalmadness.blogspot.cz/2015/07/the-finish-line-is-in-sight-devildiss.html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1526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příklady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35023" y="852266"/>
            <a:ext cx="8055895" cy="563231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400" b="1" kern="1200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3HR  RS Č. 41/2 – SUKLS43498/2016, NPM </a:t>
            </a:r>
            <a:r>
              <a:rPr lang="cs-CZ" sz="2400" b="1" dirty="0">
                <a:solidFill>
                  <a:srgbClr val="FF0000"/>
                </a:solidFill>
              </a:rPr>
              <a:t>12. 5. 2016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b="1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RS č. 41/2 – inhibitory prolaktinu, </a:t>
            </a:r>
            <a:r>
              <a:rPr lang="cs-CZ" sz="20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dopaminergní</a:t>
            </a: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agonisté II. </a:t>
            </a:r>
            <a:r>
              <a:rPr lang="cs-CZ" sz="2000" b="1" dirty="0"/>
              <a:t>g</a:t>
            </a:r>
            <a:r>
              <a:rPr lang="cs-CZ" sz="2000" b="1" dirty="0" smtClean="0"/>
              <a:t>enerace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Kabergolin</a:t>
            </a:r>
            <a:r>
              <a:rPr lang="cs-CZ" sz="2000" b="1" dirty="0" smtClean="0"/>
              <a:t> </a:t>
            </a:r>
            <a:endParaRPr lang="cs-CZ" sz="20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err="1" smtClean="0"/>
              <a:t>Quinagolid</a:t>
            </a:r>
            <a:endParaRPr lang="cs-CZ" sz="2000" b="1" dirty="0" smtClean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1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SPC indikace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dirty="0" smtClean="0"/>
              <a:t>Inhibice/potlačení fyziologického procesu laktace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kern="1200" dirty="0" smtClean="0">
                <a:solidFill>
                  <a:schemeClr val="tx1"/>
                </a:solidFill>
              </a:rPr>
              <a:t>Dysfunkce související s </a:t>
            </a:r>
            <a:r>
              <a:rPr lang="cs-CZ" sz="2000" kern="1200" dirty="0" err="1" smtClean="0">
                <a:solidFill>
                  <a:schemeClr val="tx1"/>
                </a:solidFill>
              </a:rPr>
              <a:t>hyperprolaktinemií</a:t>
            </a:r>
            <a:endParaRPr lang="cs-CZ" sz="2000" kern="1200" dirty="0" smtClean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dirty="0" smtClean="0"/>
              <a:t>Hypofyzární adenomy </a:t>
            </a:r>
            <a:r>
              <a:rPr lang="cs-CZ" sz="2000" dirty="0" err="1" smtClean="0"/>
              <a:t>secernující</a:t>
            </a:r>
            <a:r>
              <a:rPr lang="cs-CZ" sz="2000" dirty="0" smtClean="0"/>
              <a:t> prolaktin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kern="1200" dirty="0" smtClean="0">
                <a:solidFill>
                  <a:schemeClr val="tx1"/>
                </a:solidFill>
              </a:rPr>
              <a:t>Idiopatická </a:t>
            </a:r>
            <a:r>
              <a:rPr lang="cs-CZ" sz="2000" kern="1200" dirty="0" err="1" smtClean="0">
                <a:solidFill>
                  <a:schemeClr val="tx1"/>
                </a:solidFill>
              </a:rPr>
              <a:t>prolaktinemie</a:t>
            </a:r>
            <a:endParaRPr lang="cs-CZ" sz="2000" kern="1200" dirty="0" smtClean="0">
              <a:solidFill>
                <a:schemeClr val="tx1"/>
              </a:solidFill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000" b="1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smtClean="0"/>
              <a:t>Stávající indikační omezení LP DOSTINEX (LL </a:t>
            </a:r>
            <a:r>
              <a:rPr lang="cs-CZ" sz="2000" b="1" dirty="0" err="1" smtClean="0"/>
              <a:t>kabergolin</a:t>
            </a:r>
            <a:r>
              <a:rPr lang="cs-CZ" sz="2000" b="1" dirty="0" smtClean="0"/>
              <a:t>)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dirty="0" smtClean="0">
                <a:solidFill>
                  <a:srgbClr val="00B050"/>
                </a:solidFill>
              </a:rPr>
              <a:t>Nesnášenlivost/nedostateční účinnost </a:t>
            </a:r>
            <a:r>
              <a:rPr lang="cs-CZ" sz="2000" dirty="0" err="1" smtClean="0">
                <a:solidFill>
                  <a:srgbClr val="00B050"/>
                </a:solidFill>
              </a:rPr>
              <a:t>dopaminergních</a:t>
            </a:r>
            <a:r>
              <a:rPr lang="cs-CZ" sz="2000" dirty="0" smtClean="0">
                <a:solidFill>
                  <a:srgbClr val="00B050"/>
                </a:solidFill>
              </a:rPr>
              <a:t> agonistů u </a:t>
            </a:r>
            <a:r>
              <a:rPr lang="cs-CZ" sz="2000" dirty="0" err="1" smtClean="0">
                <a:solidFill>
                  <a:srgbClr val="00B050"/>
                </a:solidFill>
              </a:rPr>
              <a:t>prolektin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dirty="0" err="1" smtClean="0">
                <a:solidFill>
                  <a:srgbClr val="00B050"/>
                </a:solidFill>
              </a:rPr>
              <a:t>secernujících</a:t>
            </a:r>
            <a:r>
              <a:rPr lang="cs-CZ" sz="2000" dirty="0" smtClean="0">
                <a:solidFill>
                  <a:srgbClr val="00B050"/>
                </a:solidFill>
              </a:rPr>
              <a:t> adenomů hypofýzy a s </a:t>
            </a:r>
            <a:r>
              <a:rPr lang="cs-CZ" sz="2000" dirty="0" err="1" smtClean="0">
                <a:solidFill>
                  <a:srgbClr val="00B050"/>
                </a:solidFill>
              </a:rPr>
              <a:t>hyperprolaktinémií</a:t>
            </a:r>
            <a:r>
              <a:rPr lang="cs-CZ" sz="2000" dirty="0" smtClean="0">
                <a:solidFill>
                  <a:srgbClr val="00B050"/>
                </a:solidFill>
              </a:rPr>
              <a:t> jiného původu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dirty="0" smtClean="0">
                <a:solidFill>
                  <a:srgbClr val="00B050"/>
                </a:solidFill>
              </a:rPr>
              <a:t>U žen  v indikacích vyžadujících zástavu laktace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dirty="0" err="1" smtClean="0">
                <a:solidFill>
                  <a:srgbClr val="FF0000"/>
                </a:solidFill>
              </a:rPr>
              <a:t>Akromegálie</a:t>
            </a:r>
            <a:r>
              <a:rPr lang="cs-CZ" sz="2000" dirty="0" smtClean="0">
                <a:solidFill>
                  <a:srgbClr val="FF0000"/>
                </a:solidFill>
              </a:rPr>
              <a:t> nereagující na léčbu </a:t>
            </a:r>
            <a:r>
              <a:rPr lang="cs-CZ" sz="2000" dirty="0" err="1" smtClean="0">
                <a:solidFill>
                  <a:srgbClr val="FF0000"/>
                </a:solidFill>
              </a:rPr>
              <a:t>dopaminergními</a:t>
            </a:r>
            <a:r>
              <a:rPr lang="cs-CZ" sz="2000" dirty="0" smtClean="0">
                <a:solidFill>
                  <a:srgbClr val="FF0000"/>
                </a:solidFill>
              </a:rPr>
              <a:t> agonisty </a:t>
            </a:r>
            <a:r>
              <a:rPr lang="cs-CZ" sz="2000" b="1" dirty="0" smtClean="0">
                <a:solidFill>
                  <a:srgbClr val="FF0000"/>
                </a:solidFill>
              </a:rPr>
              <a:t>OFF LABEL!</a:t>
            </a:r>
          </a:p>
        </p:txBody>
      </p:sp>
      <p:sp>
        <p:nvSpPr>
          <p:cNvPr id="3" name="Pravá složená závorka 2"/>
          <p:cNvSpPr/>
          <p:nvPr/>
        </p:nvSpPr>
        <p:spPr>
          <a:xfrm>
            <a:off x="6102169" y="3139020"/>
            <a:ext cx="540060" cy="99011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642228" y="3299090"/>
            <a:ext cx="1305145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kabergolin</a:t>
            </a:r>
            <a:endParaRPr lang="cs-CZ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Pravá složená závorka 10"/>
          <p:cNvSpPr/>
          <p:nvPr/>
        </p:nvSpPr>
        <p:spPr>
          <a:xfrm>
            <a:off x="6642229" y="3724085"/>
            <a:ext cx="315035" cy="405045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092279" y="3757377"/>
            <a:ext cx="119071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kern="1200" dirty="0" err="1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quinagolid</a:t>
            </a:r>
            <a:endParaRPr lang="cs-CZ" b="1" kern="1200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17230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10. 10. 2016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2148103" y="486255"/>
            <a:ext cx="5040000" cy="252000"/>
          </a:xfrm>
        </p:spPr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příklady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5683" y="999892"/>
            <a:ext cx="8055895" cy="480131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400" b="1" kern="1200" dirty="0" smtClean="0">
                <a:solidFill>
                  <a:srgbClr val="FF0000"/>
                </a:solidFill>
              </a:rPr>
              <a:t>3HR  RS Č. 41/2 – SUKLS43498/2016, </a:t>
            </a:r>
            <a:r>
              <a:rPr lang="cs-CZ" sz="2400" b="1" dirty="0">
                <a:solidFill>
                  <a:srgbClr val="FF0000"/>
                </a:solidFill>
              </a:rPr>
              <a:t>NPM 12. 5. 2016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dirty="0"/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dirty="0" smtClean="0"/>
              <a:t>HODNOCENÍ OFF LABEL INDIKACE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0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kern="1200" dirty="0" err="1" smtClean="0">
                <a:solidFill>
                  <a:schemeClr val="tx1"/>
                </a:solidFill>
              </a:rPr>
              <a:t>Off</a:t>
            </a:r>
            <a:r>
              <a:rPr lang="cs-CZ" sz="2000" b="1" kern="1200" dirty="0" smtClean="0">
                <a:solidFill>
                  <a:schemeClr val="tx1"/>
                </a:solidFill>
              </a:rPr>
              <a:t> label indikace stanovena již v 1HR i v 2HR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sz="2000" b="1" kern="1200" dirty="0" smtClean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kern="1200" dirty="0" smtClean="0">
                <a:solidFill>
                  <a:schemeClr val="tx1"/>
                </a:solidFill>
              </a:rPr>
              <a:t>Vyjádření České endokrinologické společnosti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sz="2000" kern="1200" dirty="0" smtClean="0">
                <a:solidFill>
                  <a:schemeClr val="tx1"/>
                </a:solidFill>
              </a:rPr>
              <a:t> </a:t>
            </a:r>
            <a:r>
              <a:rPr lang="cs-CZ" kern="1200" dirty="0" err="1" smtClean="0">
                <a:solidFill>
                  <a:schemeClr val="tx1"/>
                </a:solidFill>
              </a:rPr>
              <a:t>kabergolin</a:t>
            </a:r>
            <a:r>
              <a:rPr lang="cs-CZ" kern="1200" dirty="0" smtClean="0">
                <a:solidFill>
                  <a:schemeClr val="tx1"/>
                </a:solidFill>
              </a:rPr>
              <a:t> v této indikaci používán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endParaRPr lang="cs-CZ" sz="2000" kern="1200" dirty="0" smtClean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dirty="0" smtClean="0"/>
              <a:t>Zhodnocení závažnosti onemocnění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kern="1200" dirty="0" smtClean="0">
                <a:solidFill>
                  <a:schemeClr val="tx1"/>
                </a:solidFill>
              </a:rPr>
              <a:t>Prevalence 40-60 pacientů /1 mil. obyvatel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dirty="0" smtClean="0"/>
              <a:t>Incidence 3-4 nové případy / 1 mil. obyvatel/rok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kern="1200" dirty="0" smtClean="0">
                <a:solidFill>
                  <a:schemeClr val="tx1"/>
                </a:solidFill>
              </a:rPr>
              <a:t>Onemocnění zvyšuje morbiditu a mortalitu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endParaRPr lang="cs-CZ" sz="2000" kern="1200" dirty="0" smtClean="0">
              <a:solidFill>
                <a:schemeClr val="tx1"/>
              </a:solidFill>
            </a:endParaRP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3473516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10. 10. 2016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příklady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40157" y="1152618"/>
            <a:ext cx="8055895" cy="523220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dirty="0" smtClean="0">
                <a:solidFill>
                  <a:srgbClr val="FF0000"/>
                </a:solidFill>
              </a:rPr>
              <a:t>3HR  RS Č. 41/2 – SUKLS43498/2016, NPM 12. 5. 2016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dirty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dirty="0" smtClean="0"/>
              <a:t>Zhodnocení aktuální terapie, odborných pokladů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dirty="0" smtClean="0"/>
              <a:t>1. volba = neurochirurgický zákrok, 2. volba = ozáření Leksellovým gama nožem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kern="1200" dirty="0" smtClean="0">
                <a:solidFill>
                  <a:schemeClr val="tx1"/>
                </a:solidFill>
              </a:rPr>
              <a:t>Do nástupu účinku nebo tam kde operace není možná = farmakoterapie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dirty="0" smtClean="0"/>
              <a:t>Farmakoterapie: </a:t>
            </a:r>
            <a:r>
              <a:rPr lang="cs-CZ" dirty="0" err="1" smtClean="0"/>
              <a:t>karbegolin</a:t>
            </a:r>
            <a:r>
              <a:rPr lang="cs-CZ" dirty="0" smtClean="0"/>
              <a:t>, </a:t>
            </a:r>
            <a:r>
              <a:rPr lang="cs-CZ" dirty="0" err="1" smtClean="0"/>
              <a:t>somatostatinová</a:t>
            </a:r>
            <a:r>
              <a:rPr lang="cs-CZ" dirty="0" smtClean="0"/>
              <a:t> analoga (</a:t>
            </a:r>
            <a:r>
              <a:rPr lang="cs-CZ" dirty="0" err="1" smtClean="0"/>
              <a:t>octerotid</a:t>
            </a:r>
            <a:r>
              <a:rPr lang="cs-CZ" dirty="0" smtClean="0"/>
              <a:t>, </a:t>
            </a:r>
            <a:r>
              <a:rPr lang="cs-CZ" dirty="0" err="1" smtClean="0"/>
              <a:t>lanreotid</a:t>
            </a:r>
            <a:r>
              <a:rPr lang="cs-CZ" dirty="0" smtClean="0"/>
              <a:t>), </a:t>
            </a:r>
            <a:r>
              <a:rPr lang="cs-CZ" dirty="0" err="1" smtClean="0"/>
              <a:t>pegvisomant</a:t>
            </a:r>
            <a:r>
              <a:rPr lang="cs-CZ" dirty="0" smtClean="0"/>
              <a:t>, </a:t>
            </a:r>
            <a:r>
              <a:rPr lang="cs-CZ" dirty="0" err="1" smtClean="0"/>
              <a:t>pasireotid</a:t>
            </a:r>
            <a:endParaRPr lang="cs-CZ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endParaRPr lang="cs-CZ" sz="2000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kern="1200" dirty="0" smtClean="0"/>
              <a:t>Srovnání se stávající terapií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dirty="0" err="1" smtClean="0"/>
              <a:t>Pasireotid</a:t>
            </a:r>
            <a:r>
              <a:rPr lang="cs-CZ" dirty="0" smtClean="0"/>
              <a:t> – není hrazen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kern="1200" dirty="0" err="1" smtClean="0">
                <a:solidFill>
                  <a:schemeClr val="tx1"/>
                </a:solidFill>
              </a:rPr>
              <a:t>Pagvisomant</a:t>
            </a:r>
            <a:r>
              <a:rPr lang="cs-CZ" kern="1200" dirty="0" smtClean="0">
                <a:solidFill>
                  <a:schemeClr val="tx1"/>
                </a:solidFill>
              </a:rPr>
              <a:t> – hrazen po selhání jiné terapie nebo kombinace terapií: chirurgická, radiační, farmakoterapie </a:t>
            </a:r>
            <a:r>
              <a:rPr lang="cs-CZ" kern="1200" dirty="0" err="1" smtClean="0">
                <a:solidFill>
                  <a:schemeClr val="tx1"/>
                </a:solidFill>
              </a:rPr>
              <a:t>dopaminergními</a:t>
            </a:r>
            <a:r>
              <a:rPr lang="cs-CZ" kern="1200" dirty="0" smtClean="0">
                <a:solidFill>
                  <a:schemeClr val="tx1"/>
                </a:solidFill>
              </a:rPr>
              <a:t> agonisty a </a:t>
            </a:r>
            <a:r>
              <a:rPr lang="cs-CZ" kern="1200" dirty="0" err="1" smtClean="0">
                <a:solidFill>
                  <a:schemeClr val="tx1"/>
                </a:solidFill>
              </a:rPr>
              <a:t>somatostatinovými</a:t>
            </a:r>
            <a:r>
              <a:rPr lang="cs-CZ" kern="1200" dirty="0" smtClean="0">
                <a:solidFill>
                  <a:schemeClr val="tx1"/>
                </a:solidFill>
              </a:rPr>
              <a:t> analogy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b="1" dirty="0" err="1" smtClean="0"/>
              <a:t>Somatostatinová</a:t>
            </a:r>
            <a:r>
              <a:rPr lang="cs-CZ" b="1" dirty="0" smtClean="0"/>
              <a:t> analoga – NÁKLADNĚJŠÍ </a:t>
            </a:r>
            <a:r>
              <a:rPr lang="cs-CZ" dirty="0" smtClean="0"/>
              <a:t>(UHR/ODTD 867,6 Kč vs. 16,2 Kč)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endParaRPr lang="cs-CZ" sz="2000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000" b="1" dirty="0" smtClean="0">
                <a:solidFill>
                  <a:srgbClr val="FF0000"/>
                </a:solidFill>
              </a:rPr>
              <a:t>Závěr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/>
            </a:pPr>
            <a:r>
              <a:rPr lang="cs-CZ" kern="1200" dirty="0" smtClean="0">
                <a:solidFill>
                  <a:srgbClr val="FF0000"/>
                </a:solidFill>
              </a:rPr>
              <a:t>Dostatečné odůvodnění vědeckým poznáním + nákladově efektivní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3445522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10. 10. 2016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Off</a:t>
            </a:r>
            <a:r>
              <a:rPr lang="cs-CZ" dirty="0" smtClean="0"/>
              <a:t> label indikace – závěr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472" y="1505399"/>
            <a:ext cx="8055895" cy="39087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dirty="0" smtClean="0"/>
              <a:t>ZÁVĚR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Ústav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cs-CZ" sz="2000" dirty="0" smtClean="0"/>
              <a:t>Řídí se legislativním rámcem pro </a:t>
            </a:r>
            <a:r>
              <a:rPr lang="cs-CZ" sz="2000" dirty="0" err="1" smtClean="0"/>
              <a:t>off</a:t>
            </a:r>
            <a:r>
              <a:rPr lang="cs-CZ" sz="2000" dirty="0" smtClean="0"/>
              <a:t> label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Postupuje při svém hodnocení z poznatků  EBM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Účastníci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cs-CZ" sz="2000" dirty="0"/>
              <a:t>M</a:t>
            </a:r>
            <a:r>
              <a:rPr lang="cs-CZ" sz="2000" dirty="0" smtClean="0"/>
              <a:t>ají možnost v průběhu správního řízení předkládat důkazy a návrhy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u="sng" dirty="0"/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Odborné společnosti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M</a:t>
            </a:r>
            <a:r>
              <a:rPr lang="cs-CZ" sz="2000" dirty="0" smtClean="0"/>
              <a:t>ají </a:t>
            </a:r>
            <a:r>
              <a:rPr lang="cs-CZ" sz="2000" dirty="0"/>
              <a:t>možnost v průběhu správního řízení předkládat důkazy a </a:t>
            </a:r>
            <a:r>
              <a:rPr lang="cs-CZ" sz="2000" dirty="0" smtClean="0"/>
              <a:t>návrhy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23843771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31540" y="1403775"/>
            <a:ext cx="8190911" cy="2025225"/>
          </a:xfrm>
        </p:spPr>
        <p:txBody>
          <a:bodyPr>
            <a:normAutofit/>
          </a:bodyPr>
          <a:lstStyle/>
          <a:p>
            <a:r>
              <a:rPr lang="cs-CZ" cap="all" dirty="0" smtClean="0"/>
              <a:t>nepřiznání úhrady v hloubkové revizi </a:t>
            </a:r>
            <a:endParaRPr lang="cs-CZ" b="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521550" y="3654025"/>
            <a:ext cx="4905545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Anna Lukačišinová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white"/>
                </a:solidFill>
              </a:rPr>
              <a:t>10. 10. 2016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19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1078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20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Legislativní rámec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2532" y="908720"/>
            <a:ext cx="7974317" cy="547842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u="sng" dirty="0" smtClean="0"/>
              <a:t>LEGISLATIVNÍ RÁMEC</a:t>
            </a:r>
            <a:endParaRPr lang="cs-CZ" sz="2400" b="1" u="sng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dirty="0" smtClean="0">
              <a:solidFill>
                <a:schemeClr val="tx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dirty="0" smtClean="0">
                <a:solidFill>
                  <a:srgbClr val="FF0000"/>
                </a:solidFill>
              </a:rPr>
              <a:t>§ 15 odst. 6 písm. a) až f) zákona č. 48/1997 Sb.</a:t>
            </a:r>
            <a:endParaRPr lang="cs-CZ" sz="2000" b="1" dirty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 smtClean="0"/>
              <a:t>Ústav </a:t>
            </a:r>
            <a:r>
              <a:rPr lang="cs-CZ" b="1" u="sng" dirty="0" smtClean="0"/>
              <a:t>nepřizná úhradu </a:t>
            </a:r>
            <a:r>
              <a:rPr lang="cs-CZ" b="1" dirty="0" smtClean="0"/>
              <a:t>pokud: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Podpůrné a doplňkové LP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sz="1800" kern="1200" dirty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Používání nevhodné z odborného hlediska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sz="1800" kern="1200" dirty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Nedostatečné důkazy o terapeutické účinnosti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sz="1800" kern="1200" dirty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LP nesplňuje podmínky účelné terapeutické intervence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lang="cs-CZ" sz="1800" kern="1200" dirty="0">
              <a:solidFill>
                <a:schemeClr val="tx1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LP se může vydávat i bez lékařského předpisu 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dirty="0" smtClean="0">
                <a:solidFill>
                  <a:srgbClr val="FF0000"/>
                </a:solidFill>
              </a:rPr>
              <a:t>! VÝJIMKA ! souhlas  všech POJ se stanovením úhrady dle ustanovení § 17 odst. 2 zákona č. 48/1997 Sb.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1800" kern="1200" dirty="0">
              <a:solidFill>
                <a:srgbClr val="FF0000"/>
              </a:solidFill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dirty="0" smtClean="0"/>
              <a:t>1. PP k referenční skupině podle ustanovení § 39b odst. 4 zákona č. 48/1997 Sb. a MAH se </a:t>
            </a:r>
            <a:r>
              <a:rPr lang="cs-CZ" u="sng" dirty="0" smtClean="0"/>
              <a:t>nezavázal</a:t>
            </a:r>
            <a:r>
              <a:rPr lang="cs-CZ" dirty="0" smtClean="0"/>
              <a:t> dodávat LP na trh ČR po dobu 12 měsíců ode dne účinnosti stanovení </a:t>
            </a:r>
            <a:r>
              <a:rPr lang="cs-CZ" dirty="0" err="1" smtClean="0"/>
              <a:t>VaPÚ</a:t>
            </a:r>
            <a:endParaRPr lang="cs-CZ" sz="1800" kern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8228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21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Legislativní rámec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7679" y="1358770"/>
            <a:ext cx="4734412" cy="31700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u="sng" dirty="0" smtClean="0"/>
              <a:t>LEGISLATIVNÍ RÁMEC</a:t>
            </a:r>
            <a:endParaRPr lang="cs-CZ" sz="2400" b="1" u="sng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dirty="0" smtClean="0">
              <a:solidFill>
                <a:schemeClr val="tx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dirty="0" smtClean="0">
                <a:solidFill>
                  <a:srgbClr val="FF0000"/>
                </a:solidFill>
              </a:rPr>
              <a:t>§ 15 odst. 5 zákona č. 48/1997 Sb.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000" b="1" dirty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dirty="0" smtClean="0"/>
              <a:t>Ústav rozhodne o výši úhrady pouze u přípravků používaných v ambulantní péči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000" b="1" kern="1200" dirty="0">
              <a:solidFill>
                <a:schemeClr val="tx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dirty="0" smtClean="0"/>
              <a:t>Ústav nerozhoduje o úhradě přípravku, které se používají v rámci hospitalizace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kern="1200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130" y="2798930"/>
            <a:ext cx="2564380" cy="28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950048" y="6019222"/>
            <a:ext cx="1356462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http://becuo.com/sick-patient-in-hospital-bed-cartoon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2866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22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Příklady řízení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44009" y="1013874"/>
            <a:ext cx="7920881" cy="44012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→ § </a:t>
            </a:r>
            <a:r>
              <a:rPr lang="cs-CZ" sz="2000" b="1" dirty="0">
                <a:solidFill>
                  <a:srgbClr val="FF0000"/>
                </a:solidFill>
              </a:rPr>
              <a:t>15 odst. 6 písm. a) </a:t>
            </a:r>
            <a:r>
              <a:rPr lang="cs-CZ" sz="2000" b="1" dirty="0" smtClean="0">
                <a:solidFill>
                  <a:srgbClr val="FF0000"/>
                </a:solidFill>
              </a:rPr>
              <a:t>zákona </a:t>
            </a:r>
            <a:r>
              <a:rPr lang="cs-CZ" sz="2000" b="1" dirty="0">
                <a:solidFill>
                  <a:srgbClr val="FF0000"/>
                </a:solidFill>
              </a:rPr>
              <a:t>č. 48/1997 Sb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LP JE PODPŮRNÉ A DOPLŇKOVÉ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/>
              <a:t>SUKLS27626/2010</a:t>
            </a:r>
          </a:p>
          <a:p>
            <a:r>
              <a:rPr lang="cs-CZ" sz="2000" dirty="0" smtClean="0"/>
              <a:t>Lidokain kombinace pro lokální použití  </a:t>
            </a:r>
          </a:p>
          <a:p>
            <a:r>
              <a:rPr lang="cs-CZ" sz="2000" dirty="0" smtClean="0"/>
              <a:t>LP MASTU S, FAKTU,…</a:t>
            </a:r>
          </a:p>
          <a:p>
            <a:r>
              <a:rPr lang="cs-CZ" sz="2000" dirty="0" smtClean="0"/>
              <a:t>Indikace svědění, štípání, bolest při hemoroidech</a:t>
            </a:r>
          </a:p>
          <a:p>
            <a:endParaRPr lang="cs-CZ" sz="2000" b="1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SUKLS77466/2010</a:t>
            </a:r>
            <a:endParaRPr lang="cs-CZ" sz="2000" b="1" dirty="0"/>
          </a:p>
          <a:p>
            <a:r>
              <a:rPr lang="cs-CZ" sz="2000" dirty="0" smtClean="0"/>
              <a:t>Heparin v kombinaci s látkami </a:t>
            </a:r>
            <a:r>
              <a:rPr lang="cs-CZ" sz="2000" dirty="0" err="1" smtClean="0"/>
              <a:t>alii</a:t>
            </a:r>
            <a:r>
              <a:rPr lang="cs-CZ" sz="2000" dirty="0" smtClean="0"/>
              <a:t> </a:t>
            </a:r>
            <a:r>
              <a:rPr lang="cs-CZ" sz="2000" dirty="0" err="1" smtClean="0"/>
              <a:t>cepae</a:t>
            </a:r>
            <a:r>
              <a:rPr lang="cs-CZ" sz="2000" dirty="0" smtClean="0"/>
              <a:t> </a:t>
            </a:r>
            <a:r>
              <a:rPr lang="cs-CZ" sz="2000" dirty="0" err="1" smtClean="0"/>
              <a:t>extractum</a:t>
            </a:r>
            <a:r>
              <a:rPr lang="cs-CZ" sz="2000" dirty="0" smtClean="0"/>
              <a:t> fluidum a </a:t>
            </a:r>
            <a:r>
              <a:rPr lang="cs-CZ" sz="2000" dirty="0" err="1" smtClean="0"/>
              <a:t>allantoinum</a:t>
            </a:r>
            <a:endParaRPr lang="cs-CZ" sz="2000" dirty="0" smtClean="0"/>
          </a:p>
          <a:p>
            <a:r>
              <a:rPr lang="cs-CZ" sz="2000" dirty="0" smtClean="0"/>
              <a:t>LP CONTRACTUBEX</a:t>
            </a:r>
          </a:p>
          <a:p>
            <a:r>
              <a:rPr lang="cs-CZ" sz="2000" dirty="0" smtClean="0"/>
              <a:t>Indikace terapie hypertrofických, keloidních, pohyb omezujících a opticky rušících jizev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145" y="1358770"/>
            <a:ext cx="2972734" cy="185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216403" y="3137533"/>
            <a:ext cx="2294218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http://www.femina.cz/magazin/wellness/jak-si-vybrat-ten-spravny-a-kvalitni-doplnek-stravy.html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7734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23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Příklady řízení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21550" y="881775"/>
            <a:ext cx="7920881" cy="563231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→ § </a:t>
            </a:r>
            <a:r>
              <a:rPr lang="cs-CZ" sz="2000" b="1" dirty="0">
                <a:solidFill>
                  <a:srgbClr val="FF0000"/>
                </a:solidFill>
              </a:rPr>
              <a:t>15 odst. 6 písm. </a:t>
            </a:r>
            <a:r>
              <a:rPr lang="cs-CZ" sz="2000" b="1" dirty="0" smtClean="0">
                <a:solidFill>
                  <a:srgbClr val="FF0000"/>
                </a:solidFill>
              </a:rPr>
              <a:t>b) </a:t>
            </a:r>
            <a:r>
              <a:rPr lang="cs-CZ" sz="2000" b="1" dirty="0">
                <a:solidFill>
                  <a:srgbClr val="FF0000"/>
                </a:solidFill>
              </a:rPr>
              <a:t>zákona č. 48/1997 Sb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POUŽÍVÁNÍ NEVHODNÉ Z ODBORNÉHO HLEDISKA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/>
              <a:t>SUKLS198465/2009</a:t>
            </a:r>
          </a:p>
          <a:p>
            <a:r>
              <a:rPr lang="cs-CZ" sz="2000" dirty="0" err="1" smtClean="0"/>
              <a:t>Etofylin</a:t>
            </a:r>
            <a:r>
              <a:rPr lang="cs-CZ" sz="2000" dirty="0" smtClean="0"/>
              <a:t>/</a:t>
            </a:r>
            <a:r>
              <a:rPr lang="cs-CZ" sz="2000" dirty="0" err="1" smtClean="0"/>
              <a:t>theofylin</a:t>
            </a:r>
            <a:r>
              <a:rPr lang="cs-CZ" sz="2000" dirty="0" smtClean="0"/>
              <a:t> </a:t>
            </a:r>
            <a:r>
              <a:rPr lang="cs-CZ" sz="2000" dirty="0" err="1" smtClean="0"/>
              <a:t>i.v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LP AGAPURIN, DIVASCOL, TRENTAL,…</a:t>
            </a:r>
          </a:p>
          <a:p>
            <a:r>
              <a:rPr lang="cs-CZ" sz="2000" dirty="0" smtClean="0"/>
              <a:t>Indikace ICHDK, trofické léze, mozkové cévní onemocnění, …</a:t>
            </a:r>
            <a:endParaRPr lang="cs-CZ" sz="2000" dirty="0"/>
          </a:p>
          <a:p>
            <a:r>
              <a:rPr lang="cs-CZ" sz="2000" dirty="0" smtClean="0"/>
              <a:t>OS – účinnost této terapie nebyla klinicky prokázána</a:t>
            </a:r>
          </a:p>
          <a:p>
            <a:endParaRPr lang="cs-CZ" sz="2000" b="1" dirty="0"/>
          </a:p>
          <a:p>
            <a:r>
              <a:rPr lang="cs-CZ" sz="2000" b="1" dirty="0" smtClean="0"/>
              <a:t>SUKLS158201/2013</a:t>
            </a:r>
          </a:p>
          <a:p>
            <a:r>
              <a:rPr lang="cs-CZ" sz="2000" dirty="0" err="1" smtClean="0"/>
              <a:t>Dyhydroergotoxin</a:t>
            </a:r>
            <a:endParaRPr lang="cs-CZ" sz="2000" dirty="0" smtClean="0"/>
          </a:p>
          <a:p>
            <a:r>
              <a:rPr lang="cs-CZ" sz="2000" dirty="0" smtClean="0"/>
              <a:t>LP SECATOXIN FORTE</a:t>
            </a:r>
          </a:p>
          <a:p>
            <a:r>
              <a:rPr lang="cs-CZ" sz="2000" dirty="0" smtClean="0"/>
              <a:t>Indikace  akutní migréna u dospělých</a:t>
            </a:r>
          </a:p>
          <a:p>
            <a:r>
              <a:rPr lang="cs-CZ" sz="2000" dirty="0" smtClean="0"/>
              <a:t>Změna terapeutick</a:t>
            </a:r>
            <a:r>
              <a:rPr lang="cs-CZ" sz="2000" dirty="0"/>
              <a:t>é</a:t>
            </a:r>
            <a:r>
              <a:rPr lang="cs-CZ" sz="2000" dirty="0" smtClean="0"/>
              <a:t> indikace v SPC na základě vyhodnocení CHMP EMA </a:t>
            </a:r>
          </a:p>
          <a:p>
            <a:r>
              <a:rPr lang="cs-CZ" sz="2000" dirty="0" smtClean="0"/>
              <a:t>→kauzální souvislost mezi užíváním </a:t>
            </a:r>
            <a:r>
              <a:rPr lang="cs-CZ" sz="2000" dirty="0" err="1" smtClean="0"/>
              <a:t>dihydroergotoxinu</a:t>
            </a:r>
            <a:r>
              <a:rPr lang="cs-CZ" sz="2000" dirty="0" smtClean="0"/>
              <a:t> a </a:t>
            </a:r>
            <a:r>
              <a:rPr lang="cs-CZ" sz="2000" dirty="0" err="1" smtClean="0"/>
              <a:t>fibrotickými</a:t>
            </a:r>
            <a:r>
              <a:rPr lang="cs-CZ" sz="2000" dirty="0" smtClean="0"/>
              <a:t> reakcemi a ergotismem</a:t>
            </a:r>
          </a:p>
          <a:p>
            <a:r>
              <a:rPr lang="cs-CZ" sz="2000" dirty="0" smtClean="0"/>
              <a:t>→ rizika převažují přínosy  = terapeutická indikace byla omezena</a:t>
            </a:r>
          </a:p>
          <a:p>
            <a:r>
              <a:rPr lang="cs-CZ" sz="2000" dirty="0" smtClean="0"/>
              <a:t>→ pro tuto indikaci však již </a:t>
            </a:r>
            <a:r>
              <a:rPr lang="cs-CZ" sz="2000" u="sng" dirty="0" smtClean="0"/>
              <a:t>není v klinické praxi doporučován a používán</a:t>
            </a:r>
            <a:endParaRPr lang="cs-CZ" sz="2000" u="sng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60" y="908720"/>
            <a:ext cx="1395155" cy="1395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465132" y="2303875"/>
            <a:ext cx="2289409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https://www.odkazprestarostu.sk/prievidza/podnety/19888/nevhodne-parkovanie-na-sklenarskej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4595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24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Příklady řízení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21550" y="953725"/>
            <a:ext cx="8100900" cy="53245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→ </a:t>
            </a:r>
            <a:r>
              <a:rPr lang="cs-CZ" sz="2000" b="1" dirty="0" smtClean="0">
                <a:solidFill>
                  <a:srgbClr val="FF0000"/>
                </a:solidFill>
              </a:rPr>
              <a:t>§ </a:t>
            </a:r>
            <a:r>
              <a:rPr lang="cs-CZ" sz="2000" b="1" dirty="0">
                <a:solidFill>
                  <a:srgbClr val="FF0000"/>
                </a:solidFill>
              </a:rPr>
              <a:t>15 odst. 6 písm. </a:t>
            </a:r>
            <a:r>
              <a:rPr lang="cs-CZ" sz="2000" b="1" dirty="0" smtClean="0">
                <a:solidFill>
                  <a:srgbClr val="FF0000"/>
                </a:solidFill>
              </a:rPr>
              <a:t>c) </a:t>
            </a:r>
            <a:r>
              <a:rPr lang="cs-CZ" sz="2000" b="1" dirty="0">
                <a:solidFill>
                  <a:srgbClr val="FF0000"/>
                </a:solidFill>
              </a:rPr>
              <a:t>zákona č. 48/1997 Sb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NEDOSTATEČNÉ DŮKAZY O TERAPEUTICKÉ ÚČINNOSTI</a:t>
            </a:r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/>
              <a:t>SUKLS27556/2010</a:t>
            </a:r>
          </a:p>
          <a:p>
            <a:r>
              <a:rPr lang="cs-CZ" sz="2000" dirty="0" smtClean="0"/>
              <a:t>RS č. 27/1 – </a:t>
            </a:r>
            <a:r>
              <a:rPr lang="cs-CZ" sz="2000" dirty="0" err="1" smtClean="0"/>
              <a:t>venofarmaka</a:t>
            </a:r>
            <a:r>
              <a:rPr lang="cs-CZ" sz="2000" dirty="0" smtClean="0"/>
              <a:t>, </a:t>
            </a:r>
            <a:r>
              <a:rPr lang="cs-CZ" sz="2000" dirty="0" err="1" smtClean="0"/>
              <a:t>p.o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LP ASCORUTIN, CILKANOL, </a:t>
            </a:r>
            <a:r>
              <a:rPr lang="cs-CZ" sz="2000" dirty="0" smtClean="0"/>
              <a:t>…</a:t>
            </a:r>
            <a:endParaRPr lang="cs-CZ" sz="2000" dirty="0"/>
          </a:p>
          <a:p>
            <a:r>
              <a:rPr lang="cs-CZ" sz="2000" dirty="0" smtClean="0"/>
              <a:t>Indikace terapie chronické žilní insuficience</a:t>
            </a:r>
          </a:p>
          <a:p>
            <a:r>
              <a:rPr lang="cs-CZ" sz="2000" dirty="0" smtClean="0"/>
              <a:t>Nenalezeny dostatečné důkazy o terapeutické účinnosti</a:t>
            </a:r>
          </a:p>
          <a:p>
            <a:r>
              <a:rPr lang="cs-CZ" sz="2000" dirty="0" smtClean="0"/>
              <a:t>Potvrzeno OS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>
                <a:solidFill>
                  <a:srgbClr val="FF0000"/>
                </a:solidFill>
              </a:rPr>
              <a:t>→ </a:t>
            </a:r>
            <a:r>
              <a:rPr lang="cs-CZ" sz="2000" b="1" dirty="0" smtClean="0">
                <a:solidFill>
                  <a:srgbClr val="FF0000"/>
                </a:solidFill>
              </a:rPr>
              <a:t>§ </a:t>
            </a:r>
            <a:r>
              <a:rPr lang="cs-CZ" sz="2000" b="1" dirty="0">
                <a:solidFill>
                  <a:srgbClr val="FF0000"/>
                </a:solidFill>
              </a:rPr>
              <a:t>15 odst. 6 písm. </a:t>
            </a:r>
            <a:r>
              <a:rPr lang="cs-CZ" sz="2000" b="1" dirty="0" smtClean="0">
                <a:solidFill>
                  <a:srgbClr val="FF0000"/>
                </a:solidFill>
              </a:rPr>
              <a:t>d) </a:t>
            </a:r>
            <a:r>
              <a:rPr lang="cs-CZ" sz="2000" b="1" dirty="0">
                <a:solidFill>
                  <a:srgbClr val="FF0000"/>
                </a:solidFill>
              </a:rPr>
              <a:t>zákona č. 48/1997 Sb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LP NESPLŇUJE PODMÍNKY ÚČELNÉ INTERVENCE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/>
              <a:t>SUKLS148705/2014</a:t>
            </a:r>
          </a:p>
          <a:p>
            <a:r>
              <a:rPr lang="cs-CZ" sz="2000" dirty="0" err="1" smtClean="0"/>
              <a:t>Orlistat</a:t>
            </a:r>
            <a:endParaRPr lang="cs-CZ" sz="2000" dirty="0" smtClean="0"/>
          </a:p>
          <a:p>
            <a:r>
              <a:rPr lang="cs-CZ" sz="2000" dirty="0" smtClean="0"/>
              <a:t>LP ORLISTAT SANDOZ</a:t>
            </a:r>
          </a:p>
          <a:p>
            <a:r>
              <a:rPr lang="cs-CZ" sz="2000" dirty="0" smtClean="0"/>
              <a:t>Indikace léčba obézních pacientů s BMI ≥30kg/m</a:t>
            </a:r>
            <a:r>
              <a:rPr lang="cs-CZ" sz="2000" baseline="30000" dirty="0" smtClean="0"/>
              <a:t>2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9429" r="12525" b="8265"/>
          <a:stretch/>
        </p:blipFill>
        <p:spPr bwMode="auto">
          <a:xfrm>
            <a:off x="6414176" y="3429000"/>
            <a:ext cx="2356665" cy="2540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451048" y="5950193"/>
            <a:ext cx="1253869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http://www.zazzle.co.uk/evidence+craft+supplies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7734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25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Příklady řízení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67569" y="998730"/>
            <a:ext cx="8100900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→ § </a:t>
            </a:r>
            <a:r>
              <a:rPr lang="cs-CZ" sz="2000" b="1" dirty="0">
                <a:solidFill>
                  <a:srgbClr val="FF0000"/>
                </a:solidFill>
              </a:rPr>
              <a:t>15 odst. 6 písm. </a:t>
            </a:r>
            <a:r>
              <a:rPr lang="cs-CZ" sz="2000" b="1" dirty="0" smtClean="0">
                <a:solidFill>
                  <a:srgbClr val="FF0000"/>
                </a:solidFill>
              </a:rPr>
              <a:t>f) </a:t>
            </a:r>
            <a:r>
              <a:rPr lang="cs-CZ" sz="2000" b="1" dirty="0">
                <a:solidFill>
                  <a:srgbClr val="FF0000"/>
                </a:solidFill>
              </a:rPr>
              <a:t>zákona č. 48/1997 Sb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LP LZE VYDAT I BEZ LÉKAŘSKÉHO PŘEDPISU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/>
              <a:t>SUKLS157766/2014</a:t>
            </a:r>
          </a:p>
          <a:p>
            <a:r>
              <a:rPr lang="cs-CZ" sz="2000" dirty="0" err="1" smtClean="0"/>
              <a:t>Ambroxol</a:t>
            </a:r>
            <a:r>
              <a:rPr lang="cs-CZ" sz="2000" dirty="0" smtClean="0"/>
              <a:t> </a:t>
            </a:r>
            <a:r>
              <a:rPr lang="cs-CZ" sz="2000" dirty="0" err="1" smtClean="0"/>
              <a:t>p.o</a:t>
            </a:r>
            <a:r>
              <a:rPr lang="cs-CZ" sz="2000" dirty="0" smtClean="0"/>
              <a:t>. </a:t>
            </a:r>
            <a:endParaRPr lang="cs-CZ" sz="2000" dirty="0"/>
          </a:p>
          <a:p>
            <a:r>
              <a:rPr lang="cs-CZ" sz="2000" dirty="0" smtClean="0"/>
              <a:t>LP AMBROXOL AL 75 RETARD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kern="1200" dirty="0" smtClean="0">
                <a:solidFill>
                  <a:schemeClr val="tx1"/>
                </a:solidFill>
              </a:rPr>
              <a:t>Indikace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/>
              <a:t>LP jsou OTC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dirty="0" smtClean="0"/>
              <a:t>Nebyl souhlas všech POJ pro přiznání úhrady</a:t>
            </a:r>
            <a:endParaRPr lang="cs-CZ" sz="2000" kern="1200" dirty="0" smtClean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75" y="4174008"/>
            <a:ext cx="3109190" cy="19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683739" y="6074720"/>
            <a:ext cx="2672526" cy="1538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600" b="1" baseline="30000" dirty="0"/>
              <a:t>http://www.pharmacy.arizona.edu/features/faculty-staff/students-faculty-teach-community-about-otc-medications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76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rgbClr val="2D3291"/>
                </a:solidFill>
              </a:rPr>
              <a:t>5</a:t>
            </a:r>
            <a:r>
              <a:rPr lang="cs-CZ" dirty="0" smtClean="0">
                <a:solidFill>
                  <a:srgbClr val="2D3291"/>
                </a:solidFill>
              </a:rPr>
              <a:t>. 10. 2016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26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Příklady řízení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19304" y="1107613"/>
            <a:ext cx="8100900" cy="47089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→ § 15 odst. 5 zákona č. 48/1997 Sb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/>
              <a:t>SUKLS83924/2015</a:t>
            </a:r>
          </a:p>
          <a:p>
            <a:r>
              <a:rPr lang="cs-CZ" sz="2000" dirty="0" err="1" smtClean="0"/>
              <a:t>Dinoproston</a:t>
            </a:r>
            <a:r>
              <a:rPr lang="cs-CZ" sz="2000" dirty="0" smtClean="0"/>
              <a:t> gel </a:t>
            </a:r>
          </a:p>
          <a:p>
            <a:r>
              <a:rPr lang="cs-CZ" sz="2000" dirty="0" smtClean="0"/>
              <a:t>LP PREPIDIL</a:t>
            </a:r>
          </a:p>
          <a:p>
            <a:r>
              <a:rPr lang="cs-CZ" sz="2000" dirty="0" smtClean="0"/>
              <a:t>Indikace zrání děložního hrdla u těhotných žen</a:t>
            </a:r>
          </a:p>
          <a:p>
            <a:r>
              <a:rPr lang="cs-CZ" sz="2000" dirty="0" smtClean="0"/>
              <a:t>Doporučené postupy, vyjádření OS = </a:t>
            </a:r>
            <a:r>
              <a:rPr lang="cs-CZ" sz="2000" u="sng" dirty="0" smtClean="0"/>
              <a:t>aplikace pouze za hospitalizace</a:t>
            </a:r>
          </a:p>
          <a:p>
            <a:endParaRPr lang="cs-CZ" sz="2000" b="1" kern="1200" dirty="0"/>
          </a:p>
          <a:p>
            <a:r>
              <a:rPr lang="cs-CZ" sz="2000" b="1" dirty="0" smtClean="0"/>
              <a:t>SUKLS114737/2013</a:t>
            </a:r>
          </a:p>
          <a:p>
            <a:r>
              <a:rPr lang="cs-CZ" sz="2000" kern="1200" dirty="0" smtClean="0"/>
              <a:t>RS č. 40/1 - Prostaglandiny parenterální</a:t>
            </a:r>
          </a:p>
          <a:p>
            <a:r>
              <a:rPr lang="cs-CZ" sz="2000" dirty="0" smtClean="0"/>
              <a:t>LP ENZAPROST F, PROSTIN</a:t>
            </a:r>
          </a:p>
          <a:p>
            <a:r>
              <a:rPr lang="cs-CZ" sz="2000" kern="1200" dirty="0" smtClean="0"/>
              <a:t>Indikace terapeutický potrat, indukce porodu při intrauterinním úmrtí plodu</a:t>
            </a:r>
          </a:p>
          <a:p>
            <a:r>
              <a:rPr lang="cs-CZ" sz="2000" dirty="0" smtClean="0"/>
              <a:t>SPC, Doporučené postupy = </a:t>
            </a:r>
            <a:r>
              <a:rPr lang="cs-CZ" sz="2000" u="sng" dirty="0" smtClean="0"/>
              <a:t>aplikace pouze za hospitalizace</a:t>
            </a:r>
            <a:endParaRPr lang="cs-CZ" sz="2000" u="sng" kern="1200" dirty="0" smtClean="0"/>
          </a:p>
          <a:p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kern="12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58" y="882588"/>
            <a:ext cx="1980220" cy="1980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137285" y="2785864"/>
            <a:ext cx="1482919" cy="1538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600" b="1" baseline="30000" dirty="0"/>
              <a:t>http://pt.123rf.com/photo_24427620_patient-symbol.html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192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7" name="AutoShape 2" descr="Image result for LEGISLATIVNÍ RÁM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472" y="1287633"/>
            <a:ext cx="8055895" cy="39087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dirty="0" smtClean="0"/>
              <a:t>ZÁVĚR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400" b="1" kern="1200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Ústav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cs-CZ" sz="2000" dirty="0" smtClean="0"/>
              <a:t>Řídí se legislativním rámcem pro nepřiznání úhrady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Postupuje při svém hodnocení z poznatků  EBM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dirty="0" smtClean="0"/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Účastníci </a:t>
            </a:r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cs-CZ" sz="2000" dirty="0"/>
              <a:t>M</a:t>
            </a:r>
            <a:r>
              <a:rPr lang="cs-CZ" sz="2000" dirty="0" smtClean="0"/>
              <a:t>ají možnost v průběhu správního řízení předkládat důkazy a návrhy</a:t>
            </a:r>
          </a:p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cs-CZ" sz="2400" b="1" u="sng" dirty="0"/>
          </a:p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cs-CZ" sz="2400" b="1" u="sng" dirty="0" smtClean="0"/>
              <a:t>Odborné společnosti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/>
              <a:t>M</a:t>
            </a:r>
            <a:r>
              <a:rPr lang="cs-CZ" sz="2000" dirty="0" smtClean="0"/>
              <a:t>ají </a:t>
            </a:r>
            <a:r>
              <a:rPr lang="cs-CZ" sz="2000" dirty="0"/>
              <a:t>možnost v průběhu správního řízení předkládat důkazy a </a:t>
            </a:r>
            <a:r>
              <a:rPr lang="cs-CZ" sz="2000" dirty="0" smtClean="0"/>
              <a:t>návrhy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2571797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10.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 - &amp;quot;Grémium majitelů lékáren&amp;#x0D;&amp;#x0A;29. 11. 2014&amp;quot;&quot;/&gt;&lt;property id=&quot;20307&quot; value=&quot;257&quot;/&gt;&lt;/object&gt;&lt;object type=&quot;3&quot; unique_id=&quot;10006&quot;&gt;&lt;property id=&quot;20148&quot; value=&quot;5&quot;/&gt;&lt;property id=&quot;20300&quot; value=&quot;Slide 5&quot;/&gt;&lt;property id=&quot;20307&quot; value=&quot;275&quot;/&gt;&lt;/object&gt;&lt;object type=&quot;3&quot; unique_id=&quot;10010&quot;&gt;&lt;property id=&quot;20148&quot; value=&quot;5&quot;/&gt;&lt;property id=&quot;20300&quot; value=&quot;Slide 39 - &amp;quot;Děkuji za pozornost&amp;quot;&quot;/&gt;&lt;property id=&quot;20307&quot; value=&quot;259&quot;/&gt;&lt;/object&gt;&lt;object type=&quot;3&quot; unique_id=&quot;10069&quot;&gt;&lt;property id=&quot;20148&quot; value=&quot;5&quot;/&gt;&lt;property id=&quot;20300&quot; value=&quot;Slide 27 - &amp;quot;Legislativa&amp;quot;&quot;/&gt;&lt;property id=&quot;20307&quot; value=&quot;281&quot;/&gt;&lt;/object&gt;&lt;object type=&quot;3&quot; unique_id=&quot;10142&quot;&gt;&lt;property id=&quot;20148&quot; value=&quot;5&quot;/&gt;&lt;property id=&quot;20300&quot; value=&quot;Slide 3&quot;/&gt;&lt;property id=&quot;20307&quot; value=&quot;282&quot;/&gt;&lt;/object&gt;&lt;object type=&quot;3&quot; unique_id=&quot;10143&quot;&gt;&lt;property id=&quot;20148&quot; value=&quot;5&quot;/&gt;&lt;property id=&quot;20300&quot; value=&quot;Slide 26 - &amp;quot;Konopí pro léčebné použití&amp;quot;&quot;/&gt;&lt;property id=&quot;20307&quot; value=&quot;283&quot;/&gt;&lt;/object&gt;&lt;object type=&quot;3&quot; unique_id=&quot;10214&quot;&gt;&lt;property id=&quot;20148&quot; value=&quot;5&quot;/&gt;&lt;property id=&quot;20300&quot; value=&quot;Slide 4 - &amp;quot;Inspekční činnosti SÚKL v lékárnách &amp;quot;&quot;/&gt;&lt;property id=&quot;20307&quot; value=&quot;285&quot;/&gt;&lt;/object&gt;&lt;object type=&quot;3&quot; unique_id=&quot;10216&quot;&gt;&lt;property id=&quot;20148&quot; value=&quot;5&quot;/&gt;&lt;property id=&quot;20300&quot; value=&quot;Slide 6 - &amp;quot;Zaměření kontrol:&amp;quot;&quot;/&gt;&lt;property id=&quot;20307&quot; value=&quot;287&quot;/&gt;&lt;/object&gt;&lt;object type=&quot;3&quot; unique_id=&quot;10318&quot;&gt;&lt;property id=&quot;20148&quot; value=&quot;5&quot;/&gt;&lt;property id=&quot;20300&quot; value=&quot;Slide 10 - &amp;quot;Novela zákona č. 256/2014 Sb., o veřejném zdravotním pojištění&amp;quot;&quot;/&gt;&lt;property id=&quot;20307&quot; value=&quot;289&quot;/&gt;&lt;/object&gt;&lt;object type=&quot;3&quot; unique_id=&quot;10351&quot;&gt;&lt;property id=&quot;20148&quot; value=&quot;5&quot;/&gt;&lt;property id=&quot;20300&quot; value=&quot;Slide 32 - &amp;quot;Elektronická preskripce – aktuální stav&amp;quot;&quot;/&gt;&lt;property id=&quot;20307&quot; value=&quot;293&quot;/&gt;&lt;/object&gt;&lt;object type=&quot;3&quot; unique_id=&quot;10369&quot;&gt;&lt;property id=&quot;20148&quot; value=&quot;5&quot;/&gt;&lt;property id=&quot;20300&quot; value=&quot;Slide 14 - &amp;quot;Revize cen a úhrad z veřejného zdravotního pojištění - 2014&amp;quot;&quot;/&gt;&lt;property id=&quot;20307&quot; value=&quot;294&quot;/&gt;&lt;/object&gt;&lt;object type=&quot;3&quot; unique_id=&quot;10442&quot;&gt;&lt;property id=&quot;20148&quot; value=&quot;5&quot;/&gt;&lt;property id=&quot;20300&quot; value=&quot;Slide 35&quot;/&gt;&lt;property id=&quot;20307&quot; value=&quot;295&quot;/&gt;&lt;/object&gt;&lt;object type=&quot;3&quot; unique_id=&quot;11032&quot;&gt;&lt;property id=&quot;20148&quot; value=&quot;5&quot;/&gt;&lt;property id=&quot;20300&quot; value=&quot;Slide 29 - &amp;quot;Předepsání IPLP&amp;quot;&quot;/&gt;&lt;property id=&quot;20307&quot; value=&quot;304&quot;/&gt;&lt;/object&gt;&lt;object type=&quot;3&quot; unique_id=&quot;11033&quot;&gt;&lt;property id=&quot;20148&quot; value=&quot;5&quot;/&gt;&lt;property id=&quot;20300&quot; value=&quot;Slide 28&quot;/&gt;&lt;property id=&quot;20307&quot; value=&quot;298&quot;/&gt;&lt;/object&gt;&lt;object type=&quot;3&quot; unique_id=&quot;11034&quot;&gt;&lt;property id=&quot;20148&quot; value=&quot;5&quot;/&gt;&lt;property id=&quot;20300&quot; value=&quot;Slide 37&quot;/&gt;&lt;property id=&quot;20307&quot; value=&quot;302&quot;/&gt;&lt;/object&gt;&lt;object type=&quot;3&quot; unique_id=&quot;11224&quot;&gt;&lt;property id=&quot;20148&quot; value=&quot;5&quot;/&gt;&lt;property id=&quot;20300&quot; value=&quot;Slide 7 - &amp;quot;Nejčastější důvody pro uložení pokuty:&amp;quot;&quot;/&gt;&lt;property id=&quot;20307&quot; value=&quot;306&quot;/&gt;&lt;/object&gt;&lt;object type=&quot;3&quot; unique_id=&quot;11225&quot;&gt;&lt;property id=&quot;20148&quot; value=&quot;5&quot;/&gt;&lt;property id=&quot;20300&quot; value=&quot;Slide 8 - &amp;quot;„Baťůžkaření“&amp;quot;&quot;/&gt;&lt;property id=&quot;20307&quot; value=&quot;305&quot;/&gt;&lt;/object&gt;&lt;object type=&quot;3&quot; unique_id=&quot;11843&quot;&gt;&lt;property id=&quot;20148&quot; value=&quot;5&quot;/&gt;&lt;property id=&quot;20300&quot; value=&quot;Slide 9 - &amp;quot;Novela zákona o veřejném zdravotním pojištění – „bonusy“&amp;quot;&quot;/&gt;&lt;property id=&quot;20307&quot; value=&quot;308&quot;/&gt;&lt;/object&gt;&lt;object type=&quot;3&quot; unique_id=&quot;11844&quot;&gt;&lt;property id=&quot;20148&quot; value=&quot;5&quot;/&gt;&lt;property id=&quot;20300&quot; value=&quot;Slide 13 - &amp;quot;Novela zákona č. 256/2014 Sb., novela zákona o veřejném zdravotním pojištění vs. nové pravomoci SÚKL&amp;quot;&quot;/&gt;&lt;property id=&quot;20307&quot; value=&quot;307&quot;/&gt;&lt;/object&gt;&lt;object type=&quot;3&quot; unique_id=&quot;11845&quot;&gt;&lt;property id=&quot;20148&quot; value=&quot;5&quot;/&gt;&lt;property id=&quot;20300&quot; value=&quot;Slide 15 - &amp;quot;Zákon č. 48/1997 Sb., o veřejném zdravotním pojištění – část šestá&amp;quot;&quot;/&gt;&lt;property id=&quot;20307&quot; value=&quot;309&quot;/&gt;&lt;/object&gt;&lt;object type=&quot;3&quot; unique_id=&quot;11846&quot;&gt;&lt;property id=&quot;20148&quot; value=&quot;5&quot;/&gt;&lt;property id=&quot;20300&quot; value=&quot;Slide 16 - &amp;quot;Zkrácené revize 2014 (březen – listopad):&amp;quot;&quot;/&gt;&lt;property id=&quot;20307&quot; value=&quot;310&quot;/&gt;&lt;/object&gt;&lt;object type=&quot;3&quot; unique_id=&quot;11848&quot;&gt;&lt;property id=&quot;20148&quot; value=&quot;5&quot;/&gt;&lt;property id=&quot;20300&quot; value=&quot;Slide 17 - &amp;quot;Odhadovaná úspora ze zkrácených revizí 2014 cca 1,2 mld. Kč&amp;quot;&quot;/&gt;&lt;property id=&quot;20307&quot; value=&quot;312&quot;/&gt;&lt;/object&gt;&lt;object type=&quot;3&quot; unique_id=&quot;11849&quot;&gt;&lt;property id=&quot;20148&quot; value=&quot;5&quot;/&gt;&lt;property id=&quot;20300&quot; value=&quot;Slide 18 - &amp;quot;Vliv změn úhrad léčivých přípravků na ekonomiku lékáren&amp;quot;&quot;/&gt;&lt;property id=&quot;20307&quot; value=&quot;313&quot;/&gt;&lt;/object&gt;&lt;object type=&quot;3&quot; unique_id=&quot;11850&quot;&gt;&lt;property id=&quot;20148&quot; value=&quot;5&quot;/&gt;&lt;property id=&quot;20300&quot; value=&quot;Slide 19 - &amp;quot;Vývoj objemu obchodních přirážek (OP)&amp;quot;&quot;/&gt;&lt;property id=&quot;20307&quot; value=&quot;314&quot;/&gt;&lt;/object&gt;&lt;object type=&quot;3&quot; unique_id=&quot;11851&quot;&gt;&lt;property id=&quot;20148&quot; value=&quot;5&quot;/&gt;&lt;property id=&quot;20300&quot; value=&quot;Slide 20 - &amp;quot;Vývoj objemu OP 2008-2013 (hrazené LP)&amp;quot;&quot;/&gt;&lt;property id=&quot;20307&quot; value=&quot;315&quot;/&gt;&lt;/object&gt;&lt;object type=&quot;3&quot; unique_id=&quot;11852&quot;&gt;&lt;property id=&quot;20148&quot; value=&quot;5&quot;/&gt;&lt;property id=&quot;20300&quot; value=&quot;Slide 21 - &amp;quot;Vývoj objemu OP 2008-2013 (nehrazené LP)&amp;quot;&quot;/&gt;&lt;property id=&quot;20307&quot; value=&quot;316&quot;/&gt;&lt;/object&gt;&lt;object type=&quot;3&quot; unique_id=&quot;11853&quot;&gt;&lt;property id=&quot;20148&quot; value=&quot;5&quot;/&gt;&lt;property id=&quot;20300&quot; value=&quot;Slide 22 - &amp;quot;Vývoj objemu 2008-2013 (všechny LP)&amp;quot;&quot;/&gt;&lt;property id=&quot;20307&quot; value=&quot;317&quot;/&gt;&lt;/object&gt;&lt;object type=&quot;3&quot; unique_id=&quot;11854&quot;&gt;&lt;property id=&quot;20148&quot; value=&quot;5&quot;/&gt;&lt;property id=&quot;20300&quot; value=&quot;Slide 23 - &amp;quot;Vývoj objemu 2008-2013 (spotřeby dle 2013)&amp;quot;&quot;/&gt;&lt;property id=&quot;20307&quot; value=&quot;318&quot;/&gt;&lt;/object&gt;&lt;object type=&quot;3&quot; unique_id=&quot;11855&quot;&gt;&lt;property id=&quot;20148&quot; value=&quot;5&quot;/&gt;&lt;property id=&quot;20300&quot; value=&quot;Slide 24 - &amp;quot;Zásadní faktory ovlivňující objem OP &amp;quot;&quot;/&gt;&lt;property id=&quot;20307&quot; value=&quot;319&quot;/&gt;&lt;/object&gt;&lt;object type=&quot;3&quot; unique_id=&quot;11856&quot;&gt;&lt;property id=&quot;20148&quot; value=&quot;5&quot;/&gt;&lt;property id=&quot;20300&quot; value=&quot;Slide 25 - &amp;quot;Systémové faktory ovlivňující cenu&amp;quot;&quot;/&gt;&lt;property id=&quot;20307&quot; value=&quot;320&quot;/&gt;&lt;/object&gt;&lt;object type=&quot;3&quot; unique_id=&quot;12105&quot;&gt;&lt;property id=&quot;20148&quot; value=&quot;5&quot;/&gt;&lt;property id=&quot;20300&quot; value=&quot;Slide 30 - &amp;quot;Příprava IPLP s obsahem konopí&amp;quot;&quot;/&gt;&lt;property id=&quot;20307&quot; value=&quot;321&quot;/&gt;&lt;/object&gt;&lt;object type=&quot;3&quot; unique_id=&quot;12218&quot;&gt;&lt;property id=&quot;20148&quot; value=&quot;5&quot;/&gt;&lt;property id=&quot;20300&quot; value=&quot;Slide 31 - &amp;quot;Výdej IPLP s obsahem konopí&amp;quot;&quot;/&gt;&lt;property id=&quot;20307&quot; value=&quot;322&quot;/&gt;&lt;/object&gt;&lt;object type=&quot;3&quot; unique_id=&quot;12471&quot;&gt;&lt;property id=&quot;20148&quot; value=&quot;5&quot;/&gt;&lt;property id=&quot;20300&quot; value=&quot;Slide 33&quot;/&gt;&lt;property id=&quot;20307&quot; value=&quot;325&quot;/&gt;&lt;/object&gt;&lt;object type=&quot;3&quot; unique_id=&quot;12472&quot;&gt;&lt;property id=&quot;20148&quot; value=&quot;5&quot;/&gt;&lt;property id=&quot;20300&quot; value=&quot;Slide 34&quot;/&gt;&lt;property id=&quot;20307&quot; value=&quot;324&quot;/&gt;&lt;/object&gt;&lt;object type=&quot;3&quot; unique_id=&quot;12473&quot;&gt;&lt;property id=&quot;20148&quot; value=&quot;5&quot;/&gt;&lt;property id=&quot;20300&quot; value=&quot;Slide 36 - &amp;quot;Sběr dat z lékáren&amp;quot;&quot;/&gt;&lt;property id=&quot;20307&quot; value=&quot;323&quot;/&gt;&lt;/object&gt;&lt;object type=&quot;3&quot; unique_id=&quot;12474&quot;&gt;&lt;property id=&quot;20148&quot; value=&quot;5&quot;/&gt;&lt;property id=&quot;20300&quot; value=&quot;Slide 38&quot;/&gt;&lt;property id=&quot;20307&quot; value=&quot;326&quot;/&gt;&lt;/object&gt;&lt;object type=&quot;3&quot; unique_id=&quot;12710&quot;&gt;&lt;property id=&quot;20148&quot; value=&quot;5&quot;/&gt;&lt;property id=&quot;20300&quot; value=&quot;Slide 11&quot;/&gt;&lt;property id=&quot;20307&quot; value=&quot;327&quot;/&gt;&lt;/object&gt;&lt;object type=&quot;3&quot; unique_id=&quot;12711&quot;&gt;&lt;property id=&quot;20148&quot; value=&quot;5&quot;/&gt;&lt;property id=&quot;20300&quot; value=&quot;Slide 12&quot;/&gt;&lt;property id=&quot;20307&quot; value=&quot;32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3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13531</TotalTime>
  <Words>2029</Words>
  <Application>Microsoft Office PowerPoint</Application>
  <PresentationFormat>Předvádění na obrazovce (4:3)</PresentationFormat>
  <Paragraphs>437</Paragraphs>
  <Slides>28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28</vt:i4>
      </vt:variant>
    </vt:vector>
  </HeadingPairs>
  <TitlesOfParts>
    <vt:vector size="32" baseType="lpstr">
      <vt:lpstr>Motiv sady Office</vt:lpstr>
      <vt:lpstr>1_Motiv sady Office</vt:lpstr>
      <vt:lpstr>2_Motiv sady Office</vt:lpstr>
      <vt:lpstr>3_Motiv sady Office</vt:lpstr>
      <vt:lpstr>Prezentace aplikace PowerPoint</vt:lpstr>
      <vt:lpstr>Stanovení úhrady pro off label indikaci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nepřiznání úhrady v hloubkové revizi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Lukačišinová Anna</cp:lastModifiedBy>
  <cp:revision>440</cp:revision>
  <cp:lastPrinted>2014-11-25T07:07:37Z</cp:lastPrinted>
  <dcterms:created xsi:type="dcterms:W3CDTF">2012-11-07T12:54:42Z</dcterms:created>
  <dcterms:modified xsi:type="dcterms:W3CDTF">2016-10-05T12:01:59Z</dcterms:modified>
</cp:coreProperties>
</file>