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handoutMasterIdLst>
    <p:handoutMasterId r:id="rId16"/>
  </p:handoutMasterIdLst>
  <p:sldIdLst>
    <p:sldId id="257" r:id="rId3"/>
    <p:sldId id="274" r:id="rId4"/>
    <p:sldId id="284" r:id="rId5"/>
    <p:sldId id="285" r:id="rId6"/>
    <p:sldId id="273" r:id="rId7"/>
    <p:sldId id="278" r:id="rId8"/>
    <p:sldId id="280" r:id="rId9"/>
    <p:sldId id="271" r:id="rId10"/>
    <p:sldId id="283" r:id="rId11"/>
    <p:sldId id="263" r:id="rId12"/>
    <p:sldId id="282" r:id="rId13"/>
    <p:sldId id="259" r:id="rId14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ostalová Lenka" initials="VL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A5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6" autoAdjust="0"/>
    <p:restoredTop sz="83837" autoAdjust="0"/>
  </p:normalViewPr>
  <p:slideViewPr>
    <p:cSldViewPr>
      <p:cViewPr>
        <p:scale>
          <a:sx n="90" d="100"/>
          <a:sy n="90" d="100"/>
        </p:scale>
        <p:origin x="-1002" y="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Představení agend CAU 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27.9.2016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9114152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Představení agend CAU 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27.9.2016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3661517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600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Představení agend CAU 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1338FE1B-2D81-444B-865C-1E1053FCCE5B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8147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Představení agend CAU 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747A986-9EE0-4725-9780-6BFCA8EB1607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7696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Představení agend CAU 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747A986-9EE0-4725-9780-6BFCA8EB1607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76962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Představení agend CAU 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747A986-9EE0-4725-9780-6BFCA8EB1607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76962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Představení agend CAU 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747A986-9EE0-4725-9780-6BFCA8EB1607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76962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Představení agend CAU 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747A986-9EE0-4725-9780-6BFCA8EB1607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76962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Představení agend CAU 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C497E2F-684D-4847-A848-8872CB6F3DA4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41782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Představení agend CAU 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747A986-9EE0-4725-9780-6BFCA8EB1607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76962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Představení agend CAU 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1561EA0-44C9-401A-AD8A-C38D5A107F64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7244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Představení agend CAU 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1561EA0-44C9-401A-AD8A-C38D5A107F64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7244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Představení agend CAU 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FC69C60E-E4C7-46CC-A309-D5ADAF9D100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4354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27.9.2016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27.9.2016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916705" y="1763815"/>
            <a:ext cx="6723295" cy="1806610"/>
          </a:xfrm>
        </p:spPr>
        <p:txBody>
          <a:bodyPr>
            <a:normAutofit/>
          </a:bodyPr>
          <a:lstStyle/>
          <a:p>
            <a:r>
              <a:rPr lang="cs-CZ" dirty="0" smtClean="0"/>
              <a:t>Lhůty ve správních řízeních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Mgr. Jan Strnad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Oddělení koordinace správních řízení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SÚKL</a:t>
            </a: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i="1" dirty="0" smtClean="0"/>
              <a:t>Co je to lhůta?</a:t>
            </a:r>
            <a:br>
              <a:rPr lang="cs-CZ" i="1" dirty="0" smtClean="0"/>
            </a:br>
            <a:r>
              <a:rPr lang="cs-CZ" i="1" dirty="0"/>
              <a:t/>
            </a:r>
            <a:br>
              <a:rPr lang="cs-CZ" i="1" dirty="0"/>
            </a:br>
            <a:r>
              <a:rPr lang="cs-CZ" i="1" dirty="0" smtClean="0"/>
              <a:t>Ústavní </a:t>
            </a:r>
            <a:r>
              <a:rPr lang="cs-CZ" i="1" dirty="0"/>
              <a:t>soud, III. ÚS 545/99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cs-CZ" b="1" dirty="0"/>
              <a:t>s</a:t>
            </a:r>
            <a:r>
              <a:rPr lang="cs-CZ" b="1" dirty="0" smtClean="0"/>
              <a:t>myslem </a:t>
            </a:r>
            <a:r>
              <a:rPr lang="cs-CZ" b="1" dirty="0"/>
              <a:t>právního institutu lhůty obecně je snížení entropie (neurčitosti) při uplatňování práv, resp. pravomocí, časové omezení stavu nejistoty v právních vztazích, urychlení procesu rozhodování s cílem reálného dosažení zamýšlených cílů.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Lhůty ve správních řízeních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87931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908720"/>
            <a:ext cx="8229600" cy="450050"/>
          </a:xfrm>
        </p:spPr>
        <p:txBody>
          <a:bodyPr>
            <a:noAutofit/>
          </a:bodyPr>
          <a:lstStyle/>
          <a:p>
            <a:pPr algn="ctr"/>
            <a:r>
              <a:rPr lang="cs-CZ" dirty="0" smtClean="0"/>
              <a:t>LHŮTA VS DOBA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199" y="1673805"/>
            <a:ext cx="8525291" cy="468052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sz="2400" b="1" dirty="0" smtClean="0"/>
              <a:t>LHŮTA a DOBA </a:t>
            </a:r>
            <a:r>
              <a:rPr lang="cs-CZ" sz="2400" dirty="0"/>
              <a:t>představují časové úseky, jež jsou vymezeny </a:t>
            </a:r>
            <a:r>
              <a:rPr lang="cs-CZ" sz="2400" dirty="0" smtClean="0"/>
              <a:t>počátkem </a:t>
            </a:r>
            <a:r>
              <a:rPr lang="cs-CZ" sz="2400" dirty="0"/>
              <a:t>a </a:t>
            </a:r>
            <a:r>
              <a:rPr lang="cs-CZ" sz="2400" dirty="0" smtClean="0"/>
              <a:t>koncem</a:t>
            </a:r>
            <a:r>
              <a:rPr lang="cs-CZ" sz="2400" dirty="0"/>
              <a:t>. </a:t>
            </a:r>
            <a:endParaRPr lang="cs-CZ" sz="2400" dirty="0" smtClean="0"/>
          </a:p>
          <a:p>
            <a:pPr algn="just">
              <a:buFont typeface="Wingdings" panose="05000000000000000000" pitchFamily="2" charset="2"/>
              <a:buChar char="v"/>
            </a:pPr>
            <a:r>
              <a:rPr lang="cs-CZ" sz="2400" dirty="0" smtClean="0"/>
              <a:t>u dob a lhůt počítaných na dny: vznik 00.00 hod, konec 24.00 hod</a:t>
            </a:r>
          </a:p>
          <a:p>
            <a:pPr marL="0" indent="0" algn="just">
              <a:buNone/>
            </a:pPr>
            <a:endParaRPr lang="cs-CZ" sz="2400" dirty="0"/>
          </a:p>
          <a:p>
            <a:pPr algn="just">
              <a:buFont typeface="Wingdings" panose="05000000000000000000" pitchFamily="2" charset="2"/>
              <a:buChar char="v"/>
            </a:pPr>
            <a:r>
              <a:rPr lang="cs-CZ" sz="2400" b="1" dirty="0" smtClean="0"/>
              <a:t>LHŮTA</a:t>
            </a:r>
            <a:r>
              <a:rPr lang="cs-CZ" sz="2400" dirty="0" smtClean="0"/>
              <a:t> (§ 40 SŘ)</a:t>
            </a:r>
          </a:p>
          <a:p>
            <a:pPr marL="400050" lvl="1" indent="0" algn="just">
              <a:buFont typeface="Wingdings" pitchFamily="2" charset="2"/>
              <a:buChar char="v"/>
            </a:pPr>
            <a:r>
              <a:rPr lang="cs-CZ" sz="2000" dirty="0" smtClean="0"/>
              <a:t>obvykle vymezený čas pro úkon účastníka řízení.</a:t>
            </a:r>
          </a:p>
          <a:p>
            <a:pPr marL="400050" lvl="1" indent="0" algn="just">
              <a:buFont typeface="Wingdings" pitchFamily="2" charset="2"/>
              <a:buChar char="v"/>
            </a:pPr>
            <a:r>
              <a:rPr lang="cs-CZ" sz="2000" dirty="0" smtClean="0"/>
              <a:t> připadne-li na sobotu, neděli nebo svátek, automaticky se prodlužuje</a:t>
            </a:r>
          </a:p>
          <a:p>
            <a:pPr marL="400050" lvl="1" indent="0" algn="just">
              <a:buFont typeface="Wingdings" pitchFamily="2" charset="2"/>
              <a:buChar char="v"/>
            </a:pPr>
            <a:endParaRPr lang="cs-CZ" sz="2000" dirty="0" smtClean="0"/>
          </a:p>
          <a:p>
            <a:pPr algn="just">
              <a:buFont typeface="Wingdings" panose="05000000000000000000" pitchFamily="2" charset="2"/>
              <a:buChar char="v"/>
            </a:pPr>
            <a:r>
              <a:rPr lang="cs-CZ" sz="2400" b="1" dirty="0" smtClean="0"/>
              <a:t>DOBA</a:t>
            </a:r>
            <a:r>
              <a:rPr lang="cs-CZ" sz="2400" dirty="0" smtClean="0"/>
              <a:t> (např. § 25 odst. 3 SŘ → § 39o ZVZP)</a:t>
            </a:r>
          </a:p>
          <a:p>
            <a:pPr marL="400050" lvl="1" indent="0" algn="just">
              <a:buFont typeface="Wingdings" pitchFamily="2" charset="2"/>
              <a:buChar char="v"/>
            </a:pPr>
            <a:r>
              <a:rPr lang="cs-CZ" sz="2000" dirty="0" smtClean="0"/>
              <a:t> automaticky se neprodlužuje</a:t>
            </a:r>
          </a:p>
          <a:p>
            <a:pPr marL="400050" lvl="1" indent="0" algn="just">
              <a:buFont typeface="Wingdings" pitchFamily="2" charset="2"/>
              <a:buChar char="v"/>
            </a:pPr>
            <a:r>
              <a:rPr lang="cs-CZ" sz="2000" dirty="0" smtClean="0"/>
              <a:t> </a:t>
            </a:r>
            <a:r>
              <a:rPr lang="cs-CZ" sz="2000" dirty="0" err="1" smtClean="0"/>
              <a:t>př</a:t>
            </a:r>
            <a:r>
              <a:rPr lang="cs-CZ" sz="2000" dirty="0" smtClean="0"/>
              <a:t>: veškeré </a:t>
            </a:r>
            <a:r>
              <a:rPr lang="cs-CZ" sz="2000" dirty="0"/>
              <a:t>písemnost podle části VI. ZVZP se doručují pouze </a:t>
            </a:r>
            <a:r>
              <a:rPr lang="cs-CZ" sz="2000" dirty="0" smtClean="0"/>
              <a:t>veřejnou vyhláškou</a:t>
            </a:r>
            <a:r>
              <a:rPr lang="cs-CZ" sz="2000" dirty="0"/>
              <a:t>. Písemnost se považuje za doručenou pátým dnem  po vyvěšení.</a:t>
            </a:r>
          </a:p>
          <a:p>
            <a:pPr marL="400050" lvl="1" indent="0" algn="just">
              <a:buFont typeface="Wingdings" pitchFamily="2" charset="2"/>
              <a:buChar char="v"/>
            </a:pPr>
            <a:endParaRPr lang="cs-CZ" sz="20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1235483" y="3113965"/>
            <a:ext cx="7605845" cy="22952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endParaRPr lang="cs-CZ" sz="2400" dirty="0" smtClean="0"/>
          </a:p>
        </p:txBody>
      </p:sp>
      <p:sp>
        <p:nvSpPr>
          <p:cNvPr id="13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Lhůty ve správních řízeních</a:t>
            </a:r>
            <a:endParaRPr lang="cs-CZ" dirty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37412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998730"/>
            <a:ext cx="8229600" cy="450050"/>
          </a:xfrm>
        </p:spPr>
        <p:txBody>
          <a:bodyPr>
            <a:noAutofit/>
          </a:bodyPr>
          <a:lstStyle/>
          <a:p>
            <a:r>
              <a:rPr lang="cs-CZ" sz="2400" dirty="0" smtClean="0"/>
              <a:t>Lhůty </a:t>
            </a:r>
            <a:r>
              <a:rPr lang="cs-CZ" sz="2400" dirty="0"/>
              <a:t>pro SŘ obecně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199" y="1403775"/>
            <a:ext cx="8525291" cy="477052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cs-CZ" sz="2400" dirty="0"/>
              <a:t>MC nebo VAPU: </a:t>
            </a:r>
            <a:r>
              <a:rPr lang="cs-CZ" sz="2400" b="1" dirty="0"/>
              <a:t>75 dnů </a:t>
            </a:r>
            <a:r>
              <a:rPr lang="cs-CZ" sz="2400" dirty="0"/>
              <a:t>ode dne, kdy bylo řízení zahájeno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2400" dirty="0"/>
              <a:t>MC a VAPU: </a:t>
            </a:r>
            <a:r>
              <a:rPr lang="cs-CZ" sz="2400" b="1" dirty="0"/>
              <a:t>165 dnů </a:t>
            </a:r>
            <a:r>
              <a:rPr lang="cs-CZ" sz="2400" dirty="0"/>
              <a:t>ode dne, kdy bylo řízení zahájeno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2400" dirty="0"/>
              <a:t>z</a:t>
            </a:r>
            <a:r>
              <a:rPr lang="cs-CZ" sz="2400" dirty="0" smtClean="0"/>
              <a:t>krácené </a:t>
            </a:r>
            <a:r>
              <a:rPr lang="cs-CZ" sz="2400" dirty="0"/>
              <a:t>revize: </a:t>
            </a:r>
            <a:r>
              <a:rPr lang="cs-CZ" sz="2400" b="1" dirty="0"/>
              <a:t>50 dnů </a:t>
            </a:r>
            <a:r>
              <a:rPr lang="cs-CZ" sz="2400" dirty="0"/>
              <a:t>ode dne, kdy bylo řízení zahájeno </a:t>
            </a:r>
            <a:endParaRPr lang="cs-CZ" sz="2400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cs-CZ" sz="2400" dirty="0"/>
              <a:t>p</a:t>
            </a:r>
            <a:r>
              <a:rPr lang="cs-CZ" sz="2400" dirty="0" smtClean="0"/>
              <a:t>odobný </a:t>
            </a:r>
            <a:r>
              <a:rPr lang="cs-CZ" sz="2400" dirty="0" smtClean="0"/>
              <a:t>přípravek dle § 39g odst. 9 ZVZP: </a:t>
            </a:r>
            <a:r>
              <a:rPr lang="cs-CZ" sz="2400" b="1" dirty="0" smtClean="0"/>
              <a:t>30 dní </a:t>
            </a:r>
            <a:r>
              <a:rPr lang="cs-CZ" sz="2400" dirty="0" smtClean="0"/>
              <a:t>nebo fikce pozitivního rozhodnutí</a:t>
            </a:r>
            <a:endParaRPr lang="cs-CZ" sz="2400" dirty="0"/>
          </a:p>
          <a:p>
            <a:pPr>
              <a:buFont typeface="Wingdings" panose="05000000000000000000" pitchFamily="2" charset="2"/>
              <a:buChar char="v"/>
            </a:pPr>
            <a:r>
              <a:rPr lang="cs-CZ" sz="2400" dirty="0"/>
              <a:t>n</a:t>
            </a:r>
            <a:r>
              <a:rPr lang="cs-CZ" sz="2400" dirty="0" smtClean="0"/>
              <a:t>edodržení </a:t>
            </a:r>
            <a:r>
              <a:rPr lang="cs-CZ" sz="2400" dirty="0"/>
              <a:t>lhůt se nemůže dovolávat ten účastník, který je způsobil (§ 71 odst. 5 SŘ). Ústavní soud, I. ÚS 332/04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1241629" y="3113965"/>
            <a:ext cx="7605845" cy="22952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endParaRPr lang="cs-CZ" sz="2400" dirty="0" smtClean="0"/>
          </a:p>
        </p:txBody>
      </p:sp>
      <p:sp>
        <p:nvSpPr>
          <p:cNvPr id="13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Lhůty ve správních řízeních</a:t>
            </a:r>
          </a:p>
          <a:p>
            <a:endParaRPr lang="cs-CZ" dirty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80003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998730"/>
            <a:ext cx="8229600" cy="450050"/>
          </a:xfrm>
        </p:spPr>
        <p:txBody>
          <a:bodyPr>
            <a:noAutofit/>
          </a:bodyPr>
          <a:lstStyle/>
          <a:p>
            <a:r>
              <a:rPr lang="cs-CZ" sz="2400" dirty="0" smtClean="0"/>
              <a:t>Zahájení správního řízení:</a:t>
            </a:r>
            <a:endParaRPr lang="cs-CZ" sz="24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199" y="1403775"/>
            <a:ext cx="8525291" cy="477052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cs-CZ" sz="2400" dirty="0" smtClean="0"/>
              <a:t>účastníci </a:t>
            </a:r>
            <a:r>
              <a:rPr lang="cs-CZ" sz="2400" dirty="0"/>
              <a:t>jsou oprávněni navrhovat důkazy a činit jiné návrhy 15 dní ode dne zahájení řízení (§ 39g odst. 5 ZVZP)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2400" dirty="0"/>
              <a:t>s</a:t>
            </a:r>
            <a:r>
              <a:rPr lang="cs-CZ" sz="2400" dirty="0" smtClean="0"/>
              <a:t>právní řízení ex offo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cs-CZ" sz="2000" dirty="0"/>
              <a:t>ř</a:t>
            </a:r>
            <a:r>
              <a:rPr lang="cs-CZ" sz="2000" dirty="0" smtClean="0"/>
              <a:t>ízení je zahájeno uplynutím lhůty stanovené ve veřejné vyhlášce (Oznámení), tato nesmí být kratší než 15 dní (§ 144 SŘ) 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cs-CZ" sz="2000" dirty="0" smtClean="0"/>
              <a:t>Ústav prodlužuje lhůtu pro navrhování důkazů ex offo v případě pozdějšího založení cenových referencí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2400" dirty="0"/>
              <a:t>s</a:t>
            </a:r>
            <a:r>
              <a:rPr lang="cs-CZ" sz="2400" dirty="0" smtClean="0"/>
              <a:t>právní řízení na žádost</a:t>
            </a:r>
            <a:endParaRPr lang="cs-CZ" sz="2400" dirty="0"/>
          </a:p>
          <a:p>
            <a:pPr lvl="1">
              <a:buFont typeface="Wingdings" panose="05000000000000000000" pitchFamily="2" charset="2"/>
              <a:buChar char="v"/>
            </a:pPr>
            <a:r>
              <a:rPr lang="cs-CZ" sz="2000" dirty="0"/>
              <a:t>ř</a:t>
            </a:r>
            <a:r>
              <a:rPr lang="cs-CZ" sz="2000" dirty="0" smtClean="0"/>
              <a:t>ízení </a:t>
            </a:r>
            <a:r>
              <a:rPr lang="cs-CZ" sz="2000" dirty="0"/>
              <a:t>o žádosti je zahájeno dnem, kdy žádost došla Ústavu (§ 44 SŘ)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cs-CZ" sz="2000" dirty="0" smtClean="0"/>
              <a:t>dispoziční </a:t>
            </a:r>
            <a:r>
              <a:rPr lang="cs-CZ" sz="2000" dirty="0"/>
              <a:t>zásada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1241629" y="3113965"/>
            <a:ext cx="7605845" cy="22952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endParaRPr lang="cs-CZ" sz="2400" dirty="0" smtClean="0"/>
          </a:p>
        </p:txBody>
      </p:sp>
      <p:sp>
        <p:nvSpPr>
          <p:cNvPr id="13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Lhůty ve správních řízeních</a:t>
            </a:r>
          </a:p>
          <a:p>
            <a:endParaRPr lang="cs-CZ" dirty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01428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598543"/>
              </p:ext>
            </p:extLst>
          </p:nvPr>
        </p:nvGraphicFramePr>
        <p:xfrm>
          <a:off x="1016605" y="1808820"/>
          <a:ext cx="7056784" cy="4257830"/>
        </p:xfrm>
        <a:graphic>
          <a:graphicData uri="http://schemas.openxmlformats.org/drawingml/2006/table">
            <a:tbl>
              <a:tblPr/>
              <a:tblGrid>
                <a:gridCol w="1008112"/>
                <a:gridCol w="1008112"/>
                <a:gridCol w="1008112"/>
                <a:gridCol w="1008112"/>
                <a:gridCol w="1008112"/>
                <a:gridCol w="1008112"/>
                <a:gridCol w="1008112"/>
              </a:tblGrid>
              <a:tr h="465754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cs-CZ" sz="4000" b="1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Říjen  2015</a:t>
                      </a:r>
                      <a:endParaRPr lang="cs-CZ" sz="4000" b="1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4064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09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Pondělí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Úterý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Středa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Čtvrtek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Pátek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Sobota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Neděle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908720"/>
            <a:ext cx="8229600" cy="45005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/>
              <a:t>Příklad zahájení správního řízení ex offo</a:t>
            </a:r>
            <a:endParaRPr lang="cs-CZ" sz="26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1241629" y="3113965"/>
            <a:ext cx="7605845" cy="22952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endParaRPr lang="cs-CZ" sz="2400" dirty="0" smtClean="0"/>
          </a:p>
        </p:txBody>
      </p:sp>
      <p:sp>
        <p:nvSpPr>
          <p:cNvPr id="13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Lhůty ve správních řízeních</a:t>
            </a:r>
          </a:p>
          <a:p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7231883"/>
              </p:ext>
            </p:extLst>
          </p:nvPr>
        </p:nvGraphicFramePr>
        <p:xfrm>
          <a:off x="1016605" y="1808820"/>
          <a:ext cx="7056784" cy="4257830"/>
        </p:xfrm>
        <a:graphic>
          <a:graphicData uri="http://schemas.openxmlformats.org/drawingml/2006/table">
            <a:tbl>
              <a:tblPr/>
              <a:tblGrid>
                <a:gridCol w="1008112"/>
                <a:gridCol w="1008112"/>
                <a:gridCol w="1008112"/>
                <a:gridCol w="1008112"/>
                <a:gridCol w="1008112"/>
                <a:gridCol w="1008112"/>
                <a:gridCol w="1008112"/>
              </a:tblGrid>
              <a:tr h="465754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cs-CZ" sz="4000" b="1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Říjen  2015</a:t>
                      </a:r>
                      <a:endParaRPr lang="cs-CZ" sz="4000" b="1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4064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09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Pondělí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Úterý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Středa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Čtvrtek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Pátek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Sobota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Neděle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smtClean="0">
                          <a:solidFill>
                            <a:srgbClr val="002060"/>
                          </a:solidFill>
                          <a:latin typeface="Arial"/>
                        </a:rPr>
                        <a:t>17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895907"/>
              </p:ext>
            </p:extLst>
          </p:nvPr>
        </p:nvGraphicFramePr>
        <p:xfrm>
          <a:off x="1016605" y="1808820"/>
          <a:ext cx="7056784" cy="4257830"/>
        </p:xfrm>
        <a:graphic>
          <a:graphicData uri="http://schemas.openxmlformats.org/drawingml/2006/table">
            <a:tbl>
              <a:tblPr/>
              <a:tblGrid>
                <a:gridCol w="1008112"/>
                <a:gridCol w="1008112"/>
                <a:gridCol w="1008112"/>
                <a:gridCol w="1008112"/>
                <a:gridCol w="1008112"/>
                <a:gridCol w="1008112"/>
                <a:gridCol w="1008112"/>
              </a:tblGrid>
              <a:tr h="465754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cs-CZ" sz="4000" b="1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Říjen  2015</a:t>
                      </a:r>
                      <a:endParaRPr lang="cs-CZ" sz="4000" b="1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4064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09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Pondělí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Úterý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Středa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Čtvrtek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Pátek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Sobota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Neděle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smtClean="0">
                          <a:solidFill>
                            <a:srgbClr val="002060"/>
                          </a:solidFill>
                          <a:latin typeface="Arial"/>
                        </a:rPr>
                        <a:t>19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448864"/>
              </p:ext>
            </p:extLst>
          </p:nvPr>
        </p:nvGraphicFramePr>
        <p:xfrm>
          <a:off x="1016605" y="1808820"/>
          <a:ext cx="7056784" cy="4257830"/>
        </p:xfrm>
        <a:graphic>
          <a:graphicData uri="http://schemas.openxmlformats.org/drawingml/2006/table">
            <a:tbl>
              <a:tblPr/>
              <a:tblGrid>
                <a:gridCol w="1008112"/>
                <a:gridCol w="1008112"/>
                <a:gridCol w="1008112"/>
                <a:gridCol w="1008112"/>
                <a:gridCol w="1008112"/>
                <a:gridCol w="1008112"/>
                <a:gridCol w="1008112"/>
              </a:tblGrid>
              <a:tr h="465754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cs-CZ" sz="4000" b="1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Říjen  2015</a:t>
                      </a:r>
                      <a:endParaRPr lang="cs-CZ" sz="4000" b="1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4064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09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Pondělí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Úterý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Středa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Čtvrtek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Pátek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Sobota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Neděle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smtClean="0">
                          <a:solidFill>
                            <a:srgbClr val="002060"/>
                          </a:solidFill>
                          <a:latin typeface="Arial"/>
                        </a:rPr>
                        <a:t>19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16928"/>
              </p:ext>
            </p:extLst>
          </p:nvPr>
        </p:nvGraphicFramePr>
        <p:xfrm>
          <a:off x="1016605" y="1808820"/>
          <a:ext cx="7056784" cy="4257830"/>
        </p:xfrm>
        <a:graphic>
          <a:graphicData uri="http://schemas.openxmlformats.org/drawingml/2006/table">
            <a:tbl>
              <a:tblPr/>
              <a:tblGrid>
                <a:gridCol w="1008112"/>
                <a:gridCol w="1008112"/>
                <a:gridCol w="1008112"/>
                <a:gridCol w="1008112"/>
                <a:gridCol w="1008112"/>
                <a:gridCol w="1008112"/>
                <a:gridCol w="1008112"/>
              </a:tblGrid>
              <a:tr h="465754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cs-CZ" sz="4000" b="1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Říjen  2015</a:t>
                      </a:r>
                      <a:endParaRPr lang="cs-CZ" sz="4000" b="1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4064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09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Pondělí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Úterý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Středa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Čtvrtek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Pátek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Sobota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Neděle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1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501713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908719"/>
            <a:ext cx="8229600" cy="765085"/>
          </a:xfrm>
        </p:spPr>
        <p:txBody>
          <a:bodyPr>
            <a:noAutofit/>
          </a:bodyPr>
          <a:lstStyle/>
          <a:p>
            <a:r>
              <a:rPr lang="cs-CZ" sz="2200" dirty="0"/>
              <a:t>Ukončení zjišťování podkladů a možnost účastníka se k nim vyjádřit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1241629" y="3113965"/>
            <a:ext cx="7605845" cy="22952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endParaRPr lang="cs-CZ" sz="2400" dirty="0" smtClean="0"/>
          </a:p>
        </p:txBody>
      </p:sp>
      <p:sp>
        <p:nvSpPr>
          <p:cNvPr id="13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Lhůty ve správních řízeních</a:t>
            </a:r>
          </a:p>
          <a:p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3915436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cs-CZ" sz="2400" dirty="0" smtClean="0"/>
              <a:t>účastníci řízení mají právo vyjádřit se k podkladům pro rozhodnutí ve lhůtě 10 dní ode dne doručení sdělení o ukončení zjišťování podkladů pro rozhodnutí (§ 39g odst. 5 ZVZP)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cs-CZ" sz="2000" dirty="0"/>
              <a:t>možnost vzdání se práva na vyjádření k HZ/FHZ (§ 36 odst. 3 SŘ)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cs-CZ" sz="2400" dirty="0" smtClean="0"/>
              <a:t>Ústav tuto lhůtu prodlužuje pouze ve výjimečných případech.</a:t>
            </a:r>
            <a:endParaRPr lang="cs-CZ" sz="2400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88044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8" name="Zástupný symbol pro obsah 2"/>
          <p:cNvSpPr>
            <a:spLocks noGrp="1"/>
          </p:cNvSpPr>
          <p:nvPr>
            <p:ph idx="1"/>
          </p:nvPr>
        </p:nvSpPr>
        <p:spPr>
          <a:xfrm>
            <a:off x="457200" y="1538791"/>
            <a:ext cx="8229600" cy="4545504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cs-CZ" sz="2400" dirty="0"/>
              <a:t>d</a:t>
            </a:r>
            <a:r>
              <a:rPr lang="cs-CZ" sz="2400" dirty="0" smtClean="0"/>
              <a:t>oručení – 5 dní</a:t>
            </a:r>
          </a:p>
          <a:p>
            <a:pPr algn="just">
              <a:buFont typeface="Wingdings" pitchFamily="2" charset="2"/>
              <a:buChar char="v"/>
            </a:pPr>
            <a:r>
              <a:rPr lang="cs-CZ" sz="2400" dirty="0"/>
              <a:t>l</a:t>
            </a:r>
            <a:r>
              <a:rPr lang="cs-CZ" sz="2400" dirty="0" smtClean="0"/>
              <a:t>hůta pro podání odvolání – 15 dní (§ 83 SŘ) od doručení ROZ</a:t>
            </a:r>
          </a:p>
          <a:p>
            <a:pPr algn="just">
              <a:buFont typeface="Wingdings" pitchFamily="2" charset="2"/>
              <a:buChar char="v"/>
            </a:pPr>
            <a:r>
              <a:rPr lang="cs-CZ" sz="2400" dirty="0" smtClean="0"/>
              <a:t>v právní moci je takové rozhodnutí, které bylo oznámeno a proti kterému nelze podat odvolání (§ 73 SŘ)</a:t>
            </a:r>
          </a:p>
          <a:p>
            <a:pPr algn="just">
              <a:buFont typeface="Wingdings" pitchFamily="2" charset="2"/>
              <a:buChar char="v"/>
            </a:pPr>
            <a:r>
              <a:rPr lang="cs-CZ" sz="2400" dirty="0"/>
              <a:t>p</a:t>
            </a:r>
            <a:r>
              <a:rPr lang="cs-CZ" sz="2400" dirty="0" smtClean="0"/>
              <a:t>ři vzdání se práva na odvolání nabývá rozhodnutí právní moci dnem následujícím po dni, kdy tak učinil poslední z účastníků řízení (§ 91 odst. 4 SŘ)</a:t>
            </a:r>
            <a:endParaRPr lang="cs-CZ" sz="2400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476545" y="908721"/>
            <a:ext cx="82296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dirty="0" smtClean="0"/>
              <a:t>Vydání rozhodnutí a následné lhůty</a:t>
            </a:r>
            <a:endParaRPr lang="cs-CZ" sz="2400" dirty="0"/>
          </a:p>
        </p:txBody>
      </p:sp>
      <p:sp>
        <p:nvSpPr>
          <p:cNvPr id="13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Lhůty ve správních řízeních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47021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9139059"/>
              </p:ext>
            </p:extLst>
          </p:nvPr>
        </p:nvGraphicFramePr>
        <p:xfrm>
          <a:off x="1016605" y="1808820"/>
          <a:ext cx="7056784" cy="4257830"/>
        </p:xfrm>
        <a:graphic>
          <a:graphicData uri="http://schemas.openxmlformats.org/drawingml/2006/table">
            <a:tbl>
              <a:tblPr/>
              <a:tblGrid>
                <a:gridCol w="1008112"/>
                <a:gridCol w="1008112"/>
                <a:gridCol w="1008112"/>
                <a:gridCol w="1008112"/>
                <a:gridCol w="1008112"/>
                <a:gridCol w="1008112"/>
                <a:gridCol w="1008112"/>
              </a:tblGrid>
              <a:tr h="465754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cs-CZ" sz="4000" b="1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Říjen  2015</a:t>
                      </a:r>
                      <a:endParaRPr lang="cs-CZ" sz="4000" b="1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4064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09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Pondělí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Úterý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Středa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Čtvrtek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Pátek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Sobota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Neděle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908720"/>
            <a:ext cx="8229600" cy="450050"/>
          </a:xfrm>
        </p:spPr>
        <p:txBody>
          <a:bodyPr>
            <a:noAutofit/>
          </a:bodyPr>
          <a:lstStyle/>
          <a:p>
            <a:pPr algn="ctr"/>
            <a:r>
              <a:rPr lang="cs-CZ" sz="2600" dirty="0" smtClean="0"/>
              <a:t>Příklad nabytí právní moci</a:t>
            </a:r>
            <a:endParaRPr lang="cs-CZ" sz="26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1241629" y="3113965"/>
            <a:ext cx="7605845" cy="22952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endParaRPr lang="cs-CZ" sz="2400" dirty="0" smtClean="0"/>
          </a:p>
        </p:txBody>
      </p:sp>
      <p:sp>
        <p:nvSpPr>
          <p:cNvPr id="13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Lhůty ve správních řízeních</a:t>
            </a:r>
          </a:p>
          <a:p>
            <a:endParaRPr lang="cs-CZ" dirty="0"/>
          </a:p>
        </p:txBody>
      </p:sp>
      <p:graphicFrame>
        <p:nvGraphicFramePr>
          <p:cNvPr id="16" name="Tabulk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603858"/>
              </p:ext>
            </p:extLst>
          </p:nvPr>
        </p:nvGraphicFramePr>
        <p:xfrm>
          <a:off x="1016605" y="1808820"/>
          <a:ext cx="7056784" cy="4257830"/>
        </p:xfrm>
        <a:graphic>
          <a:graphicData uri="http://schemas.openxmlformats.org/drawingml/2006/table">
            <a:tbl>
              <a:tblPr/>
              <a:tblGrid>
                <a:gridCol w="1008112"/>
                <a:gridCol w="1008112"/>
                <a:gridCol w="1008112"/>
                <a:gridCol w="1008112"/>
                <a:gridCol w="1008112"/>
                <a:gridCol w="1008112"/>
                <a:gridCol w="1008112"/>
              </a:tblGrid>
              <a:tr h="465754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cs-CZ" sz="4000" b="1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Říjen  2015</a:t>
                      </a:r>
                      <a:endParaRPr lang="cs-CZ" sz="4000" b="1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4064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09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Pondělí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Úterý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Středa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Čtvrtek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Pátek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Sobota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Neděle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603858"/>
              </p:ext>
            </p:extLst>
          </p:nvPr>
        </p:nvGraphicFramePr>
        <p:xfrm>
          <a:off x="1016605" y="1808820"/>
          <a:ext cx="7056784" cy="4257830"/>
        </p:xfrm>
        <a:graphic>
          <a:graphicData uri="http://schemas.openxmlformats.org/drawingml/2006/table">
            <a:tbl>
              <a:tblPr/>
              <a:tblGrid>
                <a:gridCol w="1008112"/>
                <a:gridCol w="1008112"/>
                <a:gridCol w="1008112"/>
                <a:gridCol w="1008112"/>
                <a:gridCol w="1008112"/>
                <a:gridCol w="1008112"/>
                <a:gridCol w="1008112"/>
              </a:tblGrid>
              <a:tr h="465754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cs-CZ" sz="4000" b="1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Říjen  2015</a:t>
                      </a:r>
                      <a:endParaRPr lang="cs-CZ" sz="4000" b="1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4064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09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Pondělí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Úterý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Středa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Čtvrtek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Pátek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Sobota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Neděle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603858"/>
              </p:ext>
            </p:extLst>
          </p:nvPr>
        </p:nvGraphicFramePr>
        <p:xfrm>
          <a:off x="1016605" y="1808820"/>
          <a:ext cx="7056784" cy="4257830"/>
        </p:xfrm>
        <a:graphic>
          <a:graphicData uri="http://schemas.openxmlformats.org/drawingml/2006/table">
            <a:tbl>
              <a:tblPr/>
              <a:tblGrid>
                <a:gridCol w="1008112"/>
                <a:gridCol w="1008112"/>
                <a:gridCol w="1008112"/>
                <a:gridCol w="1008112"/>
                <a:gridCol w="1008112"/>
                <a:gridCol w="1008112"/>
                <a:gridCol w="1008112"/>
              </a:tblGrid>
              <a:tr h="465754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cs-CZ" sz="4000" b="1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Říjen  2015</a:t>
                      </a:r>
                      <a:endParaRPr lang="cs-CZ" sz="4000" b="1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4064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09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Pondělí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Úterý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Středa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Čtvrtek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Pátek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Sobota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Neděle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603858"/>
              </p:ext>
            </p:extLst>
          </p:nvPr>
        </p:nvGraphicFramePr>
        <p:xfrm>
          <a:off x="1016605" y="1808820"/>
          <a:ext cx="7056784" cy="4257830"/>
        </p:xfrm>
        <a:graphic>
          <a:graphicData uri="http://schemas.openxmlformats.org/drawingml/2006/table">
            <a:tbl>
              <a:tblPr/>
              <a:tblGrid>
                <a:gridCol w="1008112"/>
                <a:gridCol w="1008112"/>
                <a:gridCol w="1008112"/>
                <a:gridCol w="1008112"/>
                <a:gridCol w="1008112"/>
                <a:gridCol w="1008112"/>
                <a:gridCol w="1008112"/>
              </a:tblGrid>
              <a:tr h="465754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cs-CZ" sz="4000" b="1" i="0" u="none" strike="noStrike" dirty="0" smtClean="0">
                          <a:solidFill>
                            <a:srgbClr val="002060"/>
                          </a:solidFill>
                          <a:latin typeface="+mn-lt"/>
                        </a:rPr>
                        <a:t>Říjen  2015</a:t>
                      </a:r>
                      <a:endParaRPr lang="cs-CZ" sz="4000" b="1" i="0" u="none" strike="noStrike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4064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09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Pondělí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Úterý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Středa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Čtvrtek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Pátek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Sobota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Neděle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603858"/>
              </p:ext>
            </p:extLst>
          </p:nvPr>
        </p:nvGraphicFramePr>
        <p:xfrm>
          <a:off x="1016605" y="1808820"/>
          <a:ext cx="7056784" cy="4257830"/>
        </p:xfrm>
        <a:graphic>
          <a:graphicData uri="http://schemas.openxmlformats.org/drawingml/2006/table">
            <a:tbl>
              <a:tblPr/>
              <a:tblGrid>
                <a:gridCol w="1008112"/>
                <a:gridCol w="1008112"/>
                <a:gridCol w="1008112"/>
                <a:gridCol w="1008112"/>
                <a:gridCol w="1008112"/>
                <a:gridCol w="1008112"/>
                <a:gridCol w="1008112"/>
              </a:tblGrid>
              <a:tr h="465754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cs-CZ" sz="4000" b="1" i="0" u="none" strike="noStrike" dirty="0" smtClean="0">
                          <a:solidFill>
                            <a:srgbClr val="002060"/>
                          </a:solidFill>
                          <a:latin typeface="+mn-lt"/>
                        </a:rPr>
                        <a:t>Říjen  2015</a:t>
                      </a:r>
                      <a:endParaRPr lang="cs-CZ" sz="4000" b="1" i="0" u="none" strike="noStrike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4064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09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Pondělí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Úterý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Středa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Čtvrtek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Pátek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Sobota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Neděle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22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23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24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25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63070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26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27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28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29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30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31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cs-CZ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7609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760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151455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3"/>
          </p:nvPr>
        </p:nvSpPr>
        <p:spPr>
          <a:xfrm>
            <a:off x="2186735" y="404400"/>
            <a:ext cx="5040000" cy="2520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476545" y="1552965"/>
            <a:ext cx="8229600" cy="53050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476545" y="908721"/>
            <a:ext cx="82296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dirty="0" smtClean="0"/>
              <a:t>Příklady dalších správních lhůt</a:t>
            </a:r>
            <a:endParaRPr lang="cs-CZ" sz="2400" dirty="0"/>
          </a:p>
        </p:txBody>
      </p:sp>
      <p:sp>
        <p:nvSpPr>
          <p:cNvPr id="13" name="Zástupný symbol pro text 6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Lhůty ve správních řízeních</a:t>
            </a:r>
          </a:p>
          <a:p>
            <a:endParaRPr lang="cs-CZ" dirty="0"/>
          </a:p>
        </p:txBody>
      </p:sp>
      <p:sp>
        <p:nvSpPr>
          <p:cNvPr id="15" name="Zástupný symbol pro obsah 2"/>
          <p:cNvSpPr>
            <a:spLocks noGrp="1"/>
          </p:cNvSpPr>
          <p:nvPr>
            <p:ph idx="1"/>
          </p:nvPr>
        </p:nvSpPr>
        <p:spPr>
          <a:xfrm>
            <a:off x="457200" y="1538791"/>
            <a:ext cx="8229600" cy="454550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cs-CZ" sz="2400" dirty="0"/>
              <a:t>l</a:t>
            </a:r>
            <a:r>
              <a:rPr lang="cs-CZ" sz="2400" dirty="0" smtClean="0"/>
              <a:t>hůta pro odstranění vad podání</a:t>
            </a:r>
          </a:p>
          <a:p>
            <a:pPr lvl="1" algn="just">
              <a:buFont typeface="Wingdings" pitchFamily="2" charset="2"/>
              <a:buChar char="v"/>
            </a:pPr>
            <a:r>
              <a:rPr lang="cs-CZ" sz="2000" dirty="0" smtClean="0"/>
              <a:t>právní základ v § 37 odst. 2 SŘ, podání musí mít všechny náležitosti SŘ i ZVZP (§ 39f) </a:t>
            </a:r>
          </a:p>
          <a:p>
            <a:pPr algn="just">
              <a:buFont typeface="Wingdings" pitchFamily="2" charset="2"/>
              <a:buChar char="v"/>
            </a:pPr>
            <a:r>
              <a:rPr lang="cs-CZ" sz="2400" dirty="0" smtClean="0"/>
              <a:t>lhůta </a:t>
            </a:r>
            <a:r>
              <a:rPr lang="cs-CZ" sz="2400" dirty="0"/>
              <a:t>k součinnosti </a:t>
            </a:r>
            <a:endParaRPr lang="cs-CZ" sz="2400" dirty="0" smtClean="0"/>
          </a:p>
          <a:p>
            <a:pPr marL="742950" lvl="2" indent="-342900">
              <a:buFont typeface="Wingdings" panose="05000000000000000000" pitchFamily="2" charset="2"/>
              <a:buChar char="v"/>
            </a:pPr>
            <a:r>
              <a:rPr lang="cs-CZ" dirty="0"/>
              <a:t>p</a:t>
            </a:r>
            <a:r>
              <a:rPr lang="cs-CZ" dirty="0" smtClean="0"/>
              <a:t>rávní </a:t>
            </a:r>
            <a:r>
              <a:rPr lang="cs-CZ" dirty="0"/>
              <a:t>základ v § 50 odst. 2 SŘ</a:t>
            </a:r>
          </a:p>
          <a:p>
            <a:pPr marL="742950" lvl="2" indent="-342900"/>
            <a:endParaRPr lang="cs-CZ" dirty="0" smtClean="0"/>
          </a:p>
          <a:p>
            <a:pPr algn="just">
              <a:buFont typeface="Wingdings" panose="05000000000000000000" pitchFamily="2" charset="2"/>
              <a:buChar char="v"/>
            </a:pPr>
            <a:r>
              <a:rPr lang="cs-CZ" sz="2400" dirty="0"/>
              <a:t>s</a:t>
            </a:r>
            <a:r>
              <a:rPr lang="cs-CZ" sz="2400" dirty="0" smtClean="0"/>
              <a:t>tandardně se stanovuje v délce 10 dní ode dne doručení (celkem 15 dní ode dne vydání Výzvy)</a:t>
            </a:r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97978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3"/>
          </p:nvPr>
        </p:nvSpPr>
        <p:spPr>
          <a:xfrm>
            <a:off x="2186735" y="404400"/>
            <a:ext cx="5040000" cy="2520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476545" y="1552965"/>
            <a:ext cx="8229600" cy="53050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476545" y="908721"/>
            <a:ext cx="82296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dirty="0" smtClean="0"/>
              <a:t>Přerušení správního řízení a prodloužení lhůt</a:t>
            </a:r>
            <a:endParaRPr lang="cs-CZ" sz="2400" dirty="0"/>
          </a:p>
        </p:txBody>
      </p:sp>
      <p:sp>
        <p:nvSpPr>
          <p:cNvPr id="13" name="Zástupný symbol pro text 6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Lhůty ve správních řízeních</a:t>
            </a:r>
          </a:p>
          <a:p>
            <a:endParaRPr lang="cs-CZ" dirty="0"/>
          </a:p>
        </p:txBody>
      </p:sp>
      <p:sp>
        <p:nvSpPr>
          <p:cNvPr id="15" name="Zástupný symbol pro obsah 2"/>
          <p:cNvSpPr>
            <a:spLocks noGrp="1"/>
          </p:cNvSpPr>
          <p:nvPr>
            <p:ph idx="1"/>
          </p:nvPr>
        </p:nvSpPr>
        <p:spPr>
          <a:xfrm>
            <a:off x="457200" y="1538791"/>
            <a:ext cx="8229600" cy="4860539"/>
          </a:xfrm>
        </p:spPr>
        <p:txBody>
          <a:bodyPr>
            <a:normAutofit/>
          </a:bodyPr>
          <a:lstStyle/>
          <a:p>
            <a:pPr marL="342900" lvl="1" indent="-342900">
              <a:buFont typeface="Wingdings" pitchFamily="2" charset="2"/>
              <a:buChar char="v"/>
            </a:pPr>
            <a:r>
              <a:rPr lang="cs-CZ" dirty="0" smtClean="0"/>
              <a:t>přerušení správního řízení</a:t>
            </a:r>
          </a:p>
          <a:p>
            <a:pPr lvl="1">
              <a:buFont typeface="Wingdings" pitchFamily="2" charset="2"/>
              <a:buChar char="v"/>
            </a:pPr>
            <a:r>
              <a:rPr lang="cs-CZ" sz="2000" dirty="0" smtClean="0"/>
              <a:t>spolu s Výzvou na odstranění vad podání Ústav správní řízení dle § 64 SŘ přerušuje, </a:t>
            </a:r>
          </a:p>
          <a:p>
            <a:pPr lvl="1">
              <a:buFont typeface="Wingdings" pitchFamily="2" charset="2"/>
              <a:buChar char="v"/>
            </a:pPr>
            <a:r>
              <a:rPr lang="cs-CZ" sz="2000" dirty="0" smtClean="0"/>
              <a:t>v individuálním správním řízení na žádost účastníka (dispoziční zásada)</a:t>
            </a:r>
          </a:p>
          <a:p>
            <a:pPr lvl="1">
              <a:buFont typeface="Wingdings" pitchFamily="2" charset="2"/>
              <a:buChar char="v"/>
            </a:pPr>
            <a:r>
              <a:rPr lang="cs-CZ" sz="2000" dirty="0"/>
              <a:t>přerušeno </a:t>
            </a:r>
            <a:r>
              <a:rPr lang="cs-CZ" sz="2000" dirty="0" smtClean="0"/>
              <a:t>je </a:t>
            </a:r>
            <a:r>
              <a:rPr lang="cs-CZ" sz="2000" dirty="0" smtClean="0"/>
              <a:t>dnem </a:t>
            </a:r>
            <a:r>
              <a:rPr lang="cs-CZ" sz="2000" dirty="0"/>
              <a:t>doručení </a:t>
            </a:r>
            <a:r>
              <a:rPr lang="cs-CZ" sz="2000" dirty="0" smtClean="0"/>
              <a:t>USN o přerušení</a:t>
            </a:r>
            <a:endParaRPr lang="cs-CZ" sz="2000" dirty="0"/>
          </a:p>
          <a:p>
            <a:pPr lvl="1">
              <a:buFont typeface="Wingdings" pitchFamily="2" charset="2"/>
              <a:buChar char="v"/>
            </a:pPr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prodloužení lhůty</a:t>
            </a:r>
          </a:p>
          <a:p>
            <a:pPr lvl="1" algn="just">
              <a:buFont typeface="Wingdings" pitchFamily="2" charset="2"/>
              <a:buChar char="v"/>
            </a:pPr>
            <a:r>
              <a:rPr lang="cs-CZ" sz="2000" dirty="0" smtClean="0"/>
              <a:t>USN o prodloužení lhůty musí být vydáno v poslední den dané lhůty, neboť není možné ROZHODNOUT o lhůtě, která již uplynula. Běžící lhůtu je možné takto prodloužit i v případě, že USN o prodloužení je doručeno až po jejím uplynutí.</a:t>
            </a:r>
            <a:endParaRPr lang="cs-CZ" sz="2000" dirty="0" smtClean="0">
              <a:solidFill>
                <a:srgbClr val="FF0000"/>
              </a:solidFill>
            </a:endParaRPr>
          </a:p>
          <a:p>
            <a:pPr lvl="1" algn="just">
              <a:buFont typeface="Wingdings" pitchFamily="2" charset="2"/>
              <a:buChar char="v"/>
            </a:pPr>
            <a:r>
              <a:rPr lang="cs-CZ" sz="2000" dirty="0" smtClean="0"/>
              <a:t>prodloužení přerušení řízení není možné, neboť správní řád tento institut nezná - je nutné zažádat o přerušení nové</a:t>
            </a:r>
          </a:p>
          <a:p>
            <a:pPr lvl="1" algn="just">
              <a:buFont typeface="Wingdings" pitchFamily="2" charset="2"/>
              <a:buChar char="v"/>
            </a:pPr>
            <a:endParaRPr lang="cs-CZ" sz="20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1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8929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2015 STÁTNÍ ÚSTAV PRO KONTROLU LÉČIV</a:t>
            </a:r>
            <a:endParaRPr lang="cs-CZ" dirty="0"/>
          </a:p>
        </p:txBody>
      </p:sp>
      <p:pic>
        <p:nvPicPr>
          <p:cNvPr id="13" name="Obrázek 12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54551" y="2168860"/>
            <a:ext cx="3596647" cy="972314"/>
          </a:xfrm>
          <a:prstGeom prst="rect">
            <a:avLst/>
          </a:prstGeom>
        </p:spPr>
      </p:pic>
      <p:sp>
        <p:nvSpPr>
          <p:cNvPr id="14" name="Nadpis 8"/>
          <p:cNvSpPr>
            <a:spLocks noGrp="1"/>
          </p:cNvSpPr>
          <p:nvPr>
            <p:ph type="ctrTitle"/>
          </p:nvPr>
        </p:nvSpPr>
        <p:spPr>
          <a:xfrm>
            <a:off x="2752105" y="3141174"/>
            <a:ext cx="5823195" cy="1214975"/>
          </a:xfrm>
        </p:spPr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15" name="Podnadpis 9"/>
          <p:cNvSpPr>
            <a:spLocks noGrp="1"/>
          </p:cNvSpPr>
          <p:nvPr>
            <p:ph type="subTitle" idx="1"/>
          </p:nvPr>
        </p:nvSpPr>
        <p:spPr>
          <a:xfrm>
            <a:off x="2861810" y="4059070"/>
            <a:ext cx="5778190" cy="1494205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3416</TotalTime>
  <Words>1362</Words>
  <Application>Microsoft Office PowerPoint</Application>
  <PresentationFormat>Předvádění na obrazovce (4:3)</PresentationFormat>
  <Paragraphs>628</Paragraphs>
  <Slides>12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sady Office</vt:lpstr>
      <vt:lpstr>1_Motiv sady Office</vt:lpstr>
      <vt:lpstr>Lhůty ve správních řízeních</vt:lpstr>
      <vt:lpstr>Co je to lhůta?  Ústavní soud, III. ÚS 545/99 </vt:lpstr>
      <vt:lpstr>LHŮTA VS DOBA</vt:lpstr>
      <vt:lpstr>Lhůty pro SŘ obecně</vt:lpstr>
      <vt:lpstr>Zahájení správního řízení:</vt:lpstr>
      <vt:lpstr>Příklad zahájení správního řízení ex offo</vt:lpstr>
      <vt:lpstr>Ukončení zjišťování podkladů a možnost účastníka se k nim vyjádřit</vt:lpstr>
      <vt:lpstr>Prezentace aplikace PowerPoint</vt:lpstr>
      <vt:lpstr>Příklad nabytí právní moci</vt:lpstr>
      <vt:lpstr>Prezentace aplikace PowerPoint</vt:lpstr>
      <vt:lpstr>Prezentace aplikace PowerPoint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Strnad Jan</cp:lastModifiedBy>
  <cp:revision>189</cp:revision>
  <dcterms:created xsi:type="dcterms:W3CDTF">2012-11-07T12:54:42Z</dcterms:created>
  <dcterms:modified xsi:type="dcterms:W3CDTF">2016-09-27T15:04:02Z</dcterms:modified>
</cp:coreProperties>
</file>