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handoutMasterIdLst>
    <p:handoutMasterId r:id="rId17"/>
  </p:handoutMasterIdLst>
  <p:sldIdLst>
    <p:sldId id="256" r:id="rId3"/>
    <p:sldId id="257" r:id="rId4"/>
    <p:sldId id="260" r:id="rId5"/>
    <p:sldId id="276" r:id="rId6"/>
    <p:sldId id="280" r:id="rId7"/>
    <p:sldId id="275" r:id="rId8"/>
    <p:sldId id="278" r:id="rId9"/>
    <p:sldId id="277" r:id="rId10"/>
    <p:sldId id="281" r:id="rId11"/>
    <p:sldId id="279" r:id="rId12"/>
    <p:sldId id="283" r:id="rId13"/>
    <p:sldId id="282" r:id="rId14"/>
    <p:sldId id="259" r:id="rId15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osáhlová Dana" initials="VD" lastIdx="3" clrIdx="0"/>
  <p:cmAuthor id="1" name="Forgáčová Eva" initials="FE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474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805864-BEAF-4CB6-B78A-58948B3E0018}" type="datetimeFigureOut">
              <a:rPr lang="cs-CZ"/>
              <a:pPr>
                <a:defRPr/>
              </a:pPr>
              <a:t>29.9.2016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08356E-2AB6-4F0E-B7F9-40DF7E51CB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412535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3F4651-5261-4320-9D6E-7C30D28AB5D7}" type="datetimeFigureOut">
              <a:rPr lang="cs-CZ"/>
              <a:pPr>
                <a:defRPr/>
              </a:pPr>
              <a:t>29.9.2016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145B0D4-252D-46FA-B8C9-CBBB4AFB7F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827502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28675" name="Zástupný symbol pro záhlaví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Název prezentace</a:t>
            </a:r>
          </a:p>
        </p:txBody>
      </p:sp>
      <p:sp>
        <p:nvSpPr>
          <p:cNvPr id="28676" name="Zástupný symbol pro datum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93CDEF-C4EA-4BC1-B6C3-B14E3A5A2091}" type="datetime1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29.9.2016</a:t>
            </a:fld>
            <a:endParaRPr lang="cs-CZ">
              <a:cs typeface="Arial" charset="0"/>
            </a:endParaRPr>
          </a:p>
        </p:txBody>
      </p:sp>
      <p:sp>
        <p:nvSpPr>
          <p:cNvPr id="28677" name="Zástupný symbol pro zápatí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28678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D8FED0-EDAA-4BB5-A3B4-C5FA7B7ACF5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844EF-797C-489E-8278-6B2329BBA779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32EDB-D0B0-41D2-B2F1-4977F59186D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CDA36-393B-4871-BB4A-67C719022F2B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D72DB-754B-4C48-824F-6129807BB99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79624-E2A3-4DFB-B340-A3E0667D704B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1CF2E-BFE2-4C88-BD12-980E60CA2DB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030E-9990-4391-8ED7-66EECD3C3018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FA4B0-0FF7-4E27-B15C-862FD0A868D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CFDAF-D20D-4AB7-8A1A-3707B36B303C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BB367-8CD8-412C-B656-5BC95124EE2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8A30C-F3A4-44F4-A7B7-B80BF9DDF186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31033-23AF-4AEF-B000-1E2DFDA3B9B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11F99-3ABA-4653-8C0D-7866318E3349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5803E-3998-4B18-8E68-977BE4DA303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A3F32-BA6D-45BE-AE3F-E9C013C2AD86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19925-15E6-43C3-B10C-EF91B33F036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7F85A-017C-4271-8E26-8589B40F7978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11670-79B3-4378-AE75-B08B06096A7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CD73A-8567-42BD-876E-772A75A46AD3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CE395-08E6-42F4-9DD5-6FA76AFC2F9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C5201-A704-44F0-9E0F-E0D959D30C3B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5432D-9796-4F05-B111-AD4F95915FE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39863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9363"/>
            <a:ext cx="8229600" cy="3600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29CD3-CA19-462F-B280-5E1FC7CE0F52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9A6AB-A683-413E-B2E9-EF610C018D3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F904F-BE0D-4392-8077-5B8C67AC16EF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F207A-F3E3-48B1-95B0-687CB279E8D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BAD2A-1B10-46D0-B161-13926A16EAEB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FFBA8-E040-4D05-B206-69C71EE246C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2CA54-442E-4034-9A1D-8A33BB3B70E5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D861-9BB6-48B9-9CE6-71CC745AB7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27DF2-82D1-456B-B38F-99F981AC6A60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D3A29-FBF8-4FFF-B2D1-7F1E2226E5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BD4FD-97A1-4835-AD22-DC0C3736A7D2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7AD9F-9A44-4FF0-BB78-DBA72965580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F1F7A-12C4-4AF2-8929-54C8AF929BDB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0E957-F9F4-4C50-977C-A93B76BE37E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61212-FC6E-4D4D-9426-0EDAE28E21B8}" type="datetime1">
              <a:rPr lang="cs-CZ"/>
              <a:pPr>
                <a:defRPr/>
              </a:pPr>
              <a:t>29.9.2016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75C7B-FBBD-4C3D-A37D-C45042EB40B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3C3D8-446A-483D-93EB-7232D27BE768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5EBCC-3795-4CBB-8CC3-753FDFD212B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7D330-8147-4866-BDDC-51F760DA75CF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629B6-1D5F-4631-99B8-8489BA888EC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4E1E9-AA8B-43E0-B8CE-459E33C229CE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3D816-7108-41EC-A85C-AC2937682F8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EDF43-D5D5-48FA-9E2B-BBFF64D6D865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C19B3-8C91-4F11-8658-EDE50610E60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14398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2519363"/>
            <a:ext cx="8229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 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1800225" cy="36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2FCA5C-A83B-4806-9B68-6CF56D789692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59675" y="539750"/>
            <a:ext cx="1081088" cy="2159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1EC537-5722-4BA4-830E-DFE1B502026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31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" y="457200"/>
            <a:ext cx="1439863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5988" y="773113"/>
            <a:ext cx="64801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  <p:sldLayoutId id="2147483662" r:id="rId12"/>
  </p:sldLayoutIdLst>
  <p:transition>
    <p:fade/>
  </p:transition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14398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4339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2519363"/>
            <a:ext cx="8229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 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1800225" cy="36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BBFBD0-A862-4F63-B002-A6D77596E2AD}" type="datetime1">
              <a:rPr lang="cs-CZ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59675" y="512763"/>
            <a:ext cx="1081088" cy="2159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b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8B03EE-C0C7-46BE-9F39-F23ACDE561B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4343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" y="457200"/>
            <a:ext cx="1439863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5988" y="773113"/>
            <a:ext cx="64801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84" r:id="rId7"/>
    <p:sldLayoutId id="2147483677" r:id="rId8"/>
    <p:sldLayoutId id="2147483676" r:id="rId9"/>
    <p:sldLayoutId id="2147483675" r:id="rId10"/>
    <p:sldLayoutId id="2147483674" r:id="rId11"/>
  </p:sldLayoutIdLst>
  <p:transition>
    <p:fade/>
  </p:transition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ek 4" descr="SÚKL - logo whit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3363" y="2943225"/>
            <a:ext cx="35972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Zástupný symbol pro datum 5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7403C7-AAF5-430D-9A0B-70E9E4E04D39}" type="datetime1">
              <a:rPr lang="cs-CZ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29.9.2016</a:t>
            </a:fld>
            <a:endParaRPr lang="cs-CZ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7652" name="Zástupný symbol pro zápatí 7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solidFill>
                  <a:schemeClr val="bg1"/>
                </a:solidFill>
                <a:cs typeface="Arial" charset="0"/>
              </a:rPr>
              <a:t>© 2012  STÁTNÍ ÚSTAV PRO KONTROLU LÉČIV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588" y="2130425"/>
            <a:ext cx="5246727" cy="143986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2800" cap="all" dirty="0" smtClean="0"/>
              <a:t>Základy správního chování účastníků</a:t>
            </a:r>
            <a:endParaRPr lang="cs-CZ" sz="2800" cap="all" dirty="0"/>
          </a:p>
        </p:txBody>
      </p:sp>
      <p:sp>
        <p:nvSpPr>
          <p:cNvPr id="30723" name="Podnadpis 14"/>
          <p:cNvSpPr>
            <a:spLocks noGrp="1"/>
          </p:cNvSpPr>
          <p:nvPr>
            <p:ph type="subTitle" idx="1"/>
          </p:nvPr>
        </p:nvSpPr>
        <p:spPr>
          <a:xfrm>
            <a:off x="2160588" y="3779838"/>
            <a:ext cx="6480175" cy="1800225"/>
          </a:xfrm>
        </p:spPr>
        <p:txBody>
          <a:bodyPr/>
          <a:lstStyle/>
          <a:p>
            <a:pPr eaLnBrk="1" hangingPunct="1"/>
            <a:endParaRPr lang="cs-CZ" sz="2200" dirty="0" smtClean="0">
              <a:solidFill>
                <a:schemeClr val="bg1"/>
              </a:solidFill>
            </a:endParaRPr>
          </a:p>
          <a:p>
            <a:pPr eaLnBrk="1" hangingPunct="1"/>
            <a:endParaRPr lang="cs-CZ" sz="2200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cs-CZ" sz="1800" dirty="0" smtClean="0">
                <a:solidFill>
                  <a:schemeClr val="bg1"/>
                </a:solidFill>
              </a:rPr>
              <a:t>KSŘ (T. Švorcová)</a:t>
            </a:r>
          </a:p>
          <a:p>
            <a:pPr eaLnBrk="1" hangingPunct="1"/>
            <a:r>
              <a:rPr lang="cs-CZ" sz="1800" dirty="0" smtClean="0">
                <a:solidFill>
                  <a:schemeClr val="bg1"/>
                </a:solidFill>
              </a:rPr>
              <a:t>Praha, 5.10.2016</a:t>
            </a:r>
          </a:p>
        </p:txBody>
      </p:sp>
      <p:sp>
        <p:nvSpPr>
          <p:cNvPr id="29700" name="Zástupný symbol pro datum 1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46EB1A-EC65-4183-81FE-F537EF5AE9E7}" type="datetime1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29.9.2016</a:t>
            </a:fld>
            <a:endParaRPr lang="cs-CZ">
              <a:cs typeface="Arial" charset="0"/>
            </a:endParaRPr>
          </a:p>
        </p:txBody>
      </p:sp>
      <p:sp>
        <p:nvSpPr>
          <p:cNvPr id="29701" name="Zástupný symbol pro zápatí 3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29702" name="Zástupný symbol pro číslo snímku 2"/>
          <p:cNvSpPr>
            <a:spLocks noGrp="1"/>
          </p:cNvSpPr>
          <p:nvPr>
            <p:ph type="sldNum" sz="quarter" idx="16"/>
          </p:nvPr>
        </p:nvSpPr>
        <p:spPr bwMode="auto"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EF70BA-4086-4B86-ABF4-B4CDDF90AE2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3072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80920" cy="450049"/>
          </a:xfrm>
        </p:spPr>
        <p:txBody>
          <a:bodyPr/>
          <a:lstStyle/>
          <a:p>
            <a:pPr algn="ctr" eaLnBrk="1" hangingPunct="1"/>
            <a:r>
              <a:rPr lang="cs-CZ" sz="2800" dirty="0" smtClean="0"/>
              <a:t>PODÁNÍ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673805"/>
            <a:ext cx="8229600" cy="4446588"/>
          </a:xfrm>
        </p:spPr>
        <p:txBody>
          <a:bodyPr>
            <a:noAutofit/>
          </a:bodyPr>
          <a:lstStyle/>
          <a:p>
            <a:pPr lvl="1" algn="just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cs-CZ" sz="2000" dirty="0" smtClean="0"/>
          </a:p>
          <a:p>
            <a:pPr lvl="1"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800" dirty="0" smtClean="0"/>
              <a:t>úkon FO nebo PO, na jehož základě:</a:t>
            </a:r>
          </a:p>
          <a:p>
            <a:pPr lvl="1" algn="just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cs-CZ" sz="1800" dirty="0" smtClean="0"/>
          </a:p>
          <a:p>
            <a:pPr lvl="1" algn="just" eaLnBrk="1" hangingPunct="1">
              <a:lnSpc>
                <a:spcPct val="80000"/>
              </a:lnSpc>
              <a:buFontTx/>
              <a:buChar char="-"/>
            </a:pPr>
            <a:r>
              <a:rPr lang="cs-CZ" sz="1800" dirty="0" smtClean="0"/>
              <a:t>je zahajováno správní řízení </a:t>
            </a:r>
          </a:p>
          <a:p>
            <a:pPr lvl="1" algn="just" eaLnBrk="1" hangingPunct="1">
              <a:lnSpc>
                <a:spcPct val="80000"/>
              </a:lnSpc>
              <a:buFontTx/>
              <a:buChar char="-"/>
            </a:pPr>
            <a:endParaRPr lang="cs-CZ" sz="1800" dirty="0" smtClean="0"/>
          </a:p>
          <a:p>
            <a:pPr lvl="1" algn="just" eaLnBrk="1" hangingPunct="1">
              <a:lnSpc>
                <a:spcPct val="80000"/>
              </a:lnSpc>
              <a:buFontTx/>
              <a:buChar char="-"/>
            </a:pPr>
            <a:r>
              <a:rPr lang="cs-CZ" sz="1800" dirty="0" smtClean="0"/>
              <a:t>jehož prostřednictvím účastník hájí svá práva v průběhu správního řízení</a:t>
            </a:r>
          </a:p>
          <a:p>
            <a:pPr lvl="1" algn="just" eaLnBrk="1" hangingPunct="1">
              <a:lnSpc>
                <a:spcPct val="80000"/>
              </a:lnSpc>
              <a:buFontTx/>
              <a:buChar char="-"/>
            </a:pPr>
            <a:endParaRPr lang="cs-CZ" sz="1800" dirty="0" smtClean="0"/>
          </a:p>
          <a:p>
            <a:pPr lvl="1" algn="just" eaLnBrk="1" hangingPunct="1">
              <a:lnSpc>
                <a:spcPct val="80000"/>
              </a:lnSpc>
              <a:buFontTx/>
              <a:buChar char="-"/>
            </a:pPr>
            <a:r>
              <a:rPr lang="cs-CZ" sz="1800" dirty="0" smtClean="0"/>
              <a:t>kterým uplatňuje opravné prostředky proti rozhodnutím správního orgánu</a:t>
            </a:r>
          </a:p>
          <a:p>
            <a:pPr lvl="1" algn="just" eaLnBrk="1" hangingPunct="1">
              <a:lnSpc>
                <a:spcPct val="80000"/>
              </a:lnSpc>
              <a:buFontTx/>
              <a:buChar char="-"/>
            </a:pPr>
            <a:endParaRPr lang="cs-CZ" sz="1800" dirty="0" smtClean="0"/>
          </a:p>
          <a:p>
            <a:pPr lvl="1" algn="just" eaLnBrk="1" hangingPunct="1">
              <a:lnSpc>
                <a:spcPct val="80000"/>
              </a:lnSpc>
              <a:buFontTx/>
              <a:buChar char="-"/>
            </a:pPr>
            <a:endParaRPr lang="cs-CZ" sz="1800" dirty="0" smtClean="0"/>
          </a:p>
          <a:p>
            <a:pPr lvl="1"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800" dirty="0" smtClean="0"/>
              <a:t>právní úprava v § 37 zákona č. 500/2004 Sb., správní řád (SŘ)</a:t>
            </a:r>
          </a:p>
          <a:p>
            <a:pPr lvl="1" algn="just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cs-CZ" sz="1800" dirty="0" smtClean="0"/>
          </a:p>
          <a:p>
            <a:pPr lvl="1" algn="just" eaLnBrk="1" hangingPunct="1">
              <a:lnSpc>
                <a:spcPct val="80000"/>
              </a:lnSpc>
              <a:buNone/>
            </a:pPr>
            <a:r>
              <a:rPr lang="cs-CZ" sz="1800" dirty="0" smtClean="0"/>
              <a:t>X podáním není podnět (k zahájení řízení z moci úřední, k provedení přezkumného řízení)</a:t>
            </a:r>
          </a:p>
          <a:p>
            <a:pPr lvl="1" algn="just" eaLnBrk="1" hangingPunct="1">
              <a:lnSpc>
                <a:spcPct val="80000"/>
              </a:lnSpc>
              <a:buNone/>
            </a:pPr>
            <a:r>
              <a:rPr lang="cs-CZ" sz="2000" dirty="0" smtClean="0"/>
              <a:t> </a:t>
            </a:r>
          </a:p>
          <a:p>
            <a:pPr algn="just" eaLnBrk="1" hangingPunct="1">
              <a:lnSpc>
                <a:spcPct val="80000"/>
              </a:lnSpc>
              <a:buNone/>
            </a:pPr>
            <a:endParaRPr lang="cs-CZ" sz="2000" dirty="0" smtClean="0"/>
          </a:p>
          <a:p>
            <a:pPr algn="just" eaLnBrk="1" hangingPunct="1">
              <a:lnSpc>
                <a:spcPct val="80000"/>
              </a:lnSpc>
              <a:buNone/>
            </a:pPr>
            <a:endParaRPr lang="cs-CZ" sz="2000" dirty="0" smtClean="0"/>
          </a:p>
          <a:p>
            <a:pPr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cs-CZ" sz="2000" dirty="0"/>
          </a:p>
        </p:txBody>
      </p:sp>
      <p:sp>
        <p:nvSpPr>
          <p:cNvPr id="30723" name="Zástupný symbol pro datum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6125E9-9EE2-47BB-9663-F0AEFE23FE06}" type="datetime1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29.9.2016</a:t>
            </a:fld>
            <a:endParaRPr lang="cs-CZ">
              <a:cs typeface="Arial" charset="0"/>
            </a:endParaRPr>
          </a:p>
        </p:txBody>
      </p:sp>
      <p:sp>
        <p:nvSpPr>
          <p:cNvPr id="30724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30725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436B8C-1ACD-4BCE-BE98-AB09A174B50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>
              <a:cs typeface="Arial" charset="0"/>
            </a:endParaRPr>
          </a:p>
        </p:txBody>
      </p:sp>
      <p:sp>
        <p:nvSpPr>
          <p:cNvPr id="31750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dirty="0" smtClean="0"/>
              <a:t>Základy správního chování účastníků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08720"/>
            <a:ext cx="8229600" cy="855095"/>
          </a:xfrm>
        </p:spPr>
        <p:txBody>
          <a:bodyPr/>
          <a:lstStyle/>
          <a:p>
            <a:pPr algn="ctr"/>
            <a:r>
              <a:rPr lang="cs-CZ" sz="2800" dirty="0" smtClean="0"/>
              <a:t>FORMA PODÁNÍ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53823"/>
            <a:ext cx="8229600" cy="4320481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000" dirty="0" smtClean="0"/>
              <a:t>ústně do protokolu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r>
              <a:rPr lang="cs-CZ" sz="2000" dirty="0"/>
              <a:t>písemně </a:t>
            </a:r>
            <a:r>
              <a:rPr lang="cs-CZ" sz="2000" dirty="0" smtClean="0"/>
              <a:t>(listina)</a:t>
            </a:r>
            <a:endParaRPr lang="cs-CZ" sz="2000" dirty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r>
              <a:rPr lang="cs-CZ" sz="2000" dirty="0"/>
              <a:t>e</a:t>
            </a:r>
            <a:r>
              <a:rPr lang="cs-CZ" sz="2000" dirty="0" smtClean="0"/>
              <a:t>lektronicky do </a:t>
            </a:r>
            <a:r>
              <a:rPr lang="cs-CZ" sz="2000" dirty="0"/>
              <a:t>datové </a:t>
            </a:r>
            <a:r>
              <a:rPr lang="cs-CZ" sz="2000" dirty="0" smtClean="0"/>
              <a:t>schránky (bez elektronického podpisu)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 algn="just">
              <a:buFont typeface="Wingdings" pitchFamily="2" charset="2"/>
              <a:buChar char="Ø"/>
            </a:pPr>
            <a:r>
              <a:rPr lang="cs-CZ" sz="2000" dirty="0" smtClean="0"/>
              <a:t>elektronicky se zaručeným elektronickým podpisem na adresu elektronické podatelny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pomocí jiných technických prostředků (email, dálnopis, telefax…) – do 5 dnů musí být potvrzeny „originálem“ –význam pro zachování lhůty pro učinění podání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56CDA36-393B-4871-BB4A-67C719022F2B}" type="datetime1">
              <a:rPr lang="cs-CZ" smtClean="0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Základy správního chování účastníků</a:t>
            </a:r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088740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NÁLEŽITOSTI PODÁNÍ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2258870"/>
            <a:ext cx="8229600" cy="360045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1. kdo jej činí </a:t>
            </a:r>
          </a:p>
          <a:p>
            <a:pPr>
              <a:buNone/>
            </a:pPr>
            <a:r>
              <a:rPr lang="cs-CZ" dirty="0" smtClean="0"/>
              <a:t>2. v jaké věci</a:t>
            </a:r>
          </a:p>
          <a:p>
            <a:pPr>
              <a:buNone/>
            </a:pPr>
            <a:r>
              <a:rPr lang="cs-CZ" dirty="0" smtClean="0"/>
              <a:t>3. co se navrhuje</a:t>
            </a:r>
          </a:p>
          <a:p>
            <a:pPr>
              <a:buNone/>
            </a:pPr>
            <a:r>
              <a:rPr lang="cs-CZ" dirty="0" smtClean="0"/>
              <a:t>4. označení správního orgánu</a:t>
            </a:r>
          </a:p>
          <a:p>
            <a:pPr>
              <a:buNone/>
            </a:pPr>
            <a:r>
              <a:rPr lang="cs-CZ" dirty="0" smtClean="0"/>
              <a:t>5. podpis</a:t>
            </a:r>
          </a:p>
          <a:p>
            <a:pPr>
              <a:buNone/>
            </a:pPr>
            <a:r>
              <a:rPr lang="cs-CZ" dirty="0" smtClean="0"/>
              <a:t>6. další náležitosti stanovené zákonem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Základy správního chování účastníků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56CDA36-393B-4871-BB4A-67C719022F2B}" type="datetime1">
              <a:rPr lang="cs-CZ" smtClean="0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223755"/>
            <a:ext cx="8229600" cy="675075"/>
          </a:xfrm>
        </p:spPr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 smtClean="0"/>
              <a:t>1. IDENTIFIKACE PODATELE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898830"/>
            <a:ext cx="8229600" cy="4050450"/>
          </a:xfrm>
        </p:spPr>
        <p:txBody>
          <a:bodyPr/>
          <a:lstStyle/>
          <a:p>
            <a:pPr marL="514350" indent="-514350">
              <a:buNone/>
            </a:pPr>
            <a:endParaRPr lang="cs-CZ" sz="2400" dirty="0" smtClean="0"/>
          </a:p>
          <a:p>
            <a:pPr marL="514350" indent="-514350" algn="just">
              <a:buNone/>
            </a:pPr>
            <a:r>
              <a:rPr lang="cs-CZ" sz="2400" dirty="0" smtClean="0"/>
              <a:t>PO- název nebo obchodní firma, identifikační číslo osob nebo obdobný údaj a adresa sídla, popřípadě jiná adresa pro doručování</a:t>
            </a:r>
          </a:p>
          <a:p>
            <a:pPr algn="just">
              <a:buNone/>
            </a:pPr>
            <a:r>
              <a:rPr lang="cs-CZ" sz="2400" dirty="0" smtClean="0"/>
              <a:t>FO- jméno, příjmení, datum narození, místo trvalého pobytu, popř. adresa pro doručování </a:t>
            </a:r>
          </a:p>
          <a:p>
            <a:pPr algn="just">
              <a:buNone/>
            </a:pPr>
            <a:r>
              <a:rPr lang="cs-CZ" sz="2400" dirty="0" smtClean="0"/>
              <a:t>FO (podnikatel) – jméno, příjmení, IČ a místo podnikání zapsané v obchodním rejstříku nebo jiné zákonné evidenci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Základy správního chování účastníků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56CDA36-393B-4871-BB4A-67C719022F2B}" type="datetime1">
              <a:rPr lang="cs-CZ" smtClean="0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998730"/>
            <a:ext cx="8229600" cy="1143000"/>
          </a:xfrm>
        </p:spPr>
        <p:txBody>
          <a:bodyPr/>
          <a:lstStyle/>
          <a:p>
            <a:pPr algn="ctr"/>
            <a:r>
              <a:rPr lang="cs-CZ" sz="2800" dirty="0" smtClean="0"/>
              <a:t>2. IDENTIFIKACE VĚCI A NÁVRHU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- identifikační údaje správního řízení </a:t>
            </a:r>
          </a:p>
          <a:p>
            <a:pPr>
              <a:buNone/>
            </a:pPr>
            <a:r>
              <a:rPr lang="cs-CZ" dirty="0" smtClean="0"/>
              <a:t>- co chce podatel dosáhnout</a:t>
            </a:r>
          </a:p>
          <a:p>
            <a:endParaRPr lang="cs-CZ" dirty="0" smtClean="0"/>
          </a:p>
          <a:p>
            <a:pPr algn="ctr">
              <a:buNone/>
            </a:pPr>
            <a:r>
              <a:rPr lang="cs-CZ" dirty="0" smtClean="0"/>
              <a:t>Základní zásada- podání se vždy posuzuje podle skutečného obsahu, ne podle formálního označení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Základy správního chování účastníků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56CDA36-393B-4871-BB4A-67C719022F2B}" type="datetime1">
              <a:rPr lang="cs-CZ" smtClean="0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1143000"/>
          </a:xfrm>
        </p:spPr>
        <p:txBody>
          <a:bodyPr/>
          <a:lstStyle/>
          <a:p>
            <a:pPr algn="ctr"/>
            <a:r>
              <a:rPr lang="cs-CZ" sz="2800" dirty="0" smtClean="0"/>
              <a:t>3. OZNAČENÍ SPRÁVNÍHO ORGÁNU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68860"/>
            <a:ext cx="8229600" cy="3950953"/>
          </a:xfrm>
        </p:spPr>
        <p:txBody>
          <a:bodyPr/>
          <a:lstStyle/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podání se činí u </a:t>
            </a:r>
            <a:r>
              <a:rPr lang="cs-CZ" sz="2400" u="sng" dirty="0" smtClean="0"/>
              <a:t>věcně a místně příslušného správního orgánu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    </a:t>
            </a:r>
            <a:r>
              <a:rPr lang="cs-CZ" sz="2400" b="1" dirty="0" smtClean="0"/>
              <a:t>SÚKL</a:t>
            </a:r>
            <a:r>
              <a:rPr lang="cs-CZ" sz="2400" dirty="0" smtClean="0"/>
              <a:t>- řízení v 1. stupni a před předáním spisu MZ</a:t>
            </a:r>
          </a:p>
          <a:p>
            <a:pPr>
              <a:buNone/>
            </a:pPr>
            <a:r>
              <a:rPr lang="cs-CZ" sz="2400" dirty="0" smtClean="0"/>
              <a:t>           </a:t>
            </a:r>
            <a:r>
              <a:rPr lang="cs-CZ" sz="2400" b="1" dirty="0" smtClean="0"/>
              <a:t>MZ</a:t>
            </a:r>
            <a:r>
              <a:rPr lang="cs-CZ" sz="2400" dirty="0" smtClean="0"/>
              <a:t>- odvolací řízení, po předání spisu SÚKL-</a:t>
            </a:r>
            <a:r>
              <a:rPr lang="cs-CZ" sz="2400" dirty="0" err="1" smtClean="0"/>
              <a:t>em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Základy správního chování účastníků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56CDA36-393B-4871-BB4A-67C719022F2B}" type="datetime1">
              <a:rPr lang="cs-CZ" smtClean="0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229600" cy="1080120"/>
          </a:xfrm>
        </p:spPr>
        <p:txBody>
          <a:bodyPr/>
          <a:lstStyle/>
          <a:p>
            <a:pPr algn="ctr"/>
            <a:r>
              <a:rPr lang="cs-CZ" sz="2800" dirty="0" smtClean="0"/>
              <a:t>4. PODPIS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033845"/>
            <a:ext cx="8229600" cy="4230470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z="1800" dirty="0"/>
              <a:t>p</a:t>
            </a:r>
            <a:r>
              <a:rPr lang="cs-CZ" sz="1800" dirty="0" smtClean="0"/>
              <a:t>odpis osoby, která fakticky podání činí (účastník nebo zmocn</a:t>
            </a:r>
            <a:r>
              <a:rPr lang="cs-CZ" sz="1800" dirty="0"/>
              <a:t>ě</a:t>
            </a:r>
            <a:r>
              <a:rPr lang="cs-CZ" sz="1800" dirty="0" smtClean="0"/>
              <a:t>nec)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FO, resp. podnikající FO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 smtClean="0"/>
              <a:t>osoba, která je </a:t>
            </a:r>
            <a:r>
              <a:rPr lang="cs-CZ" sz="1800" dirty="0"/>
              <a:t>oprávněna jednat za </a:t>
            </a:r>
            <a:r>
              <a:rPr lang="cs-CZ" sz="1800" dirty="0" smtClean="0"/>
              <a:t>PO dle ustanovení </a:t>
            </a:r>
            <a:r>
              <a:rPr lang="cs-CZ" sz="1800" dirty="0"/>
              <a:t>§ </a:t>
            </a:r>
            <a:r>
              <a:rPr lang="cs-CZ" sz="1800" dirty="0" smtClean="0"/>
              <a:t>30 správního </a:t>
            </a:r>
            <a:r>
              <a:rPr lang="cs-CZ" sz="1800" dirty="0"/>
              <a:t>řádu </a:t>
            </a: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800" dirty="0" smtClean="0"/>
              <a:t> statutární orgán ( tvoří-li ho více FO, tak jeho předseda nebo pověřený člen)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800" dirty="0" smtClean="0"/>
              <a:t>zaměstnanec pověřený statutárním orgánem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800" dirty="0"/>
              <a:t>v</a:t>
            </a:r>
            <a:r>
              <a:rPr lang="cs-CZ" sz="1800" dirty="0" smtClean="0"/>
              <a:t>edoucí organizační složky, jde-li o věc týkající se této složky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1800" dirty="0" smtClean="0"/>
              <a:t>prokurista</a:t>
            </a:r>
          </a:p>
          <a:p>
            <a:pPr marL="457200" lvl="1" indent="0">
              <a:buNone/>
            </a:pPr>
            <a:endParaRPr lang="cs-CZ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1800" dirty="0"/>
              <a:t>v</a:t>
            </a:r>
            <a:r>
              <a:rPr lang="cs-CZ" sz="1800" dirty="0" smtClean="0"/>
              <a:t> téže věci může za PO současně činit úkony pouze jedna FO („téže věc současně“ = „tentýž úkon nebo tytéž úkony v rámci jednoho správního řízení“)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1400" dirty="0"/>
              <a:t> </a:t>
            </a:r>
            <a:r>
              <a:rPr lang="cs-CZ" sz="1400" dirty="0" smtClean="0"/>
              <a:t>obdobný princip v ustanovení §  33 odst. 1 správního řádu – v téže věci může mít účastník současně pouze jednoho zmocněnce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Základy správního chování účastníků</a:t>
            </a:r>
          </a:p>
          <a:p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56CDA36-393B-4871-BB4A-67C719022F2B}" type="datetime1">
              <a:rPr lang="cs-CZ" smtClean="0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043735"/>
            <a:ext cx="8229600" cy="1143000"/>
          </a:xfrm>
        </p:spPr>
        <p:txBody>
          <a:bodyPr/>
          <a:lstStyle/>
          <a:p>
            <a:pPr algn="ctr"/>
            <a:r>
              <a:rPr lang="cs-CZ" sz="2800" dirty="0" smtClean="0"/>
              <a:t>5. DALŠÍ NÁLEŽITOSTI STANOVENÉ ZÁKONEM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2078850"/>
            <a:ext cx="8229600" cy="3600450"/>
          </a:xfrm>
        </p:spPr>
        <p:txBody>
          <a:bodyPr/>
          <a:lstStyle/>
          <a:p>
            <a:pPr marL="0" indent="0" algn="just">
              <a:buNone/>
            </a:pPr>
            <a:endParaRPr lang="cs-CZ" sz="2400" dirty="0" smtClean="0"/>
          </a:p>
          <a:p>
            <a:pPr algn="just">
              <a:buFontTx/>
              <a:buChar char="-"/>
            </a:pPr>
            <a:r>
              <a:rPr lang="cs-CZ" sz="2400" dirty="0" smtClean="0"/>
              <a:t>doložení listin a podkladů uvedených v ustanoveních zvláštního zákona (§ 39f, </a:t>
            </a:r>
            <a:r>
              <a:rPr lang="cs-CZ" sz="2400" dirty="0"/>
              <a:t>§ </a:t>
            </a:r>
            <a:r>
              <a:rPr lang="cs-CZ" sz="2400" dirty="0" smtClean="0"/>
              <a:t>39p, § 39d zákona o veřejném zdravotním pojištění)</a:t>
            </a:r>
          </a:p>
          <a:p>
            <a:pPr algn="just">
              <a:buFontTx/>
              <a:buChar char="-"/>
            </a:pPr>
            <a:endParaRPr lang="cs-CZ" sz="2400" dirty="0" smtClean="0"/>
          </a:p>
          <a:p>
            <a:pPr algn="just">
              <a:buFontTx/>
              <a:buChar char="-"/>
            </a:pPr>
            <a:r>
              <a:rPr lang="cs-CZ" sz="2400" dirty="0" smtClean="0"/>
              <a:t>další náležitosti, které pro určitý typ podání stanoví SŘ (např. § 41 odst. 8, § 45 odst. 1, § 82 odst. 2 SŘ)</a:t>
            </a:r>
          </a:p>
          <a:p>
            <a:pPr>
              <a:buFontTx/>
              <a:buChar char="-"/>
            </a:pPr>
            <a:endParaRPr lang="cs-CZ" sz="24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Základy správního chování účastníků</a:t>
            </a:r>
          </a:p>
          <a:p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56CDA36-393B-4871-BB4A-67C719022F2B}" type="datetime1">
              <a:rPr lang="cs-CZ" smtClean="0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1143000"/>
          </a:xfrm>
        </p:spPr>
        <p:txBody>
          <a:bodyPr/>
          <a:lstStyle/>
          <a:p>
            <a:pPr algn="ctr"/>
            <a:r>
              <a:rPr lang="cs-CZ" sz="2800" dirty="0" smtClean="0"/>
              <a:t>VADY PODÁNÍ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033845"/>
            <a:ext cx="8229600" cy="3825475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cs-CZ" sz="2000" dirty="0" smtClean="0"/>
              <a:t>podání nemá </a:t>
            </a:r>
            <a:r>
              <a:rPr lang="cs-CZ" sz="2000" dirty="0"/>
              <a:t>z</a:t>
            </a:r>
            <a:r>
              <a:rPr lang="cs-CZ" sz="2000" dirty="0" smtClean="0"/>
              <a:t>ákonem předepsané náležitosti nebo trpí jinými vadami (absence elektronického podpisu není vadou podání)</a:t>
            </a:r>
            <a:endParaRPr lang="cs-CZ" sz="2000" dirty="0"/>
          </a:p>
          <a:p>
            <a:pPr algn="just">
              <a:buFont typeface="Wingdings" pitchFamily="2" charset="2"/>
              <a:buChar char="Ø"/>
            </a:pPr>
            <a:r>
              <a:rPr lang="cs-CZ" sz="2000" dirty="0"/>
              <a:t>s</a:t>
            </a:r>
            <a:r>
              <a:rPr lang="cs-CZ" sz="2000" dirty="0" smtClean="0"/>
              <a:t>právní orgán vyzve k jejich odstranění a poskytne k tomu přiměřenou lhůtu 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000" dirty="0"/>
              <a:t>u</a:t>
            </a:r>
            <a:r>
              <a:rPr lang="cs-CZ" sz="2000" dirty="0" smtClean="0"/>
              <a:t> vady žádosti, kterou se zahajuje řízení, správní orgán poučí o následcích neodstranění nedostatků ve stanovené lhůtě a řízení může přerušit (§ 45 odst. 2 správního řádu)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ásledek neodstranění vady podání </a:t>
            </a:r>
            <a:r>
              <a:rPr lang="cs-CZ" sz="2000" dirty="0"/>
              <a:t>(v závislosti na povaze podání a závažnosti vady</a:t>
            </a:r>
            <a:r>
              <a:rPr lang="cs-CZ" sz="2000" dirty="0" smtClean="0"/>
              <a:t>):</a:t>
            </a:r>
            <a:endParaRPr lang="cs-CZ" sz="2000" dirty="0"/>
          </a:p>
          <a:p>
            <a:pPr lvl="1" algn="just">
              <a:buFont typeface="Wingdings" pitchFamily="2" charset="2"/>
              <a:buChar char="Ø"/>
            </a:pPr>
            <a:r>
              <a:rPr lang="cs-CZ" sz="1600" dirty="0" smtClean="0"/>
              <a:t>zastavení správního řízení  pro podstatnou vadu žádosti </a:t>
            </a:r>
            <a:r>
              <a:rPr lang="cs-CZ" sz="1600" dirty="0"/>
              <a:t>(§ 66 odst. 1 písm. c) správního řádu) </a:t>
            </a:r>
            <a:endParaRPr lang="cs-CZ" sz="1600" dirty="0" smtClean="0"/>
          </a:p>
          <a:p>
            <a:pPr lvl="1" algn="just">
              <a:buFont typeface="Wingdings" pitchFamily="2" charset="2"/>
              <a:buChar char="Ø"/>
            </a:pPr>
            <a:r>
              <a:rPr lang="cs-CZ" sz="1600" dirty="0" smtClean="0"/>
              <a:t>nepřihlédnutí k podání</a:t>
            </a:r>
            <a:endParaRPr lang="cs-CZ" sz="1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Základy správního chování účastníků</a:t>
            </a:r>
          </a:p>
          <a:p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56CDA36-393B-4871-BB4A-67C719022F2B}" type="datetime1">
              <a:rPr lang="cs-CZ" smtClean="0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043735"/>
            <a:ext cx="8229600" cy="720080"/>
          </a:xfrm>
        </p:spPr>
        <p:txBody>
          <a:bodyPr/>
          <a:lstStyle/>
          <a:p>
            <a:pPr algn="ctr"/>
            <a:r>
              <a:rPr lang="cs-CZ" sz="2800" dirty="0" smtClean="0"/>
              <a:t>KDY PODÁNÍ ČINIT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718810"/>
            <a:ext cx="8229600" cy="463551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 smtClean="0"/>
          </a:p>
          <a:p>
            <a:pPr>
              <a:buNone/>
            </a:pPr>
            <a:r>
              <a:rPr lang="cs-CZ" sz="2000" dirty="0" smtClean="0"/>
              <a:t>§ </a:t>
            </a:r>
            <a:r>
              <a:rPr lang="cs-CZ" sz="2000" dirty="0" smtClean="0"/>
              <a:t>37 odst. 6 SŘ 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podání je učiněno dnem, kdy došlo věcně a místně příslušnému správnímu orgánu (doručením do podatelny, dodáním do datové schránky)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§ 40 odst. 1 písm. d) SŘ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lhůta dodržena, je-li nejpozději poslední den učiněno </a:t>
            </a:r>
            <a:r>
              <a:rPr lang="cs-CZ" sz="2000" dirty="0" smtClean="0"/>
              <a:t>podání na </a:t>
            </a:r>
            <a:r>
              <a:rPr lang="cs-CZ" sz="2000" dirty="0" smtClean="0"/>
              <a:t>poště, adresované věcně a místně příslušnému správního orgánu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v </a:t>
            </a:r>
            <a:r>
              <a:rPr lang="cs-CZ" sz="2000" dirty="0" smtClean="0"/>
              <a:t>pochybnostech je lhůta zachována.</a:t>
            </a:r>
          </a:p>
          <a:p>
            <a:pPr>
              <a:buFont typeface="Wingdings" pitchFamily="2" charset="2"/>
              <a:buChar char="Ø"/>
            </a:pPr>
            <a:endParaRPr lang="cs-CZ" sz="160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Základy správního chování účastníků</a:t>
            </a:r>
          </a:p>
          <a:p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56CDA36-393B-4871-BB4A-67C719022F2B}" type="datetime1">
              <a:rPr lang="cs-CZ" smtClean="0"/>
              <a:pPr>
                <a:defRPr/>
              </a:pPr>
              <a:t>29.9.2016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12</a:t>
            </a:fld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Nadpis 8"/>
          <p:cNvSpPr>
            <a:spLocks noGrp="1"/>
          </p:cNvSpPr>
          <p:nvPr>
            <p:ph type="ctrTitle"/>
          </p:nvPr>
        </p:nvSpPr>
        <p:spPr>
          <a:xfrm>
            <a:off x="2816225" y="2619375"/>
            <a:ext cx="5824538" cy="1214438"/>
          </a:xfrm>
        </p:spPr>
        <p:txBody>
          <a:bodyPr/>
          <a:lstStyle/>
          <a:p>
            <a:pPr eaLnBrk="1" hangingPunct="1"/>
            <a:r>
              <a:rPr lang="cs-CZ" dirty="0" smtClean="0"/>
              <a:t>Děkuji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2263" y="3779838"/>
            <a:ext cx="5778500" cy="18002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0963" name="Zástupný symbol pro datum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D4B668-3518-487C-A87C-46FC5B39AECC}" type="datetime1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29.9.2016</a:t>
            </a:fld>
            <a:endParaRPr lang="cs-CZ">
              <a:cs typeface="Arial" charset="0"/>
            </a:endParaRPr>
          </a:p>
        </p:txBody>
      </p:sp>
      <p:sp>
        <p:nvSpPr>
          <p:cNvPr id="40964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pic>
        <p:nvPicPr>
          <p:cNvPr id="44037" name="Obrázek 10" descr="SÚKL - logo whit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3363" y="1449388"/>
            <a:ext cx="35972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4260</TotalTime>
  <Words>837</Words>
  <Application>Microsoft Office PowerPoint</Application>
  <PresentationFormat>Předvádění na obrazovce (4:3)</PresentationFormat>
  <Paragraphs>150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sady Office</vt:lpstr>
      <vt:lpstr>1_Motiv sady Office</vt:lpstr>
      <vt:lpstr>Prezentace aplikace PowerPoint</vt:lpstr>
      <vt:lpstr>Základy správního chování účastníků</vt:lpstr>
      <vt:lpstr>PODÁNÍ </vt:lpstr>
      <vt:lpstr>FORMA PODÁNÍ</vt:lpstr>
      <vt:lpstr>NÁLEŽITOSTI PODÁNÍ</vt:lpstr>
      <vt:lpstr> 1. IDENTIFIKACE PODATELE </vt:lpstr>
      <vt:lpstr>2. IDENTIFIKACE VĚCI A NÁVRHU</vt:lpstr>
      <vt:lpstr>3. OZNAČENÍ SPRÁVNÍHO ORGÁNU</vt:lpstr>
      <vt:lpstr>4. PODPIS</vt:lpstr>
      <vt:lpstr>5. DALŠÍ NÁLEŽITOSTI STANOVENÉ ZÁKONEM</vt:lpstr>
      <vt:lpstr>VADY PODÁNÍ</vt:lpstr>
      <vt:lpstr>KDY PODÁNÍ ČINIT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Kožuchová Tatiana</cp:lastModifiedBy>
  <cp:revision>187</cp:revision>
  <cp:lastPrinted>2016-09-29T11:02:58Z</cp:lastPrinted>
  <dcterms:created xsi:type="dcterms:W3CDTF">2012-11-07T12:54:42Z</dcterms:created>
  <dcterms:modified xsi:type="dcterms:W3CDTF">2016-09-29T12:21:49Z</dcterms:modified>
</cp:coreProperties>
</file>