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60" r:id="rId5"/>
    <p:sldId id="261" r:id="rId6"/>
    <p:sldId id="258" r:id="rId7"/>
    <p:sldId id="262" r:id="rId8"/>
    <p:sldId id="274" r:id="rId9"/>
    <p:sldId id="263" r:id="rId10"/>
    <p:sldId id="272" r:id="rId11"/>
    <p:sldId id="273" r:id="rId12"/>
    <p:sldId id="259" r:id="rId13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sáhlová Dana" initials="VD" lastIdx="3" clrIdx="0"/>
  <p:cmAuthor id="1" name="Forgáčová Eva" initials="FE" lastIdx="2" clrIdx="1"/>
  <p:cmAuthor id="2" name="Slabý Juraj" initials="SJ" lastIdx="2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805864-BEAF-4CB6-B78A-58948B3E0018}" type="datetimeFigureOut">
              <a:rPr lang="cs-CZ"/>
              <a:pPr>
                <a:defRPr/>
              </a:pPr>
              <a:t>30.9.2016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08356E-2AB6-4F0E-B7F9-40DF7E51CB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412535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3F4651-5261-4320-9D6E-7C30D28AB5D7}" type="datetimeFigureOut">
              <a:rPr lang="cs-CZ"/>
              <a:pPr>
                <a:defRPr/>
              </a:pPr>
              <a:t>30.9.2016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145B0D4-252D-46FA-B8C9-CBBB4AFB7F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82750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8675" name="Zástupný symbol pro záhlaví 3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Název prezentace</a:t>
            </a:r>
          </a:p>
        </p:txBody>
      </p:sp>
      <p:sp>
        <p:nvSpPr>
          <p:cNvPr id="28676" name="Zástupný symbol pro datum 4"/>
          <p:cNvSpPr>
            <a:spLocks noGrp="1"/>
          </p:cNvSpPr>
          <p:nvPr>
            <p:ph type="dt" sz="quarter" idx="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93CDEF-C4EA-4BC1-B6C3-B14E3A5A2091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30.9.2016</a:t>
            </a:fld>
            <a:endParaRPr lang="cs-CZ">
              <a:cs typeface="Arial" charset="0"/>
            </a:endParaRPr>
          </a:p>
        </p:txBody>
      </p:sp>
      <p:sp>
        <p:nvSpPr>
          <p:cNvPr id="28677" name="Zástupný symbol pro zápatí 5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28678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D8FED0-EDAA-4BB5-A3B4-C5FA7B7ACF5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844EF-797C-489E-8278-6B2329BBA779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32EDB-D0B0-41D2-B2F1-4977F59186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CDA36-393B-4871-BB4A-67C719022F2B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D72DB-754B-4C48-824F-6129807BB99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79624-E2A3-4DFB-B340-A3E0667D704B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1CF2E-BFE2-4C88-BD12-980E60CA2D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030E-9990-4391-8ED7-66EECD3C3018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FA4B0-0FF7-4E27-B15C-862FD0A868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CFDAF-D20D-4AB7-8A1A-3707B36B303C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BB367-8CD8-412C-B656-5BC95124EE2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8A30C-F3A4-44F4-A7B7-B80BF9DDF186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31033-23AF-4AEF-B000-1E2DFDA3B9B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11F99-3ABA-4653-8C0D-7866318E3349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5803E-3998-4B18-8E68-977BE4DA30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A3F32-BA6D-45BE-AE3F-E9C013C2AD86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19925-15E6-43C3-B10C-EF91B33F036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7F85A-017C-4271-8E26-8589B40F7978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11670-79B3-4378-AE75-B08B06096A7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CD73A-8567-42BD-876E-772A75A46AD3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CE395-08E6-42F4-9DD5-6FA76AFC2F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5201-A704-44F0-9E0F-E0D959D30C3B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5432D-9796-4F05-B111-AD4F95915F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3986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9363"/>
            <a:ext cx="8229600" cy="3600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29CD3-CA19-462F-B280-5E1FC7CE0F52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9A6AB-A683-413E-B2E9-EF610C018D3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F904F-BE0D-4392-8077-5B8C67AC16EF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F207A-F3E3-48B1-95B0-687CB279E8D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BAD2A-1B10-46D0-B161-13926A16EAEB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FFBA8-E040-4D05-B206-69C71EE246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2CA54-442E-4034-9A1D-8A33BB3B70E5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D861-9BB6-48B9-9CE6-71CC745AB7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27DF2-82D1-456B-B38F-99F981AC6A60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D3A29-FBF8-4FFF-B2D1-7F1E2226E5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BD4FD-97A1-4835-AD22-DC0C3736A7D2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AD9F-9A44-4FF0-BB78-DBA7296558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F1F7A-12C4-4AF2-8929-54C8AF929BDB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0E957-F9F4-4C50-977C-A93B76BE37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61212-FC6E-4D4D-9426-0EDAE28E21B8}" type="datetime1">
              <a:rPr lang="cs-CZ"/>
              <a:pPr>
                <a:defRPr/>
              </a:pPr>
              <a:t>30.9.2016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75C7B-FBBD-4C3D-A37D-C45042EB40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</p:spTree>
  </p:cSld>
  <p:clrMapOvr>
    <a:masterClrMapping/>
  </p:clrMapOvr>
  <p:transition>
    <p:fade/>
  </p:transition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3C3D8-446A-483D-93EB-7232D27BE768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5EBCC-3795-4CBB-8CC3-753FDFD212B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7D330-8147-4866-BDDC-51F760DA75CF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629B6-1D5F-4631-99B8-8489BA888EC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4E1E9-AA8B-43E0-B8CE-459E33C229CE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3D816-7108-41EC-A85C-AC2937682F8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EDF43-D5D5-48FA-9E2B-BBFF64D6D865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C19B3-8C91-4F11-8658-EDE50610E60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2FCA5C-A83B-4806-9B68-6CF56D789692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39750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1EC537-5722-4BA4-830E-DFE1B502026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1" name="Obrázek 6" descr="SÚKL - logo modré.wm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1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65" r:id="rId9"/>
    <p:sldLayoutId id="2147483664" r:id="rId10"/>
    <p:sldLayoutId id="2147483663" r:id="rId11"/>
    <p:sldLayoutId id="2147483662" r:id="rId12"/>
  </p:sldLayoutIdLst>
  <p:transition>
    <p:fad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BBFBD0-A862-4F63-B002-A6D77596E2AD}" type="datetime1">
              <a:rPr lang="cs-CZ"/>
              <a:pPr>
                <a:defRPr/>
              </a:pPr>
              <a:t>30.9.2016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12763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8B03EE-C0C7-46BE-9F39-F23ACDE561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4343" name="Obrázek 6" descr="SÚKL - logo modré.wm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84" r:id="rId7"/>
    <p:sldLayoutId id="2147483677" r:id="rId8"/>
    <p:sldLayoutId id="2147483676" r:id="rId9"/>
    <p:sldLayoutId id="2147483675" r:id="rId10"/>
    <p:sldLayoutId id="2147483674" r:id="rId11"/>
  </p:sldLayoutIdLst>
  <p:transition>
    <p:fade/>
  </p:transition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4" descr="SÚKL - logo white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3363" y="2943225"/>
            <a:ext cx="35972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Zástupný symbol pro datum 5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schemeClr val="bg1"/>
                </a:solidFill>
                <a:cs typeface="Arial" charset="0"/>
              </a:rPr>
              <a:t>5.10.2016</a:t>
            </a:r>
            <a:endParaRPr lang="cs-CZ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7652" name="Zástupný symbol pro zápatí 7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solidFill>
                  <a:schemeClr val="bg1"/>
                </a:solidFill>
                <a:cs typeface="Arial" charset="0"/>
              </a:rPr>
              <a:t>© 2012  STÁTNÍ ÚSTAV PRO KONTROLU LÉČIV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588" y="2130425"/>
            <a:ext cx="6480175" cy="1439863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cs-CZ" cap="all" dirty="0" smtClean="0"/>
              <a:t>Potraviny pro zvláštní lékařské účely (PZLÚ)</a:t>
            </a:r>
            <a:endParaRPr lang="cs-CZ" cap="all" dirty="0"/>
          </a:p>
        </p:txBody>
      </p:sp>
      <p:sp>
        <p:nvSpPr>
          <p:cNvPr id="30723" name="Podnadpis 14"/>
          <p:cNvSpPr>
            <a:spLocks noGrp="1"/>
          </p:cNvSpPr>
          <p:nvPr>
            <p:ph type="subTitle" idx="1"/>
          </p:nvPr>
        </p:nvSpPr>
        <p:spPr>
          <a:xfrm>
            <a:off x="2160588" y="3779838"/>
            <a:ext cx="6480175" cy="1800225"/>
          </a:xfrm>
        </p:spPr>
        <p:txBody>
          <a:bodyPr/>
          <a:lstStyle/>
          <a:p>
            <a:pPr eaLnBrk="1" hangingPunct="1"/>
            <a:r>
              <a:rPr lang="cs-CZ" sz="2200" dirty="0" smtClean="0">
                <a:solidFill>
                  <a:schemeClr val="bg1"/>
                </a:solidFill>
              </a:rPr>
              <a:t>Eva Forgáčová (KSŘ)</a:t>
            </a:r>
            <a:endParaRPr lang="cs-CZ" sz="2200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cs-CZ" sz="2200" dirty="0" smtClean="0">
                <a:solidFill>
                  <a:schemeClr val="bg1"/>
                </a:solidFill>
              </a:rPr>
              <a:t>Praha, 5.10.2016</a:t>
            </a:r>
          </a:p>
        </p:txBody>
      </p:sp>
      <p:sp>
        <p:nvSpPr>
          <p:cNvPr id="29700" name="Zástupný symbol pro datum 1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cs typeface="Arial" charset="0"/>
            </a:endParaRPr>
          </a:p>
        </p:txBody>
      </p:sp>
      <p:sp>
        <p:nvSpPr>
          <p:cNvPr id="29701" name="Zástupný symbol pro zápatí 3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29702" name="Zástupný symbol pro číslo snímku 2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EF70BA-4086-4B86-ABF4-B4CDDF90AE2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3072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Potraviny pro zvláštní lékařské účely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"/>
          <p:cNvSpPr>
            <a:spLocks noGrp="1"/>
          </p:cNvSpPr>
          <p:nvPr>
            <p:ph type="title"/>
          </p:nvPr>
        </p:nvSpPr>
        <p:spPr>
          <a:xfrm>
            <a:off x="457200" y="1042988"/>
            <a:ext cx="8229600" cy="585787"/>
          </a:xfrm>
        </p:spPr>
        <p:txBody>
          <a:bodyPr/>
          <a:lstStyle/>
          <a:p>
            <a:pPr algn="just" eaLnBrk="1" hangingPunct="1"/>
            <a:r>
              <a:rPr lang="cs-CZ" dirty="0" smtClean="0"/>
              <a:t>Právní úprava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3225"/>
            <a:ext cx="8229600" cy="4446588"/>
          </a:xfrm>
        </p:spPr>
        <p:txBody>
          <a:bodyPr>
            <a:normAutofit fontScale="85000" lnSpcReduction="20000"/>
          </a:bodyPr>
          <a:lstStyle/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b="1" dirty="0" smtClean="0"/>
              <a:t>Vyhláška č. 54/2004 Sb</a:t>
            </a:r>
            <a:r>
              <a:rPr lang="cs-CZ" sz="2000" dirty="0" smtClean="0"/>
              <a:t>., o potravinách určených pro zvláštní výživu a o způsobu jejich použití, ve znění pozdějších předpisů (dále jen „vyhláška č. 54/2004 Sb.“)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b="1" dirty="0" smtClean="0"/>
              <a:t>Zákon č. 110/1997 Sb.</a:t>
            </a:r>
            <a:r>
              <a:rPr lang="cs-CZ" sz="2000" dirty="0" smtClean="0"/>
              <a:t>, o potravinách a tabákových výrobcích a o změně a doplnění některých souvisejících zákonů (dále jen „zákon o potravinách“)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dirty="0" smtClean="0"/>
              <a:t>Vyhláška č. 225/2008 Sb</a:t>
            </a:r>
            <a:r>
              <a:rPr lang="cs-CZ" sz="2000" b="1" dirty="0" smtClean="0"/>
              <a:t>.</a:t>
            </a:r>
            <a:r>
              <a:rPr lang="cs-CZ" sz="2000" dirty="0" smtClean="0"/>
              <a:t>, kterou se stanoví požadavky na doplňky stravy a na obohacování potravin (dále jen „vyhláška č. 225/2008 Sb.“)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dirty="0" smtClean="0"/>
              <a:t>Zákon č. 48/1997 Sb., o veřejném zdravotním pojištění a o změně a doplnění některých souvisejících zákonů (dále jen „zákon o veřejném zdravotním pojištění“)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dirty="0" smtClean="0"/>
              <a:t>Vyhláška č. 376/2011 Sb., kterou se provádějí některá ustanovení zákona o veřejném zdravotním pojištění (dále jen „vyhláška č. 376/2011 Sb.“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dirty="0" smtClean="0"/>
              <a:t>Zákon č. 372/2011 Sb. o zdravotních službách a podmínkách jejich poskytování (zákon o zdravotních službách)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 smtClean="0"/>
          </a:p>
          <a:p>
            <a:pPr algn="just" eaLnBrk="1" hangingPunct="1">
              <a:lnSpc>
                <a:spcPct val="80000"/>
              </a:lnSpc>
              <a:buFontTx/>
              <a:buChar char="•"/>
            </a:pPr>
            <a:r>
              <a:rPr lang="cs-CZ" sz="2000" b="1" dirty="0" smtClean="0"/>
              <a:t>Nařízení Evropského parlamentu a Rady (EU) č. 1169/2011 </a:t>
            </a:r>
            <a:r>
              <a:rPr lang="cs-CZ" sz="2000" dirty="0" smtClean="0"/>
              <a:t>ze dne 25. října 2011 o poskytování informací o potravinách spotřebitelům (dále jen „Nařízení EU č. 1169/2011“)</a:t>
            </a:r>
          </a:p>
        </p:txBody>
      </p:sp>
      <p:sp>
        <p:nvSpPr>
          <p:cNvPr id="30723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cs typeface="Arial" charset="0"/>
              </a:rPr>
              <a:t>5.10.2016</a:t>
            </a:r>
            <a:endParaRPr lang="cs-CZ" dirty="0">
              <a:cs typeface="Arial" charset="0"/>
            </a:endParaRPr>
          </a:p>
        </p:txBody>
      </p:sp>
      <p:sp>
        <p:nvSpPr>
          <p:cNvPr id="3072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0725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436B8C-1ACD-4BCE-BE98-AB09A174B50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31750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Potraviny pro zvláštní lékařské účely / Právní úprava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>
          <a:xfrm>
            <a:off x="611560" y="953726"/>
            <a:ext cx="8075613" cy="1035114"/>
          </a:xfrm>
        </p:spPr>
        <p:txBody>
          <a:bodyPr/>
          <a:lstStyle/>
          <a:p>
            <a:pPr algn="just" eaLnBrk="1" hangingPunct="1"/>
            <a:r>
              <a:rPr lang="cs-CZ" sz="2800" u="sng" dirty="0" smtClean="0"/>
              <a:t>Kategorie </a:t>
            </a:r>
            <a:r>
              <a:rPr lang="cs-CZ" sz="2800" u="sng" dirty="0"/>
              <a:t>potravin pro zvláštní </a:t>
            </a:r>
            <a:r>
              <a:rPr lang="cs-CZ" sz="2800" u="sng" dirty="0" smtClean="0"/>
              <a:t>výživu dle vyhlášky č. 54/2004 Sb.</a:t>
            </a:r>
            <a:endParaRPr lang="cs-CZ" sz="28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6"/>
            <a:ext cx="8301038" cy="4320918"/>
          </a:xfrm>
        </p:spPr>
        <p:txBody>
          <a:bodyPr rtlCol="0">
            <a:normAutofit fontScale="55000" lnSpcReduction="20000"/>
          </a:bodyPr>
          <a:lstStyle/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pro počáteční a pokračovací kojeneckou výživu a výživu malých dětí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pro obilnou a ostatní výživu jinou než obilnou určenou pro výživu kojenců a malých dětí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pro nízkoenergetickou výživu určené ke snižování tělesné hmotnosti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b="1" dirty="0" smtClean="0"/>
              <a:t>Potraviny pro zvláštní lékařské účely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b="1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bez fenylalaninu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s nízkým obsahem laktózy nebo </a:t>
            </a:r>
            <a:r>
              <a:rPr lang="cs-CZ" sz="3200" dirty="0" err="1" smtClean="0"/>
              <a:t>bezlaktózové</a:t>
            </a:r>
            <a:endParaRPr lang="cs-CZ" sz="3200" dirty="0" smtClean="0"/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3200" dirty="0" smtClean="0"/>
              <a:t>Potraviny určené pro sportovce a pro osoby při zvýšeném tělesném výkonu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cs-CZ" dirty="0"/>
          </a:p>
        </p:txBody>
      </p:sp>
      <p:sp>
        <p:nvSpPr>
          <p:cNvPr id="31747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cs typeface="Arial" charset="0"/>
            </a:endParaRPr>
          </a:p>
        </p:txBody>
      </p:sp>
      <p:sp>
        <p:nvSpPr>
          <p:cNvPr id="31748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1749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6FF308-9031-47DD-91EE-B9064F25116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32774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Potraviny pro zvláštní lékařské účely / Vyhláška č. 54/2004 Sb.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Nadpis 18"/>
          <p:cNvSpPr>
            <a:spLocks noGrp="1"/>
          </p:cNvSpPr>
          <p:nvPr>
            <p:ph type="title"/>
          </p:nvPr>
        </p:nvSpPr>
        <p:spPr>
          <a:xfrm>
            <a:off x="521550" y="1133745"/>
            <a:ext cx="8229600" cy="720725"/>
          </a:xfrm>
        </p:spPr>
        <p:txBody>
          <a:bodyPr/>
          <a:lstStyle/>
          <a:p>
            <a:pPr algn="just" eaLnBrk="1" hangingPunct="1"/>
            <a:r>
              <a:rPr lang="cs-CZ" sz="2800" dirty="0" smtClean="0"/>
              <a:t>Definice potraviny pro zvláštní lékařské účely dle ustanovení § 13 vyhlášky č. 54/2004 Sb.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123854"/>
            <a:ext cx="8229600" cy="3995957"/>
          </a:xfrm>
        </p:spPr>
        <p:txBody>
          <a:bodyPr rtlCol="0">
            <a:normAutofit fontScale="77500" lnSpcReduction="2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endParaRPr lang="cs-CZ" sz="2400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„</a:t>
            </a:r>
            <a:r>
              <a:rPr lang="cs-CZ" sz="2400" b="1" dirty="0" smtClean="0"/>
              <a:t>dietní potraviny pro zvláštní lékařské účely</a:t>
            </a:r>
            <a:r>
              <a:rPr lang="cs-CZ" sz="2400" dirty="0" smtClean="0"/>
              <a:t>“ </a:t>
            </a:r>
            <a:r>
              <a:rPr lang="cs-CZ" sz="2400" dirty="0"/>
              <a:t>- jedná se o </a:t>
            </a:r>
            <a:r>
              <a:rPr lang="cs-CZ" sz="2400" dirty="0" smtClean="0"/>
              <a:t>potraviny zvlášť vyrobené nebo složené, které jsou určeny pro dietní stravu pacientů a mají být podávány pod lékařským dohledem nebo na základě doporučení osoby kvalifikované v oblasti výživy lidí, farmacie nebo péče o matku a dítě.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cs-CZ" sz="2400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cs-CZ" sz="2400" u="sng" dirty="0" smtClean="0"/>
              <a:t>Jsou to: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/>
              <a:t>n</a:t>
            </a:r>
            <a:r>
              <a:rPr lang="cs-CZ" sz="2400" dirty="0" smtClean="0"/>
              <a:t>utričně kompletní potraviny se standardním složením živin, které mohou být jediným zdrojem výživy, pokud jsou používány podle návodu výrobce,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/>
              <a:t>n</a:t>
            </a:r>
            <a:r>
              <a:rPr lang="cs-CZ" sz="2400" dirty="0" smtClean="0"/>
              <a:t>utričně kompletní potraviny se složením živin specificky adaptovaným pro dané onemocnění, poruchu nebo zdravotní situaci, které mohou být jediným zdrojem výživy za předpokladu, že budou používány podle návodu výrobce,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/>
              <a:t>nutričně </a:t>
            </a:r>
            <a:r>
              <a:rPr lang="cs-CZ" sz="2400" dirty="0"/>
              <a:t>kompletní </a:t>
            </a:r>
            <a:r>
              <a:rPr lang="cs-CZ" sz="2400" dirty="0" smtClean="0"/>
              <a:t>potraviny s definovaným složením živin nebo složením adaptovaným specificky pro onemocnění, poruchu nebo zdravotní situaci, které nejsou vhodné jako jediný zdroj výživy.</a:t>
            </a:r>
            <a:endParaRPr lang="cs-CZ" sz="2400" dirty="0"/>
          </a:p>
        </p:txBody>
      </p:sp>
      <p:sp>
        <p:nvSpPr>
          <p:cNvPr id="32771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cs typeface="Arial" charset="0"/>
            </a:endParaRPr>
          </a:p>
        </p:txBody>
      </p:sp>
      <p:sp>
        <p:nvSpPr>
          <p:cNvPr id="32772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2773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C0D18D-D966-48E4-A3A3-5B7FE65CB59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33798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Potraviny pro zvláštní lékařské účely / Vyhláška č. 54/2004 Sb.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Nadpis 1"/>
          <p:cNvSpPr>
            <a:spLocks noGrp="1"/>
          </p:cNvSpPr>
          <p:nvPr>
            <p:ph type="title"/>
          </p:nvPr>
        </p:nvSpPr>
        <p:spPr>
          <a:xfrm>
            <a:off x="457200" y="908721"/>
            <a:ext cx="8229600" cy="630070"/>
          </a:xfrm>
        </p:spPr>
        <p:txBody>
          <a:bodyPr/>
          <a:lstStyle/>
          <a:p>
            <a:pPr algn="just" eaLnBrk="1" hangingPunct="1"/>
            <a:r>
              <a:rPr lang="cs-CZ" i="1" dirty="0" smtClean="0"/>
              <a:t>Charakteristika PZLÚ</a:t>
            </a:r>
          </a:p>
        </p:txBody>
      </p:sp>
      <p:sp>
        <p:nvSpPr>
          <p:cNvPr id="34818" name="Zástupný symbol pro obsah 2"/>
          <p:cNvSpPr>
            <a:spLocks noGrp="1"/>
          </p:cNvSpPr>
          <p:nvPr>
            <p:ph idx="1"/>
          </p:nvPr>
        </p:nvSpPr>
        <p:spPr>
          <a:xfrm>
            <a:off x="457200" y="1493786"/>
            <a:ext cx="8301038" cy="49505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cs-CZ" sz="2400" dirty="0" smtClean="0"/>
              <a:t>PZLÚ jsou potraviny, které se odlišují od běžných potravin svým zvláštním složením nebo zvláštním výrobním postupem a jsou vhodné pro výživové účely stanovené vyhláškou č. 54/2004 Sb.</a:t>
            </a:r>
          </a:p>
          <a:p>
            <a:pPr algn="just" eaLnBrk="1" hangingPunct="1">
              <a:lnSpc>
                <a:spcPct val="80000"/>
              </a:lnSpc>
            </a:pPr>
            <a:endParaRPr lang="cs-CZ" sz="2400" dirty="0"/>
          </a:p>
          <a:p>
            <a:pPr algn="just" eaLnBrk="1" hangingPunct="1">
              <a:lnSpc>
                <a:spcPct val="80000"/>
              </a:lnSpc>
            </a:pPr>
            <a:r>
              <a:rPr lang="cs-CZ" sz="2400" dirty="0"/>
              <a:t>Tzv. „hraniční přípravek“ – tzn. PZLÚ není ani léčivý přípravek ani běžná potravina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400" dirty="0" smtClean="0"/>
          </a:p>
          <a:p>
            <a:pPr algn="just" eaLnBrk="1" hangingPunct="1">
              <a:lnSpc>
                <a:spcPct val="80000"/>
              </a:lnSpc>
            </a:pPr>
            <a:r>
              <a:rPr lang="cs-CZ" sz="2400" dirty="0" smtClean="0"/>
              <a:t>Požadavky na složení (dietních) potravin pro zvláštní lékařské účely jsou stanoveny v příloze č. 16 vyhlášky č. 54/2004 Sb.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400" dirty="0" smtClean="0"/>
          </a:p>
          <a:p>
            <a:pPr algn="just" eaLnBrk="1" hangingPunct="1">
              <a:lnSpc>
                <a:spcPct val="80000"/>
              </a:lnSpc>
            </a:pPr>
            <a:r>
              <a:rPr lang="cs-CZ" sz="2400" dirty="0" smtClean="0"/>
              <a:t>Vitaminy, minerální látky a další látky, které smějí být přidávány do (dietních) potravin pro zvláštní lékařské účely, stanovuje nařízení Komise (ES) č. 953/2009 ze dne 13. října 2009 o látkách, které mohou být pro zvláštní výživové účely přidávány do potravin pro zvláštní výživu.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400" dirty="0" smtClean="0"/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400" dirty="0" smtClean="0"/>
          </a:p>
          <a:p>
            <a:pPr algn="just" eaLnBrk="1" hangingPunct="1">
              <a:lnSpc>
                <a:spcPct val="80000"/>
              </a:lnSpc>
              <a:buFontTx/>
              <a:buNone/>
            </a:pPr>
            <a:endParaRPr lang="cs-CZ" sz="2400" dirty="0" smtClean="0"/>
          </a:p>
          <a:p>
            <a:pPr algn="just" eaLnBrk="1" hangingPunct="1">
              <a:lnSpc>
                <a:spcPct val="80000"/>
              </a:lnSpc>
            </a:pPr>
            <a:endParaRPr lang="cs-CZ" sz="2400" dirty="0" smtClean="0"/>
          </a:p>
        </p:txBody>
      </p:sp>
      <p:sp>
        <p:nvSpPr>
          <p:cNvPr id="33795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cs typeface="Arial" charset="0"/>
            </a:endParaRPr>
          </a:p>
        </p:txBody>
      </p:sp>
      <p:sp>
        <p:nvSpPr>
          <p:cNvPr id="33796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3797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5C2B93-A75A-41B1-8D22-2A341FB623E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34822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/>
              <a:t>Potraviny pro zvláštní lékařské účely / Vyhláška č. 54/2004 Sb.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450050"/>
          </a:xfrm>
        </p:spPr>
        <p:txBody>
          <a:bodyPr/>
          <a:lstStyle/>
          <a:p>
            <a:r>
              <a:rPr lang="cs-CZ" i="1" dirty="0"/>
              <a:t>Charakteristika PZLÚ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358770"/>
            <a:ext cx="8229600" cy="5040559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cs-CZ" sz="2000" dirty="0"/>
              <a:t>Při uvádění do oběhu musí být označen účel použití</a:t>
            </a:r>
            <a:r>
              <a:rPr lang="en-US" sz="2000" dirty="0"/>
              <a:t>;</a:t>
            </a:r>
            <a:r>
              <a:rPr lang="cs-CZ" sz="2000" dirty="0"/>
              <a:t> výživové účely se stanovují podle zvláštních nutričních požadavků</a:t>
            </a:r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sz="2000" dirty="0"/>
              <a:t>skupin osob, jejichž trávící proces nebo látková přeměna je narušena, nebo</a:t>
            </a:r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sz="2000" dirty="0"/>
              <a:t>skupin osob majících zvláštní fyziologický stav a které mohou mít specifické výhody z řízené spotřeby určitých látek v potravinách, nebo</a:t>
            </a:r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sz="2000" dirty="0"/>
              <a:t>zdravých kojenců a malých dětí.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/>
          </a:p>
          <a:p>
            <a:pPr algn="just"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cs-CZ" sz="2000" dirty="0"/>
              <a:t>Součástí názvu </a:t>
            </a:r>
            <a:r>
              <a:rPr lang="cs-CZ" sz="2000" dirty="0" smtClean="0"/>
              <a:t>potravin </a:t>
            </a:r>
            <a:r>
              <a:rPr lang="cs-CZ" sz="2000" dirty="0"/>
              <a:t>pro zvláštní lékařské účely musí být označení slovy „dietní potravina pro zvláštní lékařské účely“ nebo „ potravina pro zvláštní lékařské účely“.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/>
          </a:p>
          <a:p>
            <a:pPr algn="just" eaLnBrk="1" hangingPunct="1">
              <a:lnSpc>
                <a:spcPct val="80000"/>
              </a:lnSpc>
            </a:pPr>
            <a:r>
              <a:rPr lang="cs-CZ" sz="2000" dirty="0"/>
              <a:t>Další požadavky na označování </a:t>
            </a:r>
            <a:r>
              <a:rPr lang="cs-CZ" sz="2000" dirty="0" smtClean="0"/>
              <a:t>(dietních) </a:t>
            </a:r>
            <a:r>
              <a:rPr lang="cs-CZ" sz="2000" dirty="0"/>
              <a:t>potravin pro zvláštní lékařské účely jsou upraveny v ustanovení § 15 vyhlášky č. 54/2004 Sb.</a:t>
            </a:r>
          </a:p>
          <a:p>
            <a:pPr marL="0" indent="0" algn="just" eaLnBrk="1" hangingPunct="1">
              <a:lnSpc>
                <a:spcPct val="80000"/>
              </a:lnSpc>
              <a:buNone/>
            </a:pPr>
            <a:endParaRPr lang="cs-CZ" sz="2000" dirty="0"/>
          </a:p>
          <a:p>
            <a:pPr algn="just" eaLnBrk="1" hangingPunct="1">
              <a:lnSpc>
                <a:spcPct val="80000"/>
              </a:lnSpc>
            </a:pPr>
            <a:r>
              <a:rPr lang="cs-CZ" sz="2000" dirty="0"/>
              <a:t>Regulace (dietních) potravin pro zvláštní lékařské účely </a:t>
            </a:r>
            <a:r>
              <a:rPr lang="cs-CZ" sz="2000" dirty="0" smtClean="0"/>
              <a:t>a potravin pro počáteční kojeneckou výživu spadá </a:t>
            </a:r>
            <a:r>
              <a:rPr lang="cs-CZ" sz="2000" dirty="0"/>
              <a:t>do kompetence Ministerstva zdravotnictví (MZ ČR</a:t>
            </a:r>
            <a:r>
              <a:rPr lang="cs-CZ" sz="2000" dirty="0" smtClean="0"/>
              <a:t>) od </a:t>
            </a:r>
            <a:r>
              <a:rPr lang="cs-CZ" sz="2000" dirty="0"/>
              <a:t>1.1.2015 </a:t>
            </a:r>
            <a:r>
              <a:rPr lang="cs-CZ" sz="2000" dirty="0" smtClean="0"/>
              <a:t>(do </a:t>
            </a:r>
            <a:r>
              <a:rPr lang="cs-CZ" sz="2000" dirty="0"/>
              <a:t>31.12.2014 </a:t>
            </a:r>
            <a:r>
              <a:rPr lang="cs-CZ" sz="2000" dirty="0" smtClean="0"/>
              <a:t>v kompetenci </a:t>
            </a:r>
            <a:r>
              <a:rPr lang="cs-CZ" sz="2000" dirty="0"/>
              <a:t>Státní </a:t>
            </a:r>
            <a:r>
              <a:rPr lang="cs-CZ" sz="2000" dirty="0" smtClean="0"/>
              <a:t>zemědělské </a:t>
            </a:r>
            <a:r>
              <a:rPr lang="cs-CZ" sz="2000" dirty="0"/>
              <a:t>a </a:t>
            </a:r>
            <a:r>
              <a:rPr lang="cs-CZ" sz="2000" dirty="0" smtClean="0"/>
              <a:t>potravinářské inspekce).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Potraviny pro zvláštní lékařské účely / Vyhláška č. 54/2004 Sb.</a:t>
            </a:r>
          </a:p>
          <a:p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E3ED72DB-754B-4C48-824F-6129807BB993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009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"/>
          <p:cNvSpPr>
            <a:spLocks noGrp="1"/>
          </p:cNvSpPr>
          <p:nvPr>
            <p:ph type="title"/>
          </p:nvPr>
        </p:nvSpPr>
        <p:spPr>
          <a:xfrm>
            <a:off x="457200" y="908050"/>
            <a:ext cx="8229600" cy="720725"/>
          </a:xfrm>
        </p:spPr>
        <p:txBody>
          <a:bodyPr/>
          <a:lstStyle/>
          <a:p>
            <a:pPr algn="just" eaLnBrk="1" hangingPunct="1"/>
            <a:r>
              <a:rPr lang="cs-CZ" smtClean="0"/>
              <a:t>Zákon o potravinách</a:t>
            </a:r>
          </a:p>
        </p:txBody>
      </p:sp>
      <p:sp>
        <p:nvSpPr>
          <p:cNvPr id="36866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713"/>
            <a:ext cx="8120063" cy="4545012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cs-CZ" sz="2400" dirty="0" smtClean="0"/>
              <a:t>Upravuje potraviny obecně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cs-CZ" sz="1600" dirty="0" smtClean="0"/>
          </a:p>
          <a:p>
            <a:pPr algn="just" eaLnBrk="1" hangingPunct="1">
              <a:lnSpc>
                <a:spcPct val="90000"/>
              </a:lnSpc>
            </a:pPr>
            <a:r>
              <a:rPr lang="cs-CZ" sz="2400" dirty="0" smtClean="0"/>
              <a:t>pojem „</a:t>
            </a:r>
            <a:r>
              <a:rPr lang="cs-CZ" sz="2400" b="1" dirty="0" smtClean="0"/>
              <a:t>doplněk stravy</a:t>
            </a:r>
            <a:r>
              <a:rPr lang="cs-CZ" sz="2400" dirty="0" smtClean="0"/>
              <a:t>“ (§ 2 písm. g)) – potravina, jejímž účelem je doplňovat běžnou stravu a která je koncentrovaným zdrojem vitaminů a minerálních látek nebo dalších látek s nutričním nebo fyziologickým účinkem, obsažených v potravině samostatně nebo v kombinaci, určená k přímé spotřebě v malých odměřených množstvích (nelze ztotožnit s PZLÚ) </a:t>
            </a:r>
            <a:endParaRPr lang="cs-CZ" sz="2400" dirty="0" smtClean="0"/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cs-CZ" sz="2400" dirty="0" smtClean="0"/>
              <a:t>	- dříve </a:t>
            </a:r>
            <a:r>
              <a:rPr lang="cs-CZ" sz="2400" dirty="0" smtClean="0"/>
              <a:t>patřil do režimu potravin pro zvláštní výživu, v </a:t>
            </a:r>
            <a:r>
              <a:rPr lang="cs-CZ" sz="2400" dirty="0" smtClean="0"/>
              <a:t>	současnosti </a:t>
            </a:r>
            <a:r>
              <a:rPr lang="cs-CZ" sz="2400" dirty="0" smtClean="0"/>
              <a:t>tvoří samostatnou kategorii </a:t>
            </a:r>
            <a:r>
              <a:rPr lang="cs-CZ" sz="2400" dirty="0" smtClean="0"/>
              <a:t>potravin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cs-CZ" sz="2400" dirty="0" smtClean="0"/>
              <a:t>	- </a:t>
            </a:r>
            <a:r>
              <a:rPr lang="cs-CZ" sz="2400" dirty="0"/>
              <a:t>Regulace doplňků stravy spadá do kompetence </a:t>
            </a:r>
            <a:r>
              <a:rPr lang="cs-CZ" sz="2400" dirty="0" smtClean="0"/>
              <a:t>	Ministerstva </a:t>
            </a:r>
            <a:r>
              <a:rPr lang="cs-CZ" sz="2400" dirty="0"/>
              <a:t>zemědělství (od 1.1.2015).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cs-CZ" sz="2400" dirty="0" smtClean="0"/>
          </a:p>
          <a:p>
            <a:pPr algn="just" eaLnBrk="1" hangingPunct="1">
              <a:lnSpc>
                <a:spcPct val="90000"/>
              </a:lnSpc>
            </a:pPr>
            <a:endParaRPr lang="cs-CZ" sz="2600" dirty="0" smtClean="0"/>
          </a:p>
        </p:txBody>
      </p:sp>
      <p:sp>
        <p:nvSpPr>
          <p:cNvPr id="34819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>
              <a:cs typeface="Arial" charset="0"/>
            </a:endParaRPr>
          </a:p>
        </p:txBody>
      </p:sp>
      <p:sp>
        <p:nvSpPr>
          <p:cNvPr id="34820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34821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D4AC74-CA6F-465F-A22E-A92BD9972DD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36870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Potraviny pro zvláštní lékařské účely / Zákon o potravinách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765085"/>
          </a:xfrm>
        </p:spPr>
        <p:txBody>
          <a:bodyPr/>
          <a:lstStyle/>
          <a:p>
            <a:r>
              <a:rPr lang="cs-CZ" dirty="0" smtClean="0"/>
              <a:t>Nařízení EU č. 1169/2011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23855"/>
            <a:ext cx="8229600" cy="4230470"/>
          </a:xfrm>
        </p:spPr>
        <p:txBody>
          <a:bodyPr/>
          <a:lstStyle/>
          <a:p>
            <a:pPr algn="just"/>
            <a:r>
              <a:rPr lang="cs-CZ" sz="2400" dirty="0" smtClean="0"/>
              <a:t>Cílem je zajištění vysoké úrovně ochrany spotřebitelů v souvislosti s informacemi o potravinách </a:t>
            </a:r>
          </a:p>
          <a:p>
            <a:pPr algn="just"/>
            <a:r>
              <a:rPr lang="cs-CZ" sz="2400" dirty="0" smtClean="0"/>
              <a:t>Upravuje obecné zásady, požadavky a povinnosti v oblasti informací o potravinách, a zejména označování potravin</a:t>
            </a:r>
          </a:p>
          <a:p>
            <a:pPr algn="just"/>
            <a:r>
              <a:rPr lang="cs-CZ" sz="2400" dirty="0" smtClean="0"/>
              <a:t>Stanovuje prostředky pro zajištění práva spotřebitelů na informace a postupy pro poskytování informaci o potravinách</a:t>
            </a:r>
          </a:p>
          <a:p>
            <a:pPr marL="0" indent="0" algn="just">
              <a:buNone/>
            </a:pPr>
            <a:endParaRPr lang="cs-CZ" sz="20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9A6AB-A683-413E-B2E9-EF610C018D39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63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85065"/>
          </a:xfrm>
        </p:spPr>
        <p:txBody>
          <a:bodyPr/>
          <a:lstStyle/>
          <a:p>
            <a:r>
              <a:rPr lang="cs-CZ" sz="2800" dirty="0" smtClean="0"/>
              <a:t>DPH od 1.1.2015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8780"/>
            <a:ext cx="8229600" cy="4950550"/>
          </a:xfrm>
        </p:spPr>
        <p:txBody>
          <a:bodyPr/>
          <a:lstStyle/>
          <a:p>
            <a:pPr algn="just"/>
            <a:r>
              <a:rPr lang="cs-CZ" sz="2000" dirty="0" smtClean="0"/>
              <a:t>PZLÚ – dle zákona o DPH mají sazbu 10 % a/nebo 15 %</a:t>
            </a:r>
          </a:p>
          <a:p>
            <a:pPr marL="0" indent="0" algn="just">
              <a:buNone/>
            </a:pPr>
            <a:endParaRPr lang="cs-CZ" sz="1800" dirty="0" smtClean="0"/>
          </a:p>
          <a:p>
            <a:pPr algn="just"/>
            <a:r>
              <a:rPr lang="cs-CZ" sz="2000" dirty="0" smtClean="0"/>
              <a:t>PZLÚ jsou dle prováděcí nařízení Komise (EU) č. 1001/2013 ze dne 4. října 2013, kterým se mění příloha I nařízení Rady (EHS) č. 2658/87 o celní a statistické nomenklatuře a o společném celním sazebníku (dále jen „celní sazebník“), zařazeny do kombinované nomenklatury. </a:t>
            </a:r>
          </a:p>
          <a:p>
            <a:pPr marL="0" indent="0" algn="just">
              <a:buNone/>
            </a:pPr>
            <a:endParaRPr lang="cs-CZ" sz="1800" dirty="0" smtClean="0"/>
          </a:p>
          <a:p>
            <a:pPr algn="just"/>
            <a:r>
              <a:rPr lang="cs-CZ" sz="2000" dirty="0" smtClean="0"/>
              <a:t>PZLÚ, které spadají pod kód kombinované nomenklatury dle celního sazebníku uvedený v příloze č. 3a zákona o DPH a zároveň odpovídají slovnímu popisu uvedenému v této příloze, jsou zařazeny do 10 % - ní sazby </a:t>
            </a:r>
            <a:r>
              <a:rPr lang="cs-CZ" sz="2000" dirty="0"/>
              <a:t>DPH PZLÚ určené pro výživu kojenců a batolat do 3 let věku – náhrady mléka (RS č. 109/1 -4, výživy pro metabolická onemocnění určené pro pacienty do 1 roku věku</a:t>
            </a:r>
            <a:r>
              <a:rPr lang="cs-CZ" sz="2000" dirty="0" smtClean="0"/>
              <a:t>)</a:t>
            </a:r>
          </a:p>
          <a:p>
            <a:pPr marL="0" indent="0" algn="just">
              <a:buNone/>
            </a:pPr>
            <a:endParaRPr lang="cs-CZ" sz="1800" dirty="0"/>
          </a:p>
          <a:p>
            <a:pPr algn="just"/>
            <a:r>
              <a:rPr lang="cs-CZ" sz="2000" dirty="0" smtClean="0"/>
              <a:t>Ostatní PZLÚ podléhají 15 % - ní sazbě DPH (enterální výživy)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dirty="0">
                <a:cs typeface="Arial" charset="0"/>
              </a:rPr>
              <a:t>5.10.2016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09A6AB-A683-413E-B2E9-EF610C018D39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082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Nadpis 8"/>
          <p:cNvSpPr>
            <a:spLocks noGrp="1"/>
          </p:cNvSpPr>
          <p:nvPr>
            <p:ph type="ctrTitle"/>
          </p:nvPr>
        </p:nvSpPr>
        <p:spPr>
          <a:xfrm>
            <a:off x="2816225" y="2619375"/>
            <a:ext cx="5824538" cy="1214438"/>
          </a:xfrm>
        </p:spPr>
        <p:txBody>
          <a:bodyPr/>
          <a:lstStyle/>
          <a:p>
            <a:pPr eaLnBrk="1" hangingPunct="1"/>
            <a:r>
              <a:rPr lang="cs-CZ" smtClean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2263" y="3779838"/>
            <a:ext cx="5778500" cy="180022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0963" name="Zástupný symbol pro datum 3"/>
          <p:cNvSpPr>
            <a:spLocks noGrp="1"/>
          </p:cNvSpPr>
          <p:nvPr>
            <p:ph type="dt" sz="quarter" idx="1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D4B668-3518-487C-A87C-46FC5B39AECC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30.9.2016</a:t>
            </a:fld>
            <a:endParaRPr lang="cs-CZ">
              <a:cs typeface="Arial" charset="0"/>
            </a:endParaRPr>
          </a:p>
        </p:txBody>
      </p:sp>
      <p:sp>
        <p:nvSpPr>
          <p:cNvPr id="4096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pic>
        <p:nvPicPr>
          <p:cNvPr id="44037" name="Obrázek 10" descr="SÚKL - logo whit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3363" y="1449388"/>
            <a:ext cx="35972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2016</TotalTime>
  <Words>1193</Words>
  <Application>Microsoft Office PowerPoint</Application>
  <PresentationFormat>Předvádění na obrazovce (4:3)</PresentationFormat>
  <Paragraphs>126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1_Motiv sady Office</vt:lpstr>
      <vt:lpstr>Prezentace aplikace PowerPoint</vt:lpstr>
      <vt:lpstr>Potraviny pro zvláštní lékařské účely (PZLÚ)</vt:lpstr>
      <vt:lpstr>Právní úprava</vt:lpstr>
      <vt:lpstr>Kategorie potravin pro zvláštní výživu dle vyhlášky č. 54/2004 Sb.</vt:lpstr>
      <vt:lpstr>Definice potraviny pro zvláštní lékařské účely dle ustanovení § 13 vyhlášky č. 54/2004 Sb.</vt:lpstr>
      <vt:lpstr>Charakteristika PZLÚ</vt:lpstr>
      <vt:lpstr>Charakteristika PZLÚ</vt:lpstr>
      <vt:lpstr>Zákon o potravinách</vt:lpstr>
      <vt:lpstr>Nařízení EU č. 1169/2011</vt:lpstr>
      <vt:lpstr>DPH od 1.1.2015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Forgáčová Eva</cp:lastModifiedBy>
  <cp:revision>77</cp:revision>
  <cp:lastPrinted>2016-09-29T11:03:06Z</cp:lastPrinted>
  <dcterms:created xsi:type="dcterms:W3CDTF">2012-11-07T12:54:42Z</dcterms:created>
  <dcterms:modified xsi:type="dcterms:W3CDTF">2016-09-30T12:41:56Z</dcterms:modified>
</cp:coreProperties>
</file>