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262" r:id="rId5"/>
    <p:sldId id="258" r:id="rId6"/>
    <p:sldId id="261" r:id="rId7"/>
    <p:sldId id="265" r:id="rId8"/>
    <p:sldId id="266" r:id="rId9"/>
    <p:sldId id="267" r:id="rId10"/>
    <p:sldId id="275" r:id="rId11"/>
    <p:sldId id="268" r:id="rId12"/>
    <p:sldId id="269" r:id="rId13"/>
    <p:sldId id="263" r:id="rId14"/>
    <p:sldId id="271" r:id="rId15"/>
    <p:sldId id="264" r:id="rId16"/>
    <p:sldId id="270" r:id="rId17"/>
    <p:sldId id="272" r:id="rId18"/>
    <p:sldId id="273" r:id="rId19"/>
    <p:sldId id="274" r:id="rId20"/>
    <p:sldId id="25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9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60051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382481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5.10.2016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>
                <a:solidFill>
                  <a:schemeClr val="bg1"/>
                </a:solidFill>
              </a:rPr>
              <a:t>Potraviny pro zvláštní lékařské účely (PZLÚ) z pohledu cenové a úhradové regulace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Miroslava Králíková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Praha, </a:t>
            </a:r>
            <a:r>
              <a:rPr lang="cs-CZ" sz="2200" dirty="0">
                <a:solidFill>
                  <a:schemeClr val="bg1"/>
                </a:solidFill>
              </a:rPr>
              <a:t>5</a:t>
            </a:r>
            <a:r>
              <a:rPr lang="cs-CZ" sz="2200" dirty="0" smtClean="0">
                <a:solidFill>
                  <a:schemeClr val="bg1"/>
                </a:solidFill>
              </a:rPr>
              <a:t>. 10. 2016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PZLÚ – z pohledu cenové a úhradové regulace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Kategorie PZLÚ hrazených z veřejného zdravotního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PZLÚ indikované pro enterální výživu při malnutrici spojené s onemocněním (např. PZLÚ zařazené do referenčních skupin 108/1 – 108/13)</a:t>
            </a:r>
          </a:p>
          <a:p>
            <a:r>
              <a:rPr lang="cs-CZ" dirty="0" smtClean="0"/>
              <a:t>PZLÚ indikované při vrozených metabolických poruchách </a:t>
            </a:r>
            <a:r>
              <a:rPr lang="cs-CZ" dirty="0"/>
              <a:t>(např. PZLÚ zařazené do referenčních skupin </a:t>
            </a:r>
            <a:r>
              <a:rPr lang="cs-CZ" dirty="0" smtClean="0"/>
              <a:t>107/1 </a:t>
            </a:r>
            <a:r>
              <a:rPr lang="cs-CZ" dirty="0"/>
              <a:t>– </a:t>
            </a:r>
            <a:r>
              <a:rPr lang="cs-CZ" dirty="0" smtClean="0"/>
              <a:t>107/21)</a:t>
            </a:r>
          </a:p>
          <a:p>
            <a:r>
              <a:rPr lang="cs-CZ" dirty="0" smtClean="0"/>
              <a:t>PZLÚ – náhrady mléka (referenční skupiny 109/1-4)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PZLÚ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7740178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566554" y="863715"/>
            <a:ext cx="8184595" cy="1125125"/>
          </a:xfrm>
        </p:spPr>
        <p:txBody>
          <a:bodyPr/>
          <a:lstStyle/>
          <a:p>
            <a:r>
              <a:rPr lang="cs-CZ" dirty="0" smtClean="0"/>
              <a:t>Stanovení cen a úhrad PZLÚ do roku 2008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2168860"/>
            <a:ext cx="8255260" cy="4140460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Cenotvorbu </a:t>
            </a:r>
            <a:r>
              <a:rPr lang="cs-CZ" sz="2600" dirty="0"/>
              <a:t>zajišťuje Ministerstvo financí </a:t>
            </a:r>
            <a:r>
              <a:rPr lang="cs-CZ" sz="2600" dirty="0" smtClean="0"/>
              <a:t>ČR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Výše a podmínky úhrady v kompetenci Ministerstva zdravotnictví, na základě rozhodnutí kategorizační komise MZ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500" i="1" u="sng" dirty="0" smtClean="0"/>
              <a:t>Např. </a:t>
            </a:r>
            <a:r>
              <a:rPr lang="cs-CZ" sz="2500" i="1" u="sng" dirty="0"/>
              <a:t>p</a:t>
            </a:r>
            <a:r>
              <a:rPr lang="cs-CZ" sz="2500" i="1" u="sng" dirty="0" smtClean="0"/>
              <a:t>odmínky úhrady </a:t>
            </a:r>
            <a:r>
              <a:rPr lang="cs-CZ" sz="2700" i="1" u="sng" dirty="0" smtClean="0"/>
              <a:t>PZLÚ</a:t>
            </a:r>
            <a:r>
              <a:rPr lang="cs-CZ" sz="2500" i="1" u="sng" dirty="0" smtClean="0"/>
              <a:t> určených pro enterální výživu:</a:t>
            </a:r>
          </a:p>
          <a:p>
            <a:pPr marL="0" indent="0">
              <a:buNone/>
            </a:pPr>
            <a:r>
              <a:rPr lang="cs-CZ" sz="2400" b="1" i="1" dirty="0" smtClean="0"/>
              <a:t>P:</a:t>
            </a:r>
            <a:r>
              <a:rPr lang="cs-CZ" sz="2400" i="1" dirty="0" smtClean="0"/>
              <a:t> Přípravky </a:t>
            </a:r>
            <a:r>
              <a:rPr lang="cs-CZ" sz="2400" i="1" dirty="0"/>
              <a:t>pro enterální </a:t>
            </a:r>
            <a:r>
              <a:rPr lang="cs-CZ" sz="2400" i="1" dirty="0" smtClean="0"/>
              <a:t>výživu </a:t>
            </a:r>
            <a:r>
              <a:rPr lang="cs-CZ" sz="2400" i="1" dirty="0"/>
              <a:t>předepisuje lékař - nositel funkční licence ČLK pro umělou </a:t>
            </a:r>
            <a:r>
              <a:rPr lang="cs-CZ" sz="2400" i="1" dirty="0" smtClean="0"/>
              <a:t>výživu </a:t>
            </a:r>
            <a:r>
              <a:rPr lang="cs-CZ" sz="2400" i="1" dirty="0"/>
              <a:t>a metabolickou péči u stavů, kdy podání kuchyňské stravy je vzhledem k </a:t>
            </a:r>
            <a:r>
              <a:rPr lang="cs-CZ" sz="2400" i="1" dirty="0" smtClean="0"/>
              <a:t>těžké </a:t>
            </a:r>
            <a:r>
              <a:rPr lang="cs-CZ" sz="2400" i="1" dirty="0"/>
              <a:t>maldigesci a malabsorpci dlouhodobě nedostačující k </a:t>
            </a:r>
            <a:r>
              <a:rPr lang="cs-CZ" sz="2400" i="1" dirty="0" smtClean="0"/>
              <a:t>udržení </a:t>
            </a:r>
            <a:r>
              <a:rPr lang="cs-CZ" sz="2400" i="1" dirty="0"/>
              <a:t>vyrovnaných energetických bilancí </a:t>
            </a:r>
            <a:r>
              <a:rPr lang="cs-CZ" sz="2400" i="1" dirty="0" smtClean="0"/>
              <a:t>nemocného</a:t>
            </a:r>
            <a:r>
              <a:rPr lang="cs-CZ" sz="2400" i="1" dirty="0"/>
              <a:t>, a to v následujících indikacích: </a:t>
            </a:r>
          </a:p>
          <a:p>
            <a:pPr marL="0" indent="0">
              <a:buNone/>
            </a:pPr>
            <a:r>
              <a:rPr lang="cs-CZ" sz="2400" i="1" dirty="0" smtClean="0"/>
              <a:t> 1</a:t>
            </a:r>
            <a:r>
              <a:rPr lang="cs-CZ" sz="2400" i="1" dirty="0"/>
              <a:t>) </a:t>
            </a:r>
            <a:r>
              <a:rPr lang="cs-CZ" sz="2400" b="1" i="1" dirty="0"/>
              <a:t>úplná enterální </a:t>
            </a:r>
            <a:r>
              <a:rPr lang="cs-CZ" sz="2400" b="1" i="1" dirty="0" smtClean="0"/>
              <a:t>výživa </a:t>
            </a:r>
            <a:r>
              <a:rPr lang="cs-CZ" sz="2400" b="1" i="1" dirty="0"/>
              <a:t>(v limitu 300,- Kč/den)</a:t>
            </a:r>
            <a:r>
              <a:rPr lang="cs-CZ" sz="2400" i="1" dirty="0"/>
              <a:t>: </a:t>
            </a:r>
          </a:p>
          <a:p>
            <a:pPr marL="0" indent="0">
              <a:buNone/>
            </a:pPr>
            <a:r>
              <a:rPr lang="cs-CZ" sz="2400" i="1" dirty="0"/>
              <a:t>	</a:t>
            </a:r>
            <a:r>
              <a:rPr lang="pt-BR" sz="2400" i="1" dirty="0" smtClean="0"/>
              <a:t>a</a:t>
            </a:r>
            <a:r>
              <a:rPr lang="pt-BR" sz="2400" i="1" dirty="0"/>
              <a:t>) nemocní se zavedenou sondou nebo gastrostomií/jejunostomií </a:t>
            </a:r>
          </a:p>
          <a:p>
            <a:pPr marL="0" indent="0">
              <a:buNone/>
            </a:pPr>
            <a:r>
              <a:rPr lang="cs-CZ" sz="2400" i="1" dirty="0" smtClean="0"/>
              <a:t>	b</a:t>
            </a:r>
            <a:r>
              <a:rPr lang="cs-CZ" sz="2400" i="1" dirty="0"/>
              <a:t>) nemocní, kteří budou </a:t>
            </a:r>
            <a:r>
              <a:rPr lang="cs-CZ" sz="2400" i="1" dirty="0" smtClean="0"/>
              <a:t>výživu </a:t>
            </a:r>
            <a:r>
              <a:rPr lang="cs-CZ" sz="2400" i="1" dirty="0"/>
              <a:t>popíjet (sipping) a kteří mají anatomické nebo funkční </a:t>
            </a:r>
            <a:r>
              <a:rPr lang="cs-CZ" sz="2400" i="1" dirty="0" smtClean="0"/>
              <a:t>postižení </a:t>
            </a:r>
            <a:r>
              <a:rPr lang="cs-CZ" sz="2400" i="1" dirty="0"/>
              <a:t>GIT, které </a:t>
            </a:r>
            <a:r>
              <a:rPr lang="cs-CZ" sz="2400" i="1" dirty="0" smtClean="0"/>
              <a:t>neumožňuje </a:t>
            </a:r>
            <a:r>
              <a:rPr lang="cs-CZ" sz="2400" i="1" dirty="0"/>
              <a:t>příjem </a:t>
            </a:r>
            <a:r>
              <a:rPr lang="cs-CZ" sz="2400" i="1" dirty="0" smtClean="0"/>
              <a:t>běžné </a:t>
            </a:r>
            <a:r>
              <a:rPr lang="cs-CZ" sz="2400" i="1" dirty="0"/>
              <a:t>potravy v </a:t>
            </a:r>
            <a:r>
              <a:rPr lang="cs-CZ" sz="2400" i="1" dirty="0" smtClean="0"/>
              <a:t>množství </a:t>
            </a:r>
            <a:r>
              <a:rPr lang="cs-CZ" sz="2400" i="1" dirty="0"/>
              <a:t>větším </a:t>
            </a:r>
            <a:r>
              <a:rPr lang="cs-CZ" sz="2400" i="1" dirty="0" smtClean="0"/>
              <a:t>než </a:t>
            </a:r>
            <a:r>
              <a:rPr lang="cs-CZ" sz="2400" i="1" dirty="0"/>
              <a:t>25 % denní potřeby (</a:t>
            </a:r>
            <a:r>
              <a:rPr lang="cs-CZ" sz="2400" i="1" dirty="0" smtClean="0"/>
              <a:t>doloženo </a:t>
            </a:r>
            <a:r>
              <a:rPr lang="cs-CZ" sz="2400" i="1" dirty="0"/>
              <a:t>výkazem příjmu </a:t>
            </a:r>
            <a:r>
              <a:rPr lang="cs-CZ" sz="2400" i="1" dirty="0" smtClean="0"/>
              <a:t>potravy</a:t>
            </a:r>
            <a:r>
              <a:rPr lang="cs-CZ" sz="2400" i="1" dirty="0"/>
              <a:t>). </a:t>
            </a:r>
          </a:p>
          <a:p>
            <a:pPr marL="0" indent="0">
              <a:buNone/>
            </a:pPr>
            <a:r>
              <a:rPr lang="cs-CZ" sz="2400" i="1" dirty="0"/>
              <a:t>2) </a:t>
            </a:r>
            <a:r>
              <a:rPr lang="cs-CZ" sz="2400" b="1" i="1" dirty="0"/>
              <a:t>doplňková enterální </a:t>
            </a:r>
            <a:r>
              <a:rPr lang="cs-CZ" sz="2400" b="1" i="1" dirty="0" smtClean="0"/>
              <a:t>výživa </a:t>
            </a:r>
            <a:r>
              <a:rPr lang="cs-CZ" sz="2400" b="1" i="1" dirty="0"/>
              <a:t>(v limitu 60,-Kč/den)</a:t>
            </a:r>
            <a:r>
              <a:rPr lang="cs-CZ" sz="2400" i="1" dirty="0"/>
              <a:t> u nemocných, kteří budou </a:t>
            </a:r>
            <a:r>
              <a:rPr lang="cs-CZ" sz="2400" i="1" dirty="0" smtClean="0"/>
              <a:t>výživu </a:t>
            </a:r>
            <a:r>
              <a:rPr lang="cs-CZ" sz="2400" i="1" dirty="0"/>
              <a:t>popíjet (sipping), v těchto indikacích: </a:t>
            </a:r>
          </a:p>
          <a:p>
            <a:pPr marL="0" indent="0">
              <a:buNone/>
            </a:pPr>
            <a:r>
              <a:rPr lang="cs-CZ" sz="2400" i="1" dirty="0" smtClean="0"/>
              <a:t>	a</a:t>
            </a:r>
            <a:r>
              <a:rPr lang="cs-CZ" sz="2400" i="1" dirty="0"/>
              <a:t>) syndrom krátkého střeva, </a:t>
            </a:r>
            <a:r>
              <a:rPr lang="cs-CZ" sz="2400" i="1" dirty="0" smtClean="0"/>
              <a:t>přičemž </a:t>
            </a:r>
            <a:r>
              <a:rPr lang="cs-CZ" sz="2400" i="1" dirty="0"/>
              <a:t>bylo resekováno více </a:t>
            </a:r>
            <a:r>
              <a:rPr lang="cs-CZ" sz="2400" i="1" dirty="0" smtClean="0"/>
              <a:t>než </a:t>
            </a:r>
            <a:r>
              <a:rPr lang="cs-CZ" sz="2400" i="1" dirty="0"/>
              <a:t>100 cm tenkého střeva </a:t>
            </a:r>
          </a:p>
          <a:p>
            <a:pPr marL="0" indent="0">
              <a:buNone/>
            </a:pPr>
            <a:r>
              <a:rPr lang="cs-CZ" sz="2400" i="1" dirty="0" smtClean="0"/>
              <a:t>	b</a:t>
            </a:r>
            <a:r>
              <a:rPr lang="cs-CZ" sz="2400" i="1" dirty="0"/>
              <a:t>) stp resekci tenkého střeva a současně resekci tlustého střeva </a:t>
            </a:r>
          </a:p>
          <a:p>
            <a:pPr marL="0" indent="0">
              <a:buNone/>
            </a:pPr>
            <a:r>
              <a:rPr lang="cs-CZ" sz="2400" i="1" dirty="0" smtClean="0"/>
              <a:t>	c</a:t>
            </a:r>
            <a:r>
              <a:rPr lang="cs-CZ" sz="2400" i="1" dirty="0"/>
              <a:t>) </a:t>
            </a:r>
            <a:r>
              <a:rPr lang="cs-CZ" sz="2400" i="1" dirty="0" smtClean="0"/>
              <a:t>těžké </a:t>
            </a:r>
            <a:r>
              <a:rPr lang="cs-CZ" sz="2400" i="1" dirty="0"/>
              <a:t>a chronické </a:t>
            </a:r>
            <a:r>
              <a:rPr lang="cs-CZ" sz="2400" i="1" dirty="0" smtClean="0"/>
              <a:t>postižení zažívacího </a:t>
            </a:r>
            <a:r>
              <a:rPr lang="cs-CZ" sz="2400" i="1" dirty="0"/>
              <a:t>traktu se sekundární malabsorpcí. </a:t>
            </a:r>
            <a:endParaRPr lang="cs-CZ" sz="2400" i="1" u="sng" dirty="0" smtClean="0"/>
          </a:p>
          <a:p>
            <a:pPr marL="0" indent="0">
              <a:buNone/>
            </a:pPr>
            <a:endParaRPr lang="cs-CZ" u="sng" dirty="0" smtClean="0"/>
          </a:p>
          <a:p>
            <a:pPr marL="0" indent="0">
              <a:buNone/>
            </a:pPr>
            <a:endParaRPr lang="cs-CZ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998730"/>
            <a:ext cx="8229600" cy="1143000"/>
          </a:xfrm>
        </p:spPr>
        <p:txBody>
          <a:bodyPr/>
          <a:lstStyle/>
          <a:p>
            <a:r>
              <a:rPr lang="cs-CZ" dirty="0"/>
              <a:t>Stanovení ceny a úhrady PZLÚ </a:t>
            </a:r>
            <a:r>
              <a:rPr lang="cs-CZ" dirty="0" smtClean="0"/>
              <a:t>od </a:t>
            </a:r>
            <a:r>
              <a:rPr lang="cs-CZ" dirty="0"/>
              <a:t>roku 2008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</p:spPr>
        <p:txBody>
          <a:bodyPr/>
          <a:lstStyle/>
          <a:p>
            <a:r>
              <a:rPr lang="cs-CZ" u="sng" dirty="0"/>
              <a:t>1. 1. 2008 novela zákona č. 48/1997 Sb., o veřejném zdravotním pojištění – přesun cenové a úhradové regulace na SÚKL</a:t>
            </a:r>
          </a:p>
          <a:p>
            <a:pPr marL="0" indent="0">
              <a:buNone/>
            </a:pPr>
            <a:r>
              <a:rPr lang="cs-CZ" dirty="0"/>
              <a:t>SÚKL je dle ustanovení </a:t>
            </a:r>
            <a:r>
              <a:rPr lang="cs-CZ" dirty="0" smtClean="0"/>
              <a:t>§ 15 </a:t>
            </a:r>
            <a:r>
              <a:rPr lang="cs-CZ" dirty="0"/>
              <a:t>zákona o veřejném zdravotním pojištění (dále „ZoVZP“) kompetentní ke stanovení maximální ceny a výše a podmínek úhrady </a:t>
            </a:r>
            <a:r>
              <a:rPr lang="cs-CZ" dirty="0" smtClean="0"/>
              <a:t>léčivých přípravků (LP) </a:t>
            </a:r>
            <a:r>
              <a:rPr lang="cs-CZ" dirty="0"/>
              <a:t>a PZLÚ určených pro ambulantní terapii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132141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Stanovení ceny a úhrady PZLÚ od roku 2008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Proces stanovení či změny ceny, výše a podmínek úhrady PZLÚ se řídí stejnými pravidly jako u LP, tj. dle ustanovení části </a:t>
            </a:r>
            <a:r>
              <a:rPr lang="cs-CZ" dirty="0"/>
              <a:t>šesté </a:t>
            </a:r>
            <a:r>
              <a:rPr lang="cs-CZ" dirty="0" smtClean="0"/>
              <a:t>zákona o veřejném zdravotním pojištění </a:t>
            </a:r>
          </a:p>
          <a:p>
            <a:endParaRPr lang="cs-CZ" dirty="0"/>
          </a:p>
          <a:p>
            <a:r>
              <a:rPr lang="cs-CZ" dirty="0" smtClean="0"/>
              <a:t>PZLÚ určené pro enterální výživu, snaha zachovat dva typy úhrad – pro částečnou enterální výživu a pro úplnou enterální výživu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383868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6555" y="908720"/>
            <a:ext cx="8229600" cy="1143000"/>
          </a:xfrm>
        </p:spPr>
        <p:txBody>
          <a:bodyPr/>
          <a:lstStyle/>
          <a:p>
            <a:r>
              <a:rPr lang="cs-CZ" dirty="0" smtClean="0"/>
              <a:t>Základní a další zvýšená úhrada u enterálních výživ (dle legislativy platné do 1. 12. 2011)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033845"/>
            <a:ext cx="8229600" cy="4320480"/>
          </a:xfrm>
        </p:spPr>
        <p:txBody>
          <a:bodyPr>
            <a:normAutofit fontScale="70000" lnSpcReduction="20000"/>
          </a:bodyPr>
          <a:lstStyle/>
          <a:p>
            <a:r>
              <a:rPr lang="cs-CZ" u="sng" dirty="0" smtClean="0"/>
              <a:t>Základní úhrada stanovena pro úplnou i částečnou enterální výživu (ODTD vycházelo z kalorického limitu pro úplnou enterální výživu: 2250 kcal)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u="sng" dirty="0" smtClean="0"/>
              <a:t>Úprava základní úhrady pro </a:t>
            </a:r>
            <a:r>
              <a:rPr lang="cs-CZ" u="sng" dirty="0"/>
              <a:t>částečnou enterální výživu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dirty="0"/>
              <a:t> ohledem na veřejný zájem byla </a:t>
            </a:r>
            <a:r>
              <a:rPr lang="cs-CZ" dirty="0" smtClean="0"/>
              <a:t>v souladu s tehdy platnou legislativou, především v souladu s</a:t>
            </a:r>
            <a:r>
              <a:rPr lang="cs-CZ" b="1" dirty="0" smtClean="0"/>
              <a:t> </a:t>
            </a:r>
            <a:r>
              <a:rPr lang="cs-CZ" dirty="0" smtClean="0"/>
              <a:t>ustanovením </a:t>
            </a:r>
            <a:r>
              <a:rPr lang="cs-CZ" b="1" dirty="0"/>
              <a:t>§ 14 odst. 2 vyhlášky č. 92/2008 </a:t>
            </a:r>
            <a:r>
              <a:rPr lang="cs-CZ" b="1" dirty="0" smtClean="0"/>
              <a:t>Sb. - snížení úhrady ve veřejném zájmu</a:t>
            </a:r>
            <a:r>
              <a:rPr lang="cs-CZ" dirty="0" smtClean="0"/>
              <a:t> základní </a:t>
            </a:r>
            <a:r>
              <a:rPr lang="cs-CZ" dirty="0"/>
              <a:t>úhrada za balení jednotlivých </a:t>
            </a:r>
            <a:r>
              <a:rPr lang="cs-CZ" dirty="0" smtClean="0"/>
              <a:t>PZLÚ </a:t>
            </a:r>
            <a:r>
              <a:rPr lang="cs-CZ" dirty="0"/>
              <a:t>dále </a:t>
            </a:r>
            <a:r>
              <a:rPr lang="cs-CZ" dirty="0" smtClean="0"/>
              <a:t>upravena tak, </a:t>
            </a:r>
            <a:r>
              <a:rPr lang="cs-CZ" dirty="0"/>
              <a:t>aby  naplnila podmínku nákladové efektivity v tehdejších podmínkách klinické praxe. </a:t>
            </a:r>
            <a:r>
              <a:rPr lang="cs-CZ" dirty="0" smtClean="0"/>
              <a:t>Základní úhrada byla upravena do </a:t>
            </a:r>
            <a:r>
              <a:rPr lang="cs-CZ" dirty="0"/>
              <a:t>výše </a:t>
            </a:r>
            <a:r>
              <a:rPr lang="cs-CZ" dirty="0" smtClean="0"/>
              <a:t>kalorického limitu </a:t>
            </a:r>
            <a:r>
              <a:rPr lang="cs-CZ" dirty="0"/>
              <a:t>pro částečnou enterální </a:t>
            </a:r>
            <a:r>
              <a:rPr lang="cs-CZ" dirty="0" smtClean="0"/>
              <a:t>výživu a do výše limitu pro úhradu částečné enterální výživy </a:t>
            </a:r>
            <a:r>
              <a:rPr lang="cs-CZ" dirty="0"/>
              <a:t>(600kcal/60Kč/den). </a:t>
            </a:r>
            <a:r>
              <a:rPr lang="cs-CZ" dirty="0" smtClean="0"/>
              <a:t>Tzn. všem PZLÚ podávaným v režimu částečné enterální výživy byl stanoven denní kalorický limit úhrady 600 kcal a konečná výše úhrady ve výši 0,1 Kč/kcal.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1480879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a další zvýšená úhrada u enterálních výživ (dle legislativy platné do 1. 12. 2011)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Další zvýšená úhrada stanovena pouze pro úplnou enterální výživu</a:t>
            </a:r>
          </a:p>
          <a:p>
            <a:pPr marL="0" indent="0">
              <a:buNone/>
            </a:pPr>
            <a:r>
              <a:rPr lang="cs-CZ" dirty="0" smtClean="0"/>
              <a:t>ODTD stanovena ve výši 2 250 kcal (kalorický limit </a:t>
            </a:r>
            <a:r>
              <a:rPr lang="cs-CZ" dirty="0"/>
              <a:t>pro úplnou enterální </a:t>
            </a:r>
            <a:r>
              <a:rPr lang="cs-CZ" dirty="0" smtClean="0"/>
              <a:t>výživu)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868223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a další zvýšená úhrada u enterálních výživ (dle legislativy platné </a:t>
            </a:r>
            <a:r>
              <a:rPr lang="cs-CZ" dirty="0" smtClean="0"/>
              <a:t>od </a:t>
            </a:r>
            <a:r>
              <a:rPr lang="cs-CZ" dirty="0"/>
              <a:t>1. 12. 2011)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PZLÚ podávány v režimu částečné nebo úplné výživy, kdy v každém režimu je nutné zajistit odlišný kalorický </a:t>
            </a:r>
            <a:r>
              <a:rPr lang="cs-CZ" dirty="0" smtClean="0"/>
              <a:t>příjem</a:t>
            </a:r>
            <a:r>
              <a:rPr lang="cs-CZ" dirty="0" smtClean="0"/>
              <a:t>: ODTD </a:t>
            </a:r>
            <a:r>
              <a:rPr lang="cs-CZ" dirty="0"/>
              <a:t>stanoveny zvlášť pro podání v režimu částečné </a:t>
            </a:r>
            <a:r>
              <a:rPr lang="cs-CZ" dirty="0" smtClean="0"/>
              <a:t>výživy (600 kcal) </a:t>
            </a:r>
            <a:r>
              <a:rPr lang="cs-CZ" dirty="0"/>
              <a:t>a zvlášť pro podání v režimu úplné </a:t>
            </a:r>
            <a:r>
              <a:rPr lang="cs-CZ" dirty="0" smtClean="0"/>
              <a:t>výživy (2250 kcal).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4718265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6565" y="1223755"/>
            <a:ext cx="8229600" cy="184520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Změna v postupu stanovení ZÚ enterálních výživ v souvislosti s aktuálně platným zněním zákona o veřejném zdravotním pojištění a vyhlášky č. 376/2011 Sb.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64014"/>
            <a:ext cx="8229600" cy="2555985"/>
          </a:xfrm>
        </p:spPr>
        <p:txBody>
          <a:bodyPr/>
          <a:lstStyle/>
          <a:p>
            <a:r>
              <a:rPr lang="cs-CZ" dirty="0" smtClean="0"/>
              <a:t>Snížení ZÚ ve veřejném zájmu dle platných legislativních norem, </a:t>
            </a:r>
            <a:r>
              <a:rPr lang="cs-CZ" dirty="0"/>
              <a:t>tj. </a:t>
            </a:r>
            <a:r>
              <a:rPr lang="cs-CZ" dirty="0" smtClean="0"/>
              <a:t>vyhlášky </a:t>
            </a:r>
            <a:r>
              <a:rPr lang="cs-CZ" dirty="0"/>
              <a:t>č. 376/2011 Sb. a </a:t>
            </a:r>
            <a:r>
              <a:rPr lang="cs-CZ" dirty="0" smtClean="0"/>
              <a:t>zákona </a:t>
            </a:r>
            <a:r>
              <a:rPr lang="cs-CZ" dirty="0"/>
              <a:t>o veřejném zdravotním pojištění </a:t>
            </a:r>
            <a:r>
              <a:rPr lang="cs-CZ" dirty="0" smtClean="0"/>
              <a:t>možnost </a:t>
            </a:r>
            <a:r>
              <a:rPr lang="cs-CZ" u="sng" dirty="0" smtClean="0"/>
              <a:t>již není (bez návrhu držitele registrace) umožněno</a:t>
            </a:r>
            <a:endParaRPr lang="cs-CZ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4978633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10255" cy="1485165"/>
          </a:xfrm>
        </p:spPr>
        <p:txBody>
          <a:bodyPr>
            <a:normAutofit fontScale="90000"/>
          </a:bodyPr>
          <a:lstStyle/>
          <a:p>
            <a:r>
              <a:rPr lang="cs-CZ" dirty="0"/>
              <a:t>Změna v postupu stanovení ZÚ enterálních výživ v souvislosti s aktuálně platným zněním zákona o veřejném zdravotním pojištění a vyhlášky č. 376/2011 Sb.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Základní i další zvýšená úhrada vycházející z jednotné cenové reference lišící se výši ODTD, 600 kcal pro základní úhradu a 2250 kcal pro další zvýšenou úhradu.</a:t>
            </a:r>
          </a:p>
          <a:p>
            <a:r>
              <a:rPr lang="cs-CZ" dirty="0" smtClean="0"/>
              <a:t>Výsledkem je, že úhrada za 1 kcal je stejná v základní i zvýšené úhradě, ale liší se denní limit kcal, které budou hrazeny z prostředků veřejného zdravotního pojištění.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842911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Specifika při stanovení úhrady PZLÚ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Dostupnost</a:t>
            </a:r>
            <a:r>
              <a:rPr lang="cs-CZ" dirty="0" smtClean="0"/>
              <a:t> - </a:t>
            </a:r>
            <a:r>
              <a:rPr lang="cs-CZ" dirty="0"/>
              <a:t>PZLÚ </a:t>
            </a:r>
            <a:r>
              <a:rPr lang="cs-CZ" dirty="0" smtClean="0"/>
              <a:t> </a:t>
            </a:r>
            <a:r>
              <a:rPr lang="cs-CZ" dirty="0"/>
              <a:t>nepodléhají povinnosti hlášení distributorů dle zákona o </a:t>
            </a:r>
            <a:r>
              <a:rPr lang="cs-CZ" dirty="0" smtClean="0"/>
              <a:t>léčivech. Při tvorbě cenové reference zařazeny do seznamu PZLÚ k vyhledání všechny </a:t>
            </a:r>
            <a:r>
              <a:rPr lang="cs-CZ" dirty="0"/>
              <a:t>PZLÚ uvedené v SCAU, které náleží do </a:t>
            </a:r>
            <a:r>
              <a:rPr lang="cs-CZ" dirty="0" smtClean="0"/>
              <a:t>dané referenční skupiny nebo „pseudoreferenční skupiny“ nebo mimo systém referenčních skupin. </a:t>
            </a:r>
            <a:r>
              <a:rPr lang="cs-CZ" u="sng" dirty="0" smtClean="0"/>
              <a:t>Účastníci řízení mohou podávat důkazy o skutečné </a:t>
            </a:r>
            <a:r>
              <a:rPr lang="cs-CZ" u="sng" dirty="0" err="1" smtClean="0"/>
              <a:t>obchodovanosti</a:t>
            </a:r>
            <a:r>
              <a:rPr lang="cs-CZ" u="sng" dirty="0" smtClean="0"/>
              <a:t> (nejčastěji data z IMS).</a:t>
            </a:r>
            <a:endParaRPr lang="cs-CZ" u="sng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37426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stanovení úhrady PZLÚ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PZLÚ nemají SPC</a:t>
            </a:r>
            <a:r>
              <a:rPr lang="cs-CZ" dirty="0" smtClean="0"/>
              <a:t>, pouze příbalovou informaci o složení a klinickém použití dané PZLÚ, která musí splňovat legislativní požadavky dané vyhláškou </a:t>
            </a:r>
            <a:r>
              <a:rPr lang="cs-CZ" dirty="0"/>
              <a:t>č. 54/2004 </a:t>
            </a:r>
            <a:r>
              <a:rPr lang="cs-CZ" dirty="0" smtClean="0"/>
              <a:t>Sb. a Nařízením </a:t>
            </a:r>
            <a:r>
              <a:rPr lang="cs-CZ" dirty="0"/>
              <a:t>EU č. </a:t>
            </a:r>
            <a:r>
              <a:rPr lang="cs-CZ" dirty="0" smtClean="0"/>
              <a:t>1169/2011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75638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stanovení úhrady PZLÚ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Obvyklá denní terapeutická dávka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Enterální výživy - </a:t>
            </a:r>
            <a:r>
              <a:rPr lang="cs-CZ" dirty="0"/>
              <a:t>§ 15 odst. 5 vyhlášky č. 376/2011 Sb</a:t>
            </a:r>
            <a:r>
              <a:rPr lang="cs-CZ" dirty="0" smtClean="0"/>
              <a:t>. (základní úhrada 600 kcal, další zvýšená úhrada 2250 kcal)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Výživy pro vrozené metabolické poruchy, náhrady mléka - </a:t>
            </a:r>
            <a:r>
              <a:rPr lang="cs-CZ" dirty="0"/>
              <a:t>§ 15 odst. </a:t>
            </a:r>
            <a:r>
              <a:rPr lang="cs-CZ" dirty="0" smtClean="0"/>
              <a:t>4 </a:t>
            </a:r>
            <a:r>
              <a:rPr lang="cs-CZ" dirty="0"/>
              <a:t>vyhlášky č. 376/2011 Sb</a:t>
            </a:r>
            <a:r>
              <a:rPr lang="cs-CZ" dirty="0" smtClean="0"/>
              <a:t>. (vhodná dávka nebo jednotka hmotnosti PZLÚ)</a:t>
            </a:r>
          </a:p>
          <a:p>
            <a:pPr marL="0" indent="0">
              <a:buNone/>
            </a:pPr>
            <a:endParaRPr lang="cs-CZ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7065647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stanovení úhrady PZLÚ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 smtClean="0"/>
              <a:t>Odhad dopadu na prostředky veřejného zdravotního pojištění</a:t>
            </a:r>
          </a:p>
          <a:p>
            <a:pPr marL="0" indent="0">
              <a:buNone/>
            </a:pPr>
            <a:r>
              <a:rPr lang="cs-CZ" dirty="0" smtClean="0"/>
              <a:t>Vzhledem </a:t>
            </a:r>
            <a:r>
              <a:rPr lang="cs-CZ" dirty="0"/>
              <a:t>k tomu, že PZLÚ nepodléhají pravidelnému hlášení distributorů, Ústav </a:t>
            </a:r>
            <a:r>
              <a:rPr lang="cs-CZ" dirty="0" smtClean="0"/>
              <a:t>nemá </a:t>
            </a:r>
            <a:r>
              <a:rPr lang="cs-CZ" dirty="0"/>
              <a:t>k dispozici </a:t>
            </a:r>
            <a:r>
              <a:rPr lang="cs-CZ" dirty="0" smtClean="0"/>
              <a:t>spotřeby </a:t>
            </a:r>
            <a:r>
              <a:rPr lang="cs-CZ" dirty="0"/>
              <a:t>posuzovaných PZLÚ.  Ústav při vyčíslení </a:t>
            </a:r>
            <a:r>
              <a:rPr lang="cs-CZ" dirty="0" smtClean="0"/>
              <a:t>předpokládaného </a:t>
            </a:r>
            <a:r>
              <a:rPr lang="cs-CZ" dirty="0"/>
              <a:t>dopadu </a:t>
            </a:r>
            <a:r>
              <a:rPr lang="cs-CZ" dirty="0" smtClean="0"/>
              <a:t>vychází ze </a:t>
            </a:r>
            <a:r>
              <a:rPr lang="cs-CZ" dirty="0"/>
              <a:t>srovnání stávající úhrady (dle </a:t>
            </a:r>
            <a:r>
              <a:rPr lang="cs-CZ" dirty="0" smtClean="0"/>
              <a:t>platného SCAU) </a:t>
            </a:r>
            <a:r>
              <a:rPr lang="cs-CZ" dirty="0"/>
              <a:t>a úhrady stanovené v </a:t>
            </a:r>
            <a:r>
              <a:rPr lang="cs-CZ" dirty="0" smtClean="0"/>
              <a:t>daném </a:t>
            </a:r>
            <a:r>
              <a:rPr lang="cs-CZ" dirty="0"/>
              <a:t>správním řízení. </a:t>
            </a:r>
            <a:r>
              <a:rPr lang="cs-CZ" dirty="0" smtClean="0"/>
              <a:t>Případný rozdíl je vyjádřen v %.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9237499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stanovení úhrady PZLÚ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u="sng" dirty="0" smtClean="0"/>
              <a:t>Podmínky úhrady</a:t>
            </a:r>
          </a:p>
          <a:p>
            <a:pPr marL="0" indent="0">
              <a:buNone/>
            </a:pPr>
            <a:r>
              <a:rPr lang="cs-CZ" u="sng" dirty="0" smtClean="0"/>
              <a:t>Enterální výživy: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Základní úhrada stanovena pro podání v režimu částečné enterální výživy – limitace 600 kcal/den. Před rokem 2008 a po prvních revizích předepisování omezeno pouze na lékaře nositele funkční licence F016 – umělá výživa a metabolismus. V současné době i další specializace ONK (108/2,4,6,10; NEPRO – J7, FRESUBIN RENAL – J7, NEF)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Další zvýšená úhrada – úplná enterální výživa, limitace 2250 kcal/den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4109295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stanovení úhrady PZLÚ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Podmínky úhrady</a:t>
            </a:r>
          </a:p>
          <a:p>
            <a:pPr marL="0" indent="0">
              <a:buNone/>
            </a:pPr>
            <a:r>
              <a:rPr lang="cs-CZ" u="sng" dirty="0" smtClean="0"/>
              <a:t>Výživy pro metabolické poruchy: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předepisování omezeno na specializovaná centra J4 (specializované pracoviště pro léčbu dědičných poruch metabolismu)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1080948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při stanovení úhrady PZLÚ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303875"/>
            <a:ext cx="8255260" cy="4005445"/>
          </a:xfrm>
        </p:spPr>
        <p:txBody>
          <a:bodyPr>
            <a:normAutofit fontScale="77500" lnSpcReduction="20000"/>
          </a:bodyPr>
          <a:lstStyle/>
          <a:p>
            <a:r>
              <a:rPr lang="cs-CZ" u="sng" dirty="0" smtClean="0"/>
              <a:t>Podmínky úhrady</a:t>
            </a:r>
          </a:p>
          <a:p>
            <a:pPr marL="0" indent="0">
              <a:buNone/>
            </a:pPr>
            <a:r>
              <a:rPr lang="cs-CZ" u="sng" dirty="0" smtClean="0"/>
              <a:t>Náhrady mléka: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109/2 – náhrady mléka </a:t>
            </a:r>
            <a:r>
              <a:rPr lang="cs-CZ" dirty="0"/>
              <a:t>s mléčným proteinovým </a:t>
            </a:r>
            <a:r>
              <a:rPr lang="cs-CZ" dirty="0" smtClean="0"/>
              <a:t>hydrolyzátem: v případě doplňkové výživy starších kojenců (od ukončeného 5 měsíce věku) stanovena </a:t>
            </a:r>
            <a:r>
              <a:rPr lang="cs-CZ" u="sng" dirty="0" smtClean="0"/>
              <a:t>tzv</a:t>
            </a:r>
            <a:r>
              <a:rPr lang="cs-CZ" u="sng" dirty="0"/>
              <a:t>. limitní denní </a:t>
            </a:r>
            <a:r>
              <a:rPr lang="cs-CZ" u="sng" dirty="0" smtClean="0"/>
              <a:t>dávka </a:t>
            </a:r>
            <a:r>
              <a:rPr lang="cs-CZ" u="sng" dirty="0"/>
              <a:t>podání</a:t>
            </a:r>
            <a:r>
              <a:rPr lang="cs-CZ" dirty="0"/>
              <a:t>, která je hrazena z prostředků veřejného zdravotního </a:t>
            </a:r>
            <a:r>
              <a:rPr lang="cs-CZ" dirty="0" smtClean="0"/>
              <a:t>pojištění a uvedena v indikačním omezení (334 kcal dle návrhu OS).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sz="2300" b="1" i="1" dirty="0" smtClean="0"/>
              <a:t>L </a:t>
            </a:r>
            <a:r>
              <a:rPr lang="cs-CZ" sz="2300" b="1" i="1" dirty="0"/>
              <a:t>/ PED, ALG, GIT</a:t>
            </a:r>
            <a:endParaRPr lang="cs-CZ" sz="2300" i="1" dirty="0"/>
          </a:p>
          <a:p>
            <a:pPr marL="0" indent="0">
              <a:buNone/>
            </a:pPr>
            <a:r>
              <a:rPr lang="cs-CZ" sz="2300" b="1" i="1" dirty="0"/>
              <a:t>P: </a:t>
            </a:r>
            <a:r>
              <a:rPr lang="cs-CZ" sz="2300" i="1" dirty="0"/>
              <a:t>Úplná výživa kojenců při prokázané alergii na bílkovinu kravského mléka pokud nemohou být kojeni od narození do ukončeného 5 měsíce věku.  </a:t>
            </a:r>
          </a:p>
          <a:p>
            <a:pPr marL="0" indent="0">
              <a:buNone/>
            </a:pPr>
            <a:r>
              <a:rPr lang="cs-CZ" sz="2300" i="1" dirty="0"/>
              <a:t>Výživa kojenců od ukončeného 5 měsíce věku jako součást smíšené stravy při prokázané alergii na bílkovinu kravského mléka pokud nemohou být kojeni, je hrazena v max. množství 334 kcal/den. Výživa není hrazena po dosažení 1 roku věku.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4047766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Šrobárova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1122</Words>
  <Application>Microsoft Office PowerPoint</Application>
  <PresentationFormat>Předvádění na obrazovce (4:3)</PresentationFormat>
  <Paragraphs>149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sady Office</vt:lpstr>
      <vt:lpstr>1_Motiv sady Office</vt:lpstr>
      <vt:lpstr>Prezentace aplikace PowerPoint</vt:lpstr>
      <vt:lpstr>Potraviny pro zvláštní lékařské účely (PZLÚ) z pohledu cenové a úhradové regulace</vt:lpstr>
      <vt:lpstr>Kategorie PZLÚ hrazených z veřejného zdravotního pojištění</vt:lpstr>
      <vt:lpstr>Stanovení cen a úhrad PZLÚ do roku 2008</vt:lpstr>
      <vt:lpstr>Stanovení ceny a úhrady PZLÚ od roku 2008</vt:lpstr>
      <vt:lpstr>Stanovení ceny a úhrady PZLÚ od roku 2008</vt:lpstr>
      <vt:lpstr>Základní a další zvýšená úhrada u enterálních výživ (dle legislativy platné do 1. 12. 2011)</vt:lpstr>
      <vt:lpstr>Základní a další zvýšená úhrada u enterálních výživ (dle legislativy platné do 1. 12. 2011)</vt:lpstr>
      <vt:lpstr>Základní a další zvýšená úhrada u enterálních výživ (dle legislativy platné od 1. 12. 2011)</vt:lpstr>
      <vt:lpstr>Změna v postupu stanovení ZÚ enterálních výživ v souvislosti s aktuálně platným zněním zákona o veřejném zdravotním pojištění a vyhlášky č. 376/2011 Sb.  </vt:lpstr>
      <vt:lpstr>Změna v postupu stanovení ZÚ enterálních výživ v souvislosti s aktuálně platným zněním zákona o veřejném zdravotním pojištění a vyhlášky č. 376/2011 Sb.</vt:lpstr>
      <vt:lpstr>Specifika při stanovení úhrady PZLÚ</vt:lpstr>
      <vt:lpstr>Specifika při stanovení úhrady PZLÚ</vt:lpstr>
      <vt:lpstr>Specifika při stanovení úhrady PZLÚ</vt:lpstr>
      <vt:lpstr>Specifika při stanovení úhrady PZLÚ</vt:lpstr>
      <vt:lpstr>Specifika při stanovení úhrady PZLÚ</vt:lpstr>
      <vt:lpstr>Specifika při stanovení úhrady PZLÚ</vt:lpstr>
      <vt:lpstr>Specifika při stanovení úhrady PZLÚ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Králíková Miroslava</cp:lastModifiedBy>
  <cp:revision>46</cp:revision>
  <dcterms:created xsi:type="dcterms:W3CDTF">2012-11-07T12:54:42Z</dcterms:created>
  <dcterms:modified xsi:type="dcterms:W3CDTF">2016-09-20T13:44:59Z</dcterms:modified>
</cp:coreProperties>
</file>