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handoutMasterIdLst>
    <p:handoutMasterId r:id="rId19"/>
  </p:handoutMasterIdLst>
  <p:sldIdLst>
    <p:sldId id="256" r:id="rId3"/>
    <p:sldId id="257" r:id="rId4"/>
    <p:sldId id="362" r:id="rId5"/>
    <p:sldId id="357" r:id="rId6"/>
    <p:sldId id="359" r:id="rId7"/>
    <p:sldId id="358" r:id="rId8"/>
    <p:sldId id="356" r:id="rId9"/>
    <p:sldId id="360" r:id="rId10"/>
    <p:sldId id="363" r:id="rId11"/>
    <p:sldId id="364" r:id="rId12"/>
    <p:sldId id="346" r:id="rId13"/>
    <p:sldId id="348" r:id="rId14"/>
    <p:sldId id="361" r:id="rId15"/>
    <p:sldId id="349" r:id="rId16"/>
    <p:sldId id="259" r:id="rId17"/>
  </p:sldIdLst>
  <p:sldSz cx="9144000" cy="6858000" type="screen4x3"/>
  <p:notesSz cx="6797675" cy="9926638"/>
  <p:custDataLst>
    <p:tags r:id="rId20"/>
  </p:custData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nášová Apolena" initials="JA" lastIdx="4" clrIdx="0"/>
  <p:cmAuthor id="1" name="Veselá Lenka" initials="VL" lastIdx="2" clrIdx="1"/>
  <p:cmAuthor id="2" name="Jelínková Lucie" initials="JL" lastIdx="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85324" autoAdjust="0"/>
  </p:normalViewPr>
  <p:slideViewPr>
    <p:cSldViewPr>
      <p:cViewPr>
        <p:scale>
          <a:sx n="84" d="100"/>
          <a:sy n="84" d="100"/>
        </p:scale>
        <p:origin x="-2436" y="-4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13.9.2016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692496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13.9.2016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4520852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DOPAD</a:t>
            </a:r>
            <a:r>
              <a:rPr lang="cs-CZ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 ROZPOČET: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předpokládaný odhad dopadu úhrady na finanční prostředky zdravotního pojištění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Je-li řízení zahájeno v roce 2016, bereme spotřeby za rok 2015. Nově v revizi stanovenou úhradu srovnáváme s úhradou platnou v lednu toho roku, kdy byla revize zahájena. Je-li řízení zahájeno v roce 2016, srovnáváme se SCAU platným k 7. 1. 2016.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0BF99F8-3A6F-4EDD-9E3B-DD48C89E4299}" type="datetime1">
              <a:rPr lang="cs-CZ" smtClean="0"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90590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0BF99F8-3A6F-4EDD-9E3B-DD48C89E4299}" type="datetime1">
              <a:rPr lang="cs-CZ" smtClean="0"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9059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F5A66EFC-C57C-46DA-8399-1B0BA4640AD8}" type="datetime1">
              <a:rPr lang="cs-CZ" smtClean="0"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34808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99043A0-0548-4832-85B9-BF65B681BA90}" type="datetime1">
              <a:rPr lang="cs-CZ" smtClean="0"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9109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99043A0-0548-4832-85B9-BF65B681BA90}" type="datetime1">
              <a:rPr lang="cs-CZ" smtClean="0"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9109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Pokud návrh držitele přijde po FHZ, vydáváme přímo ROZ, není nutná další FHZ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99043A0-0548-4832-85B9-BF65B681BA90}" type="datetime1">
              <a:rPr lang="cs-CZ" smtClean="0"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9109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(1)Ve veřejném zájmu podle § 17 odst. 3 zákona může Ústav se souhlasem všech zdravotních pojišťoven zvýšit základní úhradu, jestliže jsou současně splněny tyto podmínky:</a:t>
            </a:r>
          </a:p>
          <a:p>
            <a:r>
              <a:rPr lang="cs-CZ" i="1" dirty="0" smtClean="0"/>
              <a:t>a)</a:t>
            </a:r>
            <a:r>
              <a:rPr lang="cs-CZ" dirty="0" smtClean="0"/>
              <a:t> jde o referenční skupinu, ve které jsou přípravky ověřeny užíváním v praxi a jsou nezbytné při poskytování zdravotní péče,</a:t>
            </a:r>
          </a:p>
          <a:p>
            <a:r>
              <a:rPr lang="cs-CZ" i="1" dirty="0" smtClean="0"/>
              <a:t>b)</a:t>
            </a:r>
            <a:r>
              <a:rPr lang="cs-CZ" dirty="0" smtClean="0"/>
              <a:t> jde o referenční skupinu, ve které by přípravky bez zvýšení základní úhrady ve veřejném zájmu mohly být nahrazeny pouze přípravky nákladnějšími, a</a:t>
            </a:r>
          </a:p>
          <a:p>
            <a:r>
              <a:rPr lang="cs-CZ" i="1" dirty="0" smtClean="0"/>
              <a:t>c)</a:t>
            </a:r>
            <a:r>
              <a:rPr lang="cs-CZ" dirty="0" smtClean="0"/>
              <a:t> zvýšení základní úhrady je nezbytné pro setrvání přípravků na trhu.</a:t>
            </a:r>
          </a:p>
          <a:p>
            <a:r>
              <a:rPr lang="cs-CZ" dirty="0" smtClean="0"/>
              <a:t>(2) Ve veřejném zájmu podle § 17 odst. 3 zákona může Ústav zvýšit základní úhradu, jestliže je základní úhrada vypočtena podle § 39c odst. 2 písm. a) zákona a cena referenčního přípravku je nižší o více než 20 % než průměr druhé a třetí nejnižší ceny referenčního přípravku zjištěných v ostatních členských státech Evropské unie. Je-li splněna podmínka podle věty první, pak je základní úhrada zvýšena na úroveň průměru druhé a třetí nejnižší ceny výrobce referenčního přípravku, nejvýše však na úroveň zajišťující plnou úhradu alespoň jednoho přípravku v dané referenční skupině.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2BA85BCD-67FD-467D-9439-BC7E356C1BBC}" type="datetime1">
              <a:rPr lang="cs-CZ" smtClean="0"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8861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2BA85BCD-67FD-467D-9439-BC7E356C1BBC}" type="datetime1">
              <a:rPr lang="cs-CZ" smtClean="0"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8861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BE1F4DD-0787-4F55-BB80-F3DF263CAB28}" type="datetime1">
              <a:rPr lang="cs-CZ" smtClean="0"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8290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13.9.2016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13.9.2016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13.9.2016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5</a:t>
            </a:r>
            <a:r>
              <a:rPr lang="cs-CZ" dirty="0" smtClean="0">
                <a:solidFill>
                  <a:schemeClr val="bg1"/>
                </a:solidFill>
              </a:rPr>
              <a:t>. </a:t>
            </a:r>
            <a:r>
              <a:rPr lang="cs-CZ" dirty="0" smtClean="0">
                <a:solidFill>
                  <a:schemeClr val="bg1"/>
                </a:solidFill>
              </a:rPr>
              <a:t>10. </a:t>
            </a:r>
            <a:r>
              <a:rPr lang="cs-CZ" dirty="0" smtClean="0">
                <a:solidFill>
                  <a:schemeClr val="bg1"/>
                </a:solidFill>
              </a:rPr>
              <a:t>2016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431540" y="1403775"/>
            <a:ext cx="8190911" cy="2025225"/>
          </a:xfrm>
        </p:spPr>
        <p:txBody>
          <a:bodyPr>
            <a:normAutofit/>
          </a:bodyPr>
          <a:lstStyle/>
          <a:p>
            <a:r>
              <a:rPr lang="cs-CZ" cap="all" dirty="0" smtClean="0"/>
              <a:t>Hodnotící zpráva</a:t>
            </a:r>
            <a:endParaRPr lang="cs-CZ" b="0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521550" y="3203975"/>
            <a:ext cx="4905545" cy="2430270"/>
          </a:xfrm>
        </p:spPr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MUDr. Juraj Slabý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Mgr. Lenka Veselá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Státní ústav pro kontrolu léčiv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 smtClean="0"/>
              <a:t>10</a:t>
            </a:r>
            <a:r>
              <a:rPr lang="cs-CZ" dirty="0" smtClean="0"/>
              <a:t>. </a:t>
            </a:r>
            <a:r>
              <a:rPr lang="cs-CZ" dirty="0" smtClean="0"/>
              <a:t>2016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Hodnotící zpráva  -  úvod 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322" y="1485120"/>
            <a:ext cx="7091357" cy="421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Přímá spojnice se šipkou 11"/>
          <p:cNvCxnSpPr/>
          <p:nvPr/>
        </p:nvCxnSpPr>
        <p:spPr>
          <a:xfrm flipH="1">
            <a:off x="7452320" y="3654025"/>
            <a:ext cx="1054547" cy="39679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41219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>
          <a:xfrm>
            <a:off x="386535" y="953725"/>
            <a:ext cx="8229600" cy="90010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Hodnotící zpráva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431540" y="1628800"/>
            <a:ext cx="4085193" cy="58506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Hodnotí se: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25" name="Zástupný symbol pro obsah 24"/>
          <p:cNvSpPr>
            <a:spLocks noGrp="1"/>
          </p:cNvSpPr>
          <p:nvPr>
            <p:ph sz="half" idx="2"/>
          </p:nvPr>
        </p:nvSpPr>
        <p:spPr>
          <a:xfrm>
            <a:off x="431540" y="2258870"/>
            <a:ext cx="8165250" cy="3960439"/>
          </a:xfrm>
        </p:spPr>
        <p:txBody>
          <a:bodyPr>
            <a:normAutofit/>
          </a:bodyPr>
          <a:lstStyle/>
          <a:p>
            <a:pPr marL="342900" lvl="1" indent="-342900">
              <a:buBlip>
                <a:blip r:embed="rId3"/>
              </a:buBlip>
            </a:pPr>
            <a:r>
              <a:rPr lang="cs-CZ" sz="2200" dirty="0" smtClean="0">
                <a:solidFill>
                  <a:srgbClr val="002060"/>
                </a:solidFill>
              </a:rPr>
              <a:t>Terapeutická </a:t>
            </a:r>
            <a:r>
              <a:rPr lang="cs-CZ" sz="2200" dirty="0">
                <a:solidFill>
                  <a:srgbClr val="002060"/>
                </a:solidFill>
              </a:rPr>
              <a:t>účinnost, </a:t>
            </a:r>
            <a:r>
              <a:rPr lang="cs-CZ" sz="2200" dirty="0" smtClean="0">
                <a:solidFill>
                  <a:srgbClr val="002060"/>
                </a:solidFill>
              </a:rPr>
              <a:t>bezpečnost </a:t>
            </a:r>
          </a:p>
          <a:p>
            <a:pPr marL="342900" lvl="1" indent="-342900">
              <a:buBlip>
                <a:blip r:embed="rId3"/>
              </a:buBlip>
            </a:pPr>
            <a:r>
              <a:rPr lang="cs-CZ" sz="2200" dirty="0" smtClean="0">
                <a:solidFill>
                  <a:srgbClr val="002060"/>
                </a:solidFill>
              </a:rPr>
              <a:t>Postavení v </a:t>
            </a:r>
            <a:r>
              <a:rPr lang="cs-CZ" sz="2200" dirty="0">
                <a:solidFill>
                  <a:srgbClr val="002060"/>
                </a:solidFill>
              </a:rPr>
              <a:t>reálné klinické praxi (doporučené postupy odborných institucí a </a:t>
            </a:r>
            <a:r>
              <a:rPr lang="cs-CZ" sz="2200" dirty="0" smtClean="0">
                <a:solidFill>
                  <a:srgbClr val="002060"/>
                </a:solidFill>
              </a:rPr>
              <a:t>vyjádření odborníků</a:t>
            </a:r>
            <a:r>
              <a:rPr lang="cs-CZ" sz="2200" dirty="0">
                <a:solidFill>
                  <a:srgbClr val="002060"/>
                </a:solidFill>
              </a:rPr>
              <a:t>) </a:t>
            </a:r>
            <a:endParaRPr lang="cs-CZ" sz="2200" dirty="0" smtClean="0">
              <a:solidFill>
                <a:srgbClr val="002060"/>
              </a:solidFill>
            </a:endParaRPr>
          </a:p>
          <a:p>
            <a:pPr marL="342900" lvl="1" indent="-342900">
              <a:buBlip>
                <a:blip r:embed="rId3"/>
              </a:buBlip>
            </a:pPr>
            <a:r>
              <a:rPr lang="cs-CZ" sz="2200" dirty="0" smtClean="0">
                <a:solidFill>
                  <a:srgbClr val="002060"/>
                </a:solidFill>
              </a:rPr>
              <a:t>Zaměnitelná popř. srovnatelně účinná terapie</a:t>
            </a:r>
            <a:endParaRPr lang="cs-CZ" sz="2200" dirty="0">
              <a:solidFill>
                <a:srgbClr val="002060"/>
              </a:solidFill>
            </a:endParaRPr>
          </a:p>
          <a:p>
            <a:pPr marL="342900" lvl="1" indent="-342900">
              <a:buBlip>
                <a:blip r:embed="rId3"/>
              </a:buBlip>
            </a:pPr>
            <a:r>
              <a:rPr lang="cs-CZ" sz="2200" dirty="0">
                <a:solidFill>
                  <a:srgbClr val="002060"/>
                </a:solidFill>
              </a:rPr>
              <a:t>Obvyklá denní terapeutická dávka (</a:t>
            </a:r>
            <a:r>
              <a:rPr lang="cs-CZ" sz="2200" dirty="0" smtClean="0">
                <a:solidFill>
                  <a:srgbClr val="002060"/>
                </a:solidFill>
              </a:rPr>
              <a:t>ODTD)</a:t>
            </a:r>
          </a:p>
          <a:p>
            <a:pPr marL="342900" lvl="1" indent="-342900">
              <a:buBlip>
                <a:blip r:embed="rId3"/>
              </a:buBlip>
            </a:pPr>
            <a:r>
              <a:rPr lang="cs-CZ" sz="2200" dirty="0" smtClean="0">
                <a:solidFill>
                  <a:srgbClr val="002060"/>
                </a:solidFill>
              </a:rPr>
              <a:t>Výše základní úhrady, úprava úhrady a stanovení další zvýšené úhrady</a:t>
            </a:r>
          </a:p>
          <a:p>
            <a:pPr marL="342900" lvl="1" indent="-342900">
              <a:buBlip>
                <a:blip r:embed="rId3"/>
              </a:buBlip>
            </a:pPr>
            <a:r>
              <a:rPr lang="cs-CZ" sz="2200" dirty="0">
                <a:solidFill>
                  <a:srgbClr val="002060"/>
                </a:solidFill>
              </a:rPr>
              <a:t>P</a:t>
            </a:r>
            <a:r>
              <a:rPr lang="cs-CZ" sz="2200" dirty="0" smtClean="0">
                <a:solidFill>
                  <a:srgbClr val="002060"/>
                </a:solidFill>
              </a:rPr>
              <a:t>odmínky úhrady</a:t>
            </a:r>
          </a:p>
          <a:p>
            <a:pPr marL="342900" lvl="1" indent="-342900">
              <a:buBlip>
                <a:blip r:embed="rId3"/>
              </a:buBlip>
            </a:pPr>
            <a:r>
              <a:rPr lang="cs-CZ" sz="2200" dirty="0" smtClean="0">
                <a:solidFill>
                  <a:srgbClr val="002060"/>
                </a:solidFill>
              </a:rPr>
              <a:t>Veřejný zájem</a:t>
            </a:r>
          </a:p>
          <a:p>
            <a:pPr marL="342900" lvl="1" indent="-342900">
              <a:buBlip>
                <a:blip r:embed="rId3"/>
              </a:buBlip>
            </a:pPr>
            <a:r>
              <a:rPr lang="cs-CZ" sz="2200" dirty="0" smtClean="0">
                <a:solidFill>
                  <a:srgbClr val="002060"/>
                </a:solidFill>
              </a:rPr>
              <a:t>Dopad na rozpočet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8" name="Zástupný symbol pro text 2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Hodnotící zpráva  -  úvod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5884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76545" y="1268760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002060"/>
                </a:solidFill>
              </a:rPr>
              <a:t>DOPORUČENÍ: </a:t>
            </a:r>
            <a:r>
              <a:rPr lang="cs-CZ" sz="2400" b="0" dirty="0">
                <a:solidFill>
                  <a:srgbClr val="002060"/>
                </a:solidFill>
              </a:rPr>
              <a:t>sledovat plán revizí na www.sukl.cz</a:t>
            </a:r>
            <a:r>
              <a:rPr lang="cs-CZ" sz="2400" dirty="0">
                <a:solidFill>
                  <a:srgbClr val="002060"/>
                </a:solidFill>
              </a:rPr>
              <a:t/>
            </a:r>
            <a:br>
              <a:rPr lang="cs-CZ" sz="2400" dirty="0">
                <a:solidFill>
                  <a:srgbClr val="002060"/>
                </a:solidFill>
              </a:rPr>
            </a:br>
            <a:endParaRPr lang="cs-CZ" sz="2400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>
                <a:solidFill>
                  <a:srgbClr val="002060"/>
                </a:solidFill>
              </a:rPr>
              <a:t>Hodnotící zpráva  -  úvod</a:t>
            </a:r>
          </a:p>
        </p:txBody>
      </p:sp>
      <p:pic>
        <p:nvPicPr>
          <p:cNvPr id="16" name="Obrázek 15"/>
          <p:cNvPicPr/>
          <p:nvPr/>
        </p:nvPicPr>
        <p:blipFill rotWithShape="1">
          <a:blip r:embed="rId2"/>
          <a:srcRect l="63260" t="6447" r="6630" b="24792"/>
          <a:stretch/>
        </p:blipFill>
        <p:spPr bwMode="auto">
          <a:xfrm>
            <a:off x="1776572" y="2078850"/>
            <a:ext cx="5270703" cy="39154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7" name="Přímá spojnice se šipkou 16"/>
          <p:cNvCxnSpPr/>
          <p:nvPr/>
        </p:nvCxnSpPr>
        <p:spPr>
          <a:xfrm>
            <a:off x="1106615" y="4869160"/>
            <a:ext cx="76508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4719715" y="4368121"/>
            <a:ext cx="89012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03456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Návrh hodnotící zprávy x finální hodnotící zpráva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Hodnotící zpráva (NHZ)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25" name="Zástupný symbol pro obsah 2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2200" dirty="0" smtClean="0">
                <a:solidFill>
                  <a:srgbClr val="002060"/>
                </a:solidFill>
              </a:rPr>
              <a:t>Předchází FHZ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Mohou být už naznačené změny oproti minulému reviznímu řízení. Např. změna ODTD, podmínky úhrady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Uvádí výši úhrady dle předchozí pravomocné revize nebo ISŘ</a:t>
            </a:r>
          </a:p>
          <a:p>
            <a:r>
              <a:rPr lang="cs-CZ" sz="2200" b="1" dirty="0" smtClean="0">
                <a:solidFill>
                  <a:srgbClr val="002060"/>
                </a:solidFill>
              </a:rPr>
              <a:t>DOPORUČENÍ</a:t>
            </a:r>
            <a:r>
              <a:rPr lang="cs-CZ" sz="2200" dirty="0" smtClean="0">
                <a:solidFill>
                  <a:srgbClr val="002060"/>
                </a:solidFill>
              </a:rPr>
              <a:t>: reagovat nejlépe už po NHZ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Finální hodnotící zpráva (FHZ)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27" name="Zástupný symbol pro obsah 2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sz="2200" dirty="0" smtClean="0">
                <a:solidFill>
                  <a:srgbClr val="002060"/>
                </a:solidFill>
              </a:rPr>
              <a:t>FHZ oproti NHZ obsahuje stanovení základní úhrady + odhad dopadu na rozpočet</a:t>
            </a:r>
            <a:endParaRPr lang="cs-CZ" sz="2200" dirty="0">
              <a:solidFill>
                <a:srgbClr val="002060"/>
              </a:solidFill>
            </a:endParaRPr>
          </a:p>
          <a:p>
            <a:r>
              <a:rPr lang="cs-CZ" sz="2200" dirty="0" smtClean="0">
                <a:solidFill>
                  <a:srgbClr val="002060"/>
                </a:solidFill>
              </a:rPr>
              <a:t>Součástí FHZ je též vypořádání námitek účastníků a podnětů odborných společností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28" name="Zástupný symbol pro text 2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Hodnotící zpráva  – NHZ x FHZ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5677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81009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Referenční indikace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6"/>
            <a:ext cx="7985230" cy="2565284"/>
          </a:xfrm>
        </p:spPr>
        <p:txBody>
          <a:bodyPr>
            <a:normAutofit fontScale="92500" lnSpcReduction="20000"/>
          </a:bodyPr>
          <a:lstStyle/>
          <a:p>
            <a:r>
              <a:rPr lang="cs-CZ" sz="2400" dirty="0">
                <a:solidFill>
                  <a:srgbClr val="002060"/>
                </a:solidFill>
              </a:rPr>
              <a:t>I</a:t>
            </a:r>
            <a:r>
              <a:rPr lang="cs-CZ" sz="2400" dirty="0" smtClean="0">
                <a:solidFill>
                  <a:srgbClr val="002060"/>
                </a:solidFill>
              </a:rPr>
              <a:t>ndikace</a:t>
            </a:r>
            <a:r>
              <a:rPr lang="cs-CZ" sz="2400" dirty="0">
                <a:solidFill>
                  <a:srgbClr val="002060"/>
                </a:solidFill>
              </a:rPr>
              <a:t>, která je společná pro všechny přípravky zařazené do referenční skupiny a od které se odvíjí stanovení základní úhrady dané referenční </a:t>
            </a:r>
            <a:r>
              <a:rPr lang="cs-CZ" sz="2400" dirty="0" smtClean="0">
                <a:solidFill>
                  <a:srgbClr val="002060"/>
                </a:solidFill>
              </a:rPr>
              <a:t>skupiny (dle ustanovení § 2 písm. b) vyhlášky </a:t>
            </a:r>
            <a:r>
              <a:rPr lang="cs-CZ" sz="2400" dirty="0">
                <a:solidFill>
                  <a:srgbClr val="002060"/>
                </a:solidFill>
              </a:rPr>
              <a:t>č. </a:t>
            </a:r>
            <a:r>
              <a:rPr lang="cs-CZ" sz="2400" dirty="0" smtClean="0">
                <a:solidFill>
                  <a:srgbClr val="002060"/>
                </a:solidFill>
              </a:rPr>
              <a:t>376/2011 Sb.)</a:t>
            </a:r>
          </a:p>
          <a:p>
            <a:pPr marL="0" indent="0">
              <a:buNone/>
            </a:pPr>
            <a:endParaRPr lang="cs-CZ" sz="2400" dirty="0" smtClean="0">
              <a:solidFill>
                <a:srgbClr val="002060"/>
              </a:solidFill>
            </a:endParaRPr>
          </a:p>
          <a:p>
            <a:r>
              <a:rPr lang="cs-CZ" sz="2400" b="1" dirty="0">
                <a:solidFill>
                  <a:srgbClr val="002060"/>
                </a:solidFill>
              </a:rPr>
              <a:t>DŮLEŽITÉ</a:t>
            </a:r>
            <a:r>
              <a:rPr lang="cs-CZ" sz="2400" dirty="0">
                <a:solidFill>
                  <a:srgbClr val="002060"/>
                </a:solidFill>
              </a:rPr>
              <a:t>: Léčivé látky v referenční skupině nebo ve skupině v zásadě zaměnitelných přípravků mohou mít více indikací, ale jen jednu indikaci Ústav označí za referenční</a:t>
            </a:r>
          </a:p>
          <a:p>
            <a:endParaRPr lang="cs-CZ" sz="22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Hodnotící zpráva  –  referenční indikace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23" name="Obrázek 22"/>
          <p:cNvPicPr/>
          <p:nvPr/>
        </p:nvPicPr>
        <p:blipFill rotWithShape="1">
          <a:blip r:embed="rId3"/>
          <a:srcRect l="66161" t="20242" r="9530" b="58313"/>
          <a:stretch/>
        </p:blipFill>
        <p:spPr bwMode="auto">
          <a:xfrm>
            <a:off x="1616345" y="4419109"/>
            <a:ext cx="6106006" cy="19352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27" name="Přímá spojnice se šipkou 26"/>
          <p:cNvCxnSpPr/>
          <p:nvPr/>
        </p:nvCxnSpPr>
        <p:spPr>
          <a:xfrm>
            <a:off x="1233800" y="4554125"/>
            <a:ext cx="76508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55379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1133745"/>
            <a:ext cx="8229600" cy="78296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Obvyklá denní terapeutická dávka - ODTD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988839"/>
            <a:ext cx="8229600" cy="292532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cs-CZ" sz="2200" dirty="0" smtClean="0">
                <a:solidFill>
                  <a:srgbClr val="002060"/>
                </a:solidFill>
              </a:rPr>
              <a:t>Standardní </a:t>
            </a:r>
            <a:r>
              <a:rPr lang="cs-CZ" sz="2200" dirty="0">
                <a:solidFill>
                  <a:srgbClr val="002060"/>
                </a:solidFill>
              </a:rPr>
              <a:t>udržovací dávka se srovnatelnou účinností </a:t>
            </a:r>
            <a:r>
              <a:rPr lang="cs-CZ" sz="2200" dirty="0" smtClean="0">
                <a:solidFill>
                  <a:srgbClr val="002060"/>
                </a:solidFill>
              </a:rPr>
              <a:t>pro </a:t>
            </a:r>
            <a:r>
              <a:rPr lang="cs-CZ" sz="2200" dirty="0">
                <a:solidFill>
                  <a:srgbClr val="002060"/>
                </a:solidFill>
              </a:rPr>
              <a:t>běžného pacienta v </a:t>
            </a:r>
            <a:r>
              <a:rPr lang="cs-CZ" sz="2200" u="sng" dirty="0">
                <a:solidFill>
                  <a:srgbClr val="002060"/>
                </a:solidFill>
              </a:rPr>
              <a:t>referenční indikaci</a:t>
            </a:r>
            <a:r>
              <a:rPr lang="cs-CZ" sz="2200" dirty="0">
                <a:solidFill>
                  <a:srgbClr val="002060"/>
                </a:solidFill>
              </a:rPr>
              <a:t>. Obvyklá denní terapeutická dávka je vyjádřena množstvím léčivé látky na jeden den </a:t>
            </a:r>
            <a:r>
              <a:rPr lang="cs-CZ" sz="2200" dirty="0" smtClean="0">
                <a:solidFill>
                  <a:srgbClr val="002060"/>
                </a:solidFill>
              </a:rPr>
              <a:t>terapie (dle ustanovení § 15 </a:t>
            </a:r>
            <a:r>
              <a:rPr lang="cs-CZ" sz="2200" dirty="0">
                <a:solidFill>
                  <a:srgbClr val="002060"/>
                </a:solidFill>
              </a:rPr>
              <a:t>odst. 1 </a:t>
            </a:r>
            <a:r>
              <a:rPr lang="cs-CZ" sz="2200" dirty="0" smtClean="0">
                <a:solidFill>
                  <a:srgbClr val="002060"/>
                </a:solidFill>
              </a:rPr>
              <a:t>vyhlášky </a:t>
            </a:r>
            <a:r>
              <a:rPr lang="cs-CZ" sz="2200" dirty="0">
                <a:solidFill>
                  <a:srgbClr val="002060"/>
                </a:solidFill>
              </a:rPr>
              <a:t>č. </a:t>
            </a:r>
            <a:r>
              <a:rPr lang="cs-CZ" sz="2200" dirty="0" smtClean="0">
                <a:solidFill>
                  <a:srgbClr val="002060"/>
                </a:solidFill>
              </a:rPr>
              <a:t>376/2011 Sb.)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                       </a:t>
            </a: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>
                <a:solidFill>
                  <a:srgbClr val="002060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000" dirty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Hodnotící zpráva  -  ODTD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1871700" y="4959170"/>
            <a:ext cx="6840760" cy="30777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Tx/>
              <a:buNone/>
            </a:pPr>
            <a:endParaRPr lang="cs-CZ" sz="2000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FontTx/>
              <a:buNone/>
            </a:pPr>
            <a:endParaRPr lang="cs-CZ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6398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1133745"/>
            <a:ext cx="8229600" cy="78296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Obvyklá denní terapeutická dávka - ODTD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2168860"/>
            <a:ext cx="8229600" cy="274530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cs-CZ" sz="2200" dirty="0" smtClean="0">
                <a:solidFill>
                  <a:srgbClr val="002060"/>
                </a:solidFill>
              </a:rPr>
              <a:t>ODTD se v rámci revize úhrad změní pouze, je-li prokázáno, že obvyklé dávkování v běžné klinické praxi je odlišné od ODTD stanovené v předchozí revizi úhrad. 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                       </a:t>
            </a: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>
                <a:solidFill>
                  <a:srgbClr val="002060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000" dirty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Hodnotící zpráva  -  ODTD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1871700" y="4959170"/>
            <a:ext cx="6840760" cy="30777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Tx/>
              <a:buNone/>
            </a:pPr>
            <a:endParaRPr lang="cs-CZ" sz="2000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FontTx/>
              <a:buNone/>
            </a:pPr>
            <a:endParaRPr lang="cs-CZ" sz="2000" dirty="0">
              <a:solidFill>
                <a:srgbClr val="002060"/>
              </a:solidFill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971599" y="4104075"/>
            <a:ext cx="76508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1871700" y="3879050"/>
            <a:ext cx="6840760" cy="41578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Tx/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Pokud Ústav disponuje dostatečnými podklady o dávkování v běžné klinické praxi (tj. především doporučenými postupy), standardně nežádá ve věci stanovení ODTD o stanovisko odborné společnosti. </a:t>
            </a:r>
            <a:endParaRPr lang="cs-CZ" sz="2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6230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Hodnotící zpráva – složené léčivé přípravky 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1223755"/>
            <a:ext cx="8229600" cy="2025225"/>
          </a:xfrm>
        </p:spPr>
        <p:txBody>
          <a:bodyPr>
            <a:normAutofit fontScale="90000"/>
          </a:bodyPr>
          <a:lstStyle/>
          <a:p>
            <a:r>
              <a:rPr lang="cs-CZ" sz="2700" dirty="0" smtClean="0">
                <a:solidFill>
                  <a:srgbClr val="C00000"/>
                </a:solidFill>
              </a:rPr>
              <a:t>Specifika HZ u revizí složených LP </a:t>
            </a:r>
            <a:r>
              <a:rPr lang="cs-CZ" sz="2400" dirty="0" smtClean="0">
                <a:solidFill>
                  <a:srgbClr val="C00000"/>
                </a:solidFill>
              </a:rPr>
              <a:t/>
            </a:r>
            <a:br>
              <a:rPr lang="cs-CZ" sz="2400" dirty="0" smtClean="0">
                <a:solidFill>
                  <a:srgbClr val="C00000"/>
                </a:solidFill>
              </a:rPr>
            </a:br>
            <a:r>
              <a:rPr lang="cs-CZ" sz="2400" dirty="0">
                <a:solidFill>
                  <a:srgbClr val="C00000"/>
                </a:solidFill>
              </a:rPr>
              <a:t/>
            </a:r>
            <a:br>
              <a:rPr lang="cs-CZ" sz="2400" dirty="0">
                <a:solidFill>
                  <a:srgbClr val="C00000"/>
                </a:solidFill>
              </a:rPr>
            </a:br>
            <a:r>
              <a:rPr lang="cs-CZ" sz="2400" b="0" dirty="0" smtClean="0">
                <a:solidFill>
                  <a:srgbClr val="002060"/>
                </a:solidFill>
              </a:rPr>
              <a:t>(postup </a:t>
            </a:r>
            <a:r>
              <a:rPr lang="cs-CZ" sz="2400" b="0" dirty="0">
                <a:solidFill>
                  <a:srgbClr val="002060"/>
                </a:solidFill>
              </a:rPr>
              <a:t>dle § 39b odst. 12/13 zákona o veřejném zdravotním </a:t>
            </a:r>
            <a:r>
              <a:rPr lang="cs-CZ" sz="2400" b="0" dirty="0" smtClean="0">
                <a:solidFill>
                  <a:srgbClr val="002060"/>
                </a:solidFill>
              </a:rPr>
              <a:t>pojištění)</a:t>
            </a:r>
            <a:r>
              <a:rPr lang="cs-CZ" sz="2400" dirty="0">
                <a:solidFill>
                  <a:srgbClr val="002060"/>
                </a:solidFill>
              </a:rPr>
              <a:t/>
            </a:r>
            <a:br>
              <a:rPr lang="cs-CZ" sz="2400" dirty="0">
                <a:solidFill>
                  <a:srgbClr val="002060"/>
                </a:solidFill>
              </a:rPr>
            </a:br>
            <a:r>
              <a:rPr lang="cs-CZ" sz="2400" dirty="0" smtClean="0">
                <a:solidFill>
                  <a:srgbClr val="C00000"/>
                </a:solidFill>
              </a:rPr>
              <a:t/>
            </a:r>
            <a:br>
              <a:rPr lang="cs-CZ" sz="2400" dirty="0" smtClean="0">
                <a:solidFill>
                  <a:srgbClr val="C00000"/>
                </a:solidFill>
              </a:rPr>
            </a:b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476545" y="3023955"/>
            <a:ext cx="7875875" cy="1665185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sz="2200" dirty="0" smtClean="0">
                <a:solidFill>
                  <a:srgbClr val="002060"/>
                </a:solidFill>
              </a:rPr>
              <a:t>Není stanovena referenční indikace</a:t>
            </a:r>
          </a:p>
          <a:p>
            <a:pPr>
              <a:spcBef>
                <a:spcPts val="0"/>
              </a:spcBef>
            </a:pPr>
            <a:r>
              <a:rPr lang="cs-CZ" sz="2200" dirty="0" smtClean="0">
                <a:solidFill>
                  <a:srgbClr val="002060"/>
                </a:solidFill>
              </a:rPr>
              <a:t>Není stanovena ODTD</a:t>
            </a:r>
            <a:endParaRPr lang="en-US" sz="22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1388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2860" y="1133745"/>
            <a:ext cx="8229600" cy="1007985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Stanovení výše úhrady – návrh držitele rozhodnutí o registraci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2348880"/>
            <a:ext cx="8229600" cy="166518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cs-CZ" sz="2200" dirty="0" smtClean="0">
                <a:solidFill>
                  <a:srgbClr val="002060"/>
                </a:solidFill>
              </a:rPr>
              <a:t>Držitel rozhodnutí o registraci může v rámci revizního řízení předložit návrh výše úhrady. 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>
              <a:solidFill>
                <a:srgbClr val="FF000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                      </a:t>
            </a:r>
            <a:endParaRPr lang="cs-CZ" sz="2000" dirty="0">
              <a:solidFill>
                <a:srgbClr val="FF000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>
                <a:solidFill>
                  <a:srgbClr val="FF0000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Hodnotící zpráva  -  stanovení úhrady na návrh žadatele</a:t>
            </a:r>
            <a:endParaRPr lang="cs-CZ" dirty="0">
              <a:solidFill>
                <a:srgbClr val="002060"/>
              </a:solidFill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971599" y="4104075"/>
            <a:ext cx="76508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1871700" y="3879050"/>
            <a:ext cx="6840760" cy="41578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Tx/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Je-li navrhovaná výše úhrady nižší než výše úhrady vypočtená podle § 39c a upravená podle § 39b zákona o veřejném zdravotním pojištění, Ústav žádosti držitele rozhodnutí o registraci vyhoví. </a:t>
            </a:r>
          </a:p>
          <a:p>
            <a:pPr marL="0" indent="0">
              <a:spcBef>
                <a:spcPts val="0"/>
              </a:spcBef>
              <a:buFontTx/>
              <a:buNone/>
            </a:pPr>
            <a:endParaRPr lang="cs-CZ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8335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13611" y="1313765"/>
            <a:ext cx="8523873" cy="1008258"/>
          </a:xfrm>
        </p:spPr>
        <p:txBody>
          <a:bodyPr>
            <a:noAutofit/>
          </a:bodyPr>
          <a:lstStyle/>
          <a:p>
            <a:r>
              <a:rPr lang="cs-CZ" sz="2400" dirty="0">
                <a:solidFill>
                  <a:srgbClr val="C00000"/>
                </a:solidFill>
              </a:rPr>
              <a:t>Zvýšení úhrady ve veřejném zájmu - § 16 </a:t>
            </a:r>
            <a:r>
              <a:rPr lang="cs-CZ" sz="2400" dirty="0" smtClean="0">
                <a:solidFill>
                  <a:srgbClr val="C00000"/>
                </a:solidFill>
              </a:rPr>
              <a:t>vyhlášky </a:t>
            </a:r>
            <a:r>
              <a:rPr lang="cs-CZ" sz="2400" dirty="0">
                <a:solidFill>
                  <a:srgbClr val="C00000"/>
                </a:solidFill>
              </a:rPr>
              <a:t>č. </a:t>
            </a:r>
            <a:r>
              <a:rPr lang="cs-CZ" sz="2400" dirty="0" smtClean="0">
                <a:solidFill>
                  <a:srgbClr val="C00000"/>
                </a:solidFill>
              </a:rPr>
              <a:t>376/2011 Sb.</a:t>
            </a:r>
            <a:br>
              <a:rPr lang="cs-CZ" sz="2400" dirty="0" smtClean="0">
                <a:solidFill>
                  <a:srgbClr val="C00000"/>
                </a:solidFill>
              </a:rPr>
            </a:b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391038" y="2213864"/>
            <a:ext cx="8229600" cy="3195355"/>
          </a:xfrm>
        </p:spPr>
        <p:txBody>
          <a:bodyPr>
            <a:normAutofit/>
          </a:bodyPr>
          <a:lstStyle/>
          <a:p>
            <a:r>
              <a:rPr lang="cs-CZ" sz="2200" dirty="0">
                <a:solidFill>
                  <a:srgbClr val="002060"/>
                </a:solidFill>
              </a:rPr>
              <a:t>Zvýšení úhrady ve veřejném zájmu lze pouze tehdy, když jsou splněny podmínky dle </a:t>
            </a:r>
            <a:r>
              <a:rPr lang="cs-CZ" sz="2200" dirty="0" smtClean="0">
                <a:solidFill>
                  <a:srgbClr val="002060"/>
                </a:solidFill>
              </a:rPr>
              <a:t>ustanovení § 16 odst. 1 nebo 2 vyhlášky č. 376/2011.</a:t>
            </a:r>
            <a:endParaRPr lang="cs-CZ" sz="2200" dirty="0">
              <a:solidFill>
                <a:srgbClr val="002060"/>
              </a:solidFill>
            </a:endParaRPr>
          </a:p>
          <a:p>
            <a:r>
              <a:rPr lang="cs-CZ" sz="2200" dirty="0">
                <a:solidFill>
                  <a:srgbClr val="002060"/>
                </a:solidFill>
              </a:rPr>
              <a:t>Ústav nemůže zvýšit základní úhradu podle odstavců 1 a 2 současně.</a:t>
            </a:r>
          </a:p>
          <a:p>
            <a:r>
              <a:rPr lang="cs-CZ" sz="2200" b="1" dirty="0">
                <a:solidFill>
                  <a:srgbClr val="002060"/>
                </a:solidFill>
              </a:rPr>
              <a:t>DŮLEŽITÉ</a:t>
            </a:r>
            <a:r>
              <a:rPr lang="cs-CZ" sz="2200" dirty="0">
                <a:solidFill>
                  <a:srgbClr val="002060"/>
                </a:solidFill>
              </a:rPr>
              <a:t>: Při navýšení na § 16  odst. 1 je povinnost účastníka dodat souhlas s navýšením od zdravotních pojišťoven. Ústav k tomuto kroku </a:t>
            </a:r>
            <a:r>
              <a:rPr lang="cs-CZ" sz="2200" dirty="0" smtClean="0">
                <a:solidFill>
                  <a:srgbClr val="002060"/>
                </a:solidFill>
              </a:rPr>
              <a:t>nevyzývá</a:t>
            </a:r>
            <a:r>
              <a:rPr lang="cs-CZ" sz="2200" dirty="0">
                <a:solidFill>
                  <a:srgbClr val="002060"/>
                </a:solidFill>
              </a:rPr>
              <a:t> </a:t>
            </a:r>
            <a:r>
              <a:rPr lang="cs-CZ" sz="2200" dirty="0" smtClean="0">
                <a:solidFill>
                  <a:srgbClr val="002060"/>
                </a:solidFill>
              </a:rPr>
              <a:t>(dle rozhodnutí MZ - </a:t>
            </a:r>
            <a:r>
              <a:rPr lang="cs-CZ" sz="2200" dirty="0">
                <a:solidFill>
                  <a:srgbClr val="002060"/>
                </a:solidFill>
              </a:rPr>
              <a:t>MZDR24441/2014, </a:t>
            </a:r>
            <a:r>
              <a:rPr lang="cs-CZ" sz="2200" dirty="0" smtClean="0">
                <a:solidFill>
                  <a:srgbClr val="002060"/>
                </a:solidFill>
              </a:rPr>
              <a:t>L24/2014).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Hodnotící zpráva  -  zvýšení úhrady ve veřejném zájmu  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320445" y="4024777"/>
            <a:ext cx="8415935" cy="16201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600" dirty="0" smtClean="0">
              <a:solidFill>
                <a:srgbClr val="002060"/>
              </a:solidFill>
              <a:sym typeface="Symbol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429564" y="1594506"/>
            <a:ext cx="8197696" cy="4860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endParaRPr lang="cs-CZ" sz="2200" i="1" dirty="0" smtClean="0">
              <a:solidFill>
                <a:srgbClr val="002060"/>
              </a:solidFill>
              <a:sym typeface="Symbol"/>
            </a:endParaRPr>
          </a:p>
        </p:txBody>
      </p:sp>
      <p:sp>
        <p:nvSpPr>
          <p:cNvPr id="12" name="Zástupný symbol pro obsah 12"/>
          <p:cNvSpPr txBox="1">
            <a:spLocks/>
          </p:cNvSpPr>
          <p:nvPr/>
        </p:nvSpPr>
        <p:spPr>
          <a:xfrm>
            <a:off x="429564" y="4194085"/>
            <a:ext cx="8380194" cy="2430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4111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29564" y="1358770"/>
            <a:ext cx="8229600" cy="675074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Podmínky úhrady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29564" y="2258870"/>
            <a:ext cx="8229600" cy="1620180"/>
          </a:xfrm>
        </p:spPr>
        <p:txBody>
          <a:bodyPr>
            <a:normAutofit/>
          </a:bodyPr>
          <a:lstStyle/>
          <a:p>
            <a:r>
              <a:rPr lang="cs-CZ" sz="2200" b="1" dirty="0" smtClean="0">
                <a:solidFill>
                  <a:srgbClr val="002060"/>
                </a:solidFill>
              </a:rPr>
              <a:t>DŮLEŽITÉ</a:t>
            </a:r>
            <a:r>
              <a:rPr lang="cs-CZ" sz="2200" dirty="0" smtClean="0">
                <a:solidFill>
                  <a:srgbClr val="002060"/>
                </a:solidFill>
              </a:rPr>
              <a:t>: Změna podmínek úhrady</a:t>
            </a:r>
            <a:r>
              <a:rPr lang="cs-CZ" sz="2200" dirty="0">
                <a:solidFill>
                  <a:srgbClr val="002060"/>
                </a:solidFill>
              </a:rPr>
              <a:t> </a:t>
            </a:r>
            <a:r>
              <a:rPr lang="cs-CZ" sz="2200" dirty="0" smtClean="0">
                <a:solidFill>
                  <a:srgbClr val="002060"/>
                </a:solidFill>
              </a:rPr>
              <a:t>spočívající v rozšíření podmínek úhrady oproti stávajícímu stavu (zaměnitelná terapie) - nezbytnost doložit farmakoekonomické hodnocení (dle ustanovení § 39b odst. 2 písm. c) zákona o veřejném zdravotním pojištění)</a:t>
            </a:r>
            <a:endParaRPr lang="cs-CZ" sz="22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Hodnotící zpráva  - podmínky úhrady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320445" y="4024777"/>
            <a:ext cx="8415935" cy="16201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600" dirty="0" smtClean="0">
              <a:solidFill>
                <a:srgbClr val="002060"/>
              </a:solidFill>
              <a:sym typeface="Symbol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429564" y="1594506"/>
            <a:ext cx="8197696" cy="4860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endParaRPr lang="cs-CZ" sz="2200" i="1" dirty="0" smtClean="0">
              <a:solidFill>
                <a:srgbClr val="002060"/>
              </a:solidFill>
              <a:sym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2170259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818710"/>
            <a:ext cx="8229600" cy="827965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Závěr hodnotící zprávy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4" y="1673805"/>
            <a:ext cx="7875875" cy="1395155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sz="2200" dirty="0" smtClean="0">
                <a:solidFill>
                  <a:srgbClr val="002060"/>
                </a:solidFill>
              </a:rPr>
              <a:t>Aktuální formulář hodnotící zprávy má oproti původnímu formuláři v závěru hodnotící zprávy sloupec </a:t>
            </a:r>
            <a:r>
              <a:rPr lang="cs-CZ" sz="2200" dirty="0" smtClean="0">
                <a:solidFill>
                  <a:srgbClr val="002060"/>
                </a:solidFill>
              </a:rPr>
              <a:t>„</a:t>
            </a:r>
            <a:r>
              <a:rPr lang="cs-CZ" sz="2200" b="1" dirty="0" smtClean="0">
                <a:solidFill>
                  <a:srgbClr val="002060"/>
                </a:solidFill>
              </a:rPr>
              <a:t>Stávající </a:t>
            </a:r>
            <a:r>
              <a:rPr lang="cs-CZ" sz="2200" b="1" dirty="0" smtClean="0">
                <a:solidFill>
                  <a:srgbClr val="002060"/>
                </a:solidFill>
              </a:rPr>
              <a:t>výše úhrady pro konečného spotřebitele/balení (Kč</a:t>
            </a:r>
            <a:r>
              <a:rPr lang="cs-CZ" sz="2200" b="1" dirty="0" smtClean="0">
                <a:solidFill>
                  <a:srgbClr val="002060"/>
                </a:solidFill>
              </a:rPr>
              <a:t>)“</a:t>
            </a:r>
            <a:endParaRPr lang="en-US" sz="2200" b="1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5.9.2016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© 201</a:t>
            </a:r>
            <a:r>
              <a:rPr lang="cs-CZ" dirty="0" smtClean="0"/>
              <a:t>2 </a:t>
            </a:r>
            <a:r>
              <a:rPr lang="en-US" dirty="0" smtClean="0"/>
              <a:t>STATE INSTITUTE FOR DRUG CONTROL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Hodnotící zpráva  - závěr</a:t>
            </a:r>
            <a:endParaRPr lang="en-US" dirty="0">
              <a:solidFill>
                <a:srgbClr val="002060"/>
              </a:solidFill>
            </a:endParaRPr>
          </a:p>
          <a:p>
            <a:endParaRPr lang="cs-CZ" dirty="0"/>
          </a:p>
        </p:txBody>
      </p:sp>
      <p:pic>
        <p:nvPicPr>
          <p:cNvPr id="11" name="Obrázek 10"/>
          <p:cNvPicPr/>
          <p:nvPr/>
        </p:nvPicPr>
        <p:blipFill rotWithShape="1">
          <a:blip r:embed="rId3"/>
          <a:srcRect l="63675" t="19339" r="6934" b="36825"/>
          <a:stretch/>
        </p:blipFill>
        <p:spPr bwMode="auto">
          <a:xfrm>
            <a:off x="1591426" y="2933945"/>
            <a:ext cx="5850651" cy="31953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2" name="Přímá spojnice se šipkou 11"/>
          <p:cNvCxnSpPr/>
          <p:nvPr/>
        </p:nvCxnSpPr>
        <p:spPr>
          <a:xfrm flipH="1">
            <a:off x="6507216" y="4194085"/>
            <a:ext cx="76508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1466655" y="5859270"/>
            <a:ext cx="76508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90053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 smtClean="0"/>
              <a:t>10</a:t>
            </a:r>
            <a:r>
              <a:rPr lang="cs-CZ" dirty="0" smtClean="0"/>
              <a:t>. </a:t>
            </a:r>
            <a:r>
              <a:rPr lang="cs-CZ" dirty="0" smtClean="0"/>
              <a:t>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7&quot; value=&quot;256&quot;/&gt;&lt;/object&gt;&lt;object type=&quot;3&quot; unique_id=&quot;10005&quot;&gt;&lt;property id=&quot;20148&quot; value=&quot;5&quot;/&gt;&lt;property id=&quot;20300&quot; value=&quot;Slide 2 - &amp;quot;Grémium majitelů lékáren&amp;#x0D;&amp;#x0A;29. 11. 2014&amp;quot;&quot;/&gt;&lt;property id=&quot;20307&quot; value=&quot;257&quot;/&gt;&lt;/object&gt;&lt;object type=&quot;3&quot; unique_id=&quot;10006&quot;&gt;&lt;property id=&quot;20148&quot; value=&quot;5&quot;/&gt;&lt;property id=&quot;20300&quot; value=&quot;Slide 5&quot;/&gt;&lt;property id=&quot;20307&quot; value=&quot;275&quot;/&gt;&lt;/object&gt;&lt;object type=&quot;3&quot; unique_id=&quot;10010&quot;&gt;&lt;property id=&quot;20148&quot; value=&quot;5&quot;/&gt;&lt;property id=&quot;20300&quot; value=&quot;Slide 39 - &amp;quot;Děkuji za pozornost&amp;quot;&quot;/&gt;&lt;property id=&quot;20307&quot; value=&quot;259&quot;/&gt;&lt;/object&gt;&lt;object type=&quot;3&quot; unique_id=&quot;10069&quot;&gt;&lt;property id=&quot;20148&quot; value=&quot;5&quot;/&gt;&lt;property id=&quot;20300&quot; value=&quot;Slide 27 - &amp;quot;Legislativa&amp;quot;&quot;/&gt;&lt;property id=&quot;20307&quot; value=&quot;281&quot;/&gt;&lt;/object&gt;&lt;object type=&quot;3&quot; unique_id=&quot;10142&quot;&gt;&lt;property id=&quot;20148&quot; value=&quot;5&quot;/&gt;&lt;property id=&quot;20300&quot; value=&quot;Slide 3&quot;/&gt;&lt;property id=&quot;20307&quot; value=&quot;282&quot;/&gt;&lt;/object&gt;&lt;object type=&quot;3&quot; unique_id=&quot;10143&quot;&gt;&lt;property id=&quot;20148&quot; value=&quot;5&quot;/&gt;&lt;property id=&quot;20300&quot; value=&quot;Slide 26 - &amp;quot;Konopí pro léčebné použití&amp;quot;&quot;/&gt;&lt;property id=&quot;20307&quot; value=&quot;283&quot;/&gt;&lt;/object&gt;&lt;object type=&quot;3&quot; unique_id=&quot;10214&quot;&gt;&lt;property id=&quot;20148&quot; value=&quot;5&quot;/&gt;&lt;property id=&quot;20300&quot; value=&quot;Slide 4 - &amp;quot;Inspekční činnosti SÚKL v lékárnách &amp;quot;&quot;/&gt;&lt;property id=&quot;20307&quot; value=&quot;285&quot;/&gt;&lt;/object&gt;&lt;object type=&quot;3&quot; unique_id=&quot;10216&quot;&gt;&lt;property id=&quot;20148&quot; value=&quot;5&quot;/&gt;&lt;property id=&quot;20300&quot; value=&quot;Slide 6 - &amp;quot;Zaměření kontrol:&amp;quot;&quot;/&gt;&lt;property id=&quot;20307&quot; value=&quot;287&quot;/&gt;&lt;/object&gt;&lt;object type=&quot;3&quot; unique_id=&quot;10318&quot;&gt;&lt;property id=&quot;20148&quot; value=&quot;5&quot;/&gt;&lt;property id=&quot;20300&quot; value=&quot;Slide 10 - &amp;quot;Novela zákona č. 256/2014 Sb., o veřejném zdravotním pojištění&amp;quot;&quot;/&gt;&lt;property id=&quot;20307&quot; value=&quot;289&quot;/&gt;&lt;/object&gt;&lt;object type=&quot;3&quot; unique_id=&quot;10351&quot;&gt;&lt;property id=&quot;20148&quot; value=&quot;5&quot;/&gt;&lt;property id=&quot;20300&quot; value=&quot;Slide 32 - &amp;quot;Elektronická preskripce – aktuální stav&amp;quot;&quot;/&gt;&lt;property id=&quot;20307&quot; value=&quot;293&quot;/&gt;&lt;/object&gt;&lt;object type=&quot;3&quot; unique_id=&quot;10369&quot;&gt;&lt;property id=&quot;20148&quot; value=&quot;5&quot;/&gt;&lt;property id=&quot;20300&quot; value=&quot;Slide 14 - &amp;quot;Revize cen a úhrad z veřejného zdravotního pojištění - 2014&amp;quot;&quot;/&gt;&lt;property id=&quot;20307&quot; value=&quot;294&quot;/&gt;&lt;/object&gt;&lt;object type=&quot;3&quot; unique_id=&quot;10442&quot;&gt;&lt;property id=&quot;20148&quot; value=&quot;5&quot;/&gt;&lt;property id=&quot;20300&quot; value=&quot;Slide 35&quot;/&gt;&lt;property id=&quot;20307&quot; value=&quot;295&quot;/&gt;&lt;/object&gt;&lt;object type=&quot;3&quot; unique_id=&quot;11032&quot;&gt;&lt;property id=&quot;20148&quot; value=&quot;5&quot;/&gt;&lt;property id=&quot;20300&quot; value=&quot;Slide 29 - &amp;quot;Předepsání IPLP&amp;quot;&quot;/&gt;&lt;property id=&quot;20307&quot; value=&quot;304&quot;/&gt;&lt;/object&gt;&lt;object type=&quot;3&quot; unique_id=&quot;11033&quot;&gt;&lt;property id=&quot;20148&quot; value=&quot;5&quot;/&gt;&lt;property id=&quot;20300&quot; value=&quot;Slide 28&quot;/&gt;&lt;property id=&quot;20307&quot; value=&quot;298&quot;/&gt;&lt;/object&gt;&lt;object type=&quot;3&quot; unique_id=&quot;11034&quot;&gt;&lt;property id=&quot;20148&quot; value=&quot;5&quot;/&gt;&lt;property id=&quot;20300&quot; value=&quot;Slide 37&quot;/&gt;&lt;property id=&quot;20307&quot; value=&quot;302&quot;/&gt;&lt;/object&gt;&lt;object type=&quot;3&quot; unique_id=&quot;11224&quot;&gt;&lt;property id=&quot;20148&quot; value=&quot;5&quot;/&gt;&lt;property id=&quot;20300&quot; value=&quot;Slide 7 - &amp;quot;Nejčastější důvody pro uložení pokuty:&amp;quot;&quot;/&gt;&lt;property id=&quot;20307&quot; value=&quot;306&quot;/&gt;&lt;/object&gt;&lt;object type=&quot;3&quot; unique_id=&quot;11225&quot;&gt;&lt;property id=&quot;20148&quot; value=&quot;5&quot;/&gt;&lt;property id=&quot;20300&quot; value=&quot;Slide 8 - &amp;quot;„Baťůžkaření“&amp;quot;&quot;/&gt;&lt;property id=&quot;20307&quot; value=&quot;305&quot;/&gt;&lt;/object&gt;&lt;object type=&quot;3&quot; unique_id=&quot;11843&quot;&gt;&lt;property id=&quot;20148&quot; value=&quot;5&quot;/&gt;&lt;property id=&quot;20300&quot; value=&quot;Slide 9 - &amp;quot;Novela zákona o veřejném zdravotním pojištění – „bonusy“&amp;quot;&quot;/&gt;&lt;property id=&quot;20307&quot; value=&quot;308&quot;/&gt;&lt;/object&gt;&lt;object type=&quot;3&quot; unique_id=&quot;11844&quot;&gt;&lt;property id=&quot;20148&quot; value=&quot;5&quot;/&gt;&lt;property id=&quot;20300&quot; value=&quot;Slide 13 - &amp;quot;Novela zákona č. 256/2014 Sb., novela zákona o veřejném zdravotním pojištění vs. nové pravomoci SÚKL&amp;quot;&quot;/&gt;&lt;property id=&quot;20307&quot; value=&quot;307&quot;/&gt;&lt;/object&gt;&lt;object type=&quot;3&quot; unique_id=&quot;11845&quot;&gt;&lt;property id=&quot;20148&quot; value=&quot;5&quot;/&gt;&lt;property id=&quot;20300&quot; value=&quot;Slide 15 - &amp;quot;Zákon č. 48/1997 Sb., o veřejném zdravotním pojištění – část šestá&amp;quot;&quot;/&gt;&lt;property id=&quot;20307&quot; value=&quot;309&quot;/&gt;&lt;/object&gt;&lt;object type=&quot;3&quot; unique_id=&quot;11846&quot;&gt;&lt;property id=&quot;20148&quot; value=&quot;5&quot;/&gt;&lt;property id=&quot;20300&quot; value=&quot;Slide 16 - &amp;quot;Zkrácené revize 2014 (březen – listopad):&amp;quot;&quot;/&gt;&lt;property id=&quot;20307&quot; value=&quot;310&quot;/&gt;&lt;/object&gt;&lt;object type=&quot;3&quot; unique_id=&quot;11848&quot;&gt;&lt;property id=&quot;20148&quot; value=&quot;5&quot;/&gt;&lt;property id=&quot;20300&quot; value=&quot;Slide 17 - &amp;quot;Odhadovaná úspora ze zkrácených revizí 2014 cca 1,2 mld. Kč&amp;quot;&quot;/&gt;&lt;property id=&quot;20307&quot; value=&quot;312&quot;/&gt;&lt;/object&gt;&lt;object type=&quot;3&quot; unique_id=&quot;11849&quot;&gt;&lt;property id=&quot;20148&quot; value=&quot;5&quot;/&gt;&lt;property id=&quot;20300&quot; value=&quot;Slide 18 - &amp;quot;Vliv změn úhrad léčivých přípravků na ekonomiku lékáren&amp;quot;&quot;/&gt;&lt;property id=&quot;20307&quot; value=&quot;313&quot;/&gt;&lt;/object&gt;&lt;object type=&quot;3&quot; unique_id=&quot;11850&quot;&gt;&lt;property id=&quot;20148&quot; value=&quot;5&quot;/&gt;&lt;property id=&quot;20300&quot; value=&quot;Slide 19 - &amp;quot;Vývoj objemu obchodních přirážek (OP)&amp;quot;&quot;/&gt;&lt;property id=&quot;20307&quot; value=&quot;314&quot;/&gt;&lt;/object&gt;&lt;object type=&quot;3&quot; unique_id=&quot;11851&quot;&gt;&lt;property id=&quot;20148&quot; value=&quot;5&quot;/&gt;&lt;property id=&quot;20300&quot; value=&quot;Slide 20 - &amp;quot;Vývoj objemu OP 2008-2013 (hrazené LP)&amp;quot;&quot;/&gt;&lt;property id=&quot;20307&quot; value=&quot;315&quot;/&gt;&lt;/object&gt;&lt;object type=&quot;3&quot; unique_id=&quot;11852&quot;&gt;&lt;property id=&quot;20148&quot; value=&quot;5&quot;/&gt;&lt;property id=&quot;20300&quot; value=&quot;Slide 21 - &amp;quot;Vývoj objemu OP 2008-2013 (nehrazené LP)&amp;quot;&quot;/&gt;&lt;property id=&quot;20307&quot; value=&quot;316&quot;/&gt;&lt;/object&gt;&lt;object type=&quot;3&quot; unique_id=&quot;11853&quot;&gt;&lt;property id=&quot;20148&quot; value=&quot;5&quot;/&gt;&lt;property id=&quot;20300&quot; value=&quot;Slide 22 - &amp;quot;Vývoj objemu 2008-2013 (všechny LP)&amp;quot;&quot;/&gt;&lt;property id=&quot;20307&quot; value=&quot;317&quot;/&gt;&lt;/object&gt;&lt;object type=&quot;3&quot; unique_id=&quot;11854&quot;&gt;&lt;property id=&quot;20148&quot; value=&quot;5&quot;/&gt;&lt;property id=&quot;20300&quot; value=&quot;Slide 23 - &amp;quot;Vývoj objemu 2008-2013 (spotřeby dle 2013)&amp;quot;&quot;/&gt;&lt;property id=&quot;20307&quot; value=&quot;318&quot;/&gt;&lt;/object&gt;&lt;object type=&quot;3&quot; unique_id=&quot;11855&quot;&gt;&lt;property id=&quot;20148&quot; value=&quot;5&quot;/&gt;&lt;property id=&quot;20300&quot; value=&quot;Slide 24 - &amp;quot;Zásadní faktory ovlivňující objem OP &amp;quot;&quot;/&gt;&lt;property id=&quot;20307&quot; value=&quot;319&quot;/&gt;&lt;/object&gt;&lt;object type=&quot;3&quot; unique_id=&quot;11856&quot;&gt;&lt;property id=&quot;20148&quot; value=&quot;5&quot;/&gt;&lt;property id=&quot;20300&quot; value=&quot;Slide 25 - &amp;quot;Systémové faktory ovlivňující cenu&amp;quot;&quot;/&gt;&lt;property id=&quot;20307&quot; value=&quot;320&quot;/&gt;&lt;/object&gt;&lt;object type=&quot;3&quot; unique_id=&quot;12105&quot;&gt;&lt;property id=&quot;20148&quot; value=&quot;5&quot;/&gt;&lt;property id=&quot;20300&quot; value=&quot;Slide 30 - &amp;quot;Příprava IPLP s obsahem konopí&amp;quot;&quot;/&gt;&lt;property id=&quot;20307&quot; value=&quot;321&quot;/&gt;&lt;/object&gt;&lt;object type=&quot;3&quot; unique_id=&quot;12218&quot;&gt;&lt;property id=&quot;20148&quot; value=&quot;5&quot;/&gt;&lt;property id=&quot;20300&quot; value=&quot;Slide 31 - &amp;quot;Výdej IPLP s obsahem konopí&amp;quot;&quot;/&gt;&lt;property id=&quot;20307&quot; value=&quot;322&quot;/&gt;&lt;/object&gt;&lt;object type=&quot;3&quot; unique_id=&quot;12471&quot;&gt;&lt;property id=&quot;20148&quot; value=&quot;5&quot;/&gt;&lt;property id=&quot;20300&quot; value=&quot;Slide 33&quot;/&gt;&lt;property id=&quot;20307&quot; value=&quot;325&quot;/&gt;&lt;/object&gt;&lt;object type=&quot;3&quot; unique_id=&quot;12472&quot;&gt;&lt;property id=&quot;20148&quot; value=&quot;5&quot;/&gt;&lt;property id=&quot;20300&quot; value=&quot;Slide 34&quot;/&gt;&lt;property id=&quot;20307&quot; value=&quot;324&quot;/&gt;&lt;/object&gt;&lt;object type=&quot;3&quot; unique_id=&quot;12473&quot;&gt;&lt;property id=&quot;20148&quot; value=&quot;5&quot;/&gt;&lt;property id=&quot;20300&quot; value=&quot;Slide 36 - &amp;quot;Sběr dat z lékáren&amp;quot;&quot;/&gt;&lt;property id=&quot;20307&quot; value=&quot;323&quot;/&gt;&lt;/object&gt;&lt;object type=&quot;3&quot; unique_id=&quot;12474&quot;&gt;&lt;property id=&quot;20148&quot; value=&quot;5&quot;/&gt;&lt;property id=&quot;20300&quot; value=&quot;Slide 38&quot;/&gt;&lt;property id=&quot;20307&quot; value=&quot;326&quot;/&gt;&lt;/object&gt;&lt;object type=&quot;3&quot; unique_id=&quot;12710&quot;&gt;&lt;property id=&quot;20148&quot; value=&quot;5&quot;/&gt;&lt;property id=&quot;20300&quot; value=&quot;Slide 11&quot;/&gt;&lt;property id=&quot;20307&quot; value=&quot;327&quot;/&gt;&lt;/object&gt;&lt;object type=&quot;3&quot; unique_id=&quot;12711&quot;&gt;&lt;property id=&quot;20148&quot; value=&quot;5&quot;/&gt;&lt;property id=&quot;20300&quot; value=&quot;Slide 12&quot;/&gt;&lt;property id=&quot;20307&quot; value=&quot;328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12113</TotalTime>
  <Words>1132</Words>
  <Application>Microsoft Office PowerPoint</Application>
  <PresentationFormat>Předvádění na obrazovce (4:3)</PresentationFormat>
  <Paragraphs>162</Paragraphs>
  <Slides>15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Motiv sady Office</vt:lpstr>
      <vt:lpstr>1_Motiv sady Office</vt:lpstr>
      <vt:lpstr>Prezentace aplikace PowerPoint</vt:lpstr>
      <vt:lpstr>Hodnotící zpráva</vt:lpstr>
      <vt:lpstr>Prezentace aplikace PowerPoint</vt:lpstr>
      <vt:lpstr>Hodnotící zpráva</vt:lpstr>
      <vt:lpstr>DOPORUČENÍ: sledovat plán revizí na www.sukl.cz </vt:lpstr>
      <vt:lpstr>Návrh hodnotící zprávy x finální hodnotící zpráva</vt:lpstr>
      <vt:lpstr>Referenční indikace</vt:lpstr>
      <vt:lpstr>Obvyklá denní terapeutická dávka - ODTD</vt:lpstr>
      <vt:lpstr>Obvyklá denní terapeutická dávka - ODTD</vt:lpstr>
      <vt:lpstr>Specifika HZ u revizí složených LP   (postup dle § 39b odst. 12/13 zákona o veřejném zdravotním pojištění)  </vt:lpstr>
      <vt:lpstr>Stanovení výše úhrady – návrh držitele rozhodnutí o registraci</vt:lpstr>
      <vt:lpstr>Zvýšení úhrady ve veřejném zájmu - § 16 vyhlášky č. 376/2011 Sb. </vt:lpstr>
      <vt:lpstr>Podmínky úhrady</vt:lpstr>
      <vt:lpstr>Závěr hodnotící zprávy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Slabý Juraj</cp:lastModifiedBy>
  <cp:revision>370</cp:revision>
  <cp:lastPrinted>2014-11-25T07:07:37Z</cp:lastPrinted>
  <dcterms:created xsi:type="dcterms:W3CDTF">2012-11-07T12:54:42Z</dcterms:created>
  <dcterms:modified xsi:type="dcterms:W3CDTF">2016-09-13T12:33:19Z</dcterms:modified>
</cp:coreProperties>
</file>