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8" r:id="rId5"/>
    <p:sldId id="260" r:id="rId6"/>
    <p:sldId id="262" r:id="rId7"/>
    <p:sldId id="261" r:id="rId8"/>
    <p:sldId id="266" r:id="rId9"/>
    <p:sldId id="263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aminská Alena" initials="KA" lastIdx="9" clrIdx="0"/>
  <p:cmAuthor id="1" name="Leplt Dominik" initials="LD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00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30951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9885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3.10.2016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3.10.2016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FIXOVANÁ ÚHRADA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Mgr. Ivana Rufferová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Praha, říjen 2016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FIXOVANÁ ÚHRADA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143000"/>
          </a:xfrm>
        </p:spPr>
        <p:txBody>
          <a:bodyPr/>
          <a:lstStyle/>
          <a:p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</a:t>
            </a:r>
            <a:r>
              <a:rPr lang="pl-P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</a:t>
            </a:r>
            <a:r>
              <a:rPr lang="pl-P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„fixovaná” úhrada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Jedná se o </a:t>
            </a:r>
            <a:r>
              <a:rPr lang="cs-CZ" b="1" dirty="0" smtClean="0"/>
              <a:t>základní úhradu za </a:t>
            </a:r>
            <a:r>
              <a:rPr lang="cs-CZ" b="1" dirty="0"/>
              <a:t>ODTD a podmínky </a:t>
            </a:r>
            <a:r>
              <a:rPr lang="cs-CZ" b="1" dirty="0" smtClean="0"/>
              <a:t>úhrady, které se „zafixují“ v předchozím, většinou revizním správním řízení</a:t>
            </a:r>
          </a:p>
          <a:p>
            <a:pPr algn="just"/>
            <a:endParaRPr lang="cs-CZ" b="1" dirty="0"/>
          </a:p>
          <a:p>
            <a:pPr algn="just"/>
            <a:r>
              <a:rPr lang="cs-CZ" b="1" dirty="0" smtClean="0"/>
              <a:t>Legislativní rámec </a:t>
            </a:r>
            <a:r>
              <a:rPr lang="cs-CZ" dirty="0" smtClean="0"/>
              <a:t>– </a:t>
            </a:r>
            <a:r>
              <a:rPr lang="cs-CZ" sz="2000" dirty="0" smtClean="0"/>
              <a:t>postupujeme dle </a:t>
            </a:r>
            <a:r>
              <a:rPr lang="cs-CZ" b="1" dirty="0" smtClean="0"/>
              <a:t>§ </a:t>
            </a:r>
            <a:r>
              <a:rPr lang="cs-CZ" b="1" dirty="0"/>
              <a:t>39c odst. 7 a 8 </a:t>
            </a:r>
            <a:r>
              <a:rPr lang="cs-CZ" sz="2000" dirty="0"/>
              <a:t>zákona č. 48/1997 Sb., o veřejném zdravotním pojištění a o změně a doplnění některých souvisejících zákonů, ve znění pozdějších předpisů (dále jen </a:t>
            </a:r>
            <a:r>
              <a:rPr lang="cs-CZ" dirty="0" smtClean="0"/>
              <a:t>„</a:t>
            </a:r>
            <a:r>
              <a:rPr lang="cs-CZ" b="1" dirty="0" smtClean="0"/>
              <a:t>ZoVZP</a:t>
            </a:r>
            <a:r>
              <a:rPr lang="cs-CZ" dirty="0" smtClean="0"/>
              <a:t>“) 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  <p:pic>
        <p:nvPicPr>
          <p:cNvPr id="1026" name="Picture 2" descr="Z:\My Documents\PREZENTACE\OBRÁZKY\imagesCAITNTO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260" y="1005104"/>
            <a:ext cx="1465108" cy="1458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1430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lze použít fixovanou úhradu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600000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b="1" dirty="0" smtClean="0"/>
              <a:t>v individuálním správním řízení (ISŘ) </a:t>
            </a:r>
            <a:r>
              <a:rPr lang="cs-CZ" dirty="0" smtClean="0"/>
              <a:t>– </a:t>
            </a:r>
            <a:r>
              <a:rPr lang="cs-CZ" dirty="0"/>
              <a:t>stanovení/změna VAPÚ na žádost, změna VAPÚ </a:t>
            </a:r>
            <a:r>
              <a:rPr lang="cs-CZ" dirty="0" smtClean="0"/>
              <a:t>ex-offo </a:t>
            </a:r>
            <a:r>
              <a:rPr lang="cs-CZ" b="1" dirty="0" smtClean="0"/>
              <a:t>- </a:t>
            </a:r>
            <a:r>
              <a:rPr lang="cs-CZ" b="1" dirty="0" smtClean="0">
                <a:solidFill>
                  <a:srgbClr val="00B050"/>
                </a:solidFill>
              </a:rPr>
              <a:t>nejčastěji</a:t>
            </a:r>
          </a:p>
          <a:p>
            <a:pPr>
              <a:buFontTx/>
              <a:buChar char="-"/>
            </a:pPr>
            <a:r>
              <a:rPr lang="cs-CZ" sz="2600" b="1" dirty="0" smtClean="0"/>
              <a:t>v </a:t>
            </a:r>
            <a:r>
              <a:rPr lang="cs-CZ" sz="2600" b="1" dirty="0"/>
              <a:t>revizi </a:t>
            </a:r>
            <a:r>
              <a:rPr lang="cs-CZ" sz="2600" b="1" dirty="0" smtClean="0"/>
              <a:t>úhrad LP </a:t>
            </a:r>
            <a:r>
              <a:rPr lang="cs-CZ" sz="2600" dirty="0" smtClean="0"/>
              <a:t>– </a:t>
            </a:r>
            <a:r>
              <a:rPr lang="cs-CZ" sz="2600" dirty="0"/>
              <a:t>u SLLP (§ 39b odst. 12 písm. </a:t>
            </a:r>
            <a:r>
              <a:rPr lang="cs-CZ" sz="2600" dirty="0" smtClean="0"/>
              <a:t>a) </a:t>
            </a:r>
            <a:r>
              <a:rPr lang="cs-CZ" sz="2600" dirty="0" err="1" smtClean="0"/>
              <a:t>ZoVZP</a:t>
            </a:r>
            <a:r>
              <a:rPr lang="cs-CZ" sz="2600" dirty="0" smtClean="0"/>
              <a:t>*), </a:t>
            </a:r>
            <a:r>
              <a:rPr lang="cs-CZ" sz="2600" dirty="0"/>
              <a:t>u </a:t>
            </a:r>
            <a:r>
              <a:rPr lang="cs-CZ" sz="2600" dirty="0" smtClean="0"/>
              <a:t>1.PP </a:t>
            </a:r>
            <a:r>
              <a:rPr lang="cs-CZ" sz="2600" dirty="0"/>
              <a:t>(snižuje se zafixovaná </a:t>
            </a:r>
            <a:r>
              <a:rPr lang="cs-CZ" sz="2600" dirty="0" smtClean="0"/>
              <a:t>základní úhrada)</a:t>
            </a:r>
          </a:p>
          <a:p>
            <a:pPr>
              <a:buFontTx/>
              <a:buChar char="-"/>
            </a:pPr>
            <a:endParaRPr lang="cs-CZ" sz="2600" dirty="0" smtClean="0"/>
          </a:p>
          <a:p>
            <a:pPr marL="0" indent="0">
              <a:buFont typeface="Arial" charset="0"/>
              <a:buNone/>
            </a:pPr>
            <a:r>
              <a:rPr lang="cs-CZ" sz="1200" dirty="0"/>
              <a:t>* § 39b</a:t>
            </a:r>
          </a:p>
          <a:p>
            <a:pPr marL="171450" indent="-171450">
              <a:buFont typeface="Arial" charset="0"/>
              <a:buChar char="•"/>
            </a:pPr>
            <a:r>
              <a:rPr lang="cs-CZ" sz="1200" dirty="0"/>
              <a:t>(12) Výše úhrady léčivých přípravků složených ze 2 a více léčivých látek, u kterých je více než 1 léčivá látka samostatně hrazena, se stanoví</a:t>
            </a:r>
          </a:p>
          <a:p>
            <a:pPr marL="0" indent="0">
              <a:buNone/>
            </a:pPr>
            <a:r>
              <a:rPr lang="cs-CZ" sz="1200" dirty="0" smtClean="0"/>
              <a:t>     a) </a:t>
            </a:r>
            <a:r>
              <a:rPr lang="cs-CZ" sz="1200" dirty="0"/>
              <a:t>součtem úhrad za obvyklou denní terapeutickou dávku příslušných samostatně hrazených léčivých látek stanovených podle § 39c odst. 7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</p:spTree>
    <p:extLst>
      <p:ext uri="{BB962C8B-B14F-4D97-AF65-F5344CB8AC3E}">
        <p14:creationId xmlns:p14="http://schemas.microsoft.com/office/powerpoint/2010/main" val="1425408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11430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Dle čeho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fixujeme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754325"/>
            <a:ext cx="8229600" cy="3600000"/>
          </a:xfrm>
        </p:spPr>
        <p:txBody>
          <a:bodyPr/>
          <a:lstStyle/>
          <a:p>
            <a:r>
              <a:rPr lang="cs-CZ" dirty="0"/>
              <a:t>Pravomocná vykonatelná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/>
              <a:t>revize</a:t>
            </a:r>
          </a:p>
          <a:p>
            <a:endParaRPr lang="cs-CZ" dirty="0"/>
          </a:p>
          <a:p>
            <a:r>
              <a:rPr lang="cs-CZ" dirty="0"/>
              <a:t>V případě, že nelze, pak </a:t>
            </a:r>
            <a:r>
              <a:rPr lang="cs-CZ" b="1" dirty="0"/>
              <a:t>dle správního řízení (SŘ) </a:t>
            </a:r>
            <a:r>
              <a:rPr lang="cs-CZ" b="1" dirty="0"/>
              <a:t>rozhodnutého před 1. 1. 2010 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  <p:pic>
        <p:nvPicPr>
          <p:cNvPr id="2050" name="Picture 2" descr="Z:\My Documents\PREZENTACE\OBRÁZKY\otazník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470" y="998730"/>
            <a:ext cx="1229945" cy="179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5408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818710"/>
            <a:ext cx="8229600" cy="11430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fixujeme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53135"/>
            <a:ext cx="8229600" cy="4266175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dirty="0" smtClean="0"/>
              <a:t>Lze provést pouze ve správním řízení, kde předmětný LP/PZLÚ obsahuje LL, která je zaměnitelná se skupinou v zásadě terapeuticky zaměnitelných přípravků, na kterou již </a:t>
            </a:r>
            <a:r>
              <a:rPr lang="cs-CZ" b="1" dirty="0" smtClean="0"/>
              <a:t>proběhla alespoň 1 revize úhrad</a:t>
            </a:r>
            <a:r>
              <a:rPr lang="cs-CZ" dirty="0" smtClean="0"/>
              <a:t>, a tato revize je </a:t>
            </a:r>
            <a:r>
              <a:rPr lang="cs-CZ" b="1" dirty="0" smtClean="0"/>
              <a:t>pravomocná</a:t>
            </a:r>
            <a:r>
              <a:rPr lang="cs-CZ" dirty="0" smtClean="0"/>
              <a:t> (+ vykonatelná nejpozději k vydání ROZ v předmětném řízení)</a:t>
            </a:r>
          </a:p>
          <a:p>
            <a:pPr algn="just"/>
            <a:r>
              <a:rPr lang="cs-CZ" dirty="0" smtClean="0"/>
              <a:t>Fixuje se vždy </a:t>
            </a:r>
            <a:r>
              <a:rPr lang="cs-CZ" b="1" dirty="0" smtClean="0"/>
              <a:t>k poslední pravomocné revizi </a:t>
            </a:r>
            <a:r>
              <a:rPr lang="cs-CZ" dirty="0" smtClean="0"/>
              <a:t>(hloubková, ale i zkrácená)</a:t>
            </a:r>
          </a:p>
          <a:p>
            <a:pPr algn="just"/>
            <a:r>
              <a:rPr lang="cs-CZ" dirty="0"/>
              <a:t>P</a:t>
            </a:r>
            <a:r>
              <a:rPr lang="cs-CZ" dirty="0" smtClean="0"/>
              <a:t>okud </a:t>
            </a:r>
            <a:r>
              <a:rPr lang="cs-CZ" dirty="0"/>
              <a:t>nelze </a:t>
            </a:r>
            <a:r>
              <a:rPr lang="cs-CZ" dirty="0" smtClean="0"/>
              <a:t>fixovat dle revize, </a:t>
            </a:r>
            <a:r>
              <a:rPr lang="cs-CZ" dirty="0"/>
              <a:t>potom </a:t>
            </a:r>
            <a:r>
              <a:rPr lang="cs-CZ" dirty="0" smtClean="0"/>
              <a:t>ZÚ/ODTD </a:t>
            </a:r>
            <a:r>
              <a:rPr lang="cs-CZ" dirty="0"/>
              <a:t>fixována </a:t>
            </a:r>
            <a:r>
              <a:rPr lang="cs-CZ" dirty="0" smtClean="0"/>
              <a:t>podle ISŘ </a:t>
            </a:r>
            <a:r>
              <a:rPr lang="cs-CZ" dirty="0" smtClean="0"/>
              <a:t>rozhodnutého před 1. 1. 2010 (</a:t>
            </a:r>
            <a:r>
              <a:rPr lang="cs-CZ" dirty="0"/>
              <a:t>tzn. pokud zatím žádná revize předmětné LL/RS ještě není pravomocná, fixujeme dle posledního („nejnovějšího“) </a:t>
            </a:r>
            <a:r>
              <a:rPr lang="cs-CZ" dirty="0" smtClean="0"/>
              <a:t>pravomocného ROZ </a:t>
            </a:r>
            <a:r>
              <a:rPr lang="cs-CZ" dirty="0"/>
              <a:t>v ISŘ předmětné LL/RS, které </a:t>
            </a:r>
            <a:r>
              <a:rPr lang="cs-CZ" dirty="0" smtClean="0"/>
              <a:t>bylo rozhodnuto před </a:t>
            </a:r>
            <a:r>
              <a:rPr lang="cs-CZ" dirty="0"/>
              <a:t>1. 1. 2010</a:t>
            </a:r>
            <a:r>
              <a:rPr lang="cs-CZ" dirty="0" smtClean="0"/>
              <a:t>) – </a:t>
            </a:r>
            <a:r>
              <a:rPr lang="cs-CZ" dirty="0" smtClean="0">
                <a:solidFill>
                  <a:srgbClr val="FF0000"/>
                </a:solidFill>
              </a:rPr>
              <a:t>již velmi zřídka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</p:spTree>
    <p:extLst>
      <p:ext uri="{BB962C8B-B14F-4D97-AF65-F5344CB8AC3E}">
        <p14:creationId xmlns:p14="http://schemas.microsoft.com/office/powerpoint/2010/main" val="1425408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143000"/>
          </a:xfrm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fixujeme II.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600000"/>
          </a:xfrm>
        </p:spPr>
        <p:txBody>
          <a:bodyPr>
            <a:normAutofit/>
          </a:bodyPr>
          <a:lstStyle/>
          <a:p>
            <a:pPr algn="just"/>
            <a:r>
              <a:rPr lang="cs-CZ" dirty="0" smtClean="0"/>
              <a:t>Fixování probíhá tak, že při výpočtu úhrady „zafixujeme“ základní úhradu za ODTD, následně se vypočte úhrada za jednotku lékové formy a nakonec jádrová úhrada za balení LP/PZLÚ – JUHR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Z jádrové úhrady </a:t>
            </a:r>
            <a:r>
              <a:rPr lang="cs-CZ" dirty="0"/>
              <a:t>za </a:t>
            </a:r>
            <a:r>
              <a:rPr lang="cs-CZ" dirty="0" smtClean="0"/>
              <a:t>balení se následně vypočte úhrada pro konečného spotřebitele (UHR)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</p:spTree>
    <p:extLst>
      <p:ext uri="{BB962C8B-B14F-4D97-AF65-F5344CB8AC3E}">
        <p14:creationId xmlns:p14="http://schemas.microsoft.com/office/powerpoint/2010/main" val="27908474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fixujeme - v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případě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fixování ke správnímu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vedenému podle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předchozí právní úpravy </a:t>
            </a:r>
            <a:r>
              <a:rPr lang="cs-CZ" sz="27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(vyhláška č. 92/2008 Sb</a:t>
            </a:r>
            <a:r>
              <a:rPr lang="cs-CZ" sz="27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 platná do 30.11.2011) </a:t>
            </a:r>
            <a:endParaRPr lang="cs-CZ" sz="2700" b="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 smtClean="0"/>
              <a:t>Nutný </a:t>
            </a:r>
            <a:r>
              <a:rPr lang="cs-CZ" dirty="0"/>
              <a:t>přepočet </a:t>
            </a:r>
            <a:r>
              <a:rPr lang="cs-CZ" dirty="0" smtClean="0"/>
              <a:t>ZÚ/ODTD na tzv. JEKV – jádrovou základní úhradu</a:t>
            </a:r>
          </a:p>
          <a:p>
            <a:pPr algn="just"/>
            <a:r>
              <a:rPr lang="cs-CZ" dirty="0"/>
              <a:t>D</a:t>
            </a:r>
            <a:r>
              <a:rPr lang="cs-CZ" dirty="0" smtClean="0"/>
              <a:t>le vzorce MZ: </a:t>
            </a:r>
            <a:r>
              <a:rPr lang="cs-CZ" b="1" i="1" dirty="0"/>
              <a:t>„JZÚ = [ZÚ /DPH – (NÁPOČET / (počet </a:t>
            </a:r>
            <a:r>
              <a:rPr lang="cs-CZ" b="1" i="1" dirty="0" smtClean="0"/>
              <a:t>ODTD </a:t>
            </a:r>
            <a:r>
              <a:rPr lang="cs-CZ" b="1" i="1" dirty="0"/>
              <a:t>v balení </a:t>
            </a:r>
            <a:r>
              <a:rPr lang="cs-CZ" b="1" i="1" dirty="0" err="1"/>
              <a:t>ref</a:t>
            </a:r>
            <a:r>
              <a:rPr lang="cs-CZ" b="1" i="1" dirty="0"/>
              <a:t>. LP / 1)] / sazba“ </a:t>
            </a:r>
            <a:r>
              <a:rPr lang="cs-CZ" i="1" dirty="0"/>
              <a:t>ze stanoviska Ministerstva zdravotnictví č. j. MZDR73123/2011 vydaného dne 9. 11. 2011 </a:t>
            </a:r>
            <a:endParaRPr lang="cs-CZ" i="1" dirty="0" smtClean="0"/>
          </a:p>
          <a:p>
            <a:pPr algn="just"/>
            <a:r>
              <a:rPr lang="cs-CZ" dirty="0" smtClean="0"/>
              <a:t>Úhrada za jednotlivé síly počítána dle nové legislativy -&gt; v případě fixování ke správnímu řízení vedenému dle předchozí právní úpravy může u stejných sil dojít k odlišnému výsledku (vlivem ne/použití koeficientu)</a:t>
            </a:r>
            <a:endParaRPr lang="cs-CZ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FIXOVANÁ ÚHRADA</a:t>
            </a:r>
          </a:p>
        </p:txBody>
      </p:sp>
    </p:spTree>
    <p:extLst>
      <p:ext uri="{BB962C8B-B14F-4D97-AF65-F5344CB8AC3E}">
        <p14:creationId xmlns:p14="http://schemas.microsoft.com/office/powerpoint/2010/main" val="14403588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622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1_Motiv sady Office</vt:lpstr>
      <vt:lpstr>Prezentace aplikace PowerPoint</vt:lpstr>
      <vt:lpstr>FIXOVANÁ ÚHRADA</vt:lpstr>
      <vt:lpstr>Co je „fixovaná” úhrada</vt:lpstr>
      <vt:lpstr>Kdy lze použít fixovanou úhradu</vt:lpstr>
      <vt:lpstr>Dle čeho fixujeme</vt:lpstr>
      <vt:lpstr>Jak fixujeme</vt:lpstr>
      <vt:lpstr>Jak fixujeme II.</vt:lpstr>
      <vt:lpstr>Jak fixujeme - v případě fixování ke správnímu řízení vedenému podle předchozí právní úpravy (vyhláška č. 92/2008 Sb., platná do 30.11.2011) 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Kaminská Alena</cp:lastModifiedBy>
  <cp:revision>36</cp:revision>
  <dcterms:created xsi:type="dcterms:W3CDTF">2012-11-07T12:54:42Z</dcterms:created>
  <dcterms:modified xsi:type="dcterms:W3CDTF">2016-10-03T11:32:20Z</dcterms:modified>
</cp:coreProperties>
</file>