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handoutMasterIdLst>
    <p:handoutMasterId r:id="rId27"/>
  </p:handoutMasterIdLst>
  <p:sldIdLst>
    <p:sldId id="256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7" r:id="rId23"/>
    <p:sldId id="276" r:id="rId24"/>
    <p:sldId id="25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minská Alena" initials="KA" lastIdx="29" clrIdx="0"/>
  <p:cmAuthor id="1" name="Leplt Dominik" initials="LD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947" autoAdjust="0"/>
  </p:normalViewPr>
  <p:slideViewPr>
    <p:cSldViewPr>
      <p:cViewPr varScale="1">
        <p:scale>
          <a:sx n="87" d="100"/>
          <a:sy n="87" d="100"/>
        </p:scale>
        <p:origin x="-15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HR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583333333333334E-2"/>
                  <c:y val="-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833333333333333E-3"/>
                  <c:y val="-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1666666666666666E-3"/>
                  <c:y val="-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749999999999847E-2"/>
                  <c:y val="-1.5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1.57</c:v>
                </c:pt>
                <c:pt idx="1">
                  <c:v>1.44</c:v>
                </c:pt>
                <c:pt idx="2">
                  <c:v>0.92</c:v>
                </c:pt>
                <c:pt idx="3">
                  <c:v>1.74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ZR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dLbl>
              <c:idx val="0"/>
              <c:layout>
                <c:manualLayout>
                  <c:x val="2.7083333333333334E-2"/>
                  <c:y val="-6.25000000000000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-9.37500000000000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499999999999924E-2"/>
                  <c:y val="-9.37499999999999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2916666666666512E-2"/>
                  <c:y val="-1.25000000000000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List1!$C$2:$C$5</c:f>
              <c:numCache>
                <c:formatCode>General</c:formatCode>
                <c:ptCount val="4"/>
                <c:pt idx="0">
                  <c:v>0.33</c:v>
                </c:pt>
                <c:pt idx="1">
                  <c:v>2.89</c:v>
                </c:pt>
                <c:pt idx="2">
                  <c:v>1.63</c:v>
                </c:pt>
                <c:pt idx="3">
                  <c:v>1.1399999999999999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267328"/>
        <c:axId val="101268864"/>
        <c:axId val="0"/>
      </c:bar3DChart>
      <c:catAx>
        <c:axId val="101267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1268864"/>
        <c:crosses val="autoZero"/>
        <c:auto val="1"/>
        <c:lblAlgn val="ctr"/>
        <c:lblOffset val="100"/>
        <c:noMultiLvlLbl val="0"/>
      </c:catAx>
      <c:valAx>
        <c:axId val="10126886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400" b="0" dirty="0" smtClean="0"/>
                  <a:t>mld. Kč</a:t>
                </a:r>
                <a:endParaRPr lang="cs-CZ" sz="1400" b="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12673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HR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5432098765432098E-3"/>
                  <c:y val="-3.1746031746031744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226,1</a:t>
                    </a:r>
                    <a:r>
                      <a:rPr lang="cs-CZ" sz="1200" dirty="0" smtClean="0"/>
                      <a:t> </a:t>
                    </a:r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0865412656751238E-3"/>
                  <c:y val="-4.585537918871252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279</a:t>
                    </a:r>
                    <a:r>
                      <a:rPr lang="cs-CZ" sz="1200" dirty="0" smtClean="0"/>
                      <a:t>,0</a:t>
                    </a:r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2.8218694885361616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505,2</a:t>
                    </a:r>
                    <a:endParaRPr lang="cs-CZ" sz="1200" dirty="0" smtClean="0"/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1. kvartál</c:v>
                </c:pt>
                <c:pt idx="1">
                  <c:v>2. kvartál</c:v>
                </c:pt>
                <c:pt idx="2">
                  <c:v>Celkem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226.1</c:v>
                </c:pt>
                <c:pt idx="1">
                  <c:v>279</c:v>
                </c:pt>
                <c:pt idx="2">
                  <c:v>505.2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ZR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dLbl>
              <c:idx val="0"/>
              <c:layout>
                <c:manualLayout>
                  <c:x val="1.8518518518518462E-2"/>
                  <c:y val="-3.5273368606701938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763,5</a:t>
                    </a:r>
                    <a:endParaRPr lang="cs-CZ" sz="1200" dirty="0" smtClean="0"/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6234446388645864E-2"/>
                  <c:y val="-3.8800705467372201E-2"/>
                </c:manualLayout>
              </c:layout>
              <c:tx>
                <c:rich>
                  <a:bodyPr/>
                  <a:lstStyle/>
                  <a:p>
                    <a:r>
                      <a:rPr lang="cs-CZ" sz="1200" dirty="0" smtClean="0"/>
                      <a:t>298,4</a:t>
                    </a:r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888888888888888E-2"/>
                  <c:y val="-2.8218694885361537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smtClean="0"/>
                      <a:t>923,3</a:t>
                    </a:r>
                    <a:endParaRPr lang="cs-CZ" sz="1200" dirty="0" smtClean="0"/>
                  </a:p>
                  <a:p>
                    <a:r>
                      <a:rPr lang="cs-CZ" sz="1200" dirty="0" smtClean="0"/>
                      <a:t>mil. Kč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1. kvartál</c:v>
                </c:pt>
                <c:pt idx="1">
                  <c:v>2. kvartál</c:v>
                </c:pt>
                <c:pt idx="2">
                  <c:v>Celkem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763.5</c:v>
                </c:pt>
                <c:pt idx="1">
                  <c:v>298.39999999999998</c:v>
                </c:pt>
                <c:pt idx="2">
                  <c:v>923.3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345920"/>
        <c:axId val="101355904"/>
        <c:axId val="0"/>
      </c:bar3DChart>
      <c:catAx>
        <c:axId val="101345920"/>
        <c:scaling>
          <c:orientation val="minMax"/>
        </c:scaling>
        <c:delete val="0"/>
        <c:axPos val="b"/>
        <c:majorTickMark val="out"/>
        <c:minorTickMark val="none"/>
        <c:tickLblPos val="nextTo"/>
        <c:crossAx val="101355904"/>
        <c:crosses val="autoZero"/>
        <c:auto val="1"/>
        <c:lblAlgn val="ctr"/>
        <c:lblOffset val="100"/>
        <c:noMultiLvlLbl val="0"/>
      </c:catAx>
      <c:valAx>
        <c:axId val="10135590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400" b="0" dirty="0" smtClean="0"/>
                  <a:t>mil. Kč</a:t>
                </a:r>
                <a:endParaRPr lang="cs-CZ" sz="1400" b="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13459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5628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33869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8F9F3FD-E70E-480B-BD51-CCF40689E4F1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862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5DA59AD-F244-434E-B0BE-4FD5026C1877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5528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6CF0BCE-B889-4BDB-8F8B-3C4CDD76109A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046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861DC77-05D6-4060-B3A8-7C194A9399BF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3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A1CD65E-7BDD-4E2E-9C8D-D39B74717026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11386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0" i="0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612B03D-C19F-439A-BCEA-FF5DD2178F53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289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16D87EA-40FF-430A-8994-10102F29974A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577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A4429C2-FE4F-42D1-A699-2E7AD747E388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87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D3F2035-BE33-4034-B4E3-B3A83BB76215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311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26499DE-508C-4D14-85CA-9DE610EBF6BF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0737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5E89A42-198D-42A3-B0AC-36B1AAFBAB87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1290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AEA8A9F-778D-4E85-B64F-91D856278DE6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0907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0BD83D9-935C-4CA9-9F66-5B2D9294E9F9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1128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5E89A42-198D-42A3-B0AC-36B1AAFBAB87}" type="datetime1">
              <a:rPr lang="cs-CZ" smtClean="0"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129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www.google.cz/url?sa=i&amp;rct=j&amp;q=&amp;esrc=s&amp;frm=1&amp;source=images&amp;cd=&amp;cad=rja&amp;uact=8&amp;ved=0CAcQjRw&amp;url=http://pixabay.com/en/photos/correct/&amp;ei=wKr9VKjzDYLVPaSagJgO&amp;bvm=bv.87611401,d.bGQ&amp;psig=AFQjCNGJrU3tZB19YUUGhsu74FcwTbVXaA&amp;ust=1425996843924097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&amp;esrc=s&amp;source=images&amp;cd=&amp;cad=rja&amp;uact=8&amp;ved=0ahUKEwjp3-_nlfDOAhUBnBoKHXj6DcQQjRwIBw&amp;url=http://www.jurn.org/dazposer/?m%3D201310&amp;bvm=bv.131783435,d.ZGg&amp;psig=AFQjCNGxif_HYoiB_RPVn6FlRQzOm74Wqw&amp;ust=147288761192778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z/url?sa=i&amp;rct=j&amp;q=&amp;esrc=s&amp;source=images&amp;cd=&amp;cad=rja&amp;uact=8&amp;ved=0ahUKEwj2z5vExfDOAhVGORoKHY4DCP8QjRwIBw&amp;url=http://www.istockphoto.com/photos/Jumping,Men,Characters,Cartoon?facets%3D%7b%2234%22:%5b%221%22,%229%22,%224%22,%227%22,%228%22%5d,%2235%22:%5b%22Jumping,Men,Characters,Cartoon%22%5d%7d&amp;bvm=bv.131783435,bs.2,d.ZGg&amp;psig=AFQjCNHBOAqU_dQKf63USxoGzNb9TjkTlQ&amp;ust=147290009839262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&amp;esrc=s&amp;frm=1&amp;source=images&amp;cd=&amp;cad=rja&amp;uact=8&amp;docid=3vQE-bhXtXDWKM&amp;tbnid=ssMPIFc93Yc2WM:&amp;ved=0CAUQjRw&amp;url=http://www.clker.com/clipart-white-coins.html&amp;ei=82CRU_LFJcm10wX474C4DQ&amp;bvm=bv.68445247,d.d2k&amp;psig=AFQjCNG7KYKwNZB3Nd_us11vV3XRfLHyfQ&amp;ust=1402122782464742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url?sa=i&amp;rct=j&amp;q=&amp;esrc=s&amp;frm=1&amp;source=images&amp;cd=&amp;cad=rja&amp;uact=8&amp;docid=amBwm1lv7m6s-M&amp;tbnid=_O7F8EtPqU_aHM:&amp;ved=0CAUQjRw&amp;url=http://findicons.com/search/banknote&amp;ei=5WORU6_UFoam0AW0uIDICA&amp;bvm=bv.68445247,d.d2k&amp;psig=AFQjCNFs6D56iHwvssTDiD951Ojw9iPA9A&amp;ust=1402123151744769" TargetMode="External"/><Relationship Id="rId11" Type="http://schemas.openxmlformats.org/officeDocument/2006/relationships/image" Target="../media/image20.png"/><Relationship Id="rId5" Type="http://schemas.openxmlformats.org/officeDocument/2006/relationships/image" Target="../media/image17.gif"/><Relationship Id="rId10" Type="http://schemas.openxmlformats.org/officeDocument/2006/relationships/hyperlink" Target="http://www.google.cz/url?sa=i&amp;rct=j&amp;q=&amp;esrc=s&amp;frm=1&amp;source=images&amp;cd=&amp;cad=rja&amp;uact=8&amp;ved=0CAcQjRw&amp;url=http://4vector.com/free-vector/scales-of-justice-99380&amp;ei=dpYBVejFKYevPI-IgdgM&amp;bvm=bv.87920726,d.d2s&amp;psig=AFQjCNH1xjlLyAB8ZPn3p458eVnJ4H_xqA&amp;ust=1426253708767681" TargetMode="External"/><Relationship Id="rId4" Type="http://schemas.openxmlformats.org/officeDocument/2006/relationships/hyperlink" Target="http://www.google.cz/url?sa=i&amp;rct=j&amp;q=&amp;esrc=s&amp;frm=1&amp;source=images&amp;cd=&amp;cad=rja&amp;uact=8&amp;ved=0CAcQjRw&amp;url=http://pixshark.com/group-people-png-silhouette.htm&amp;ei=jJkBVf7FDonAPP2WgPgO&amp;bvm=bv.87920726,d.d2s&amp;psig=AFQjCNGf0x37yxwLaqG_MXBOAv8rv85aSw&amp;ust=1426254590594768" TargetMode="External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informativni-prehled-skupin-lecivych-latek-dle-prilohy-c-2-1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3.10.2016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/>
              <a:t>ZKRÁCENÉ vs. HLOUBKOVÉ REVIZE systému úhrad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Dominik Leplt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Praha, 5. října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1143000"/>
          </a:xfrm>
        </p:spPr>
        <p:txBody>
          <a:bodyPr/>
          <a:lstStyle/>
          <a:p>
            <a:r>
              <a:rPr lang="cs-CZ" dirty="0" smtClean="0"/>
              <a:t>Co jsou to úhradové revize?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87043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Proces hodnocení výše a podmínek úhrady skupiny terapeuticky zaměnitelných léčivých přípravků a souvisejících parametrů (terapeutická zaměnitelnost, bezpečnost, klinické použití, výše ODTD</a:t>
            </a:r>
            <a:r>
              <a:rPr lang="cs-CZ" dirty="0" smtClean="0">
                <a:solidFill>
                  <a:schemeClr val="tx2"/>
                </a:solidFill>
              </a:rPr>
              <a:t>*</a:t>
            </a:r>
            <a:r>
              <a:rPr lang="cs-CZ" dirty="0" smtClean="0"/>
              <a:t>, podmínky úhrady...viz § 39b odst. 2 písm. a) až k) </a:t>
            </a:r>
            <a:r>
              <a:rPr lang="cs-CZ" dirty="0" err="1" smtClean="0"/>
              <a:t>ZoVZP</a:t>
            </a:r>
            <a:r>
              <a:rPr lang="cs-CZ" dirty="0" smtClean="0">
                <a:solidFill>
                  <a:schemeClr val="tx2"/>
                </a:solidFill>
              </a:rPr>
              <a:t>*</a:t>
            </a:r>
            <a:r>
              <a:rPr lang="cs-CZ" dirty="0">
                <a:solidFill>
                  <a:schemeClr val="tx2"/>
                </a:solidFill>
              </a:rPr>
              <a:t>*</a:t>
            </a:r>
            <a:r>
              <a:rPr lang="cs-CZ" dirty="0" smtClean="0"/>
              <a:t>)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Dva typy:</a:t>
            </a:r>
          </a:p>
          <a:p>
            <a:pPr lvl="1" algn="just"/>
            <a:r>
              <a:rPr lang="cs-CZ" dirty="0" smtClean="0"/>
              <a:t>hloubkové </a:t>
            </a:r>
            <a:r>
              <a:rPr lang="cs-CZ" b="1" dirty="0" smtClean="0"/>
              <a:t>X</a:t>
            </a:r>
            <a:r>
              <a:rPr lang="cs-CZ" dirty="0" smtClean="0"/>
              <a:t> zkrácené</a:t>
            </a:r>
          </a:p>
          <a:p>
            <a:pPr lvl="1" algn="just"/>
            <a:r>
              <a:rPr lang="cs-CZ" dirty="0" smtClean="0"/>
              <a:t>plánované revize (např. dle referenčních skupin) </a:t>
            </a:r>
            <a:r>
              <a:rPr lang="cs-CZ" b="1" dirty="0" smtClean="0"/>
              <a:t>X</a:t>
            </a:r>
            <a:r>
              <a:rPr lang="cs-CZ" dirty="0" smtClean="0"/>
              <a:t> ad hoc (dle aktuální potřeby)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8" name="Zástupný symbol pro obsah 19"/>
          <p:cNvSpPr txBox="1">
            <a:spLocks/>
          </p:cNvSpPr>
          <p:nvPr/>
        </p:nvSpPr>
        <p:spPr>
          <a:xfrm>
            <a:off x="521550" y="5904275"/>
            <a:ext cx="7110790" cy="4050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*obvyklá denní terapeutická dávka</a:t>
            </a:r>
          </a:p>
          <a:p>
            <a:pPr marL="0" indent="0"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** zákon </a:t>
            </a:r>
            <a:r>
              <a:rPr lang="cs-CZ" sz="1200" dirty="0">
                <a:solidFill>
                  <a:schemeClr val="tx2"/>
                </a:solidFill>
              </a:rPr>
              <a:t>č. 48/1997 Sb., o veřejném zdravotním pojištění, ve znění pozdějších </a:t>
            </a:r>
            <a:r>
              <a:rPr lang="cs-CZ" sz="1200" dirty="0" smtClean="0">
                <a:solidFill>
                  <a:schemeClr val="tx2"/>
                </a:solidFill>
              </a:rPr>
              <a:t>předpisů</a:t>
            </a:r>
            <a:endParaRPr lang="cs-CZ" sz="1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28700"/>
            <a:ext cx="8229600" cy="1143000"/>
          </a:xfrm>
        </p:spPr>
        <p:txBody>
          <a:bodyPr/>
          <a:lstStyle/>
          <a:p>
            <a:r>
              <a:rPr lang="cs-CZ" dirty="0" smtClean="0"/>
              <a:t>Vývoj úhradových revizí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cxnSp>
        <p:nvCxnSpPr>
          <p:cNvPr id="14" name="Přímá spojnice se šipkou 13"/>
          <p:cNvCxnSpPr>
            <a:stCxn id="18" idx="2"/>
            <a:endCxn id="22" idx="0"/>
          </p:cNvCxnSpPr>
          <p:nvPr/>
        </p:nvCxnSpPr>
        <p:spPr>
          <a:xfrm>
            <a:off x="4571438" y="2657869"/>
            <a:ext cx="993" cy="4110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22" idx="1"/>
            <a:endCxn id="23" idx="0"/>
          </p:cNvCxnSpPr>
          <p:nvPr/>
        </p:nvCxnSpPr>
        <p:spPr>
          <a:xfrm flipH="1">
            <a:off x="2119228" y="3429000"/>
            <a:ext cx="855525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22" idx="3"/>
            <a:endCxn id="17" idx="0"/>
          </p:cNvCxnSpPr>
          <p:nvPr/>
        </p:nvCxnSpPr>
        <p:spPr>
          <a:xfrm>
            <a:off x="6170108" y="3429000"/>
            <a:ext cx="845664" cy="7203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Zaoblený obdélník 16"/>
          <p:cNvSpPr/>
          <p:nvPr/>
        </p:nvSpPr>
        <p:spPr>
          <a:xfrm>
            <a:off x="5418094" y="4149323"/>
            <a:ext cx="3195355" cy="7200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od prosince 2011</a:t>
            </a:r>
          </a:p>
          <a:p>
            <a:pPr algn="ctr"/>
            <a:r>
              <a:rPr lang="cs-CZ" b="1" dirty="0"/>
              <a:t>Z</a:t>
            </a:r>
            <a:r>
              <a:rPr lang="cs-CZ" b="1" dirty="0" smtClean="0"/>
              <a:t>krácené revize</a:t>
            </a:r>
            <a:endParaRPr lang="cs-CZ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2973760" y="1937789"/>
            <a:ext cx="3195355" cy="7200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do prosince 2007</a:t>
            </a:r>
          </a:p>
          <a:p>
            <a:pPr algn="ctr"/>
            <a:r>
              <a:rPr lang="cs-CZ" b="1" dirty="0" smtClean="0"/>
              <a:t>Ministerstvo zdravotnictví</a:t>
            </a:r>
            <a:endParaRPr lang="cs-CZ" b="1" dirty="0"/>
          </a:p>
        </p:txBody>
      </p:sp>
      <p:sp>
        <p:nvSpPr>
          <p:cNvPr id="22" name="Zaoblený obdélník 21"/>
          <p:cNvSpPr/>
          <p:nvPr/>
        </p:nvSpPr>
        <p:spPr>
          <a:xfrm>
            <a:off x="2974753" y="3068960"/>
            <a:ext cx="3195355" cy="7200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bg1"/>
                </a:solidFill>
              </a:rPr>
              <a:t>prosinec 2007 – listopad 2011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Hloubkové revize (1x ročně)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21550" y="4149080"/>
            <a:ext cx="3195355" cy="7200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bg1"/>
                </a:solidFill>
              </a:rPr>
              <a:t>od prosince 2011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Hloubkové revize (1x za 3 roky)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21550" y="5409220"/>
            <a:ext cx="3195355" cy="7200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bg1"/>
                </a:solidFill>
              </a:rPr>
              <a:t>od září 2015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Hloubkové revize (1x za 5 let)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33" name="Přímá spojnice se šipkou 32"/>
          <p:cNvCxnSpPr>
            <a:stCxn id="23" idx="2"/>
            <a:endCxn id="31" idx="0"/>
          </p:cNvCxnSpPr>
          <p:nvPr/>
        </p:nvCxnSpPr>
        <p:spPr>
          <a:xfrm>
            <a:off x="2119228" y="4869160"/>
            <a:ext cx="0" cy="5400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3248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296525" y="935850"/>
            <a:ext cx="8229600" cy="1143000"/>
          </a:xfrm>
        </p:spPr>
        <p:txBody>
          <a:bodyPr/>
          <a:lstStyle/>
          <a:p>
            <a:r>
              <a:rPr lang="cs-CZ" dirty="0" smtClean="0"/>
              <a:t>Systém úhrad „kdysi a nyní“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2123855"/>
            <a:ext cx="4185465" cy="4275475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do prosince 2007</a:t>
            </a:r>
          </a:p>
          <a:p>
            <a:pPr lvl="1" algn="just"/>
            <a:r>
              <a:rPr lang="cs-CZ" dirty="0" smtClean="0"/>
              <a:t>Kategorizační komise Ministerstva zdravotnictví</a:t>
            </a:r>
          </a:p>
          <a:p>
            <a:pPr lvl="1" algn="just"/>
            <a:r>
              <a:rPr lang="cs-CZ" dirty="0"/>
              <a:t>aktualizace 4x za rok</a:t>
            </a:r>
          </a:p>
          <a:p>
            <a:pPr lvl="1" algn="just"/>
            <a:r>
              <a:rPr lang="cs-CZ" dirty="0" smtClean="0"/>
              <a:t>vyhláška č. 63/2007 Sb., o úhradách léčiv a potravin pro zvláštní lékařské účely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887035" y="2123857"/>
            <a:ext cx="3709755" cy="15301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od ledna 2008</a:t>
            </a:r>
          </a:p>
          <a:p>
            <a:pPr lvl="1" algn="just"/>
            <a:r>
              <a:rPr lang="cs-CZ" dirty="0" smtClean="0"/>
              <a:t>správní řízení vedené </a:t>
            </a:r>
            <a:r>
              <a:rPr lang="cs-CZ" dirty="0" err="1" smtClean="0"/>
              <a:t>SÚKLem</a:t>
            </a:r>
            <a:endParaRPr lang="cs-CZ" dirty="0" smtClean="0"/>
          </a:p>
        </p:txBody>
      </p:sp>
      <p:grpSp>
        <p:nvGrpSpPr>
          <p:cNvPr id="3" name="Skupina 2"/>
          <p:cNvGrpSpPr/>
          <p:nvPr/>
        </p:nvGrpSpPr>
        <p:grpSpPr>
          <a:xfrm>
            <a:off x="5364088" y="3519010"/>
            <a:ext cx="3779912" cy="2880320"/>
            <a:chOff x="5364088" y="3519010"/>
            <a:chExt cx="3779912" cy="2880320"/>
          </a:xfrm>
        </p:grpSpPr>
        <p:sp>
          <p:nvSpPr>
            <p:cNvPr id="10" name="Zástupný symbol pro obsah 2"/>
            <p:cNvSpPr txBox="1">
              <a:spLocks/>
            </p:cNvSpPr>
            <p:nvPr/>
          </p:nvSpPr>
          <p:spPr>
            <a:xfrm>
              <a:off x="5652120" y="3519010"/>
              <a:ext cx="3491880" cy="288032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700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Tx/>
                <a:buBlip>
                  <a:blip r:embed="rId3"/>
                </a:buBlip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2800"/>
                </a:lnSpc>
                <a:buNone/>
              </a:pPr>
              <a:r>
                <a:rPr lang="cs-CZ" altLang="cs-CZ" dirty="0" smtClean="0"/>
                <a:t>transparentnost</a:t>
              </a:r>
            </a:p>
            <a:p>
              <a:pPr marL="0" indent="0">
                <a:lnSpc>
                  <a:spcPts val="2800"/>
                </a:lnSpc>
                <a:buNone/>
              </a:pPr>
              <a:r>
                <a:rPr lang="cs-CZ" altLang="cs-CZ" dirty="0" smtClean="0"/>
                <a:t>zákonné lhůty</a:t>
              </a:r>
            </a:p>
            <a:p>
              <a:pPr marL="0" indent="0">
                <a:lnSpc>
                  <a:spcPts val="2800"/>
                </a:lnSpc>
                <a:buNone/>
              </a:pPr>
              <a:r>
                <a:rPr lang="cs-CZ" altLang="cs-CZ" dirty="0"/>
                <a:t>ú</a:t>
              </a:r>
              <a:r>
                <a:rPr lang="cs-CZ" altLang="cs-CZ" dirty="0" smtClean="0"/>
                <a:t>čast držitelů rozhodnutí o registraci </a:t>
              </a:r>
            </a:p>
            <a:p>
              <a:pPr marL="0" indent="0">
                <a:lnSpc>
                  <a:spcPts val="2800"/>
                </a:lnSpc>
                <a:buNone/>
              </a:pPr>
              <a:r>
                <a:rPr lang="cs-CZ" altLang="cs-CZ" dirty="0"/>
                <a:t>z</a:t>
              </a:r>
              <a:r>
                <a:rPr lang="cs-CZ" altLang="cs-CZ" dirty="0" smtClean="0"/>
                <a:t>aloženo na platných důkazech</a:t>
              </a:r>
            </a:p>
            <a:p>
              <a:pPr marL="0" indent="0">
                <a:lnSpc>
                  <a:spcPts val="2800"/>
                </a:lnSpc>
                <a:buNone/>
              </a:pPr>
              <a:r>
                <a:rPr lang="cs-CZ" altLang="cs-CZ" dirty="0" smtClean="0"/>
                <a:t>možnost opravných prostředků (MZ, soudy)</a:t>
              </a:r>
            </a:p>
          </p:txBody>
        </p:sp>
        <p:pic>
          <p:nvPicPr>
            <p:cNvPr id="11" name="Picture 2" descr="http://pixabay.com/static/uploads/photo/2013/07/13/10/48/check-157822_640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3564016"/>
              <a:ext cx="288032" cy="329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pixabay.com/static/uploads/photo/2013/07/13/10/48/check-157822_640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3999241"/>
              <a:ext cx="288032" cy="329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pixabay.com/static/uploads/photo/2013/07/13/10/48/check-157822_640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404286"/>
              <a:ext cx="288032" cy="329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pixabay.com/static/uploads/photo/2013/07/13/10/48/check-157822_640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5184196"/>
              <a:ext cx="288032" cy="329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pixabay.com/static/uploads/photo/2013/07/13/10/48/check-157822_640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5589241"/>
              <a:ext cx="288032" cy="329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57511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35850"/>
            <a:ext cx="8229600" cy="1143000"/>
          </a:xfrm>
        </p:spPr>
        <p:txBody>
          <a:bodyPr/>
          <a:lstStyle/>
          <a:p>
            <a:r>
              <a:rPr lang="cs-CZ" dirty="0" smtClean="0"/>
              <a:t>Referenční skupiny (RS)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7043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R</a:t>
            </a:r>
            <a:r>
              <a:rPr lang="cs-CZ" dirty="0" smtClean="0"/>
              <a:t>evize </a:t>
            </a:r>
            <a:r>
              <a:rPr lang="cs-CZ" dirty="0" smtClean="0"/>
              <a:t>zahajovány dle RS</a:t>
            </a:r>
          </a:p>
          <a:p>
            <a:pPr algn="just"/>
            <a:r>
              <a:rPr lang="cs-CZ" dirty="0" smtClean="0"/>
              <a:t>RS definovány ve vyhlášce č. 384/2007 Sb., v platném znění (</a:t>
            </a:r>
            <a:r>
              <a:rPr lang="cs-CZ" dirty="0" err="1" smtClean="0"/>
              <a:t>vyhl</a:t>
            </a:r>
            <a:r>
              <a:rPr lang="cs-CZ" dirty="0" smtClean="0"/>
              <a:t>. č. 386/2011 Sb.)</a:t>
            </a:r>
          </a:p>
          <a:p>
            <a:pPr lvl="1" algn="just"/>
            <a:r>
              <a:rPr lang="cs-CZ" dirty="0" smtClean="0"/>
              <a:t>obsahuje cca 240 skupin rozdělených dle terapeutických indikací</a:t>
            </a:r>
          </a:p>
          <a:p>
            <a:pPr algn="just"/>
            <a:r>
              <a:rPr lang="cs-CZ" b="1" dirty="0"/>
              <a:t>S</a:t>
            </a:r>
            <a:r>
              <a:rPr lang="cs-CZ" b="1" dirty="0" smtClean="0"/>
              <a:t>tejná </a:t>
            </a:r>
            <a:r>
              <a:rPr lang="cs-CZ" b="1" dirty="0" smtClean="0"/>
              <a:t>výše základní úhrady </a:t>
            </a:r>
            <a:r>
              <a:rPr lang="cs-CZ" dirty="0" smtClean="0"/>
              <a:t>pro všechny přípravky v rámci jedné RS</a:t>
            </a:r>
          </a:p>
          <a:p>
            <a:pPr algn="just"/>
            <a:r>
              <a:rPr lang="cs-CZ" dirty="0"/>
              <a:t>P</a:t>
            </a:r>
            <a:r>
              <a:rPr lang="cs-CZ" dirty="0" smtClean="0"/>
              <a:t>řípravek </a:t>
            </a:r>
            <a:r>
              <a:rPr lang="cs-CZ" dirty="0" smtClean="0"/>
              <a:t>nespadající do RS -&gt; </a:t>
            </a:r>
            <a:r>
              <a:rPr lang="cs-CZ" i="1" dirty="0" smtClean="0"/>
              <a:t>skupina v zásadě terapeuticky zaměnitelných přípravků</a:t>
            </a:r>
            <a:r>
              <a:rPr lang="cs-CZ" dirty="0" smtClean="0"/>
              <a:t> (v souvislosti s úhradou - § 39c odst. 4 </a:t>
            </a:r>
            <a:r>
              <a:rPr lang="cs-CZ" dirty="0" err="1" smtClean="0"/>
              <a:t>ZoVZP</a:t>
            </a:r>
            <a:r>
              <a:rPr lang="cs-CZ" dirty="0" smtClean="0"/>
              <a:t>)</a:t>
            </a:r>
            <a:endParaRPr lang="cs-CZ" i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pic>
        <p:nvPicPr>
          <p:cNvPr id="1026" name="Picture 2" descr="Výsledek obrázku pro 3d white character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942" y="1083251"/>
            <a:ext cx="3062508" cy="126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582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986935" y="1538790"/>
            <a:ext cx="4770530" cy="414763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dirty="0"/>
              <a:t>S</a:t>
            </a:r>
            <a:r>
              <a:rPr lang="cs-CZ" dirty="0" smtClean="0"/>
              <a:t>kupiny </a:t>
            </a:r>
            <a:r>
              <a:rPr lang="cs-CZ" dirty="0" smtClean="0"/>
              <a:t>léčivých látek s podobnou účinností a bezpečností, užívané v podobných indikacích, řazeny většinou dle 4. úrovně ATC kódu (např. A02BA)</a:t>
            </a:r>
          </a:p>
          <a:p>
            <a:pPr algn="just"/>
            <a:r>
              <a:rPr lang="cs-CZ" dirty="0"/>
              <a:t>N</a:t>
            </a:r>
            <a:r>
              <a:rPr lang="cs-CZ" dirty="0" smtClean="0"/>
              <a:t>ěkteré </a:t>
            </a:r>
            <a:r>
              <a:rPr lang="cs-CZ" dirty="0" smtClean="0"/>
              <a:t>přípravky nejsou zařazeny v RS</a:t>
            </a:r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Ukazuje na porovnatelnost/ zaměnitelnost přípravků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395536" y="1844824"/>
            <a:ext cx="3259757" cy="2830203"/>
            <a:chOff x="395536" y="1844824"/>
            <a:chExt cx="3259757" cy="2830203"/>
          </a:xfrm>
        </p:grpSpPr>
        <p:sp>
          <p:nvSpPr>
            <p:cNvPr id="10" name="Ovál 9"/>
            <p:cNvSpPr/>
            <p:nvPr/>
          </p:nvSpPr>
          <p:spPr>
            <a:xfrm>
              <a:off x="395536" y="1844824"/>
              <a:ext cx="3168352" cy="2088232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1" name="Ovál 10"/>
            <p:cNvSpPr/>
            <p:nvPr/>
          </p:nvSpPr>
          <p:spPr>
            <a:xfrm>
              <a:off x="2051720" y="4005064"/>
              <a:ext cx="1603573" cy="669963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400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367644" y="2117466"/>
              <a:ext cx="140415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donepezil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</a:t>
              </a: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p.o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80846" y="2581163"/>
              <a:ext cx="140415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rivastigmin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</a:t>
              </a: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p.o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661921" y="3024959"/>
              <a:ext cx="140415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galantamin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</a:t>
              </a: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p.o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2176339" y="4186156"/>
              <a:ext cx="140415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memantin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</a:t>
              </a:r>
              <a:r>
                <a:rPr lang="cs-CZ" sz="1400" b="1" kern="1200" dirty="0" err="1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p.o</a:t>
              </a:r>
              <a:r>
                <a:rPr lang="cs-CZ" sz="1400" b="1" kern="1200" dirty="0" smtClean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.</a:t>
              </a:r>
            </a:p>
          </p:txBody>
        </p:sp>
      </p:grpSp>
      <p:sp>
        <p:nvSpPr>
          <p:cNvPr id="18" name="Šipka dolů 17"/>
          <p:cNvSpPr/>
          <p:nvPr/>
        </p:nvSpPr>
        <p:spPr>
          <a:xfrm>
            <a:off x="6280100" y="4030865"/>
            <a:ext cx="288032" cy="61835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1669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28700"/>
            <a:ext cx="8229600" cy="1143000"/>
          </a:xfrm>
        </p:spPr>
        <p:txBody>
          <a:bodyPr/>
          <a:lstStyle/>
          <a:p>
            <a:r>
              <a:rPr lang="cs-CZ" dirty="0" smtClean="0"/>
              <a:t>O co v revizích jde?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21549" y="1763815"/>
            <a:ext cx="8229600" cy="41854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000" dirty="0"/>
              <a:t>K</a:t>
            </a:r>
            <a:r>
              <a:rPr lang="cs-CZ" sz="2000" dirty="0" smtClean="0"/>
              <a:t>ritéria </a:t>
            </a:r>
            <a:r>
              <a:rPr lang="cs-CZ" sz="2000" dirty="0"/>
              <a:t>hodnocení jsou dána </a:t>
            </a:r>
            <a:r>
              <a:rPr lang="cs-CZ" sz="2000" dirty="0" err="1" smtClean="0"/>
              <a:t>ZoVZP</a:t>
            </a:r>
            <a:r>
              <a:rPr lang="cs-CZ" sz="2000" dirty="0" smtClean="0"/>
              <a:t> </a:t>
            </a:r>
            <a:r>
              <a:rPr lang="cs-CZ" sz="2000" dirty="0"/>
              <a:t>a vyhláškou č. 376/2011 Sb.</a:t>
            </a:r>
          </a:p>
          <a:p>
            <a:r>
              <a:rPr lang="cs-CZ" altLang="cs-CZ" sz="2000" dirty="0" smtClean="0"/>
              <a:t>Co je hodnoceno?</a:t>
            </a:r>
          </a:p>
          <a:p>
            <a:pPr marL="457200" lvl="4" indent="0">
              <a:buFont typeface="Arial" pitchFamily="34" charset="0"/>
              <a:buNone/>
            </a:pPr>
            <a:r>
              <a:rPr lang="cs-CZ" altLang="cs-CZ" sz="2000" dirty="0" smtClean="0"/>
              <a:t>1. </a:t>
            </a:r>
            <a:r>
              <a:rPr lang="cs-CZ" altLang="cs-CZ" sz="2000" b="1" u="sng" dirty="0" smtClean="0"/>
              <a:t>Vhodnost zařazení léčivých látek do RS</a:t>
            </a:r>
            <a:endParaRPr lang="cs-CZ" sz="2000" b="1" u="sng" dirty="0" smtClean="0"/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zaměnitelnost léčivých látek a léčivých přípravků v rámci RS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jiné srovnatelné terapie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klinické užití a doporučené postupy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endParaRPr lang="cs-CZ" sz="2000" b="1" dirty="0" smtClean="0"/>
          </a:p>
          <a:p>
            <a:pPr marL="457200" lvl="4" indent="0">
              <a:buFont typeface="Arial" pitchFamily="34" charset="0"/>
              <a:buNone/>
            </a:pPr>
            <a:r>
              <a:rPr lang="cs-CZ" altLang="cs-CZ" sz="2000" dirty="0" smtClean="0"/>
              <a:t>2. </a:t>
            </a:r>
            <a:r>
              <a:rPr lang="cs-CZ" altLang="cs-CZ" sz="2000" b="1" u="sng" dirty="0" smtClean="0"/>
              <a:t>Obvyklá denní terapeutická dávka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definovaná denní dávka (DDD) dle WHO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dávkování uvedené v SPC</a:t>
            </a:r>
          </a:p>
          <a:p>
            <a:pPr lvl="1">
              <a:buFont typeface="Arial" pitchFamily="34" charset="0"/>
              <a:buBlip>
                <a:blip r:embed="rId3"/>
              </a:buBlip>
            </a:pPr>
            <a:r>
              <a:rPr lang="cs-CZ" sz="2000" dirty="0" smtClean="0"/>
              <a:t>dávkování v reálné klinické praxi</a:t>
            </a:r>
          </a:p>
        </p:txBody>
      </p:sp>
      <p:pic>
        <p:nvPicPr>
          <p:cNvPr id="2050" name="Picture 2" descr="Z:\My Documents\PREZENTACE\OBRÁZKY\otazník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072" y="4239090"/>
            <a:ext cx="2327077" cy="152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9238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28700"/>
            <a:ext cx="8229600" cy="1143000"/>
          </a:xfrm>
        </p:spPr>
        <p:txBody>
          <a:bodyPr/>
          <a:lstStyle/>
          <a:p>
            <a:r>
              <a:rPr lang="cs-CZ" dirty="0" smtClean="0"/>
              <a:t>O co v revizích jde?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36504"/>
          </a:xfrm>
        </p:spPr>
        <p:txBody>
          <a:bodyPr>
            <a:noAutofit/>
          </a:bodyPr>
          <a:lstStyle/>
          <a:p>
            <a:pPr marL="457200" lvl="4" indent="0">
              <a:buNone/>
            </a:pPr>
            <a:r>
              <a:rPr lang="cs-CZ" altLang="cs-CZ" sz="2000" dirty="0" smtClean="0"/>
              <a:t>3. </a:t>
            </a:r>
            <a:r>
              <a:rPr lang="cs-CZ" altLang="cs-CZ" sz="2000" b="1" u="sng" dirty="0" smtClean="0"/>
              <a:t>Podmínky úhrady</a:t>
            </a:r>
          </a:p>
          <a:p>
            <a:pPr lvl="1">
              <a:buBlip>
                <a:blip r:embed="rId2"/>
              </a:buBlip>
            </a:pPr>
            <a:r>
              <a:rPr lang="cs-CZ" altLang="cs-CZ" sz="2000" dirty="0" smtClean="0"/>
              <a:t>založeno na bezpečnosti</a:t>
            </a:r>
          </a:p>
          <a:p>
            <a:pPr lvl="1">
              <a:buBlip>
                <a:blip r:embed="rId2"/>
              </a:buBlip>
            </a:pPr>
            <a:r>
              <a:rPr lang="cs-CZ" altLang="cs-CZ" sz="2000" dirty="0" smtClean="0"/>
              <a:t>založeno na terapeutickém efektu pro určité skupiny pacientů, zvláštní indikace</a:t>
            </a:r>
          </a:p>
          <a:p>
            <a:pPr lvl="1">
              <a:buBlip>
                <a:blip r:embed="rId2"/>
              </a:buBlip>
            </a:pPr>
            <a:r>
              <a:rPr lang="cs-CZ" altLang="cs-CZ" sz="2000" dirty="0" smtClean="0"/>
              <a:t>založeno na ekonomických kritériích</a:t>
            </a:r>
          </a:p>
          <a:p>
            <a:pPr lvl="2">
              <a:buBlip>
                <a:blip r:embed="rId2"/>
              </a:buBlip>
            </a:pPr>
            <a:r>
              <a:rPr lang="cs-CZ" altLang="cs-CZ" sz="1600" dirty="0" smtClean="0"/>
              <a:t>nákladná léčba (0,1 % HDP/osoba/rok)</a:t>
            </a:r>
            <a:endParaRPr lang="cs-CZ" altLang="cs-CZ" sz="1600" dirty="0"/>
          </a:p>
          <a:p>
            <a:pPr marL="457200" lvl="1" indent="0">
              <a:buNone/>
            </a:pPr>
            <a:endParaRPr lang="cs-CZ" altLang="cs-CZ" sz="2000" b="1" dirty="0"/>
          </a:p>
          <a:p>
            <a:pPr marL="457200" lvl="4" indent="0">
              <a:buNone/>
            </a:pPr>
            <a:r>
              <a:rPr lang="cs-CZ" altLang="cs-CZ" sz="2000" dirty="0" smtClean="0"/>
              <a:t>4. </a:t>
            </a:r>
            <a:r>
              <a:rPr lang="cs-CZ" altLang="cs-CZ" sz="2000" b="1" u="sng" dirty="0" smtClean="0"/>
              <a:t>Výše základní úhrady</a:t>
            </a:r>
          </a:p>
          <a:p>
            <a:pPr lvl="1">
              <a:buBlip>
                <a:blip r:embed="rId2"/>
              </a:buBlip>
            </a:pPr>
            <a:r>
              <a:rPr lang="cs-CZ" altLang="cs-CZ" sz="2000" dirty="0"/>
              <a:t>v</a:t>
            </a:r>
            <a:r>
              <a:rPr lang="cs-CZ" altLang="cs-CZ" sz="2000" dirty="0" smtClean="0"/>
              <a:t>ýše </a:t>
            </a:r>
            <a:r>
              <a:rPr lang="cs-CZ" altLang="cs-CZ" sz="2000" dirty="0" smtClean="0"/>
              <a:t>základní úhrady </a:t>
            </a:r>
            <a:r>
              <a:rPr lang="cs-CZ" altLang="cs-CZ" sz="2000" dirty="0" smtClean="0"/>
              <a:t>stanovena </a:t>
            </a:r>
            <a:r>
              <a:rPr lang="cs-CZ" altLang="cs-CZ" sz="2000" dirty="0" smtClean="0"/>
              <a:t>dle nejnižší ceny výrobce za ODTD přípravku v EU</a:t>
            </a:r>
          </a:p>
          <a:p>
            <a:pPr marL="457200" lvl="1" indent="0">
              <a:buNone/>
            </a:pPr>
            <a:endParaRPr lang="cs-CZ" altLang="cs-CZ" sz="2000" dirty="0" smtClean="0"/>
          </a:p>
          <a:p>
            <a:pPr marL="457200" lvl="4" indent="0">
              <a:buNone/>
            </a:pPr>
            <a:r>
              <a:rPr lang="cs-CZ" altLang="cs-CZ" sz="2000" dirty="0" smtClean="0"/>
              <a:t>5. </a:t>
            </a:r>
            <a:r>
              <a:rPr lang="cs-CZ" altLang="cs-CZ" sz="2000" b="1" u="sng" dirty="0" err="1" smtClean="0"/>
              <a:t>Farmako</a:t>
            </a:r>
            <a:r>
              <a:rPr lang="cs-CZ" altLang="cs-CZ" sz="2000" b="1" u="sng" dirty="0" smtClean="0"/>
              <a:t>-ekonomické hodnocení</a:t>
            </a:r>
            <a:endParaRPr lang="cs-CZ" altLang="cs-CZ" sz="2000" b="1" u="sng" dirty="0"/>
          </a:p>
          <a:p>
            <a:pPr lvl="1">
              <a:buBlip>
                <a:blip r:embed="rId2"/>
              </a:buBlip>
            </a:pPr>
            <a:r>
              <a:rPr lang="cs-CZ" altLang="cs-CZ" sz="2000" dirty="0" smtClean="0"/>
              <a:t>nákladová efektivita, dopad do rozpočtu </a:t>
            </a:r>
            <a:endParaRPr lang="cs-CZ" altLang="cs-CZ" sz="2000" dirty="0"/>
          </a:p>
        </p:txBody>
      </p:sp>
    </p:spTree>
    <p:extLst>
      <p:ext uri="{BB962C8B-B14F-4D97-AF65-F5344CB8AC3E}">
        <p14:creationId xmlns:p14="http://schemas.microsoft.com/office/powerpoint/2010/main" val="36145801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Revize dle „nové“ legislativy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500500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R</a:t>
            </a:r>
            <a:r>
              <a:rPr lang="cs-CZ" dirty="0" smtClean="0"/>
              <a:t>evize </a:t>
            </a:r>
            <a:r>
              <a:rPr lang="cs-CZ" dirty="0" smtClean="0"/>
              <a:t>zahájené po 1.12.2011</a:t>
            </a:r>
          </a:p>
          <a:p>
            <a:pPr algn="just"/>
            <a:r>
              <a:rPr lang="cs-CZ" b="1" dirty="0"/>
              <a:t>H</a:t>
            </a:r>
            <a:r>
              <a:rPr lang="cs-CZ" b="1" dirty="0" smtClean="0"/>
              <a:t>loubkové </a:t>
            </a:r>
            <a:r>
              <a:rPr lang="cs-CZ" b="1" dirty="0" smtClean="0"/>
              <a:t>revize </a:t>
            </a:r>
            <a:r>
              <a:rPr lang="cs-CZ" dirty="0" smtClean="0"/>
              <a:t>(75 dní)</a:t>
            </a:r>
          </a:p>
          <a:p>
            <a:pPr lvl="1" algn="just"/>
            <a:r>
              <a:rPr lang="cs-CZ" dirty="0" smtClean="0"/>
              <a:t>pravidelně 1x za 5 let (plánováno dopředu)</a:t>
            </a:r>
          </a:p>
          <a:p>
            <a:pPr lvl="1" algn="just"/>
            <a:r>
              <a:rPr lang="cs-CZ" dirty="0" smtClean="0"/>
              <a:t>hodnocení účinnosti, bezpečnosti a klinického použití, podmínky úhrady atd.</a:t>
            </a:r>
          </a:p>
          <a:p>
            <a:pPr lvl="1" algn="just"/>
            <a:endParaRPr lang="cs-CZ" dirty="0" smtClean="0"/>
          </a:p>
          <a:p>
            <a:pPr algn="just"/>
            <a:r>
              <a:rPr lang="cs-CZ" b="1" dirty="0"/>
              <a:t>Z</a:t>
            </a:r>
            <a:r>
              <a:rPr lang="cs-CZ" b="1" dirty="0" smtClean="0"/>
              <a:t>krácené </a:t>
            </a:r>
            <a:r>
              <a:rPr lang="cs-CZ" b="1" dirty="0" smtClean="0"/>
              <a:t>revize </a:t>
            </a:r>
            <a:r>
              <a:rPr lang="cs-CZ" dirty="0" smtClean="0"/>
              <a:t>(50 dní)</a:t>
            </a:r>
          </a:p>
          <a:p>
            <a:pPr lvl="1" algn="just"/>
            <a:r>
              <a:rPr lang="cs-CZ" dirty="0" smtClean="0"/>
              <a:t>bez dlouhodobého předběžného plánování</a:t>
            </a:r>
          </a:p>
          <a:p>
            <a:pPr lvl="1" algn="just"/>
            <a:r>
              <a:rPr lang="cs-CZ" dirty="0" smtClean="0"/>
              <a:t>zohlednění aktuálních cen přípravků a vstupu nových léčivých přípravků -&gt; úspory a plná úhrada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pic>
        <p:nvPicPr>
          <p:cNvPr id="3074" name="Picture 2" descr="Výsledek obrázku pro 3d white character ca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98730"/>
            <a:ext cx="1968345" cy="196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406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leplt\PREZENTACE\OBRÁZKY\1577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74105"/>
            <a:ext cx="2593471" cy="194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Hloubkové revize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1844703"/>
            <a:ext cx="8229600" cy="270942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Blip>
                <a:blip r:embed="rId4"/>
              </a:buBlip>
            </a:pPr>
            <a:r>
              <a:rPr lang="cs-CZ" dirty="0" smtClean="0"/>
              <a:t>Dostatek času pro komplexní hodnocení</a:t>
            </a:r>
          </a:p>
          <a:p>
            <a:pPr>
              <a:buFontTx/>
              <a:buBlip>
                <a:blip r:embed="rId4"/>
              </a:buBlip>
            </a:pPr>
            <a:r>
              <a:rPr lang="cs-CZ" dirty="0" smtClean="0"/>
              <a:t>Dostatek času pro shromáždění </a:t>
            </a:r>
            <a:r>
              <a:rPr lang="cs-CZ" dirty="0" smtClean="0"/>
              <a:t>podkladů pro rozhodnutí</a:t>
            </a:r>
            <a:endParaRPr lang="cs-CZ" dirty="0" smtClean="0"/>
          </a:p>
          <a:p>
            <a:pPr marL="0" indent="0">
              <a:buFontTx/>
              <a:buNone/>
            </a:pPr>
            <a:endParaRPr lang="cs-CZ" dirty="0" smtClean="0"/>
          </a:p>
          <a:p>
            <a:pPr>
              <a:buFontTx/>
              <a:buBlip>
                <a:blip r:embed="rId5"/>
              </a:buBlip>
            </a:pPr>
            <a:r>
              <a:rPr lang="cs-CZ" dirty="0" smtClean="0"/>
              <a:t>Nemožnost rychlé reakce na změnu cen, </a:t>
            </a:r>
            <a:r>
              <a:rPr lang="cs-CZ" dirty="0" smtClean="0"/>
              <a:t>doporučených postupů, </a:t>
            </a:r>
            <a:r>
              <a:rPr lang="cs-CZ" dirty="0" smtClean="0"/>
              <a:t>prolomení konkurenčního prostředí apod. – pokryto díky zkráceným revizím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34880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Zkrácené revize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57200" y="1700808"/>
            <a:ext cx="822960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Blip>
                <a:blip r:embed="rId3"/>
              </a:buBlip>
            </a:pPr>
            <a:r>
              <a:rPr lang="cs-CZ" dirty="0" smtClean="0"/>
              <a:t>Rychlá reakce na „</a:t>
            </a:r>
            <a:r>
              <a:rPr lang="cs-CZ" dirty="0" err="1" smtClean="0"/>
              <a:t>generifikaci</a:t>
            </a:r>
            <a:r>
              <a:rPr lang="cs-CZ" dirty="0" smtClean="0"/>
              <a:t>“ RS nebo novou cenu přípravku</a:t>
            </a:r>
          </a:p>
          <a:p>
            <a:pPr>
              <a:buFontTx/>
              <a:buBlip>
                <a:blip r:embed="rId3"/>
              </a:buBlip>
            </a:pPr>
            <a:r>
              <a:rPr lang="cs-CZ" dirty="0" smtClean="0"/>
              <a:t>Zajištění úspor, stejně tak i lepší dostupnosti na trhu (plná úhrada)</a:t>
            </a:r>
          </a:p>
          <a:p>
            <a:pPr marL="0" indent="0">
              <a:buFontTx/>
              <a:buNone/>
            </a:pPr>
            <a:endParaRPr lang="cs-CZ" dirty="0" smtClean="0"/>
          </a:p>
          <a:p>
            <a:pPr algn="just">
              <a:buFontTx/>
              <a:buBlip>
                <a:blip r:embed="rId4"/>
              </a:buBlip>
            </a:pPr>
            <a:r>
              <a:rPr lang="cs-CZ" dirty="0" smtClean="0"/>
              <a:t>Nemožnost aktivně změnit odborné hodnocení (může být zastaralé)</a:t>
            </a:r>
          </a:p>
          <a:p>
            <a:pPr algn="just">
              <a:buFontTx/>
              <a:buBlip>
                <a:blip r:embed="rId4"/>
              </a:buBlip>
            </a:pPr>
            <a:r>
              <a:rPr lang="cs-CZ" dirty="0" smtClean="0"/>
              <a:t>Významný dopad pro veřejnost (lékaři, lékárníci, plátci atd.)</a:t>
            </a:r>
          </a:p>
          <a:p>
            <a:pPr marL="0" indent="0">
              <a:buFontTx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4975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33" name="Nadpis 1"/>
          <p:cNvSpPr txBox="1">
            <a:spLocks/>
          </p:cNvSpPr>
          <p:nvPr/>
        </p:nvSpPr>
        <p:spPr>
          <a:xfrm>
            <a:off x="457200" y="7647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Zkrácené revize</a:t>
            </a:r>
            <a:endParaRPr lang="cs-CZ" dirty="0"/>
          </a:p>
        </p:txBody>
      </p:sp>
      <p:sp>
        <p:nvSpPr>
          <p:cNvPr id="21" name="Zástupný symbol pro obsah 2"/>
          <p:cNvSpPr>
            <a:spLocks noGrp="1"/>
          </p:cNvSpPr>
          <p:nvPr>
            <p:ph idx="1"/>
          </p:nvPr>
        </p:nvSpPr>
        <p:spPr>
          <a:xfrm>
            <a:off x="5284346" y="5140724"/>
            <a:ext cx="3705906" cy="1141594"/>
          </a:xfrm>
        </p:spPr>
        <p:txBody>
          <a:bodyPr>
            <a:normAutofit/>
          </a:bodyPr>
          <a:lstStyle/>
          <a:p>
            <a:r>
              <a:rPr lang="cs-CZ" dirty="0" smtClean="0"/>
              <a:t>Nová cena přípravku</a:t>
            </a:r>
          </a:p>
          <a:p>
            <a:r>
              <a:rPr lang="cs-CZ" dirty="0" smtClean="0"/>
              <a:t>1. podobný přípravek</a:t>
            </a:r>
          </a:p>
        </p:txBody>
      </p:sp>
      <p:sp>
        <p:nvSpPr>
          <p:cNvPr id="22" name="Zástupný symbol pro obsah 2"/>
          <p:cNvSpPr txBox="1">
            <a:spLocks/>
          </p:cNvSpPr>
          <p:nvPr/>
        </p:nvSpPr>
        <p:spPr>
          <a:xfrm>
            <a:off x="611560" y="5130189"/>
            <a:ext cx="3960440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Plně hrazený přípravek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2874064" y="1596506"/>
            <a:ext cx="3570144" cy="3344662"/>
            <a:chOff x="2874064" y="1596506"/>
            <a:chExt cx="3570144" cy="3344662"/>
          </a:xfrm>
        </p:grpSpPr>
        <p:pic>
          <p:nvPicPr>
            <p:cNvPr id="1028" name="Picture 4" descr="http://www.clipartbest.com/cliparts/dT6/egk/dT6egk8bc.gif">
              <a:hlinkClick r:id="rId4"/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065"/>
            <a:stretch/>
          </p:blipFill>
          <p:spPr bwMode="auto">
            <a:xfrm>
              <a:off x="3045190" y="3229188"/>
              <a:ext cx="921847" cy="756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http://png-3.findicons.com/files/icons/2770/ios_7_icons/128/banknotes.pn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859014">
              <a:off x="5481159" y="3276773"/>
              <a:ext cx="675471" cy="675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017" y="3552149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8782" y="3643175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1293" y="3632063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8222" y="3690724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601414" y="3596327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2212" y="3667125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54093" y="3690373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7815" y="3646546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http://www.clker.com/cliparts/F/G/D/J/Y/a/white-coins-md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6610" y="3690373"/>
              <a:ext cx="174219" cy="189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4vector.com/i/free-vector-scales-of-justice_099380_Scales_of_justice.png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4064" y="1596506"/>
              <a:ext cx="3570144" cy="3344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2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49861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Typy zkrácených revizí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297032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b="1" dirty="0"/>
              <a:t>Z</a:t>
            </a:r>
            <a:r>
              <a:rPr lang="cs-CZ" b="1" dirty="0" smtClean="0"/>
              <a:t>ajištění </a:t>
            </a:r>
            <a:r>
              <a:rPr lang="cs-CZ" b="1" dirty="0" smtClean="0"/>
              <a:t>úspor </a:t>
            </a:r>
            <a:r>
              <a:rPr lang="cs-CZ" dirty="0" smtClean="0"/>
              <a:t>(dle § 39p odst. 1 nebo 3 </a:t>
            </a:r>
            <a:r>
              <a:rPr lang="cs-CZ" dirty="0" err="1" smtClean="0"/>
              <a:t>ZoVZP</a:t>
            </a:r>
            <a:r>
              <a:rPr lang="cs-CZ" dirty="0" smtClean="0"/>
              <a:t>)</a:t>
            </a:r>
          </a:p>
          <a:p>
            <a:pPr lvl="1" algn="just"/>
            <a:r>
              <a:rPr lang="cs-CZ" dirty="0" smtClean="0"/>
              <a:t>na žádost ZP</a:t>
            </a:r>
            <a:r>
              <a:rPr lang="cs-CZ" dirty="0" smtClean="0">
                <a:solidFill>
                  <a:schemeClr val="tx2"/>
                </a:solidFill>
              </a:rPr>
              <a:t>*</a:t>
            </a:r>
            <a:r>
              <a:rPr lang="cs-CZ" dirty="0" smtClean="0"/>
              <a:t> </a:t>
            </a:r>
            <a:r>
              <a:rPr lang="cs-CZ" b="1" dirty="0" smtClean="0"/>
              <a:t>X</a:t>
            </a:r>
            <a:r>
              <a:rPr lang="cs-CZ" dirty="0" smtClean="0"/>
              <a:t> ex offo</a:t>
            </a:r>
          </a:p>
          <a:p>
            <a:pPr lvl="1" algn="just"/>
            <a:r>
              <a:rPr lang="cs-CZ" dirty="0" smtClean="0"/>
              <a:t>podmínky:</a:t>
            </a:r>
          </a:p>
          <a:p>
            <a:pPr lvl="2" algn="just"/>
            <a:r>
              <a:rPr lang="cs-CZ" dirty="0" smtClean="0"/>
              <a:t>30 mil. Kč úspory (5 mil. Kč u VILP</a:t>
            </a:r>
            <a:r>
              <a:rPr lang="cs-CZ" dirty="0" smtClean="0">
                <a:solidFill>
                  <a:schemeClr val="tx2"/>
                </a:solidFill>
              </a:rPr>
              <a:t>*</a:t>
            </a:r>
            <a:r>
              <a:rPr lang="cs-CZ" dirty="0" smtClean="0"/>
              <a:t>)</a:t>
            </a:r>
          </a:p>
          <a:p>
            <a:pPr lvl="2" algn="just"/>
            <a:r>
              <a:rPr lang="cs-CZ" dirty="0" smtClean="0"/>
              <a:t>20 mil. Kč úspory při uzavření nové DNC</a:t>
            </a:r>
            <a:r>
              <a:rPr lang="cs-CZ" dirty="0" smtClean="0">
                <a:solidFill>
                  <a:schemeClr val="tx2"/>
                </a:solidFill>
              </a:rPr>
              <a:t>*</a:t>
            </a:r>
          </a:p>
          <a:p>
            <a:pPr lvl="1" algn="just"/>
            <a:endParaRPr lang="cs-CZ" dirty="0" smtClean="0"/>
          </a:p>
          <a:p>
            <a:pPr algn="just"/>
            <a:r>
              <a:rPr lang="cs-CZ" b="1" dirty="0" smtClean="0"/>
              <a:t>Zajištění </a:t>
            </a:r>
            <a:r>
              <a:rPr lang="cs-CZ" b="1" dirty="0" smtClean="0"/>
              <a:t>plné úhrady v příloze č. 2 </a:t>
            </a:r>
            <a:r>
              <a:rPr lang="cs-CZ" b="1" dirty="0" err="1" smtClean="0"/>
              <a:t>ZoVZP</a:t>
            </a:r>
            <a:endParaRPr lang="cs-CZ" dirty="0" smtClean="0"/>
          </a:p>
          <a:p>
            <a:pPr lvl="1" algn="just"/>
            <a:r>
              <a:rPr lang="cs-CZ" dirty="0" smtClean="0"/>
              <a:t>zahájení ex offo neprodleně po zjištění absence plné úhrady v dané skupině přílohy č. 2 (</a:t>
            </a:r>
            <a:r>
              <a:rPr lang="cs-CZ" dirty="0" smtClean="0">
                <a:solidFill>
                  <a:srgbClr val="FF0000"/>
                </a:solidFill>
              </a:rPr>
              <a:t>POZOR RS ≠ P2</a:t>
            </a:r>
            <a:r>
              <a:rPr lang="cs-CZ" dirty="0" smtClean="0"/>
              <a:t>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6192180" y="5679250"/>
            <a:ext cx="2790309" cy="675075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*ZP – zdravotní pojišťovny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  VILP – vysoce inovativní léčivý přípravek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  DNC – dohodnutá nejvyšší cena</a:t>
            </a:r>
            <a:endParaRPr lang="cs-CZ" sz="1200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19"/>
          <p:cNvSpPr txBox="1">
            <a:spLocks/>
          </p:cNvSpPr>
          <p:nvPr/>
        </p:nvSpPr>
        <p:spPr>
          <a:xfrm>
            <a:off x="431540" y="4779150"/>
            <a:ext cx="5535616" cy="149378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b="1" dirty="0"/>
              <a:t>V</a:t>
            </a:r>
            <a:r>
              <a:rPr lang="cs-CZ" b="1" dirty="0" smtClean="0"/>
              <a:t>stup </a:t>
            </a:r>
            <a:r>
              <a:rPr lang="cs-CZ" b="1" dirty="0" smtClean="0"/>
              <a:t>1. podobného přípravku</a:t>
            </a:r>
            <a:endParaRPr lang="cs-CZ" dirty="0" smtClean="0"/>
          </a:p>
          <a:p>
            <a:pPr lvl="1" algn="just"/>
            <a:r>
              <a:rPr lang="cs-CZ" dirty="0" smtClean="0"/>
              <a:t>zahájení ex offo v případě vstupu 1.PP na trh</a:t>
            </a:r>
          </a:p>
          <a:p>
            <a:pPr lvl="1" algn="just"/>
            <a:r>
              <a:rPr lang="cs-CZ" dirty="0" smtClean="0"/>
              <a:t>při nesplnění závazku -&gt; řízení o správním deliktu (od 1.9.2015 pokutováno)</a:t>
            </a:r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6169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/>
          <a:lstStyle/>
          <a:p>
            <a:r>
              <a:rPr lang="cs-CZ" dirty="0" smtClean="0"/>
              <a:t>Zkrácené revize z důvodu úspor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58870"/>
            <a:ext cx="8229600" cy="4005445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§ 39p odst. 1 nebo 3 </a:t>
            </a:r>
            <a:r>
              <a:rPr lang="cs-CZ" dirty="0" err="1" smtClean="0"/>
              <a:t>ZoVZP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Úspory </a:t>
            </a:r>
            <a:r>
              <a:rPr lang="cs-CZ" dirty="0"/>
              <a:t>hodnotíme v porovnání </a:t>
            </a:r>
            <a:r>
              <a:rPr lang="cs-CZ" b="1" u="sng" dirty="0">
                <a:solidFill>
                  <a:srgbClr val="FF0000"/>
                </a:solidFill>
              </a:rPr>
              <a:t>s pravomocnou vykonatelnou</a:t>
            </a:r>
            <a:r>
              <a:rPr lang="cs-CZ" dirty="0"/>
              <a:t> výší </a:t>
            </a:r>
            <a:r>
              <a:rPr lang="cs-CZ" dirty="0" smtClean="0"/>
              <a:t>úhrady</a:t>
            </a:r>
          </a:p>
          <a:p>
            <a:pPr algn="just"/>
            <a:endParaRPr lang="cs-CZ" dirty="0" smtClean="0"/>
          </a:p>
          <a:p>
            <a:pPr algn="just"/>
            <a:r>
              <a:rPr lang="cs-CZ" u="sng" dirty="0" smtClean="0"/>
              <a:t>Předpokládaná</a:t>
            </a:r>
            <a:r>
              <a:rPr lang="cs-CZ" dirty="0" smtClean="0"/>
              <a:t> </a:t>
            </a:r>
            <a:r>
              <a:rPr lang="cs-CZ" dirty="0" smtClean="0"/>
              <a:t>úspora (</a:t>
            </a:r>
            <a:r>
              <a:rPr lang="cs-CZ" dirty="0" err="1" smtClean="0"/>
              <a:t>roz</a:t>
            </a:r>
            <a:r>
              <a:rPr lang="cs-CZ" dirty="0" smtClean="0"/>
              <a:t>. MZ ve zkr. revizi RS 25/2, č. j. MZDR36860/2014-2/FAR, </a:t>
            </a:r>
            <a:r>
              <a:rPr lang="cs-CZ" dirty="0" err="1" smtClean="0"/>
              <a:t>sp</a:t>
            </a:r>
            <a:r>
              <a:rPr lang="cs-CZ" dirty="0" smtClean="0"/>
              <a:t>. zn. FAR: L38/2014)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pic>
        <p:nvPicPr>
          <p:cNvPr id="4099" name="Picture 3" descr="Z:\My Documents\PREZENTACE\OBRÁZKY\bigstock-D-White-People-Man-With-A-Ma-741082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" t="1997" r="1301" b="1780"/>
          <a:stretch/>
        </p:blipFill>
        <p:spPr bwMode="auto">
          <a:xfrm>
            <a:off x="6677024" y="1104901"/>
            <a:ext cx="1727201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1523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1143000"/>
          </a:xfrm>
        </p:spPr>
        <p:txBody>
          <a:bodyPr/>
          <a:lstStyle/>
          <a:p>
            <a:r>
              <a:rPr lang="cs-CZ" dirty="0" smtClean="0"/>
              <a:t>Zkrácené revize k zajištění plné úhrady v P2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725525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§ 39p odst. 2 </a:t>
            </a:r>
            <a:r>
              <a:rPr lang="cs-CZ" dirty="0" err="1" smtClean="0"/>
              <a:t>ZoVZP</a:t>
            </a:r>
            <a:endParaRPr lang="cs-CZ" dirty="0" smtClean="0"/>
          </a:p>
          <a:p>
            <a:pPr algn="just"/>
            <a:r>
              <a:rPr lang="cs-CZ" dirty="0"/>
              <a:t>Z</a:t>
            </a:r>
            <a:r>
              <a:rPr lang="cs-CZ" dirty="0" smtClean="0"/>
              <a:t>ahájeno </a:t>
            </a:r>
            <a:r>
              <a:rPr lang="cs-CZ" dirty="0" smtClean="0"/>
              <a:t>na celou skupinu přílohy č. 2 bez ohledu na terapeutickou (ne)zaměnitelnost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/>
              <a:t>Z</a:t>
            </a:r>
            <a:r>
              <a:rPr lang="cs-CZ" dirty="0" smtClean="0"/>
              <a:t>ajištění </a:t>
            </a:r>
            <a:r>
              <a:rPr lang="cs-CZ" dirty="0" smtClean="0"/>
              <a:t>plné úhrady dle nejméně nákladného přípravku a změna úhrady přípravků z dané skupiny terapeuticky zaměnitelných přípravků</a:t>
            </a:r>
          </a:p>
          <a:p>
            <a:pPr algn="just"/>
            <a:endParaRPr lang="cs-CZ" dirty="0"/>
          </a:p>
          <a:p>
            <a:pPr algn="just"/>
            <a:r>
              <a:rPr lang="cs-CZ" sz="1700" dirty="0">
                <a:hlinkClick r:id="rId3"/>
              </a:rPr>
              <a:t>http://www.sukl.cz/leciva/informativni-prehled-skupin-lecivych-latek-dle-prilohy-c-2-1</a:t>
            </a:r>
            <a:endParaRPr lang="cs-CZ" sz="17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8" name="Šipka dolů 7"/>
          <p:cNvSpPr/>
          <p:nvPr/>
        </p:nvSpPr>
        <p:spPr>
          <a:xfrm>
            <a:off x="4301970" y="3338990"/>
            <a:ext cx="288032" cy="54006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1149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Z:\My Documents\PREZENTACE\OBRÁZKY\imagesCACK4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346" y="4644135"/>
            <a:ext cx="1904123" cy="143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115870"/>
            <a:ext cx="8229600" cy="1143000"/>
          </a:xfrm>
        </p:spPr>
        <p:txBody>
          <a:bodyPr/>
          <a:lstStyle/>
          <a:p>
            <a:r>
              <a:rPr lang="cs-CZ" dirty="0" smtClean="0"/>
              <a:t>Zkrácené revize z důvodu vstupu 1.PP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483895"/>
            <a:ext cx="8229600" cy="3645405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§ 39c odst. 9 a 10 </a:t>
            </a:r>
            <a:r>
              <a:rPr lang="cs-CZ" dirty="0" err="1" smtClean="0"/>
              <a:t>ZoVZP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Pouze snížení základní jádrové úhrady </a:t>
            </a:r>
            <a:r>
              <a:rPr lang="cs-CZ" dirty="0" smtClean="0"/>
              <a:t>posuzované skupiny léčivých přípravků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79439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683695"/>
            <a:ext cx="8229600" cy="1143000"/>
          </a:xfrm>
        </p:spPr>
        <p:txBody>
          <a:bodyPr/>
          <a:lstStyle/>
          <a:p>
            <a:r>
              <a:rPr lang="cs-CZ" dirty="0" smtClean="0"/>
              <a:t>Hodnocení ve zkrácených revizích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673805"/>
            <a:ext cx="8229600" cy="4770531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b="1" dirty="0"/>
              <a:t>Posouzení terapeutické zaměnitelnosti</a:t>
            </a:r>
          </a:p>
          <a:p>
            <a:pPr lvl="1" algn="just"/>
            <a:r>
              <a:rPr lang="cs-CZ" dirty="0"/>
              <a:t>Dle pravomocných správních řízení (především hloubková revize)</a:t>
            </a:r>
          </a:p>
          <a:p>
            <a:pPr lvl="1" algn="just"/>
            <a:r>
              <a:rPr lang="cs-CZ" dirty="0"/>
              <a:t>P</a:t>
            </a:r>
            <a:r>
              <a:rPr lang="cs-CZ" dirty="0" smtClean="0"/>
              <a:t>řípadná změna je možná </a:t>
            </a:r>
            <a:r>
              <a:rPr lang="cs-CZ" u="sng" dirty="0" smtClean="0"/>
              <a:t>pouze na základě nových</a:t>
            </a:r>
            <a:r>
              <a:rPr lang="cs-CZ" dirty="0" smtClean="0"/>
              <a:t> důkazů dodaných účastníky řízení (</a:t>
            </a:r>
            <a:r>
              <a:rPr lang="cs-CZ" dirty="0"/>
              <a:t>rozhodnutí MZ č. j. MZDR16778/2014-2/FAR, </a:t>
            </a:r>
            <a:r>
              <a:rPr lang="cs-CZ" dirty="0" err="1"/>
              <a:t>sp</a:t>
            </a:r>
            <a:r>
              <a:rPr lang="cs-CZ" dirty="0"/>
              <a:t>. zn. </a:t>
            </a:r>
            <a:r>
              <a:rPr lang="cs-CZ" dirty="0" smtClean="0"/>
              <a:t>L16-2014 ve zkrácené revizi RS 87/1)</a:t>
            </a:r>
          </a:p>
          <a:p>
            <a:pPr lvl="1" algn="just">
              <a:buFont typeface="Arial" charset="0"/>
              <a:buChar char="•"/>
            </a:pPr>
            <a:endParaRPr lang="cs-CZ" dirty="0"/>
          </a:p>
          <a:p>
            <a:pPr algn="just"/>
            <a:r>
              <a:rPr lang="cs-CZ" b="1" dirty="0"/>
              <a:t>Stanovení ODTD</a:t>
            </a:r>
          </a:p>
          <a:p>
            <a:pPr lvl="1" algn="just"/>
            <a:r>
              <a:rPr lang="cs-CZ" dirty="0"/>
              <a:t>Dle pravomocných správních </a:t>
            </a:r>
            <a:r>
              <a:rPr lang="cs-CZ" dirty="0" smtClean="0"/>
              <a:t>řízení</a:t>
            </a:r>
            <a:endParaRPr lang="cs-CZ" dirty="0" smtClean="0">
              <a:solidFill>
                <a:srgbClr val="FF0000"/>
              </a:solidFill>
            </a:endParaRPr>
          </a:p>
          <a:p>
            <a:pPr lvl="1" algn="just"/>
            <a:endParaRPr lang="cs-CZ" dirty="0">
              <a:solidFill>
                <a:srgbClr val="FF0000"/>
              </a:solidFill>
            </a:endParaRPr>
          </a:p>
          <a:p>
            <a:pPr algn="just"/>
            <a:r>
              <a:rPr lang="cs-CZ" b="1" dirty="0"/>
              <a:t>Zařazení do přílohy č. </a:t>
            </a:r>
            <a:r>
              <a:rPr lang="cs-CZ" b="1" dirty="0" smtClean="0"/>
              <a:t>2</a:t>
            </a:r>
          </a:p>
          <a:p>
            <a:pPr lvl="1" algn="just"/>
            <a:r>
              <a:rPr lang="cs-CZ" dirty="0" smtClean="0"/>
              <a:t>Podmínka zajištění plné úhrady v dané skupině P2; indikace, zaměnitelnost apod. nehrají roli</a:t>
            </a:r>
          </a:p>
          <a:p>
            <a:pPr lvl="1" algn="just"/>
            <a:r>
              <a:rPr lang="cs-CZ" dirty="0"/>
              <a:t>N</a:t>
            </a:r>
            <a:r>
              <a:rPr lang="cs-CZ" dirty="0" smtClean="0"/>
              <a:t>ení povinností Ústavu zajistit plně hrazený přípravek pro všechny typy onemocnění (rozhodnutí MZ ve zkrácené revizi léčivé látky </a:t>
            </a:r>
            <a:r>
              <a:rPr lang="cs-CZ" dirty="0" err="1" smtClean="0"/>
              <a:t>somatropin</a:t>
            </a:r>
            <a:r>
              <a:rPr lang="cs-CZ" dirty="0" smtClean="0"/>
              <a:t>, č. j. MZDR58963/2014-3/FAR, </a:t>
            </a:r>
            <a:r>
              <a:rPr lang="cs-CZ" dirty="0" err="1" smtClean="0"/>
              <a:t>sp</a:t>
            </a:r>
            <a:r>
              <a:rPr lang="cs-CZ" dirty="0" smtClean="0"/>
              <a:t>. zn. FAR: L63/2014)</a:t>
            </a:r>
          </a:p>
          <a:p>
            <a:pPr lvl="1" algn="just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7933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683695"/>
            <a:ext cx="8229600" cy="1143000"/>
          </a:xfrm>
        </p:spPr>
        <p:txBody>
          <a:bodyPr/>
          <a:lstStyle/>
          <a:p>
            <a:r>
              <a:rPr lang="cs-CZ" dirty="0" smtClean="0"/>
              <a:t>Hodnocení ve zkrácených revizích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673806"/>
            <a:ext cx="8229600" cy="4770529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b="1" dirty="0" smtClean="0"/>
              <a:t>Stanovení </a:t>
            </a:r>
            <a:r>
              <a:rPr lang="cs-CZ" b="1" dirty="0"/>
              <a:t>ZU</a:t>
            </a:r>
          </a:p>
          <a:p>
            <a:pPr lvl="1" algn="just"/>
            <a:r>
              <a:rPr lang="cs-CZ" b="1" dirty="0"/>
              <a:t>De </a:t>
            </a:r>
            <a:r>
              <a:rPr lang="cs-CZ" b="1" dirty="0" smtClean="0"/>
              <a:t>novo</a:t>
            </a:r>
          </a:p>
          <a:p>
            <a:pPr lvl="1" algn="just"/>
            <a:endParaRPr lang="cs-CZ" b="1" dirty="0">
              <a:solidFill>
                <a:srgbClr val="00B050"/>
              </a:solidFill>
            </a:endParaRPr>
          </a:p>
          <a:p>
            <a:pPr algn="just"/>
            <a:r>
              <a:rPr lang="cs-CZ" b="1" dirty="0"/>
              <a:t>Úprava úhrady (ZVU, bonifikace)</a:t>
            </a:r>
          </a:p>
          <a:p>
            <a:pPr lvl="1" algn="just"/>
            <a:r>
              <a:rPr lang="cs-CZ" dirty="0"/>
              <a:t>Dle pravomocných správních řízení</a:t>
            </a:r>
          </a:p>
          <a:p>
            <a:pPr lvl="1" algn="just"/>
            <a:r>
              <a:rPr lang="cs-CZ" dirty="0"/>
              <a:t>P</a:t>
            </a:r>
            <a:r>
              <a:rPr lang="cs-CZ" dirty="0" smtClean="0"/>
              <a:t>řípadná </a:t>
            </a:r>
            <a:r>
              <a:rPr lang="cs-CZ" dirty="0"/>
              <a:t>změna je možná na základě </a:t>
            </a:r>
            <a:r>
              <a:rPr lang="cs-CZ" u="sng" dirty="0"/>
              <a:t>nových</a:t>
            </a:r>
            <a:r>
              <a:rPr lang="cs-CZ" dirty="0"/>
              <a:t> </a:t>
            </a:r>
            <a:r>
              <a:rPr lang="cs-CZ" dirty="0" smtClean="0"/>
              <a:t>důkazů (vyhodnocení dle platné legislativy (např. RS 28/1 a bonifikace </a:t>
            </a:r>
            <a:r>
              <a:rPr lang="cs-CZ" dirty="0" err="1" smtClean="0"/>
              <a:t>fluvastatinu</a:t>
            </a:r>
            <a:r>
              <a:rPr lang="cs-CZ" dirty="0" smtClean="0"/>
              <a:t>)</a:t>
            </a:r>
          </a:p>
          <a:p>
            <a:pPr lvl="1" algn="just">
              <a:buFont typeface="Arial" charset="0"/>
              <a:buChar char="•"/>
            </a:pPr>
            <a:endParaRPr lang="cs-CZ" dirty="0"/>
          </a:p>
          <a:p>
            <a:pPr algn="just"/>
            <a:r>
              <a:rPr lang="cs-CZ" b="1" dirty="0"/>
              <a:t>Podmínky úhrady</a:t>
            </a:r>
          </a:p>
          <a:p>
            <a:pPr lvl="1" algn="just"/>
            <a:r>
              <a:rPr lang="cs-CZ" dirty="0"/>
              <a:t>Dle pravomocných správních </a:t>
            </a:r>
            <a:r>
              <a:rPr lang="cs-CZ" dirty="0" smtClean="0"/>
              <a:t>řízení</a:t>
            </a:r>
          </a:p>
          <a:p>
            <a:pPr lvl="1" algn="just"/>
            <a:r>
              <a:rPr lang="cs-CZ" dirty="0"/>
              <a:t>RS 87/1 – MZ: pouze na základě  účastníkem řízení předloženého hodnocení nákladové efektivity a dopadu na finanční prostředky zdravotního pojištění takovéto </a:t>
            </a:r>
            <a:r>
              <a:rPr lang="cs-CZ" dirty="0" smtClean="0"/>
              <a:t>úpravy</a:t>
            </a:r>
          </a:p>
          <a:p>
            <a:pPr lvl="1" algn="just"/>
            <a:r>
              <a:rPr lang="cs-CZ" dirty="0"/>
              <a:t>P</a:t>
            </a:r>
            <a:r>
              <a:rPr lang="cs-CZ" dirty="0" smtClean="0"/>
              <a:t>ři </a:t>
            </a:r>
            <a:r>
              <a:rPr lang="cs-CZ" dirty="0"/>
              <a:t>zachování výše úspor nad zákonem požadovanou hranicí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51866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28700"/>
            <a:ext cx="8229600" cy="1143000"/>
          </a:xfrm>
        </p:spPr>
        <p:txBody>
          <a:bodyPr/>
          <a:lstStyle/>
          <a:p>
            <a:r>
              <a:rPr lang="cs-CZ" dirty="0" smtClean="0"/>
              <a:t>Srovnání úspor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graphicFrame>
        <p:nvGraphicFramePr>
          <p:cNvPr id="11" name="Graf 10"/>
          <p:cNvGraphicFramePr/>
          <p:nvPr>
            <p:extLst>
              <p:ext uri="{D42A27DB-BD31-4B8C-83A1-F6EECF244321}">
                <p14:modId xmlns:p14="http://schemas.microsoft.com/office/powerpoint/2010/main" val="685272749"/>
              </p:ext>
            </p:extLst>
          </p:nvPr>
        </p:nvGraphicFramePr>
        <p:xfrm>
          <a:off x="1556665" y="2033845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Zástupný symbol pro obsah 19"/>
          <p:cNvSpPr txBox="1">
            <a:spLocks/>
          </p:cNvSpPr>
          <p:nvPr/>
        </p:nvSpPr>
        <p:spPr>
          <a:xfrm>
            <a:off x="476545" y="1718810"/>
            <a:ext cx="8460940" cy="36003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Odhadované úspory z hloubkových a zkrácených revizí zahájených v letech 2012-2015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9513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Srovnání úspor (1q a 2q 2016)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066844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9" name="Zástupný symbol pro obsah 19"/>
          <p:cNvSpPr txBox="1">
            <a:spLocks/>
          </p:cNvSpPr>
          <p:nvPr/>
        </p:nvSpPr>
        <p:spPr>
          <a:xfrm>
            <a:off x="476545" y="1943837"/>
            <a:ext cx="8229600" cy="36003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Předpokládané úspory z hloubkových a zkrácených revizí zahájených v roce 2016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2215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683695"/>
            <a:ext cx="8229600" cy="1143000"/>
          </a:xfrm>
        </p:spPr>
        <p:txBody>
          <a:bodyPr/>
          <a:lstStyle/>
          <a:p>
            <a:r>
              <a:rPr lang="cs-CZ" dirty="0" smtClean="0"/>
              <a:t>Souhrn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583795"/>
            <a:ext cx="8229600" cy="45004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Ze znění ustanovení § 39p zákona o veřejném zdravotním pojištění je zřejmé, že </a:t>
            </a:r>
            <a:r>
              <a:rPr lang="cs-CZ" dirty="0" smtClean="0"/>
              <a:t>hlavním účelem </a:t>
            </a:r>
            <a:r>
              <a:rPr lang="cs-CZ" dirty="0"/>
              <a:t>zkrácené revize systému úhrad vedené dle tohoto ustanovení je </a:t>
            </a:r>
            <a:r>
              <a:rPr lang="cs-CZ" dirty="0" smtClean="0"/>
              <a:t>sjednocení </a:t>
            </a:r>
            <a:r>
              <a:rPr lang="cs-CZ" dirty="0"/>
              <a:t>výší úhrad v zásadě </a:t>
            </a:r>
            <a:r>
              <a:rPr lang="cs-CZ" dirty="0" smtClean="0"/>
              <a:t>terapeuticky zaměnitelných </a:t>
            </a:r>
            <a:r>
              <a:rPr lang="cs-CZ" dirty="0"/>
              <a:t>léčivých přípravků a </a:t>
            </a:r>
            <a:r>
              <a:rPr lang="cs-CZ" dirty="0" smtClean="0"/>
              <a:t>PZLÚ, </a:t>
            </a:r>
            <a:r>
              <a:rPr lang="cs-CZ" dirty="0"/>
              <a:t>a to tak, aby nevznikaly nedůvodné rozdíly mezi jednotlivými v zásadě </a:t>
            </a:r>
            <a:r>
              <a:rPr lang="cs-CZ" dirty="0" smtClean="0"/>
              <a:t>terapeuticky zaměnitelnými </a:t>
            </a:r>
            <a:r>
              <a:rPr lang="cs-CZ" dirty="0"/>
              <a:t>léčivými </a:t>
            </a:r>
            <a:r>
              <a:rPr lang="cs-CZ" dirty="0" smtClean="0"/>
              <a:t>přípravky, </a:t>
            </a:r>
            <a:r>
              <a:rPr lang="cs-CZ" dirty="0"/>
              <a:t>resp. </a:t>
            </a:r>
            <a:r>
              <a:rPr lang="cs-CZ" dirty="0" smtClean="0"/>
              <a:t>PZLÚ, a zároveň </a:t>
            </a:r>
            <a:r>
              <a:rPr lang="cs-CZ" b="1" dirty="0" smtClean="0"/>
              <a:t>aby nově </a:t>
            </a:r>
            <a:r>
              <a:rPr lang="cs-CZ" b="1" dirty="0"/>
              <a:t>stanovená výše </a:t>
            </a:r>
            <a:r>
              <a:rPr lang="cs-CZ" b="1" dirty="0" smtClean="0"/>
              <a:t>úhrady </a:t>
            </a:r>
            <a:r>
              <a:rPr lang="cs-CZ" b="1" dirty="0"/>
              <a:t>co nejvíce reflektovala současný skutkový a právní stav.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Zkrácené a hloubkové revize</a:t>
            </a:r>
            <a:endParaRPr lang="cs-CZ" dirty="0"/>
          </a:p>
        </p:txBody>
      </p:sp>
      <p:sp>
        <p:nvSpPr>
          <p:cNvPr id="8" name="Zástupný symbol pro obsah 19"/>
          <p:cNvSpPr txBox="1">
            <a:spLocks/>
          </p:cNvSpPr>
          <p:nvPr/>
        </p:nvSpPr>
        <p:spPr>
          <a:xfrm>
            <a:off x="476545" y="6039291"/>
            <a:ext cx="7194485" cy="3150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</a:pPr>
            <a:r>
              <a:rPr lang="cs-CZ" sz="1400" dirty="0" smtClean="0"/>
              <a:t>MZDR18194/2012, </a:t>
            </a:r>
            <a:r>
              <a:rPr lang="cs-CZ" sz="1400" dirty="0" err="1" smtClean="0"/>
              <a:t>sp</a:t>
            </a:r>
            <a:r>
              <a:rPr lang="cs-CZ" sz="1400" dirty="0" smtClean="0"/>
              <a:t>. zn. FAR: L151/2012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144338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2979</TotalTime>
  <Words>1691</Words>
  <Application>Microsoft Office PowerPoint</Application>
  <PresentationFormat>Předvádění na obrazovce (4:3)</PresentationFormat>
  <Paragraphs>330</Paragraphs>
  <Slides>23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sady Office</vt:lpstr>
      <vt:lpstr>1_Motiv sady Office</vt:lpstr>
      <vt:lpstr>Prezentace aplikace PowerPoint</vt:lpstr>
      <vt:lpstr>ZKRÁCENÉ vs. HLOUBKOVÉ REVIZE systému úhrad</vt:lpstr>
      <vt:lpstr>Co jsou to úhradové revize?</vt:lpstr>
      <vt:lpstr>Vývoj úhradových revizí</vt:lpstr>
      <vt:lpstr>Systém úhrad „kdysi a nyní“</vt:lpstr>
      <vt:lpstr>Referenční skupiny (RS)</vt:lpstr>
      <vt:lpstr>Prezentace aplikace PowerPoint</vt:lpstr>
      <vt:lpstr>O co v revizích jde?</vt:lpstr>
      <vt:lpstr>O co v revizích jde?</vt:lpstr>
      <vt:lpstr>Revize dle „nové“ legislativy</vt:lpstr>
      <vt:lpstr>Hloubkové revize</vt:lpstr>
      <vt:lpstr>Zkrácené revize</vt:lpstr>
      <vt:lpstr>Prezentace aplikace PowerPoint</vt:lpstr>
      <vt:lpstr>Typy zkrácených revizí</vt:lpstr>
      <vt:lpstr>Zkrácené revize z důvodu úspor</vt:lpstr>
      <vt:lpstr>Zkrácené revize k zajištění plné úhrady v P2</vt:lpstr>
      <vt:lpstr>Zkrácené revize z důvodu vstupu 1.PP</vt:lpstr>
      <vt:lpstr>Hodnocení ve zkrácených revizích</vt:lpstr>
      <vt:lpstr>Hodnocení ve zkrácených revizích</vt:lpstr>
      <vt:lpstr>Srovnání úspor</vt:lpstr>
      <vt:lpstr>Srovnání úspor (1q a 2q 2016)</vt:lpstr>
      <vt:lpstr>Souhrn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Leplt Dominik</cp:lastModifiedBy>
  <cp:revision>106</cp:revision>
  <dcterms:created xsi:type="dcterms:W3CDTF">2012-11-07T12:54:42Z</dcterms:created>
  <dcterms:modified xsi:type="dcterms:W3CDTF">2016-10-03T10:30:33Z</dcterms:modified>
</cp:coreProperties>
</file>