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handoutMasterIdLst>
    <p:handoutMasterId r:id="rId15"/>
  </p:handout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2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478" autoAdjust="0"/>
  </p:normalViewPr>
  <p:slideViewPr>
    <p:cSldViewPr>
      <p:cViewPr varScale="1">
        <p:scale>
          <a:sx n="85" d="100"/>
          <a:sy n="85" d="100"/>
        </p:scale>
        <p:origin x="-112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27.9.2016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095642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27.9.2016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2343328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40742DE-65E4-4FFC-BBC0-6BD78CE36582}" type="datetime1">
              <a:rPr lang="cs-CZ" smtClean="0"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9201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Zdůraznit, že se ověřuje</a:t>
            </a:r>
            <a:r>
              <a:rPr lang="cs-CZ" baseline="0" dirty="0" smtClean="0"/>
              <a:t> česká cena, ne zahraniční.</a:t>
            </a: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3884324-5FC4-4669-89BB-F33AC55B71A3}" type="datetime1">
              <a:rPr lang="cs-CZ" smtClean="0"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24413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Jedná se o historický případ – nyní už NPM,</a:t>
            </a:r>
            <a:r>
              <a:rPr lang="cs-CZ" baseline="0" dirty="0" smtClean="0"/>
              <a:t> kde byla </a:t>
            </a:r>
            <a:r>
              <a:rPr lang="cs-CZ" baseline="0" dirty="0" err="1" smtClean="0"/>
              <a:t>flat</a:t>
            </a:r>
            <a:r>
              <a:rPr lang="cs-CZ" baseline="0" dirty="0" smtClean="0"/>
              <a:t> úhrada aplikována. 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Hs</a:t>
            </a:r>
            <a:r>
              <a:rPr lang="cs-CZ" dirty="0" smtClean="0"/>
              <a:t>: Doplnit, co by měl dělat MAH, pokud by přece jen chtěl </a:t>
            </a:r>
            <a:r>
              <a:rPr lang="cs-CZ" dirty="0" err="1" smtClean="0"/>
              <a:t>flat</a:t>
            </a:r>
            <a:r>
              <a:rPr lang="cs-CZ" dirty="0" smtClean="0"/>
              <a:t> úhradu (požádat o snížení MC – třeba přes zkrácené 30-ti denní řízení) a tu jednu sílu dorovnat. 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27ACFF0E-813C-488D-9FFF-ADDBF123A293}" type="datetime1">
              <a:rPr lang="cs-CZ" smtClean="0"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27366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Jedná</a:t>
            </a:r>
            <a:r>
              <a:rPr lang="cs-CZ" baseline="0" dirty="0" smtClean="0"/>
              <a:t> se o LP VARGATEF – nemá ale ještě NPM, tudíž </a:t>
            </a:r>
            <a:r>
              <a:rPr lang="cs-CZ" baseline="0" smtClean="0"/>
              <a:t>uveden pouze jako LÉČIVÝ PŘÍPRAVEK XY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C25C47-9739-45E2-B38D-400058206690}" type="datetime1">
              <a:rPr lang="cs-CZ" smtClean="0"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802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Má NPM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44315F2-0740-48A4-8CE0-DFEBAD7F66E9}" type="datetime1">
              <a:rPr lang="cs-CZ" smtClean="0"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99022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7DB76F6-B3A8-4597-AA43-BF9BDBA835EA}" type="datetime1">
              <a:rPr lang="cs-CZ" smtClean="0"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351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C4D2319-F022-4CB6-A727-B15F99CBCE6D}" type="datetime1">
              <a:rPr lang="cs-CZ" smtClean="0"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7159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27.9.2016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27.9.2016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0C3F-A53A-44F8-8098-FD5DB09CC525}" type="datetime1">
              <a:rPr lang="cs-CZ" smtClean="0">
                <a:solidFill>
                  <a:schemeClr val="bg1"/>
                </a:solidFill>
              </a:rPr>
              <a:pPr/>
              <a:t>27.9.2016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2012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 err="1" smtClean="0">
                <a:solidFill>
                  <a:schemeClr val="bg1"/>
                </a:solidFill>
              </a:rPr>
              <a:t>Flat</a:t>
            </a:r>
            <a:r>
              <a:rPr lang="cs-CZ" cap="all" dirty="0" smtClean="0">
                <a:solidFill>
                  <a:schemeClr val="bg1"/>
                </a:solidFill>
              </a:rPr>
              <a:t> úhrada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Veronika Andersová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Praha, 5. 10. 2016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FLAT ÚHRADA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18710"/>
            <a:ext cx="8229600" cy="1143000"/>
          </a:xfrm>
        </p:spPr>
        <p:txBody>
          <a:bodyPr/>
          <a:lstStyle/>
          <a:p>
            <a:r>
              <a:rPr lang="cs-CZ" dirty="0" smtClean="0"/>
              <a:t>CO ŘÍKÁ LEGISLATIVA?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3600000"/>
          </a:xfrm>
        </p:spPr>
        <p:txBody>
          <a:bodyPr/>
          <a:lstStyle/>
          <a:p>
            <a:r>
              <a:rPr lang="cs-CZ" b="1" dirty="0" smtClean="0"/>
              <a:t>Vyhláška č. 376/2011 Sb. § 20 odst. 2 </a:t>
            </a:r>
          </a:p>
          <a:p>
            <a:pPr lvl="1"/>
            <a:r>
              <a:rPr lang="cs-CZ" i="1" dirty="0" smtClean="0"/>
              <a:t>„Postup podle § 18 a 19 se dále nepoužije u přípravků </a:t>
            </a:r>
            <a:r>
              <a:rPr lang="cs-CZ" i="1" u="sng" dirty="0" smtClean="0"/>
              <a:t>nezařazených</a:t>
            </a:r>
            <a:r>
              <a:rPr lang="cs-CZ" i="1" dirty="0" smtClean="0"/>
              <a:t> do referenční skupiny, jejichž cena výrobce podléhá regulaci stanovením </a:t>
            </a:r>
            <a:r>
              <a:rPr lang="cs-CZ" i="1" u="sng" dirty="0" smtClean="0"/>
              <a:t>maximální ceny </a:t>
            </a:r>
            <a:r>
              <a:rPr lang="cs-CZ" i="1" dirty="0" smtClean="0"/>
              <a:t>a je stejná pro všechny síly přípravku hrazené ze zdravotního pojištění. V takovém případě se úhrada stanoví ve stejné výši pro všechny síly posuzovaného přípravku tak, aby poměr úhrady k ceně přípravku byl konstantní.“</a:t>
            </a: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FLAT ÚHRADA / CO ŘÍKÁ LEGISLATIVA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00835"/>
            <a:ext cx="8229600" cy="1143000"/>
          </a:xfrm>
        </p:spPr>
        <p:txBody>
          <a:bodyPr/>
          <a:lstStyle/>
          <a:p>
            <a:r>
              <a:rPr lang="cs-CZ" dirty="0" smtClean="0"/>
              <a:t>PODMÍNKY PRO STANOVENÍ FLAT ÚHRADY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3600000"/>
          </a:xfrm>
        </p:spPr>
        <p:txBody>
          <a:bodyPr>
            <a:normAutofit/>
          </a:bodyPr>
          <a:lstStyle/>
          <a:p>
            <a:r>
              <a:rPr lang="cs-CZ" dirty="0" smtClean="0"/>
              <a:t>LP </a:t>
            </a:r>
            <a:r>
              <a:rPr lang="cs-CZ" dirty="0" smtClean="0">
                <a:solidFill>
                  <a:srgbClr val="2D3291"/>
                </a:solidFill>
              </a:rPr>
              <a:t>nezařazené</a:t>
            </a:r>
            <a:r>
              <a:rPr lang="cs-CZ" dirty="0" smtClean="0"/>
              <a:t> do referenční </a:t>
            </a:r>
            <a:r>
              <a:rPr lang="cs-CZ" dirty="0" smtClean="0">
                <a:solidFill>
                  <a:srgbClr val="2D3291"/>
                </a:solidFill>
              </a:rPr>
              <a:t>skupiny/</a:t>
            </a:r>
            <a:r>
              <a:rPr lang="cs-CZ" dirty="0" err="1" smtClean="0">
                <a:solidFill>
                  <a:srgbClr val="2D3291"/>
                </a:solidFill>
              </a:rPr>
              <a:t>pseudoRS</a:t>
            </a:r>
            <a:endParaRPr lang="cs-CZ" dirty="0" smtClean="0">
              <a:solidFill>
                <a:srgbClr val="2D3291"/>
              </a:solidFill>
            </a:endParaRPr>
          </a:p>
          <a:p>
            <a:r>
              <a:rPr lang="cs-CZ" dirty="0" smtClean="0"/>
              <a:t>Regulace maximální cenou</a:t>
            </a:r>
          </a:p>
          <a:p>
            <a:r>
              <a:rPr lang="cs-CZ" dirty="0" smtClean="0"/>
              <a:t>Maximální cena </a:t>
            </a:r>
            <a:r>
              <a:rPr lang="cs-CZ" u="sng" dirty="0" smtClean="0"/>
              <a:t>v ČR </a:t>
            </a:r>
            <a:r>
              <a:rPr lang="cs-CZ" dirty="0" smtClean="0"/>
              <a:t>pro všechny síly hrazeného LP stejná za jednotku LF (ne za balení)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Podmínka </a:t>
            </a:r>
            <a:r>
              <a:rPr lang="cs-CZ" dirty="0" err="1" smtClean="0"/>
              <a:t>flat</a:t>
            </a:r>
            <a:r>
              <a:rPr lang="cs-CZ" dirty="0" smtClean="0"/>
              <a:t> </a:t>
            </a:r>
            <a:r>
              <a:rPr lang="cs-CZ" dirty="0" err="1" smtClean="0"/>
              <a:t>price</a:t>
            </a:r>
            <a:r>
              <a:rPr lang="cs-CZ" dirty="0" smtClean="0"/>
              <a:t> pro </a:t>
            </a:r>
            <a:r>
              <a:rPr lang="cs-CZ" dirty="0" err="1" smtClean="0"/>
              <a:t>flat</a:t>
            </a:r>
            <a:r>
              <a:rPr lang="cs-CZ" dirty="0" smtClean="0"/>
              <a:t> úhradu posuzována pouze u zaměnitelných sil</a:t>
            </a:r>
          </a:p>
          <a:p>
            <a:pPr marL="457200" lvl="1" indent="0">
              <a:buNone/>
            </a:pPr>
            <a:endParaRPr lang="cs-CZ" dirty="0" smtClean="0"/>
          </a:p>
          <a:p>
            <a:pPr marL="457200" lvl="1" indent="0">
              <a:buNone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FLAT ÚHRADA / PODMÍNKY PRO STANOVENÍ FLAT ÚHRADY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06953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00835"/>
            <a:ext cx="8229600" cy="1143000"/>
          </a:xfrm>
        </p:spPr>
        <p:txBody>
          <a:bodyPr/>
          <a:lstStyle/>
          <a:p>
            <a:r>
              <a:rPr lang="cs-CZ" dirty="0" smtClean="0"/>
              <a:t>PŘÍKLAD č.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140460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SUKLS58601/2014 – 2. hloubková revize – </a:t>
            </a:r>
            <a:r>
              <a:rPr lang="cs-CZ" dirty="0" err="1" smtClean="0"/>
              <a:t>atomoxetin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lvl="1"/>
            <a:r>
              <a:rPr lang="cs-CZ" dirty="0" smtClean="0"/>
              <a:t>STRATTERA </a:t>
            </a:r>
            <a:r>
              <a:rPr lang="cs-CZ" dirty="0"/>
              <a:t>10 MG POR CPS DUR 7X10MG	</a:t>
            </a:r>
            <a:endParaRPr lang="cs-CZ" dirty="0" smtClean="0"/>
          </a:p>
          <a:p>
            <a:pPr marL="457200" lvl="1" indent="0">
              <a:buNone/>
            </a:pPr>
            <a:r>
              <a:rPr lang="cs-CZ" b="1" dirty="0"/>
              <a:t>	</a:t>
            </a:r>
            <a:r>
              <a:rPr lang="cs-CZ" b="1" dirty="0" smtClean="0"/>
              <a:t>429,69 Kč (61,3843 Kč za jednotku)</a:t>
            </a:r>
          </a:p>
          <a:p>
            <a:pPr marL="457200" lvl="1" indent="0">
              <a:buNone/>
            </a:pPr>
            <a:endParaRPr lang="cs-CZ" b="1" dirty="0"/>
          </a:p>
          <a:p>
            <a:pPr lvl="1"/>
            <a:r>
              <a:rPr lang="cs-CZ" dirty="0"/>
              <a:t>STRATTERA </a:t>
            </a:r>
            <a:r>
              <a:rPr lang="cs-CZ" dirty="0" smtClean="0"/>
              <a:t>18 </a:t>
            </a:r>
            <a:r>
              <a:rPr lang="cs-CZ" dirty="0"/>
              <a:t>MG POR CPS DUR 7X18MG	</a:t>
            </a:r>
            <a:endParaRPr lang="cs-CZ" dirty="0" smtClean="0"/>
          </a:p>
          <a:p>
            <a:pPr marL="457200" lvl="1" indent="0">
              <a:buNone/>
            </a:pPr>
            <a:r>
              <a:rPr lang="cs-CZ" b="1" dirty="0"/>
              <a:t>	</a:t>
            </a:r>
            <a:r>
              <a:rPr lang="cs-CZ" b="1" dirty="0" smtClean="0"/>
              <a:t>429,69 Kč (61,3843 Kč za jednotku)</a:t>
            </a:r>
          </a:p>
          <a:p>
            <a:pPr marL="457200" lvl="1" indent="0">
              <a:buNone/>
            </a:pPr>
            <a:endParaRPr lang="cs-CZ" b="1" dirty="0"/>
          </a:p>
          <a:p>
            <a:pPr lvl="1"/>
            <a:r>
              <a:rPr lang="cs-CZ" dirty="0"/>
              <a:t>STRATTERA </a:t>
            </a:r>
            <a:r>
              <a:rPr lang="cs-CZ" dirty="0" smtClean="0"/>
              <a:t>25 </a:t>
            </a:r>
            <a:r>
              <a:rPr lang="cs-CZ" dirty="0"/>
              <a:t>MG POR CPS DUR 7X25MG	</a:t>
            </a:r>
            <a:endParaRPr lang="cs-CZ" dirty="0" smtClean="0"/>
          </a:p>
          <a:p>
            <a:pPr marL="457200" lvl="1" indent="0">
              <a:buNone/>
            </a:pPr>
            <a:r>
              <a:rPr lang="cs-CZ" b="1" dirty="0">
                <a:solidFill>
                  <a:srgbClr val="FF0000"/>
                </a:solidFill>
              </a:rPr>
              <a:t>	</a:t>
            </a:r>
            <a:r>
              <a:rPr lang="cs-CZ" b="1" dirty="0" smtClean="0">
                <a:solidFill>
                  <a:srgbClr val="FF0000"/>
                </a:solidFill>
              </a:rPr>
              <a:t>429,73 Kč (61,3900 Kč za jednotku)</a:t>
            </a:r>
          </a:p>
          <a:p>
            <a:pPr marL="457200" lvl="1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lvl="1"/>
            <a:r>
              <a:rPr lang="cs-CZ" dirty="0"/>
              <a:t>STRATTERA </a:t>
            </a:r>
            <a:r>
              <a:rPr lang="cs-CZ" dirty="0" smtClean="0"/>
              <a:t>40 </a:t>
            </a:r>
            <a:r>
              <a:rPr lang="cs-CZ" dirty="0"/>
              <a:t>MG POR CPS DUR 7X40MG	</a:t>
            </a:r>
            <a:endParaRPr lang="cs-CZ" dirty="0" smtClean="0"/>
          </a:p>
          <a:p>
            <a:pPr marL="457200" lvl="1" indent="0">
              <a:buNone/>
            </a:pPr>
            <a:r>
              <a:rPr lang="cs-CZ" b="1" dirty="0"/>
              <a:t>	</a:t>
            </a:r>
            <a:r>
              <a:rPr lang="cs-CZ" b="1" dirty="0" smtClean="0"/>
              <a:t>429,69 Kč (61,3843 Kč za jednotku)</a:t>
            </a:r>
          </a:p>
          <a:p>
            <a:pPr marL="457200" lvl="1" indent="0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dirty="0">
                <a:solidFill>
                  <a:srgbClr val="FF0000"/>
                </a:solidFill>
              </a:rPr>
              <a:t>NENÍ FLAT</a:t>
            </a:r>
          </a:p>
          <a:p>
            <a:pPr marL="3200400" lvl="7" indent="0">
              <a:buNone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pPr marL="457200" lvl="1" indent="0">
              <a:buNone/>
            </a:pPr>
            <a:endParaRPr lang="cs-CZ" dirty="0" smtClean="0"/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FLAT ÚHRADA / PŘÍKLADY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345090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00835"/>
            <a:ext cx="8229600" cy="1143000"/>
          </a:xfrm>
        </p:spPr>
        <p:txBody>
          <a:bodyPr/>
          <a:lstStyle/>
          <a:p>
            <a:r>
              <a:rPr lang="cs-CZ" dirty="0" smtClean="0"/>
              <a:t>PŘÍKLAD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3600000"/>
          </a:xfrm>
        </p:spPr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pPr lvl="1"/>
            <a:r>
              <a:rPr lang="cs-CZ" dirty="0" smtClean="0"/>
              <a:t>LÉČIVÝ PŘÍPRAVEK XY 120X100MG</a:t>
            </a:r>
            <a:r>
              <a:rPr lang="cs-CZ" dirty="0" smtClean="0"/>
              <a:t>	</a:t>
            </a:r>
          </a:p>
          <a:p>
            <a:pPr marL="457200" lvl="1" indent="0">
              <a:buNone/>
            </a:pPr>
            <a:r>
              <a:rPr lang="cs-CZ" b="1" dirty="0"/>
              <a:t>	</a:t>
            </a:r>
            <a:r>
              <a:rPr lang="cs-CZ" b="1" dirty="0" smtClean="0"/>
              <a:t>65200,00 Kč (543,3333 Kč za jednotku)</a:t>
            </a:r>
          </a:p>
          <a:p>
            <a:pPr marL="457200" lvl="1" indent="0">
              <a:buNone/>
            </a:pPr>
            <a:endParaRPr lang="cs-CZ" b="1" dirty="0" smtClean="0"/>
          </a:p>
          <a:p>
            <a:pPr lvl="1"/>
            <a:r>
              <a:rPr lang="cs-CZ" dirty="0" smtClean="0"/>
              <a:t>LÉČIVÝ PŘÍPRAVEK XY 60X150MG </a:t>
            </a:r>
            <a:r>
              <a:rPr lang="cs-CZ" dirty="0" smtClean="0"/>
              <a:t>		</a:t>
            </a:r>
          </a:p>
          <a:p>
            <a:pPr marL="457200" lvl="1" indent="0">
              <a:buNone/>
            </a:pPr>
            <a:r>
              <a:rPr lang="cs-CZ" b="1" dirty="0"/>
              <a:t>	</a:t>
            </a:r>
            <a:r>
              <a:rPr lang="cs-CZ" b="1" dirty="0" smtClean="0"/>
              <a:t>65200,00 Kč (</a:t>
            </a:r>
            <a:r>
              <a:rPr lang="cs-CZ" b="1" dirty="0" smtClean="0">
                <a:solidFill>
                  <a:srgbClr val="FF0000"/>
                </a:solidFill>
              </a:rPr>
              <a:t>1086,6667 Kč </a:t>
            </a:r>
            <a:r>
              <a:rPr lang="cs-CZ" b="1" dirty="0" smtClean="0"/>
              <a:t>za jednotku)</a:t>
            </a:r>
          </a:p>
          <a:p>
            <a:pPr marL="457200" lvl="1" indent="0">
              <a:buNone/>
            </a:pPr>
            <a:endParaRPr lang="cs-CZ" b="1" dirty="0" smtClean="0"/>
          </a:p>
          <a:p>
            <a:pPr lvl="1"/>
            <a:r>
              <a:rPr lang="cs-CZ" dirty="0" smtClean="0"/>
              <a:t>LÉČIVÝ PŘÍPRAVEK XY 120X100MG </a:t>
            </a:r>
            <a:r>
              <a:rPr lang="cs-CZ" dirty="0" smtClean="0"/>
              <a:t>	</a:t>
            </a:r>
          </a:p>
          <a:p>
            <a:pPr marL="457200" lvl="1" indent="0">
              <a:buNone/>
            </a:pPr>
            <a:r>
              <a:rPr lang="cs-CZ" b="1" dirty="0"/>
              <a:t>	</a:t>
            </a:r>
            <a:r>
              <a:rPr lang="cs-CZ" b="1" dirty="0" smtClean="0"/>
              <a:t>65200,00 Kč (543,3333 Kč za jednotku)</a:t>
            </a:r>
          </a:p>
          <a:p>
            <a:pPr marL="0" indent="0" algn="ctr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NENÍ </a:t>
            </a:r>
            <a:r>
              <a:rPr lang="cs-CZ" b="1" dirty="0">
                <a:solidFill>
                  <a:srgbClr val="FF0000"/>
                </a:solidFill>
              </a:rPr>
              <a:t>FLAT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FLAT ÚHRADA / PŘÍKLADY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645498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00835"/>
            <a:ext cx="8229600" cy="1143000"/>
          </a:xfrm>
        </p:spPr>
        <p:txBody>
          <a:bodyPr/>
          <a:lstStyle/>
          <a:p>
            <a:r>
              <a:rPr lang="cs-CZ" dirty="0" smtClean="0"/>
              <a:t>PŘÍKLAD č.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360000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SUKLS119425/2015 – 3. hloubková revize – </a:t>
            </a:r>
            <a:r>
              <a:rPr lang="cs-CZ" dirty="0" err="1" smtClean="0"/>
              <a:t>maravirok</a:t>
            </a:r>
            <a:r>
              <a:rPr lang="cs-CZ" dirty="0" smtClean="0"/>
              <a:t> (NPM)</a:t>
            </a:r>
          </a:p>
          <a:p>
            <a:pPr marL="0" indent="0">
              <a:buNone/>
            </a:pPr>
            <a:endParaRPr lang="cs-CZ" dirty="0" smtClean="0"/>
          </a:p>
          <a:p>
            <a:pPr lvl="1"/>
            <a:r>
              <a:rPr lang="cs-CZ" dirty="0" smtClean="0"/>
              <a:t>CELSENTRI 150 MG POR TBL FLM 60X150MG	</a:t>
            </a:r>
          </a:p>
          <a:p>
            <a:pPr marL="457200" lvl="1" indent="0">
              <a:lnSpc>
                <a:spcPct val="160000"/>
              </a:lnSpc>
              <a:buNone/>
            </a:pPr>
            <a:r>
              <a:rPr lang="cs-CZ" b="1" dirty="0"/>
              <a:t>	</a:t>
            </a:r>
            <a:r>
              <a:rPr lang="cs-CZ" b="1" dirty="0" smtClean="0"/>
              <a:t>16012,42 Kč (266,8737 Kč za jednotku)</a:t>
            </a:r>
          </a:p>
          <a:p>
            <a:pPr marL="457200" lvl="1" indent="0">
              <a:lnSpc>
                <a:spcPct val="160000"/>
              </a:lnSpc>
              <a:buNone/>
            </a:pPr>
            <a:endParaRPr lang="cs-CZ" b="1" dirty="0" smtClean="0"/>
          </a:p>
          <a:p>
            <a:pPr lvl="1"/>
            <a:r>
              <a:rPr lang="cs-CZ" dirty="0" smtClean="0"/>
              <a:t>CELSENTRI 300 MG POR TBL FLM 60X300MG	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cs-CZ" b="1" dirty="0"/>
              <a:t>	</a:t>
            </a:r>
            <a:r>
              <a:rPr lang="cs-CZ" b="1" dirty="0" smtClean="0"/>
              <a:t>16012,42 Kč (266,8737 Kč za jednotku)</a:t>
            </a:r>
          </a:p>
          <a:p>
            <a:pPr marL="457200" lvl="1" indent="0">
              <a:buNone/>
            </a:pPr>
            <a:endParaRPr lang="cs-CZ" sz="28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JE TO FLAT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FLAT ÚHRADA / PŘÍKLADY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2678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00835"/>
            <a:ext cx="8229600" cy="1143000"/>
          </a:xfrm>
        </p:spPr>
        <p:txBody>
          <a:bodyPr/>
          <a:lstStyle/>
          <a:p>
            <a:r>
              <a:rPr lang="cs-CZ" dirty="0" smtClean="0"/>
              <a:t>STANOVENÍ ZÚ č.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718811"/>
            <a:ext cx="8229600" cy="391543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200" dirty="0" smtClean="0"/>
              <a:t>Základní úhrada za jednotku lékové formy – </a:t>
            </a:r>
            <a:r>
              <a:rPr lang="cs-CZ" sz="2200" b="1" i="1" dirty="0" smtClean="0"/>
              <a:t>léčivá látka XY </a:t>
            </a:r>
            <a:r>
              <a:rPr lang="cs-CZ" sz="2200" dirty="0" smtClean="0"/>
              <a:t>(ODTD 600 mg)</a:t>
            </a:r>
          </a:p>
          <a:p>
            <a:pPr marL="0" indent="0">
              <a:buNone/>
            </a:pPr>
            <a:r>
              <a:rPr lang="cs-CZ" sz="2200" dirty="0" smtClean="0"/>
              <a:t>Frekvence dávkování: 2x denně</a:t>
            </a:r>
          </a:p>
          <a:p>
            <a:pPr marL="0" indent="0">
              <a:buNone/>
            </a:pPr>
            <a:r>
              <a:rPr lang="cs-CZ" sz="2200" dirty="0" smtClean="0"/>
              <a:t>Interval: od 150 mg do 600 mg</a:t>
            </a:r>
          </a:p>
          <a:p>
            <a:pPr marL="0" indent="0">
              <a:buNone/>
            </a:pPr>
            <a:r>
              <a:rPr lang="cs-CZ" sz="2200" i="1" dirty="0" smtClean="0"/>
              <a:t>600 mg (ODTD)			533,7473 Kč</a:t>
            </a:r>
          </a:p>
          <a:p>
            <a:pPr marL="0" indent="0">
              <a:buNone/>
            </a:pPr>
            <a:r>
              <a:rPr lang="cs-CZ" sz="2200" dirty="0" smtClean="0"/>
              <a:t>300 mg (výchozí pro ODTD)	266,8737 Kč</a:t>
            </a:r>
          </a:p>
          <a:p>
            <a:pPr marL="0" indent="0">
              <a:buNone/>
            </a:pPr>
            <a:r>
              <a:rPr lang="cs-CZ" sz="2200" dirty="0" smtClean="0"/>
              <a:t>150 mg 				266,8737 Kč</a:t>
            </a:r>
          </a:p>
          <a:p>
            <a:pPr marL="0" indent="0">
              <a:buNone/>
            </a:pPr>
            <a:endParaRPr lang="cs-CZ" sz="2200" dirty="0" smtClean="0">
              <a:solidFill>
                <a:srgbClr val="2D3291"/>
              </a:solidFill>
            </a:endParaRPr>
          </a:p>
          <a:p>
            <a:pPr marL="0" indent="0">
              <a:buNone/>
            </a:pPr>
            <a:r>
              <a:rPr lang="cs-CZ" sz="2200" dirty="0" smtClean="0">
                <a:solidFill>
                  <a:srgbClr val="2D3291"/>
                </a:solidFill>
              </a:rPr>
              <a:t>Úhrada byla u síly 150 mg stanovena ve stejné výši jako u dávky výchozí pro ODTD, jelikož se jedná o přípravky nezařazené do referenční skupiny, které mají cenu stejnou pro všechny síly („</a:t>
            </a:r>
            <a:r>
              <a:rPr lang="cs-CZ" sz="2200" dirty="0" err="1" smtClean="0">
                <a:solidFill>
                  <a:srgbClr val="2D3291"/>
                </a:solidFill>
              </a:rPr>
              <a:t>flat</a:t>
            </a:r>
            <a:r>
              <a:rPr lang="cs-CZ" sz="2200" dirty="0" smtClean="0">
                <a:solidFill>
                  <a:srgbClr val="2D3291"/>
                </a:solidFill>
              </a:rPr>
              <a:t> </a:t>
            </a:r>
            <a:r>
              <a:rPr lang="cs-CZ" sz="2200" dirty="0" err="1" smtClean="0">
                <a:solidFill>
                  <a:srgbClr val="2D3291"/>
                </a:solidFill>
              </a:rPr>
              <a:t>price</a:t>
            </a:r>
            <a:r>
              <a:rPr lang="cs-CZ" sz="2200" dirty="0" smtClean="0">
                <a:solidFill>
                  <a:srgbClr val="2D3291"/>
                </a:solidFill>
              </a:rPr>
              <a:t>“). </a:t>
            </a:r>
          </a:p>
          <a:p>
            <a:pPr marL="0" indent="0">
              <a:buNone/>
            </a:pPr>
            <a:endParaRPr lang="cs-CZ" sz="2200" dirty="0" smtClean="0"/>
          </a:p>
          <a:p>
            <a:pPr marL="0" indent="0">
              <a:buNone/>
            </a:pPr>
            <a:r>
              <a:rPr lang="cs-CZ" sz="2200" dirty="0" smtClean="0"/>
              <a:t>Pozn.: ODTD 600 mg není reální síla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FLAT ÚHRADA / STANOVENÍ ZÚ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71491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00835"/>
            <a:ext cx="8229600" cy="1143000"/>
          </a:xfrm>
        </p:spPr>
        <p:txBody>
          <a:bodyPr/>
          <a:lstStyle/>
          <a:p>
            <a:r>
              <a:rPr lang="cs-CZ" dirty="0" smtClean="0"/>
              <a:t>STANOVENÍ ZÚ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718810"/>
            <a:ext cx="8229600" cy="4230470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cs-CZ" sz="5000" dirty="0"/>
              <a:t>Základní úhrada za jednotku lékové formy – </a:t>
            </a:r>
            <a:r>
              <a:rPr lang="cs-CZ" sz="5000" b="1" i="1" dirty="0"/>
              <a:t>léčivá látka XY </a:t>
            </a:r>
            <a:r>
              <a:rPr lang="cs-CZ" sz="5000" dirty="0"/>
              <a:t>(ODTD </a:t>
            </a:r>
            <a:r>
              <a:rPr lang="cs-CZ" sz="5000" dirty="0" smtClean="0"/>
              <a:t>100 </a:t>
            </a:r>
            <a:r>
              <a:rPr lang="cs-CZ" sz="5000" dirty="0"/>
              <a:t>mg)</a:t>
            </a:r>
          </a:p>
          <a:p>
            <a:pPr marL="0" indent="0">
              <a:buNone/>
            </a:pPr>
            <a:r>
              <a:rPr lang="cs-CZ" sz="5000" dirty="0"/>
              <a:t>Frekvence dávkování: 2x denně</a:t>
            </a:r>
          </a:p>
          <a:p>
            <a:pPr marL="0" indent="0">
              <a:buNone/>
            </a:pPr>
            <a:r>
              <a:rPr lang="cs-CZ" sz="5000" dirty="0"/>
              <a:t>Interval: od </a:t>
            </a:r>
            <a:r>
              <a:rPr lang="cs-CZ" sz="5000" dirty="0" smtClean="0"/>
              <a:t>25 </a:t>
            </a:r>
            <a:r>
              <a:rPr lang="cs-CZ" sz="5000" dirty="0"/>
              <a:t>mg do </a:t>
            </a:r>
            <a:r>
              <a:rPr lang="cs-CZ" sz="5000" dirty="0" smtClean="0"/>
              <a:t>100 </a:t>
            </a:r>
            <a:r>
              <a:rPr lang="cs-CZ" sz="5000" dirty="0"/>
              <a:t>mg</a:t>
            </a:r>
          </a:p>
          <a:p>
            <a:pPr marL="0" indent="0">
              <a:buNone/>
            </a:pPr>
            <a:r>
              <a:rPr lang="cs-CZ" sz="5000" i="1" dirty="0" smtClean="0"/>
              <a:t>100 mg (ODTD)			17,8571 Kč</a:t>
            </a:r>
            <a:r>
              <a:rPr lang="cs-CZ" sz="5000" dirty="0" smtClean="0"/>
              <a:t>	</a:t>
            </a:r>
          </a:p>
          <a:p>
            <a:pPr marL="0" indent="0">
              <a:buNone/>
            </a:pPr>
            <a:r>
              <a:rPr lang="cs-CZ" sz="5000" dirty="0" smtClean="0"/>
              <a:t>50 mg (výchozí pro ODTD)		8,9286 Kč (17,8571 Kč/2)</a:t>
            </a:r>
          </a:p>
          <a:p>
            <a:pPr marL="0" indent="0">
              <a:buNone/>
            </a:pPr>
            <a:r>
              <a:rPr lang="cs-CZ" sz="5000" dirty="0" smtClean="0"/>
              <a:t>25 mg				8,9286 Kč</a:t>
            </a:r>
          </a:p>
          <a:p>
            <a:pPr marL="0" indent="0">
              <a:buNone/>
            </a:pPr>
            <a:r>
              <a:rPr lang="cs-CZ" sz="5000" dirty="0" smtClean="0"/>
              <a:t>10 mg				8,9286 Kč</a:t>
            </a:r>
          </a:p>
          <a:p>
            <a:pPr marL="0" indent="0">
              <a:buNone/>
            </a:pPr>
            <a:r>
              <a:rPr lang="cs-CZ" sz="5000" dirty="0" smtClean="0"/>
              <a:t>100 mg				8,9286 Kč</a:t>
            </a:r>
          </a:p>
          <a:p>
            <a:pPr marL="0" indent="0">
              <a:buNone/>
            </a:pPr>
            <a:endParaRPr lang="cs-CZ" sz="5000" dirty="0" smtClean="0"/>
          </a:p>
          <a:p>
            <a:pPr marL="0" indent="0">
              <a:buNone/>
            </a:pPr>
            <a:r>
              <a:rPr lang="cs-CZ" sz="5000" dirty="0"/>
              <a:t>Úhrada byla </a:t>
            </a:r>
            <a:r>
              <a:rPr lang="cs-CZ" sz="5000" dirty="0" smtClean="0"/>
              <a:t>stanovena pro všechny síly ve </a:t>
            </a:r>
            <a:r>
              <a:rPr lang="cs-CZ" sz="5000" dirty="0"/>
              <a:t>stejné výši jako u dávky výchozí pro ODTD, jelikož se jedná o přípravky nezařazené do referenční skupiny, které mají cenu stejnou pro všechny síly („</a:t>
            </a:r>
            <a:r>
              <a:rPr lang="cs-CZ" sz="5000" dirty="0" err="1"/>
              <a:t>flat</a:t>
            </a:r>
            <a:r>
              <a:rPr lang="cs-CZ" sz="5000" dirty="0"/>
              <a:t> </a:t>
            </a:r>
            <a:r>
              <a:rPr lang="cs-CZ" sz="5000" dirty="0" err="1"/>
              <a:t>price</a:t>
            </a:r>
            <a:r>
              <a:rPr lang="cs-CZ" sz="5000" dirty="0"/>
              <a:t>“). </a:t>
            </a:r>
            <a:endParaRPr lang="cs-CZ" sz="5000" dirty="0" smtClean="0"/>
          </a:p>
          <a:p>
            <a:pPr marL="0" indent="0">
              <a:buNone/>
            </a:pPr>
            <a:endParaRPr lang="cs-CZ" sz="5000" dirty="0"/>
          </a:p>
          <a:p>
            <a:pPr marL="0" indent="0">
              <a:buNone/>
            </a:pPr>
            <a:r>
              <a:rPr lang="cs-CZ" sz="5000" dirty="0"/>
              <a:t>Pozn.: </a:t>
            </a:r>
            <a:r>
              <a:rPr lang="cs-CZ" sz="5000" dirty="0" smtClean="0"/>
              <a:t>ODTD 100 mg je reálná síla</a:t>
            </a:r>
            <a:endParaRPr lang="cs-CZ" sz="3600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FLAT ÚHRADA / STANOVENÍ ZÚ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09099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00835"/>
            <a:ext cx="8229600" cy="1143000"/>
          </a:xfrm>
        </p:spPr>
        <p:txBody>
          <a:bodyPr/>
          <a:lstStyle/>
          <a:p>
            <a:r>
              <a:rPr lang="cs-CZ" dirty="0" smtClean="0"/>
              <a:t>UHR VE SCAU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FLAT ÚHRADA / UHR VE SCAU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457200" y="4163046"/>
            <a:ext cx="8229600" cy="1956953"/>
          </a:xfrm>
        </p:spPr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UHR ve SCAU nemusí být shodná (shodná je pouze pokud má referenční přípravek cenu v prvním pásmu)</a:t>
            </a:r>
            <a:endParaRPr lang="cs-CZ" dirty="0">
              <a:solidFill>
                <a:srgbClr val="2D329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96" y="1583795"/>
            <a:ext cx="8325925" cy="2453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326391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27.9.2016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1358</TotalTime>
  <Words>610</Words>
  <Application>Microsoft Office PowerPoint</Application>
  <PresentationFormat>Předvádění na obrazovce (4:3)</PresentationFormat>
  <Paragraphs>158</Paragraphs>
  <Slides>11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sady Office</vt:lpstr>
      <vt:lpstr>1_Motiv sady Office</vt:lpstr>
      <vt:lpstr>Prezentace aplikace PowerPoint</vt:lpstr>
      <vt:lpstr>Flat úhrada</vt:lpstr>
      <vt:lpstr>CO ŘÍKÁ LEGISLATIVA?</vt:lpstr>
      <vt:lpstr>PODMÍNKY PRO STANOVENÍ FLAT ÚHRADY</vt:lpstr>
      <vt:lpstr>PŘÍKLAD č. 1</vt:lpstr>
      <vt:lpstr>PŘÍKLAD č. 2</vt:lpstr>
      <vt:lpstr>PŘÍKLAD č. 3</vt:lpstr>
      <vt:lpstr>STANOVENÍ ZÚ č. 1</vt:lpstr>
      <vt:lpstr>STANOVENÍ ZÚ č. 2</vt:lpstr>
      <vt:lpstr>UHR VE SCAU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Říhová Veronika</cp:lastModifiedBy>
  <cp:revision>70</cp:revision>
  <dcterms:created xsi:type="dcterms:W3CDTF">2012-11-07T12:54:42Z</dcterms:created>
  <dcterms:modified xsi:type="dcterms:W3CDTF">2016-09-27T11:58:41Z</dcterms:modified>
</cp:coreProperties>
</file>