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1"/>
  </p:notesMasterIdLst>
  <p:handoutMasterIdLst>
    <p:handoutMasterId r:id="rId32"/>
  </p:handoutMasterIdLst>
  <p:sldIdLst>
    <p:sldId id="256" r:id="rId3"/>
    <p:sldId id="257" r:id="rId4"/>
    <p:sldId id="258" r:id="rId5"/>
    <p:sldId id="260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75" r:id="rId14"/>
    <p:sldId id="276" r:id="rId15"/>
    <p:sldId id="277" r:id="rId16"/>
    <p:sldId id="278" r:id="rId17"/>
    <p:sldId id="279" r:id="rId18"/>
    <p:sldId id="280" r:id="rId19"/>
    <p:sldId id="301" r:id="rId20"/>
    <p:sldId id="295" r:id="rId21"/>
    <p:sldId id="297" r:id="rId22"/>
    <p:sldId id="296" r:id="rId23"/>
    <p:sldId id="298" r:id="rId24"/>
    <p:sldId id="302" r:id="rId25"/>
    <p:sldId id="303" r:id="rId26"/>
    <p:sldId id="299" r:id="rId27"/>
    <p:sldId id="293" r:id="rId28"/>
    <p:sldId id="294" r:id="rId29"/>
    <p:sldId id="259" r:id="rId3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Vysekalová Eva" initials="VE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handoutMaster" Target="handoutMasters/handoutMaster1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4738002-D7BC-411C-B09E-A1851805E5DF}" type="doc">
      <dgm:prSet loTypeId="urn:microsoft.com/office/officeart/2005/8/layout/default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460D597-7C5F-4F77-9D5E-5124FDFF869B}">
      <dgm:prSet/>
      <dgm:spPr/>
      <dgm:t>
        <a:bodyPr/>
        <a:lstStyle/>
        <a:p>
          <a:pPr algn="ctr" rtl="0"/>
          <a:r>
            <a:rPr lang="cs-CZ" b="0" dirty="0" smtClean="0"/>
            <a:t>Presumpce správnosti</a:t>
          </a:r>
          <a:endParaRPr lang="cs-CZ" b="0" dirty="0"/>
        </a:p>
      </dgm:t>
    </dgm:pt>
    <dgm:pt modelId="{3081F329-41D7-4342-BD8B-391C0E6DD574}" type="parTrans" cxnId="{62EDDA54-200A-4F0C-B2EB-1AF8AAFFCD98}">
      <dgm:prSet/>
      <dgm:spPr/>
      <dgm:t>
        <a:bodyPr/>
        <a:lstStyle/>
        <a:p>
          <a:endParaRPr lang="en-US"/>
        </a:p>
      </dgm:t>
    </dgm:pt>
    <dgm:pt modelId="{39A144AA-3592-4F62-B026-EDB313C51FF9}" type="sibTrans" cxnId="{62EDDA54-200A-4F0C-B2EB-1AF8AAFFCD98}">
      <dgm:prSet/>
      <dgm:spPr/>
      <dgm:t>
        <a:bodyPr/>
        <a:lstStyle/>
        <a:p>
          <a:endParaRPr lang="en-US"/>
        </a:p>
      </dgm:t>
    </dgm:pt>
    <dgm:pt modelId="{C791C69F-4781-43CA-8568-BF597C912104}">
      <dgm:prSet/>
      <dgm:spPr/>
      <dgm:t>
        <a:bodyPr/>
        <a:lstStyle/>
        <a:p>
          <a:pPr rtl="0"/>
          <a:r>
            <a:rPr lang="cs-CZ" b="0" dirty="0" smtClean="0"/>
            <a:t>Směnné kurzy</a:t>
          </a:r>
          <a:endParaRPr lang="cs-CZ" b="0" dirty="0"/>
        </a:p>
      </dgm:t>
    </dgm:pt>
    <dgm:pt modelId="{0DFDB8A8-E32A-4539-92E8-CB8DAF378C2E}" type="parTrans" cxnId="{7C2F6725-D3BA-403C-A315-512A750BE4E8}">
      <dgm:prSet/>
      <dgm:spPr/>
      <dgm:t>
        <a:bodyPr/>
        <a:lstStyle/>
        <a:p>
          <a:endParaRPr lang="en-US"/>
        </a:p>
      </dgm:t>
    </dgm:pt>
    <dgm:pt modelId="{D2077989-3CA2-4612-8E0D-24DC2BCA6BA6}" type="sibTrans" cxnId="{7C2F6725-D3BA-403C-A315-512A750BE4E8}">
      <dgm:prSet/>
      <dgm:spPr/>
      <dgm:t>
        <a:bodyPr/>
        <a:lstStyle/>
        <a:p>
          <a:endParaRPr lang="en-US"/>
        </a:p>
      </dgm:t>
    </dgm:pt>
    <dgm:pt modelId="{A6E88742-46CD-4946-BF49-42D25E299AE0}">
      <dgm:prSet/>
      <dgm:spPr/>
      <dgm:t>
        <a:bodyPr/>
        <a:lstStyle/>
        <a:p>
          <a:pPr rtl="0"/>
          <a:r>
            <a:rPr lang="cs-CZ" b="0" dirty="0" smtClean="0"/>
            <a:t>Referenční koš</a:t>
          </a:r>
          <a:endParaRPr lang="cs-CZ" b="0" dirty="0"/>
        </a:p>
      </dgm:t>
    </dgm:pt>
    <dgm:pt modelId="{7FCB79FE-4473-4C38-8636-178C11BE3B2C}" type="sibTrans" cxnId="{F420D4A6-5188-49FA-9DA1-E0216D675F7B}">
      <dgm:prSet/>
      <dgm:spPr/>
      <dgm:t>
        <a:bodyPr/>
        <a:lstStyle/>
        <a:p>
          <a:endParaRPr lang="en-US"/>
        </a:p>
      </dgm:t>
    </dgm:pt>
    <dgm:pt modelId="{35614412-F739-42FB-A8A4-DB4353DEB9F7}" type="parTrans" cxnId="{F420D4A6-5188-49FA-9DA1-E0216D675F7B}">
      <dgm:prSet/>
      <dgm:spPr/>
      <dgm:t>
        <a:bodyPr/>
        <a:lstStyle/>
        <a:p>
          <a:endParaRPr lang="en-US"/>
        </a:p>
      </dgm:t>
    </dgm:pt>
    <dgm:pt modelId="{97872216-8EE2-44D7-BA8B-5BAD26B58AE9}">
      <dgm:prSet/>
      <dgm:spPr/>
      <dgm:t>
        <a:bodyPr/>
        <a:lstStyle/>
        <a:p>
          <a:pPr rtl="0"/>
          <a:r>
            <a:rPr lang="cs-CZ" b="0" dirty="0" smtClean="0"/>
            <a:t>Fixace rozhodného období</a:t>
          </a:r>
          <a:endParaRPr lang="cs-CZ" b="0" dirty="0"/>
        </a:p>
      </dgm:t>
    </dgm:pt>
    <dgm:pt modelId="{7BE00324-5E1D-4EE9-AE08-F87655625D8D}" type="parTrans" cxnId="{2BF49AFB-9A94-47C4-B8A6-0BB74E7CAE5F}">
      <dgm:prSet/>
      <dgm:spPr/>
      <dgm:t>
        <a:bodyPr/>
        <a:lstStyle/>
        <a:p>
          <a:endParaRPr lang="cs-CZ"/>
        </a:p>
      </dgm:t>
    </dgm:pt>
    <dgm:pt modelId="{C3EDC34A-9E11-4E8A-BC6F-CB83BEA38FBC}" type="sibTrans" cxnId="{2BF49AFB-9A94-47C4-B8A6-0BB74E7CAE5F}">
      <dgm:prSet/>
      <dgm:spPr/>
      <dgm:t>
        <a:bodyPr/>
        <a:lstStyle/>
        <a:p>
          <a:endParaRPr lang="cs-CZ"/>
        </a:p>
      </dgm:t>
    </dgm:pt>
    <dgm:pt modelId="{E14A10B5-5CE4-42BE-9E43-5E111F1774B2}" type="pres">
      <dgm:prSet presAssocID="{74738002-D7BC-411C-B09E-A1851805E5DF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286BB67-544A-476C-B608-9B31AF1FE960}" type="pres">
      <dgm:prSet presAssocID="{A6E88742-46CD-4946-BF49-42D25E299AE0}" presName="node" presStyleLbl="node1" presStyleIdx="0" presStyleCnt="4" custScaleX="99220" custScaleY="53175" custLinFactNeighborX="-11384" custLinFactNeighborY="-1933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FE767D1-0DC6-4F03-A12E-F2E0311E0838}" type="pres">
      <dgm:prSet presAssocID="{7FCB79FE-4473-4C38-8636-178C11BE3B2C}" presName="sibTrans" presStyleCnt="0"/>
      <dgm:spPr/>
    </dgm:pt>
    <dgm:pt modelId="{DF0ABC11-9AEC-4FD9-9F6D-8B3C8EC0207B}" type="pres">
      <dgm:prSet presAssocID="{97872216-8EE2-44D7-BA8B-5BAD26B58AE9}" presName="node" presStyleLbl="node1" presStyleIdx="1" presStyleCnt="4" custScaleX="107945" custScaleY="52642" custLinFactNeighborX="-9663" custLinFactNeighborY="-1899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21AC18B-0F9E-4BD3-B260-0568DB259CDF}" type="pres">
      <dgm:prSet presAssocID="{C3EDC34A-9E11-4E8A-BC6F-CB83BEA38FBC}" presName="sibTrans" presStyleCnt="0"/>
      <dgm:spPr/>
    </dgm:pt>
    <dgm:pt modelId="{218216B0-8A5E-4F84-88E0-3D0B131B4546}" type="pres">
      <dgm:prSet presAssocID="{C791C69F-4781-43CA-8568-BF597C912104}" presName="node" presStyleLbl="node1" presStyleIdx="2" presStyleCnt="4" custScaleY="53517" custLinFactNeighborX="-6386" custLinFactNeighborY="-1670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F611FD8-F57D-4E73-A959-3516A883AEEB}" type="pres">
      <dgm:prSet presAssocID="{D2077989-3CA2-4612-8E0D-24DC2BCA6BA6}" presName="sibTrans" presStyleCnt="0"/>
      <dgm:spPr/>
    </dgm:pt>
    <dgm:pt modelId="{D4E8C369-99B8-489D-BF6D-7F65283F0EF2}" type="pres">
      <dgm:prSet presAssocID="{1460D597-7C5F-4F77-9D5E-5124FDFF869B}" presName="node" presStyleLbl="node1" presStyleIdx="3" presStyleCnt="4" custScaleX="108034" custScaleY="53835" custLinFactNeighborX="-9526" custLinFactNeighborY="-1686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420D4A6-5188-49FA-9DA1-E0216D675F7B}" srcId="{74738002-D7BC-411C-B09E-A1851805E5DF}" destId="{A6E88742-46CD-4946-BF49-42D25E299AE0}" srcOrd="0" destOrd="0" parTransId="{35614412-F739-42FB-A8A4-DB4353DEB9F7}" sibTransId="{7FCB79FE-4473-4C38-8636-178C11BE3B2C}"/>
    <dgm:cxn modelId="{41D7B885-0786-4FBF-8C9F-68BA2EA673FC}" type="presOf" srcId="{97872216-8EE2-44D7-BA8B-5BAD26B58AE9}" destId="{DF0ABC11-9AEC-4FD9-9F6D-8B3C8EC0207B}" srcOrd="0" destOrd="0" presId="urn:microsoft.com/office/officeart/2005/8/layout/default"/>
    <dgm:cxn modelId="{2BF49AFB-9A94-47C4-B8A6-0BB74E7CAE5F}" srcId="{74738002-D7BC-411C-B09E-A1851805E5DF}" destId="{97872216-8EE2-44D7-BA8B-5BAD26B58AE9}" srcOrd="1" destOrd="0" parTransId="{7BE00324-5E1D-4EE9-AE08-F87655625D8D}" sibTransId="{C3EDC34A-9E11-4E8A-BC6F-CB83BEA38FBC}"/>
    <dgm:cxn modelId="{62EDDA54-200A-4F0C-B2EB-1AF8AAFFCD98}" srcId="{74738002-D7BC-411C-B09E-A1851805E5DF}" destId="{1460D597-7C5F-4F77-9D5E-5124FDFF869B}" srcOrd="3" destOrd="0" parTransId="{3081F329-41D7-4342-BD8B-391C0E6DD574}" sibTransId="{39A144AA-3592-4F62-B026-EDB313C51FF9}"/>
    <dgm:cxn modelId="{7C2F6725-D3BA-403C-A315-512A750BE4E8}" srcId="{74738002-D7BC-411C-B09E-A1851805E5DF}" destId="{C791C69F-4781-43CA-8568-BF597C912104}" srcOrd="2" destOrd="0" parTransId="{0DFDB8A8-E32A-4539-92E8-CB8DAF378C2E}" sibTransId="{D2077989-3CA2-4612-8E0D-24DC2BCA6BA6}"/>
    <dgm:cxn modelId="{7BC3B0CC-2A45-4174-B25C-A4F2BED5C71F}" type="presOf" srcId="{A6E88742-46CD-4946-BF49-42D25E299AE0}" destId="{C286BB67-544A-476C-B608-9B31AF1FE960}" srcOrd="0" destOrd="0" presId="urn:microsoft.com/office/officeart/2005/8/layout/default"/>
    <dgm:cxn modelId="{90F46115-5FE2-4F53-B521-6AC98F46D127}" type="presOf" srcId="{C791C69F-4781-43CA-8568-BF597C912104}" destId="{218216B0-8A5E-4F84-88E0-3D0B131B4546}" srcOrd="0" destOrd="0" presId="urn:microsoft.com/office/officeart/2005/8/layout/default"/>
    <dgm:cxn modelId="{89D5CB6C-3B3F-456B-A554-AAC765FF0093}" type="presOf" srcId="{74738002-D7BC-411C-B09E-A1851805E5DF}" destId="{E14A10B5-5CE4-42BE-9E43-5E111F1774B2}" srcOrd="0" destOrd="0" presId="urn:microsoft.com/office/officeart/2005/8/layout/default"/>
    <dgm:cxn modelId="{7D650548-3FC8-4C65-AC9B-5E03ACCF0735}" type="presOf" srcId="{1460D597-7C5F-4F77-9D5E-5124FDFF869B}" destId="{D4E8C369-99B8-489D-BF6D-7F65283F0EF2}" srcOrd="0" destOrd="0" presId="urn:microsoft.com/office/officeart/2005/8/layout/default"/>
    <dgm:cxn modelId="{15D5C69A-53D0-4494-8C24-1413436D1CAC}" type="presParOf" srcId="{E14A10B5-5CE4-42BE-9E43-5E111F1774B2}" destId="{C286BB67-544A-476C-B608-9B31AF1FE960}" srcOrd="0" destOrd="0" presId="urn:microsoft.com/office/officeart/2005/8/layout/default"/>
    <dgm:cxn modelId="{E3427AB0-7DFF-45C3-885D-2D6D8535E004}" type="presParOf" srcId="{E14A10B5-5CE4-42BE-9E43-5E111F1774B2}" destId="{FFE767D1-0DC6-4F03-A12E-F2E0311E0838}" srcOrd="1" destOrd="0" presId="urn:microsoft.com/office/officeart/2005/8/layout/default"/>
    <dgm:cxn modelId="{48FF0E2F-573D-4492-AF47-243CE4B7CCD4}" type="presParOf" srcId="{E14A10B5-5CE4-42BE-9E43-5E111F1774B2}" destId="{DF0ABC11-9AEC-4FD9-9F6D-8B3C8EC0207B}" srcOrd="2" destOrd="0" presId="urn:microsoft.com/office/officeart/2005/8/layout/default"/>
    <dgm:cxn modelId="{FDFF7FD2-967D-47AD-9BFA-A7D1D6D3CF76}" type="presParOf" srcId="{E14A10B5-5CE4-42BE-9E43-5E111F1774B2}" destId="{121AC18B-0F9E-4BD3-B260-0568DB259CDF}" srcOrd="3" destOrd="0" presId="urn:microsoft.com/office/officeart/2005/8/layout/default"/>
    <dgm:cxn modelId="{5E71395F-6461-4025-A965-9601E7746656}" type="presParOf" srcId="{E14A10B5-5CE4-42BE-9E43-5E111F1774B2}" destId="{218216B0-8A5E-4F84-88E0-3D0B131B4546}" srcOrd="4" destOrd="0" presId="urn:microsoft.com/office/officeart/2005/8/layout/default"/>
    <dgm:cxn modelId="{36C37604-9602-470E-892E-3A5CEECEC363}" type="presParOf" srcId="{E14A10B5-5CE4-42BE-9E43-5E111F1774B2}" destId="{3F611FD8-F57D-4E73-A959-3516A883AEEB}" srcOrd="5" destOrd="0" presId="urn:microsoft.com/office/officeart/2005/8/layout/default"/>
    <dgm:cxn modelId="{13A62088-9333-4C91-9F36-92AA14962708}" type="presParOf" srcId="{E14A10B5-5CE4-42BE-9E43-5E111F1774B2}" destId="{D4E8C369-99B8-489D-BF6D-7F65283F0EF2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4738002-D7BC-411C-B09E-A1851805E5DF}" type="doc">
      <dgm:prSet loTypeId="urn:microsoft.com/office/officeart/2005/8/layout/default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8850721-413F-4CE8-8E9A-E3C476384FA4}">
      <dgm:prSet/>
      <dgm:spPr/>
      <dgm:t>
        <a:bodyPr/>
        <a:lstStyle/>
        <a:p>
          <a:pPr rtl="0"/>
          <a:r>
            <a:rPr lang="cs-CZ" b="0" dirty="0" smtClean="0"/>
            <a:t>Písmeno b)</a:t>
          </a:r>
          <a:endParaRPr lang="cs-CZ" b="0" dirty="0"/>
        </a:p>
      </dgm:t>
    </dgm:pt>
    <dgm:pt modelId="{AF671BB0-66F6-40D9-9F77-50015B2060CA}" type="parTrans" cxnId="{CBA2118D-8257-4369-A636-7F2918E32441}">
      <dgm:prSet/>
      <dgm:spPr/>
      <dgm:t>
        <a:bodyPr/>
        <a:lstStyle/>
        <a:p>
          <a:endParaRPr lang="en-US"/>
        </a:p>
      </dgm:t>
    </dgm:pt>
    <dgm:pt modelId="{C60938BF-8123-433B-B37F-F8D6359BBBF2}" type="sibTrans" cxnId="{CBA2118D-8257-4369-A636-7F2918E32441}">
      <dgm:prSet/>
      <dgm:spPr/>
      <dgm:t>
        <a:bodyPr/>
        <a:lstStyle/>
        <a:p>
          <a:endParaRPr lang="en-US"/>
        </a:p>
      </dgm:t>
    </dgm:pt>
    <dgm:pt modelId="{C791C69F-4781-43CA-8568-BF597C912104}">
      <dgm:prSet/>
      <dgm:spPr/>
      <dgm:t>
        <a:bodyPr/>
        <a:lstStyle/>
        <a:p>
          <a:pPr rtl="0"/>
          <a:r>
            <a:rPr lang="cs-CZ" b="0" dirty="0" smtClean="0"/>
            <a:t>Písmeno c)</a:t>
          </a:r>
          <a:endParaRPr lang="cs-CZ" b="0" dirty="0"/>
        </a:p>
      </dgm:t>
    </dgm:pt>
    <dgm:pt modelId="{0DFDB8A8-E32A-4539-92E8-CB8DAF378C2E}" type="parTrans" cxnId="{7C2F6725-D3BA-403C-A315-512A750BE4E8}">
      <dgm:prSet/>
      <dgm:spPr/>
      <dgm:t>
        <a:bodyPr/>
        <a:lstStyle/>
        <a:p>
          <a:endParaRPr lang="en-US"/>
        </a:p>
      </dgm:t>
    </dgm:pt>
    <dgm:pt modelId="{D2077989-3CA2-4612-8E0D-24DC2BCA6BA6}" type="sibTrans" cxnId="{7C2F6725-D3BA-403C-A315-512A750BE4E8}">
      <dgm:prSet/>
      <dgm:spPr/>
      <dgm:t>
        <a:bodyPr/>
        <a:lstStyle/>
        <a:p>
          <a:endParaRPr lang="en-US"/>
        </a:p>
      </dgm:t>
    </dgm:pt>
    <dgm:pt modelId="{A6E88742-46CD-4946-BF49-42D25E299AE0}">
      <dgm:prSet/>
      <dgm:spPr/>
      <dgm:t>
        <a:bodyPr/>
        <a:lstStyle/>
        <a:p>
          <a:pPr rtl="0"/>
          <a:r>
            <a:rPr lang="cs-CZ" b="0" dirty="0" smtClean="0"/>
            <a:t>Písmeno a)</a:t>
          </a:r>
          <a:endParaRPr lang="cs-CZ" b="0" dirty="0"/>
        </a:p>
      </dgm:t>
    </dgm:pt>
    <dgm:pt modelId="{7FCB79FE-4473-4C38-8636-178C11BE3B2C}" type="sibTrans" cxnId="{F420D4A6-5188-49FA-9DA1-E0216D675F7B}">
      <dgm:prSet/>
      <dgm:spPr/>
      <dgm:t>
        <a:bodyPr/>
        <a:lstStyle/>
        <a:p>
          <a:endParaRPr lang="en-US"/>
        </a:p>
      </dgm:t>
    </dgm:pt>
    <dgm:pt modelId="{35614412-F739-42FB-A8A4-DB4353DEB9F7}" type="parTrans" cxnId="{F420D4A6-5188-49FA-9DA1-E0216D675F7B}">
      <dgm:prSet/>
      <dgm:spPr/>
      <dgm:t>
        <a:bodyPr/>
        <a:lstStyle/>
        <a:p>
          <a:endParaRPr lang="en-US"/>
        </a:p>
      </dgm:t>
    </dgm:pt>
    <dgm:pt modelId="{E14A10B5-5CE4-42BE-9E43-5E111F1774B2}" type="pres">
      <dgm:prSet presAssocID="{74738002-D7BC-411C-B09E-A1851805E5DF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286BB67-544A-476C-B608-9B31AF1FE960}" type="pres">
      <dgm:prSet presAssocID="{A6E88742-46CD-4946-BF49-42D25E299AE0}" presName="node" presStyleLbl="node1" presStyleIdx="0" presStyleCnt="3" custScaleX="99220" custScaleY="51973" custLinFactNeighborX="376" custLinFactNeighborY="176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FE767D1-0DC6-4F03-A12E-F2E0311E0838}" type="pres">
      <dgm:prSet presAssocID="{7FCB79FE-4473-4C38-8636-178C11BE3B2C}" presName="sibTrans" presStyleCnt="0"/>
      <dgm:spPr/>
    </dgm:pt>
    <dgm:pt modelId="{70621795-E384-4BAE-AE21-C3969B5D3B71}" type="pres">
      <dgm:prSet presAssocID="{F8850721-413F-4CE8-8E9A-E3C476384FA4}" presName="node" presStyleLbl="node1" presStyleIdx="1" presStyleCnt="3" custScaleX="97358" custScaleY="53898" custLinFactNeighborX="-4801" custLinFactNeighborY="263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4E364C8-94F0-4CA3-9629-DF67B439AC18}" type="pres">
      <dgm:prSet presAssocID="{C60938BF-8123-433B-B37F-F8D6359BBBF2}" presName="sibTrans" presStyleCnt="0"/>
      <dgm:spPr/>
    </dgm:pt>
    <dgm:pt modelId="{218216B0-8A5E-4F84-88E0-3D0B131B4546}" type="pres">
      <dgm:prSet presAssocID="{C791C69F-4781-43CA-8568-BF597C912104}" presName="node" presStyleLbl="node1" presStyleIdx="2" presStyleCnt="3" custScaleY="50693" custLinFactNeighborX="5226" custLinFactNeighborY="-203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BA2118D-8257-4369-A636-7F2918E32441}" srcId="{74738002-D7BC-411C-B09E-A1851805E5DF}" destId="{F8850721-413F-4CE8-8E9A-E3C476384FA4}" srcOrd="1" destOrd="0" parTransId="{AF671BB0-66F6-40D9-9F77-50015B2060CA}" sibTransId="{C60938BF-8123-433B-B37F-F8D6359BBBF2}"/>
    <dgm:cxn modelId="{1FD93B0E-8BA3-404F-BEA2-63B6DB1B0EE4}" type="presOf" srcId="{C791C69F-4781-43CA-8568-BF597C912104}" destId="{218216B0-8A5E-4F84-88E0-3D0B131B4546}" srcOrd="0" destOrd="0" presId="urn:microsoft.com/office/officeart/2005/8/layout/default"/>
    <dgm:cxn modelId="{7C2F6725-D3BA-403C-A315-512A750BE4E8}" srcId="{74738002-D7BC-411C-B09E-A1851805E5DF}" destId="{C791C69F-4781-43CA-8568-BF597C912104}" srcOrd="2" destOrd="0" parTransId="{0DFDB8A8-E32A-4539-92E8-CB8DAF378C2E}" sibTransId="{D2077989-3CA2-4612-8E0D-24DC2BCA6BA6}"/>
    <dgm:cxn modelId="{F3C82970-5D39-44AD-9D46-114EB4777E28}" type="presOf" srcId="{A6E88742-46CD-4946-BF49-42D25E299AE0}" destId="{C286BB67-544A-476C-B608-9B31AF1FE960}" srcOrd="0" destOrd="0" presId="urn:microsoft.com/office/officeart/2005/8/layout/default"/>
    <dgm:cxn modelId="{3A794222-1A95-42C7-8ABC-B773E8F2CA6F}" type="presOf" srcId="{74738002-D7BC-411C-B09E-A1851805E5DF}" destId="{E14A10B5-5CE4-42BE-9E43-5E111F1774B2}" srcOrd="0" destOrd="0" presId="urn:microsoft.com/office/officeart/2005/8/layout/default"/>
    <dgm:cxn modelId="{E476406E-0F1D-4883-A727-D416EF044408}" type="presOf" srcId="{F8850721-413F-4CE8-8E9A-E3C476384FA4}" destId="{70621795-E384-4BAE-AE21-C3969B5D3B71}" srcOrd="0" destOrd="0" presId="urn:microsoft.com/office/officeart/2005/8/layout/default"/>
    <dgm:cxn modelId="{F420D4A6-5188-49FA-9DA1-E0216D675F7B}" srcId="{74738002-D7BC-411C-B09E-A1851805E5DF}" destId="{A6E88742-46CD-4946-BF49-42D25E299AE0}" srcOrd="0" destOrd="0" parTransId="{35614412-F739-42FB-A8A4-DB4353DEB9F7}" sibTransId="{7FCB79FE-4473-4C38-8636-178C11BE3B2C}"/>
    <dgm:cxn modelId="{C2CF2DA1-45A9-4710-A35F-1A2E22043BE0}" type="presParOf" srcId="{E14A10B5-5CE4-42BE-9E43-5E111F1774B2}" destId="{C286BB67-544A-476C-B608-9B31AF1FE960}" srcOrd="0" destOrd="0" presId="urn:microsoft.com/office/officeart/2005/8/layout/default"/>
    <dgm:cxn modelId="{FB3C1180-0170-44B5-9902-2CAC26782659}" type="presParOf" srcId="{E14A10B5-5CE4-42BE-9E43-5E111F1774B2}" destId="{FFE767D1-0DC6-4F03-A12E-F2E0311E0838}" srcOrd="1" destOrd="0" presId="urn:microsoft.com/office/officeart/2005/8/layout/default"/>
    <dgm:cxn modelId="{001A669E-C6F9-4545-A785-6C0110739AB0}" type="presParOf" srcId="{E14A10B5-5CE4-42BE-9E43-5E111F1774B2}" destId="{70621795-E384-4BAE-AE21-C3969B5D3B71}" srcOrd="2" destOrd="0" presId="urn:microsoft.com/office/officeart/2005/8/layout/default"/>
    <dgm:cxn modelId="{7910B4AF-CD3B-407A-83C4-8BD9256779ED}" type="presParOf" srcId="{E14A10B5-5CE4-42BE-9E43-5E111F1774B2}" destId="{24E364C8-94F0-4CA3-9629-DF67B439AC18}" srcOrd="3" destOrd="0" presId="urn:microsoft.com/office/officeart/2005/8/layout/default"/>
    <dgm:cxn modelId="{31CB3BA2-9F78-4EBC-B70D-2A0D341DA3AC}" type="presParOf" srcId="{E14A10B5-5CE4-42BE-9E43-5E111F1774B2}" destId="{218216B0-8A5E-4F84-88E0-3D0B131B4546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286BB67-544A-476C-B608-9B31AF1FE960}">
      <dsp:nvSpPr>
        <dsp:cNvPr id="0" name=""/>
        <dsp:cNvSpPr/>
      </dsp:nvSpPr>
      <dsp:spPr>
        <a:xfrm>
          <a:off x="0" y="0"/>
          <a:ext cx="3743808" cy="120385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300" b="0" kern="1200" dirty="0" smtClean="0"/>
            <a:t>Referenční koš</a:t>
          </a:r>
          <a:endParaRPr lang="cs-CZ" sz="3300" b="0" kern="1200" dirty="0"/>
        </a:p>
      </dsp:txBody>
      <dsp:txXfrm>
        <a:off x="0" y="0"/>
        <a:ext cx="3743808" cy="1203852"/>
      </dsp:txXfrm>
    </dsp:sp>
    <dsp:sp modelId="{DF0ABC11-9AEC-4FD9-9F6D-8B3C8EC0207B}">
      <dsp:nvSpPr>
        <dsp:cNvPr id="0" name=""/>
        <dsp:cNvSpPr/>
      </dsp:nvSpPr>
      <dsp:spPr>
        <a:xfrm>
          <a:off x="3774246" y="0"/>
          <a:ext cx="4073023" cy="119178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300" b="0" kern="1200" dirty="0" smtClean="0"/>
            <a:t>Fixace rozhodného období</a:t>
          </a:r>
          <a:endParaRPr lang="cs-CZ" sz="3300" b="0" kern="1200" dirty="0"/>
        </a:p>
      </dsp:txBody>
      <dsp:txXfrm>
        <a:off x="3774246" y="0"/>
        <a:ext cx="4073023" cy="1191785"/>
      </dsp:txXfrm>
    </dsp:sp>
    <dsp:sp modelId="{218216B0-8A5E-4F84-88E0-3D0B131B4546}">
      <dsp:nvSpPr>
        <dsp:cNvPr id="0" name=""/>
        <dsp:cNvSpPr/>
      </dsp:nvSpPr>
      <dsp:spPr>
        <a:xfrm>
          <a:off x="0" y="1606891"/>
          <a:ext cx="3773239" cy="121159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300" b="0" kern="1200" dirty="0" smtClean="0"/>
            <a:t>Směnné kurzy</a:t>
          </a:r>
          <a:endParaRPr lang="cs-CZ" sz="3300" b="0" kern="1200" dirty="0"/>
        </a:p>
      </dsp:txBody>
      <dsp:txXfrm>
        <a:off x="0" y="1606891"/>
        <a:ext cx="3773239" cy="1211594"/>
      </dsp:txXfrm>
    </dsp:sp>
    <dsp:sp modelId="{D4E8C369-99B8-489D-BF6D-7F65283F0EF2}">
      <dsp:nvSpPr>
        <dsp:cNvPr id="0" name=""/>
        <dsp:cNvSpPr/>
      </dsp:nvSpPr>
      <dsp:spPr>
        <a:xfrm>
          <a:off x="3792452" y="1599692"/>
          <a:ext cx="4076381" cy="121879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300" b="0" kern="1200" dirty="0" smtClean="0"/>
            <a:t>Presumpce správnosti</a:t>
          </a:r>
          <a:endParaRPr lang="cs-CZ" sz="3300" b="0" kern="1200" dirty="0"/>
        </a:p>
      </dsp:txBody>
      <dsp:txXfrm>
        <a:off x="3792452" y="1599692"/>
        <a:ext cx="4076381" cy="121879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286BB67-544A-476C-B608-9B31AF1FE960}">
      <dsp:nvSpPr>
        <dsp:cNvPr id="0" name=""/>
        <dsp:cNvSpPr/>
      </dsp:nvSpPr>
      <dsp:spPr>
        <a:xfrm>
          <a:off x="16604" y="416659"/>
          <a:ext cx="3951133" cy="124179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lvl="0" algn="ctr" defTabSz="2489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600" b="0" kern="1200" dirty="0" smtClean="0"/>
            <a:t>Písmeno a)</a:t>
          </a:r>
          <a:endParaRPr lang="cs-CZ" sz="5600" b="0" kern="1200" dirty="0"/>
        </a:p>
      </dsp:txBody>
      <dsp:txXfrm>
        <a:off x="16604" y="416659"/>
        <a:ext cx="3951133" cy="1241799"/>
      </dsp:txXfrm>
    </dsp:sp>
    <dsp:sp modelId="{70621795-E384-4BAE-AE21-C3969B5D3B71}">
      <dsp:nvSpPr>
        <dsp:cNvPr id="0" name=""/>
        <dsp:cNvSpPr/>
      </dsp:nvSpPr>
      <dsp:spPr>
        <a:xfrm>
          <a:off x="4159798" y="414592"/>
          <a:ext cx="3876984" cy="128779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lvl="0" algn="ctr" defTabSz="2489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600" b="0" kern="1200" dirty="0" smtClean="0"/>
            <a:t>Písmeno b)</a:t>
          </a:r>
          <a:endParaRPr lang="cs-CZ" sz="5600" b="0" kern="1200" dirty="0"/>
        </a:p>
      </dsp:txBody>
      <dsp:txXfrm>
        <a:off x="4159798" y="414592"/>
        <a:ext cx="3876984" cy="1287793"/>
      </dsp:txXfrm>
    </dsp:sp>
    <dsp:sp modelId="{218216B0-8A5E-4F84-88E0-3D0B131B4546}">
      <dsp:nvSpPr>
        <dsp:cNvPr id="0" name=""/>
        <dsp:cNvSpPr/>
      </dsp:nvSpPr>
      <dsp:spPr>
        <a:xfrm>
          <a:off x="2331812" y="1988929"/>
          <a:ext cx="3982194" cy="121121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lvl="0" algn="ctr" defTabSz="2489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600" b="0" kern="1200" dirty="0" smtClean="0"/>
            <a:t>Písmeno c)</a:t>
          </a:r>
          <a:endParaRPr lang="cs-CZ" sz="5600" b="0" kern="1200" dirty="0"/>
        </a:p>
      </dsp:txBody>
      <dsp:txXfrm>
        <a:off x="2331812" y="1988929"/>
        <a:ext cx="3982194" cy="12112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903745-04E8-42A2-A8D1-9C706D111395}" type="datetimeFigureOut">
              <a:rPr lang="cs-CZ" smtClean="0"/>
              <a:pPr/>
              <a:t>29.9.2016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3103492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EF19A-23EF-42A5-8937-4D562DAA8374}" type="datetimeFigureOut">
              <a:rPr lang="cs-CZ" smtClean="0"/>
              <a:pPr/>
              <a:t>29.9.2016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9559966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mtClean="0"/>
              <a:t>+ P2</a:t>
            </a:r>
            <a:endParaRPr lang="en-US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6B42FF24-43BB-4943-9F26-5728281E029C}" type="datetime1">
              <a:rPr lang="cs-CZ" smtClean="0"/>
              <a:t>29.9.2016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23212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mtClean="0"/>
              <a:t>+ P2</a:t>
            </a:r>
            <a:endParaRPr lang="en-US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6B42FF24-43BB-4943-9F26-5728281E029C}" type="datetime1">
              <a:rPr lang="cs-CZ" smtClean="0"/>
              <a:t>29.9.2016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23212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29.9.2016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29.9.2016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2014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29.9.2016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29.9.2016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29.9.2016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29.9.2016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29.9.2016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2014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29.9.2016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29.9.2016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29.9.2016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29.9.2016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29.9.2016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29.9.2016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29.9.2016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29.9.2016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29.9.2016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29.9.2016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29.9.2016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29.9.2016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29.9.2016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29.9.2016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29.9.2016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5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29.9.2016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457200" y="457200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4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29.9.2016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SÚKL - logo whit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73676" y="2942843"/>
            <a:ext cx="3596647" cy="972314"/>
          </a:xfrm>
          <a:prstGeom prst="rect">
            <a:avLst/>
          </a:prstGeom>
        </p:spPr>
      </p:pic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A0C3F-A53A-44F8-8098-FD5DB09CC525}" type="datetime1">
              <a:rPr lang="cs-CZ" smtClean="0">
                <a:solidFill>
                  <a:schemeClr val="bg1"/>
                </a:solidFill>
              </a:rPr>
              <a:pPr/>
              <a:t>29.9.2016</a:t>
            </a:fld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© 2014  STÁTNÍ ÚSTAV PRO KONTROLU LÉČIV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331640" y="1898830"/>
            <a:ext cx="6480000" cy="1440000"/>
          </a:xfrm>
        </p:spPr>
        <p:txBody>
          <a:bodyPr/>
          <a:lstStyle/>
          <a:p>
            <a:pPr algn="ctr"/>
            <a:r>
              <a:rPr lang="cs-CZ" cap="all" dirty="0"/>
              <a:t>Stanovení maximální </a:t>
            </a:r>
            <a:r>
              <a:rPr lang="cs-CZ" cap="all" dirty="0" smtClean="0"/>
              <a:t>ceny</a:t>
            </a:r>
            <a:br>
              <a:rPr lang="cs-CZ" cap="all" dirty="0" smtClean="0"/>
            </a:br>
            <a:r>
              <a:rPr lang="cs-CZ" cap="all" dirty="0" err="1" smtClean="0"/>
              <a:t>lp</a:t>
            </a:r>
            <a:r>
              <a:rPr lang="cs-CZ" cap="all" dirty="0" smtClean="0"/>
              <a:t>/</a:t>
            </a:r>
            <a:r>
              <a:rPr lang="cs-CZ" cap="all" dirty="0" err="1" smtClean="0"/>
              <a:t>pzlú</a:t>
            </a:r>
            <a:endParaRPr lang="cs-CZ" cap="all" dirty="0">
              <a:solidFill>
                <a:schemeClr val="bg1"/>
              </a:solidFill>
            </a:endParaRP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200" dirty="0">
                <a:solidFill>
                  <a:schemeClr val="bg1"/>
                </a:solidFill>
              </a:rPr>
              <a:t>Mgr. Petra Štěrbová</a:t>
            </a:r>
          </a:p>
          <a:p>
            <a:r>
              <a:rPr lang="cs-CZ" sz="2200" dirty="0" smtClean="0">
                <a:solidFill>
                  <a:schemeClr val="bg1"/>
                </a:solidFill>
              </a:rPr>
              <a:t>Praha, </a:t>
            </a:r>
            <a:r>
              <a:rPr lang="cs-CZ" sz="2200" dirty="0">
                <a:solidFill>
                  <a:schemeClr val="bg1"/>
                </a:solidFill>
              </a:rPr>
              <a:t>5</a:t>
            </a:r>
            <a:r>
              <a:rPr lang="cs-CZ" sz="2200" dirty="0" smtClean="0">
                <a:solidFill>
                  <a:schemeClr val="bg1"/>
                </a:solidFill>
              </a:rPr>
              <a:t>. 10. 2016</a:t>
            </a:r>
            <a:endParaRPr lang="cs-CZ" sz="2200" dirty="0">
              <a:solidFill>
                <a:schemeClr val="bg1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29.9.2016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2014  STÁTNÍ ÚSTAV PRO KONTROLU LÉČIV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Stanovení maximální ceny LP/</a:t>
            </a:r>
            <a:r>
              <a:rPr lang="cs-CZ" cap="all" dirty="0" err="1"/>
              <a:t>pzlú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Obsah prezentace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76545" y="2483895"/>
            <a:ext cx="8229600" cy="3600000"/>
          </a:xfrm>
        </p:spPr>
        <p:txBody>
          <a:bodyPr/>
          <a:lstStyle/>
          <a:p>
            <a:r>
              <a:rPr lang="cs-CZ" dirty="0" smtClean="0"/>
              <a:t>Legislativa</a:t>
            </a:r>
          </a:p>
          <a:p>
            <a:r>
              <a:rPr lang="cs-CZ" dirty="0" smtClean="0"/>
              <a:t>Prvky </a:t>
            </a:r>
            <a:r>
              <a:rPr lang="cs-CZ" dirty="0"/>
              <a:t>§ 39a a vyhlášky č. 376/2011 Sb</a:t>
            </a:r>
            <a:r>
              <a:rPr lang="cs-CZ" dirty="0" smtClean="0"/>
              <a:t>.</a:t>
            </a:r>
          </a:p>
          <a:p>
            <a:r>
              <a:rPr lang="cs-CZ" dirty="0" smtClean="0"/>
              <a:t>Stanovení </a:t>
            </a:r>
            <a:r>
              <a:rPr lang="cs-CZ" dirty="0"/>
              <a:t>MC dle § 39a odst. </a:t>
            </a:r>
            <a:r>
              <a:rPr lang="cs-CZ" dirty="0" smtClean="0"/>
              <a:t>2 písm. a)</a:t>
            </a:r>
          </a:p>
          <a:p>
            <a:r>
              <a:rPr lang="cs-CZ" dirty="0"/>
              <a:t>Stanovení MC dle § 39a odst. 2 písm. </a:t>
            </a:r>
            <a:r>
              <a:rPr lang="cs-CZ" dirty="0" smtClean="0"/>
              <a:t>b)</a:t>
            </a:r>
            <a:endParaRPr lang="cs-CZ" dirty="0"/>
          </a:p>
          <a:p>
            <a:r>
              <a:rPr lang="cs-CZ" dirty="0"/>
              <a:t>Stanovení MC dle § 39a odst. 2 písm. c)</a:t>
            </a:r>
          </a:p>
          <a:p>
            <a:pPr marL="0" indent="0">
              <a:buNone/>
            </a:pPr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29.9.2016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2014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Stanovení maximální ceny </a:t>
            </a:r>
            <a:r>
              <a:rPr lang="cs-CZ" cap="all" dirty="0" smtClean="0"/>
              <a:t>LP/</a:t>
            </a:r>
            <a:r>
              <a:rPr lang="cs-CZ" cap="all" dirty="0" err="1" smtClean="0"/>
              <a:t>pzlú</a:t>
            </a:r>
            <a:r>
              <a:rPr lang="cs-CZ" cap="all" dirty="0" smtClean="0"/>
              <a:t>/ Obsah prezentace</a:t>
            </a:r>
            <a:endParaRPr lang="cs-CZ" dirty="0"/>
          </a:p>
          <a:p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Legislativa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sz="2000" dirty="0"/>
              <a:t>Zákon č. 48/1997 Sb., o veřejném zdravotním pojištění a o změně a doplnění některých souvisejících zákonů (dále jen </a:t>
            </a:r>
            <a:r>
              <a:rPr lang="cs-CZ" sz="2000" dirty="0" err="1" smtClean="0"/>
              <a:t>ZoVZP</a:t>
            </a:r>
            <a:r>
              <a:rPr lang="cs-CZ" sz="2000" dirty="0" smtClean="0"/>
              <a:t>).</a:t>
            </a:r>
            <a:endParaRPr lang="cs-CZ" sz="2000" dirty="0"/>
          </a:p>
          <a:p>
            <a:pPr algn="just"/>
            <a:r>
              <a:rPr lang="cs-CZ" sz="2000" dirty="0" smtClean="0"/>
              <a:t>Vyhláška </a:t>
            </a:r>
            <a:r>
              <a:rPr lang="cs-CZ" sz="2000" dirty="0"/>
              <a:t>č. 376/2011 Sb., kterou se provádějí některá ustanovení zákona o veřejném zdravotním pojištění (dále jen „vyhláška č. 376</a:t>
            </a:r>
            <a:r>
              <a:rPr lang="cs-CZ" sz="2000" dirty="0" smtClean="0"/>
              <a:t>“).</a:t>
            </a:r>
            <a:endParaRPr lang="cs-CZ" sz="2000" dirty="0"/>
          </a:p>
          <a:p>
            <a:pPr algn="just"/>
            <a:r>
              <a:rPr lang="cs-CZ" sz="2000" dirty="0"/>
              <a:t>Cenový předpis MZ </a:t>
            </a:r>
            <a:r>
              <a:rPr lang="cs-CZ" sz="2000" dirty="0" smtClean="0"/>
              <a:t>1/2013/FAR.	</a:t>
            </a:r>
            <a:endParaRPr lang="cs-CZ" sz="2000" dirty="0"/>
          </a:p>
          <a:p>
            <a:pPr algn="just"/>
            <a:r>
              <a:rPr lang="cs-CZ" sz="2000" dirty="0"/>
              <a:t>Cenové rozhodnutí MZ </a:t>
            </a:r>
            <a:r>
              <a:rPr lang="cs-CZ" sz="2000" dirty="0" smtClean="0"/>
              <a:t>1/13-FAR.</a:t>
            </a:r>
          </a:p>
          <a:p>
            <a:pPr marL="0" indent="0" algn="just">
              <a:buNone/>
            </a:pPr>
            <a:r>
              <a:rPr lang="cs-CZ" sz="2000" dirty="0"/>
              <a:t>	</a:t>
            </a:r>
            <a:r>
              <a:rPr lang="cs-CZ" sz="2000" dirty="0" smtClean="0"/>
              <a:t>neupravují způsob stanovení MC</a:t>
            </a:r>
            <a:endParaRPr lang="cs-CZ" sz="2000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29.9.2016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2014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Stanovení maximální ceny LP/</a:t>
            </a:r>
            <a:r>
              <a:rPr lang="cs-CZ" cap="all" dirty="0" err="1"/>
              <a:t>pzlú</a:t>
            </a:r>
            <a:r>
              <a:rPr lang="cs-CZ" cap="all" dirty="0"/>
              <a:t>/ </a:t>
            </a:r>
            <a:r>
              <a:rPr lang="cs-CZ" cap="all" dirty="0" smtClean="0"/>
              <a:t>Legislativa</a:t>
            </a:r>
            <a:endParaRPr lang="cs-CZ" dirty="0"/>
          </a:p>
        </p:txBody>
      </p:sp>
      <p:sp>
        <p:nvSpPr>
          <p:cNvPr id="8" name="Zahnutá šipka doleva 7"/>
          <p:cNvSpPr/>
          <p:nvPr/>
        </p:nvSpPr>
        <p:spPr>
          <a:xfrm>
            <a:off x="5202070" y="4374105"/>
            <a:ext cx="765085" cy="855095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069817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Prvky § 39a a vyhlášky č. 376/2011 Sb</a:t>
            </a:r>
            <a:r>
              <a:rPr lang="cs-CZ" dirty="0"/>
              <a:t>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29.9.2016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2014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Stanovení maximální ceny LP/</a:t>
            </a:r>
            <a:r>
              <a:rPr lang="cs-CZ" cap="all" dirty="0" err="1"/>
              <a:t>pzlú</a:t>
            </a:r>
            <a:r>
              <a:rPr lang="cs-CZ" cap="all" dirty="0"/>
              <a:t>/ </a:t>
            </a:r>
            <a:r>
              <a:rPr lang="cs-CZ" dirty="0" smtClean="0"/>
              <a:t>PRVKY § 39a A VYHLÁŠKY Č. 376/2011 Sb.</a:t>
            </a:r>
          </a:p>
          <a:p>
            <a:endParaRPr lang="cs-CZ" dirty="0"/>
          </a:p>
          <a:p>
            <a:endParaRPr lang="cs-CZ" dirty="0"/>
          </a:p>
        </p:txBody>
      </p:sp>
      <p:graphicFrame>
        <p:nvGraphicFramePr>
          <p:cNvPr id="8" name="Zástupný symbol pro obsah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86552150"/>
              </p:ext>
            </p:extLst>
          </p:nvPr>
        </p:nvGraphicFramePr>
        <p:xfrm>
          <a:off x="457200" y="2519363"/>
          <a:ext cx="8229600" cy="36004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4586000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Referenční koš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/>
              <a:t>Od 1. 4. 2012</a:t>
            </a:r>
          </a:p>
          <a:p>
            <a:pPr algn="just"/>
            <a:r>
              <a:rPr lang="cs-CZ" dirty="0" smtClean="0"/>
              <a:t>Všechny </a:t>
            </a:r>
            <a:r>
              <a:rPr lang="cs-CZ" dirty="0"/>
              <a:t>členské státy Evropské unie s výjimkou České republiky, Bulharska, Estonska, Kypru, Lucemburska, Malty, Německa, Rakouska a Rumunska</a:t>
            </a:r>
            <a:r>
              <a:rPr lang="cs-CZ" dirty="0" smtClean="0"/>
              <a:t>.</a:t>
            </a:r>
          </a:p>
          <a:p>
            <a:pPr marL="0" indent="0" algn="just">
              <a:buNone/>
            </a:pPr>
            <a:r>
              <a:rPr lang="cs-CZ" b="1" dirty="0" smtClean="0"/>
              <a:t>Od 1. 7. 2013</a:t>
            </a:r>
            <a:endParaRPr lang="cs-CZ" b="1" dirty="0"/>
          </a:p>
          <a:p>
            <a:pPr algn="just"/>
            <a:r>
              <a:rPr lang="cs-CZ" dirty="0"/>
              <a:t>Chorvatsko je součástí </a:t>
            </a:r>
            <a:r>
              <a:rPr lang="cs-CZ" dirty="0" smtClean="0"/>
              <a:t>RK.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29.9.2016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2014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Stanovení maximální ceny LP/</a:t>
            </a:r>
            <a:r>
              <a:rPr lang="cs-CZ" cap="all" dirty="0" err="1"/>
              <a:t>pzlú</a:t>
            </a:r>
            <a:r>
              <a:rPr lang="cs-CZ" cap="all" dirty="0"/>
              <a:t>/ </a:t>
            </a:r>
            <a:r>
              <a:rPr lang="cs-CZ" dirty="0"/>
              <a:t>PRVKY § 39a A VYHLÁŠKY Č. 376/2011 Sb.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9773826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Rozhodné období I.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dirty="0"/>
              <a:t>Cenové reference z období 21 dnů od zahájení SŘ, platí i pro dostupnost </a:t>
            </a:r>
            <a:r>
              <a:rPr lang="cs-CZ" dirty="0" smtClean="0"/>
              <a:t>terapeuticky porovnatelného léčivého přípravku (TPLP) </a:t>
            </a:r>
            <a:r>
              <a:rPr lang="cs-CZ" dirty="0"/>
              <a:t>v </a:t>
            </a:r>
            <a:r>
              <a:rPr lang="cs-CZ" dirty="0" smtClean="0"/>
              <a:t>ČR. </a:t>
            </a:r>
            <a:endParaRPr lang="cs-CZ" dirty="0"/>
          </a:p>
          <a:p>
            <a:pPr algn="just"/>
            <a:r>
              <a:rPr lang="cs-CZ" dirty="0" smtClean="0"/>
              <a:t>Dohodnutá nejvyšší cena výrobce (DNC) nejpozději </a:t>
            </a:r>
            <a:r>
              <a:rPr lang="cs-CZ" dirty="0"/>
              <a:t>ve lhůtě k vyjádření se k podkladům pro rozhodnutí podle § 39g odst. 5 </a:t>
            </a:r>
            <a:r>
              <a:rPr lang="cs-CZ" dirty="0" err="1" smtClean="0"/>
              <a:t>ZoVZP</a:t>
            </a:r>
            <a:r>
              <a:rPr lang="cs-CZ" dirty="0" smtClean="0"/>
              <a:t>.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29.9.2016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2014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Stanovení maximální ceny LP/</a:t>
            </a:r>
            <a:r>
              <a:rPr lang="cs-CZ" cap="all" dirty="0" err="1"/>
              <a:t>pzlú</a:t>
            </a:r>
            <a:r>
              <a:rPr lang="cs-CZ" cap="all" dirty="0"/>
              <a:t>/ </a:t>
            </a:r>
            <a:r>
              <a:rPr lang="cs-CZ" dirty="0"/>
              <a:t>PRVKY § 39a A VYHLÁŠKY Č. 376/2011 Sb.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4580989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Rozhodné období II.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cs-CZ" dirty="0"/>
              <a:t>Uplynutím celých 3 kalendářních čtvrtletí po kalendářním čtvrtletí, ve kterém bylo zahájeno správní řízení, Ústav zjistí ceny výrobce znovu, a to ve lhůtě 21 </a:t>
            </a:r>
            <a:r>
              <a:rPr lang="cs-CZ" dirty="0" smtClean="0"/>
              <a:t>dnů. U přípravku s léčivou látkou, </a:t>
            </a:r>
            <a:r>
              <a:rPr lang="cs-CZ" dirty="0"/>
              <a:t>která není obsažena v </a:t>
            </a:r>
            <a:r>
              <a:rPr lang="cs-CZ" dirty="0" smtClean="0"/>
              <a:t>žádném LP </a:t>
            </a:r>
            <a:r>
              <a:rPr lang="cs-CZ" dirty="0"/>
              <a:t>s danou cestou </a:t>
            </a:r>
            <a:r>
              <a:rPr lang="cs-CZ" dirty="0" smtClean="0"/>
              <a:t>podání, </a:t>
            </a:r>
            <a:r>
              <a:rPr lang="cs-CZ" dirty="0"/>
              <a:t>Ústav zjistí ceny uplynutím celých 2 kalendářních čtvrtletí, a to ve lhůtě 21 </a:t>
            </a:r>
            <a:r>
              <a:rPr lang="cs-CZ" dirty="0" smtClean="0"/>
              <a:t>dnů.</a:t>
            </a:r>
            <a:endParaRPr lang="cs-CZ" dirty="0"/>
          </a:p>
          <a:p>
            <a:pPr algn="just"/>
            <a:r>
              <a:rPr lang="cs-CZ" dirty="0"/>
              <a:t>V případě nového projednání </a:t>
            </a:r>
            <a:r>
              <a:rPr lang="cs-CZ" dirty="0" smtClean="0"/>
              <a:t>zjistí Ústav ceny </a:t>
            </a:r>
            <a:r>
              <a:rPr lang="cs-CZ" dirty="0"/>
              <a:t>výrobce znovu, a to ve lhůtě 21 dnů ode dne zahájení nového </a:t>
            </a:r>
            <a:r>
              <a:rPr lang="cs-CZ" dirty="0" smtClean="0"/>
              <a:t>projednání.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29.9.2016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2014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Stanovení maximální ceny LP/</a:t>
            </a:r>
            <a:r>
              <a:rPr lang="cs-CZ" cap="all" dirty="0" err="1"/>
              <a:t>pzlú</a:t>
            </a:r>
            <a:r>
              <a:rPr lang="cs-CZ" cap="all" dirty="0"/>
              <a:t>/ </a:t>
            </a:r>
            <a:r>
              <a:rPr lang="cs-CZ" dirty="0"/>
              <a:t>PRVKY § 39a A VYHLÁŠKY Č. 376/2011 Sb.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5378906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Směnné kurzy I.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dirty="0"/>
              <a:t>Dle § 3 odst. 1 vyhlášky č. 376 čtvrtletní průměr kurzu devizového trhu vyhlášený ČNB za kalendářní čtvrtletí předcházející kalendářnímu čtvrtletí, ve kterém bylo zahájeno správní </a:t>
            </a:r>
            <a:r>
              <a:rPr lang="cs-CZ" dirty="0" smtClean="0"/>
              <a:t>řízení.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29.9.2016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2014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Stanovení maximální ceny LP/</a:t>
            </a:r>
            <a:r>
              <a:rPr lang="cs-CZ" cap="all" dirty="0" err="1"/>
              <a:t>pzlú</a:t>
            </a:r>
            <a:r>
              <a:rPr lang="cs-CZ" cap="all" dirty="0"/>
              <a:t>/ </a:t>
            </a:r>
            <a:r>
              <a:rPr lang="cs-CZ" dirty="0"/>
              <a:t>PRVKY § 39a A VYHLÁŠKY Č. 376/2011 Sb.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905753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Směnné kurzy II.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dirty="0"/>
              <a:t>Uplynutím celých 3 kalendářních čtvrtletí po kalendářním čtvrtletí, ve kterém bylo zahájeno správní řízení, přepočítá Ústav ceny přípravků v cizí měně na českou měnu znovu za tomu předcházející kalendářní </a:t>
            </a:r>
            <a:r>
              <a:rPr lang="cs-CZ" dirty="0" smtClean="0"/>
              <a:t>čtvrtletí.</a:t>
            </a:r>
            <a:endParaRPr lang="cs-CZ" dirty="0"/>
          </a:p>
          <a:p>
            <a:pPr algn="just"/>
            <a:r>
              <a:rPr lang="cs-CZ" dirty="0"/>
              <a:t>V případě nového projednání se použijí kurzy za kalendářní čtvrtletí předcházející kalendářnímu čtvrtletí, ve kterém bylo zahájeno nové </a:t>
            </a:r>
            <a:r>
              <a:rPr lang="cs-CZ" dirty="0" smtClean="0"/>
              <a:t>projednání.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29.9.2016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2014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Stanovení maximální ceny LP/</a:t>
            </a:r>
            <a:r>
              <a:rPr lang="cs-CZ" cap="all" dirty="0" err="1"/>
              <a:t>pzlú</a:t>
            </a:r>
            <a:r>
              <a:rPr lang="cs-CZ" cap="all" dirty="0"/>
              <a:t>/ </a:t>
            </a:r>
            <a:r>
              <a:rPr lang="cs-CZ" dirty="0"/>
              <a:t>PRVKY § 39a A VYHLÁŠKY Č. 376/2011 Sb.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3668275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Presumpce správnosti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cs-CZ" sz="2000" dirty="0"/>
              <a:t>Podle § 39g odst. 8 </a:t>
            </a:r>
            <a:r>
              <a:rPr lang="cs-CZ" sz="2000" dirty="0" err="1" smtClean="0"/>
              <a:t>ZoVZP</a:t>
            </a:r>
            <a:r>
              <a:rPr lang="cs-CZ" sz="2000" dirty="0" smtClean="0"/>
              <a:t> </a:t>
            </a:r>
            <a:r>
              <a:rPr lang="cs-CZ" sz="2000" dirty="0"/>
              <a:t>platí, že Ústavem shromážděné cenové reference LP/PZLÚ a údaje o jejich dostupnosti a přítomnosti se považují za správné, pokud účastníkem řízení není prokázán opak. </a:t>
            </a:r>
          </a:p>
          <a:p>
            <a:pPr algn="just"/>
            <a:r>
              <a:rPr lang="cs-CZ" sz="2000" dirty="0"/>
              <a:t>V případě, že Ústav shromáždí cenové reference a ty jsou založeny do spisové dokumentace, od okamžiku založení těchto podkladů do spisu platí výše specifikovaná presumpce správnosti. </a:t>
            </a:r>
          </a:p>
          <a:p>
            <a:pPr algn="just"/>
            <a:r>
              <a:rPr lang="cs-CZ" sz="2000" dirty="0"/>
              <a:t>Účastníci řízení mají možnost rozporovat nalezené ceny, pro rozhodnutí ve věci však budou důkazy týkající se cenových referencí nebo dostupnosti rozhodné pouze za předpokladu, že vyvrátí správnost zjištěných cenových referencí k datu jejich zjištění Ústavem. 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29.9.2016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2014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Stanovení maximální ceny LP/</a:t>
            </a:r>
            <a:r>
              <a:rPr lang="cs-CZ" cap="all" dirty="0" err="1"/>
              <a:t>pzlú</a:t>
            </a:r>
            <a:r>
              <a:rPr lang="cs-CZ" cap="all" dirty="0"/>
              <a:t>/ </a:t>
            </a:r>
            <a:r>
              <a:rPr lang="cs-CZ" dirty="0"/>
              <a:t>PRVKY § 39a A VYHLÁŠKY Č. 376/2011 Sb.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4569198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Stanovení MC dle § 39a odst. 2 </a:t>
            </a:r>
            <a:r>
              <a:rPr lang="cs-CZ" dirty="0" err="1" smtClean="0"/>
              <a:t>ZoVZP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29.9.2016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2014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Stanovení maximální ceny LP/</a:t>
            </a:r>
            <a:r>
              <a:rPr lang="cs-CZ" cap="all" dirty="0" err="1"/>
              <a:t>pzlú</a:t>
            </a:r>
            <a:r>
              <a:rPr lang="cs-CZ" cap="all" dirty="0"/>
              <a:t>/ STANOVENÍ </a:t>
            </a:r>
            <a:r>
              <a:rPr lang="cs-CZ" cap="all" dirty="0" smtClean="0"/>
              <a:t>MC dle §</a:t>
            </a:r>
            <a:r>
              <a:rPr lang="cs-CZ" dirty="0" smtClean="0"/>
              <a:t> </a:t>
            </a:r>
            <a:r>
              <a:rPr lang="cs-CZ" dirty="0"/>
              <a:t>39a</a:t>
            </a:r>
            <a:r>
              <a:rPr lang="cs-CZ" cap="all" dirty="0" smtClean="0"/>
              <a:t> odst. 2</a:t>
            </a:r>
            <a:endParaRPr lang="cs-CZ" dirty="0"/>
          </a:p>
          <a:p>
            <a:endParaRPr lang="cs-CZ" dirty="0"/>
          </a:p>
        </p:txBody>
      </p:sp>
      <p:graphicFrame>
        <p:nvGraphicFramePr>
          <p:cNvPr id="8" name="Zástupný symbol pro obsah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21046123"/>
              </p:ext>
            </p:extLst>
          </p:nvPr>
        </p:nvGraphicFramePr>
        <p:xfrm>
          <a:off x="457200" y="2519363"/>
          <a:ext cx="8229600" cy="36004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3287091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Stanovení MC dle § 39a odst. </a:t>
            </a:r>
            <a:r>
              <a:rPr lang="cs-CZ" dirty="0" smtClean="0"/>
              <a:t>2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Průměr nejnižších tří cen na trhu v </a:t>
            </a:r>
            <a:r>
              <a:rPr lang="cs-CZ" dirty="0" smtClean="0"/>
              <a:t>RK. </a:t>
            </a:r>
            <a:endParaRPr lang="cs-CZ" dirty="0"/>
          </a:p>
          <a:p>
            <a:r>
              <a:rPr lang="cs-CZ" dirty="0"/>
              <a:t>U VILP min. 2 ceny ze zemí </a:t>
            </a:r>
            <a:r>
              <a:rPr lang="cs-CZ" dirty="0" smtClean="0"/>
              <a:t>RK.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29.9.2016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2014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13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Stanovení maximální ceny LP/</a:t>
            </a:r>
            <a:r>
              <a:rPr lang="cs-CZ" cap="all" dirty="0" err="1"/>
              <a:t>pzlú</a:t>
            </a:r>
            <a:r>
              <a:rPr lang="cs-CZ" cap="all" dirty="0"/>
              <a:t>/ STANOVENÍ MC dle §</a:t>
            </a:r>
            <a:r>
              <a:rPr lang="cs-CZ" dirty="0"/>
              <a:t> 39a</a:t>
            </a:r>
            <a:r>
              <a:rPr lang="cs-CZ" cap="all" dirty="0"/>
              <a:t> odst. 2</a:t>
            </a:r>
            <a:endParaRPr lang="cs-CZ" dirty="0"/>
          </a:p>
          <a:p>
            <a:endParaRPr lang="cs-CZ" dirty="0"/>
          </a:p>
        </p:txBody>
      </p:sp>
      <p:sp>
        <p:nvSpPr>
          <p:cNvPr id="8" name="Ovál 7"/>
          <p:cNvSpPr/>
          <p:nvPr/>
        </p:nvSpPr>
        <p:spPr bwMode="auto">
          <a:xfrm>
            <a:off x="6282190" y="1718810"/>
            <a:ext cx="1728192" cy="648072"/>
          </a:xfrm>
          <a:prstGeom prst="ellipse">
            <a:avLst/>
          </a:prstGeom>
          <a:ln>
            <a:headEnd type="none" w="med" len="med"/>
            <a:tailEnd type="none" w="med" len="med"/>
          </a:ln>
          <a:extLst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2100" b="1" dirty="0" smtClean="0">
                <a:solidFill>
                  <a:schemeClr val="tx1"/>
                </a:solidFill>
                <a:latin typeface="+mj-lt"/>
              </a:rPr>
              <a:t>písm. a)</a:t>
            </a:r>
            <a:endParaRPr kumimoji="0" lang="cs-CZ" sz="21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  <p:sp>
        <p:nvSpPr>
          <p:cNvPr id="9" name="Ovál 8"/>
          <p:cNvSpPr/>
          <p:nvPr/>
        </p:nvSpPr>
        <p:spPr bwMode="auto">
          <a:xfrm>
            <a:off x="3086835" y="3834045"/>
            <a:ext cx="1728192" cy="648072"/>
          </a:xfrm>
          <a:prstGeom prst="ellipse">
            <a:avLst/>
          </a:prstGeom>
          <a:ln>
            <a:headEnd type="none" w="med" len="med"/>
            <a:tailEnd type="none" w="med" len="med"/>
          </a:ln>
          <a:ex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2100" b="1" dirty="0">
                <a:solidFill>
                  <a:schemeClr val="bg1"/>
                </a:solidFill>
                <a:latin typeface="+mj-lt"/>
              </a:rPr>
              <a:t>o</a:t>
            </a:r>
            <a:r>
              <a:rPr lang="cs-CZ" sz="2100" b="1" dirty="0" smtClean="0">
                <a:solidFill>
                  <a:schemeClr val="bg1"/>
                </a:solidFill>
                <a:latin typeface="+mj-lt"/>
              </a:rPr>
              <a:t>dst. 8</a:t>
            </a:r>
            <a:endParaRPr kumimoji="0" lang="cs-CZ" sz="21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87702302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Stanovení MC dle § 39a odst. </a:t>
            </a:r>
            <a:r>
              <a:rPr lang="cs-CZ" dirty="0" smtClean="0"/>
              <a:t>2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Vyloučení zahraniční ceny dle § 7 vyhlášky č. 376 </a:t>
            </a:r>
          </a:p>
          <a:p>
            <a:pPr marL="0" indent="0">
              <a:buNone/>
            </a:pPr>
            <a:r>
              <a:rPr lang="cs-CZ" dirty="0"/>
              <a:t>	→ stanovení MC dle průměru 2. a 3. nejnižší ceny </a:t>
            </a:r>
          </a:p>
          <a:p>
            <a:pPr marL="0" indent="0">
              <a:buNone/>
            </a:pPr>
            <a:r>
              <a:rPr lang="cs-CZ" dirty="0"/>
              <a:t>		anebo</a:t>
            </a:r>
          </a:p>
          <a:p>
            <a:pPr marL="0" indent="0">
              <a:buNone/>
            </a:pPr>
            <a:r>
              <a:rPr lang="cs-CZ" dirty="0"/>
              <a:t>	→ stanovení dle DNC, pokud je nižší než </a:t>
            </a:r>
            <a:r>
              <a:rPr lang="cs-CZ" dirty="0" smtClean="0"/>
              <a:t>průměr 	</a:t>
            </a:r>
            <a:r>
              <a:rPr lang="pl-PL" dirty="0" smtClean="0"/>
              <a:t>2</a:t>
            </a:r>
            <a:r>
              <a:rPr lang="pl-PL" dirty="0"/>
              <a:t>. a 3. nejnižší ceny </a:t>
            </a:r>
            <a:endParaRPr lang="cs-CZ" dirty="0"/>
          </a:p>
          <a:p>
            <a:r>
              <a:rPr lang="cs-CZ" dirty="0"/>
              <a:t>Odchylka ve velikosti balení dle § 8 vyhlášky č. 376 v případě nedostatku </a:t>
            </a:r>
            <a:r>
              <a:rPr lang="cs-CZ" dirty="0" smtClean="0"/>
              <a:t>cen.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29.9.2016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2014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14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Stanovení maximální ceny LP/</a:t>
            </a:r>
            <a:r>
              <a:rPr lang="cs-CZ" cap="all" dirty="0" err="1"/>
              <a:t>pzlú</a:t>
            </a:r>
            <a:r>
              <a:rPr lang="cs-CZ" cap="all" dirty="0"/>
              <a:t>/ STANOVENÍ MC dle §</a:t>
            </a:r>
            <a:r>
              <a:rPr lang="cs-CZ" dirty="0"/>
              <a:t> 39a</a:t>
            </a:r>
            <a:r>
              <a:rPr lang="cs-CZ" cap="all" dirty="0"/>
              <a:t> odst. 2</a:t>
            </a:r>
            <a:endParaRPr lang="cs-CZ" dirty="0"/>
          </a:p>
          <a:p>
            <a:endParaRPr lang="cs-CZ" dirty="0"/>
          </a:p>
        </p:txBody>
      </p:sp>
      <p:sp>
        <p:nvSpPr>
          <p:cNvPr id="8" name="Ovál 7"/>
          <p:cNvSpPr/>
          <p:nvPr/>
        </p:nvSpPr>
        <p:spPr bwMode="auto">
          <a:xfrm>
            <a:off x="6282190" y="1718810"/>
            <a:ext cx="1728192" cy="648072"/>
          </a:xfrm>
          <a:prstGeom prst="ellipse">
            <a:avLst/>
          </a:prstGeom>
          <a:ln>
            <a:headEnd type="none" w="med" len="med"/>
            <a:tailEnd type="none" w="med" len="med"/>
          </a:ln>
          <a:extLst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2100" b="1" dirty="0" smtClean="0">
                <a:solidFill>
                  <a:schemeClr val="tx1"/>
                </a:solidFill>
                <a:latin typeface="+mj-lt"/>
              </a:rPr>
              <a:t>písm. a)</a:t>
            </a:r>
            <a:endParaRPr kumimoji="0" lang="cs-CZ" sz="21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794833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Stanovení MC dle § 39a odst. </a:t>
            </a:r>
            <a:r>
              <a:rPr lang="cs-CZ" dirty="0" smtClean="0"/>
              <a:t>2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&lt; 3 reference → stanovení dle </a:t>
            </a:r>
            <a:r>
              <a:rPr lang="cs-CZ" dirty="0" smtClean="0"/>
              <a:t>DNC. Smlouvu </a:t>
            </a:r>
            <a:r>
              <a:rPr lang="cs-CZ" dirty="0"/>
              <a:t>lze dodat nejpozději ve lhůtě k vyjádření se k podkladům pro </a:t>
            </a:r>
            <a:r>
              <a:rPr lang="cs-CZ" dirty="0" smtClean="0"/>
              <a:t>rozhodnutí.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29.9.2016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2014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15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Stanovení maximální ceny LP/</a:t>
            </a:r>
            <a:r>
              <a:rPr lang="cs-CZ" cap="all" dirty="0" err="1"/>
              <a:t>pzlú</a:t>
            </a:r>
            <a:r>
              <a:rPr lang="cs-CZ" cap="all" dirty="0"/>
              <a:t>/ STANOVENÍ MC dle §</a:t>
            </a:r>
            <a:r>
              <a:rPr lang="cs-CZ" dirty="0"/>
              <a:t> 39a</a:t>
            </a:r>
            <a:r>
              <a:rPr lang="cs-CZ" cap="all" dirty="0"/>
              <a:t> odst. 2</a:t>
            </a:r>
            <a:endParaRPr lang="cs-CZ" dirty="0"/>
          </a:p>
          <a:p>
            <a:endParaRPr lang="cs-CZ" dirty="0"/>
          </a:p>
        </p:txBody>
      </p:sp>
      <p:sp>
        <p:nvSpPr>
          <p:cNvPr id="8" name="Ovál 7"/>
          <p:cNvSpPr/>
          <p:nvPr/>
        </p:nvSpPr>
        <p:spPr bwMode="auto">
          <a:xfrm>
            <a:off x="6282190" y="1718810"/>
            <a:ext cx="1728192" cy="648072"/>
          </a:xfrm>
          <a:prstGeom prst="ellipse">
            <a:avLst/>
          </a:prstGeom>
          <a:ln>
            <a:headEnd type="none" w="med" len="med"/>
            <a:tailEnd type="none" w="med" len="med"/>
          </a:ln>
          <a:extLst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2100" b="1" dirty="0" smtClean="0">
                <a:solidFill>
                  <a:schemeClr val="tx1"/>
                </a:solidFill>
                <a:latin typeface="+mj-lt"/>
              </a:rPr>
              <a:t>písm. b)</a:t>
            </a:r>
            <a:endParaRPr kumimoji="0" lang="cs-CZ" sz="21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92880190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Stanovení MC dle § 39a odst. </a:t>
            </a:r>
            <a:r>
              <a:rPr lang="cs-CZ" dirty="0" smtClean="0"/>
              <a:t>2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Stanovení dle nejbližšího </a:t>
            </a:r>
            <a:r>
              <a:rPr lang="cs-CZ" dirty="0" smtClean="0"/>
              <a:t>TPLP </a:t>
            </a:r>
            <a:r>
              <a:rPr lang="cs-CZ" dirty="0"/>
              <a:t>v </a:t>
            </a:r>
            <a:r>
              <a:rPr lang="cs-CZ" dirty="0" smtClean="0"/>
              <a:t>ČR, </a:t>
            </a:r>
            <a:r>
              <a:rPr lang="cs-CZ" dirty="0"/>
              <a:t>nebo v </a:t>
            </a:r>
            <a:r>
              <a:rPr lang="cs-CZ" dirty="0" smtClean="0"/>
              <a:t>RK.</a:t>
            </a:r>
            <a:endParaRPr lang="cs-CZ" dirty="0"/>
          </a:p>
          <a:p>
            <a:r>
              <a:rPr lang="cs-CZ" dirty="0"/>
              <a:t>Dostupnost </a:t>
            </a:r>
            <a:r>
              <a:rPr lang="cs-CZ" dirty="0" smtClean="0"/>
              <a:t>TPLP v </a:t>
            </a:r>
            <a:r>
              <a:rPr lang="cs-CZ" dirty="0"/>
              <a:t>ČR – nenulové dodávky na český trh v referenčním </a:t>
            </a:r>
            <a:r>
              <a:rPr lang="cs-CZ" dirty="0" smtClean="0"/>
              <a:t>období.</a:t>
            </a:r>
            <a:endParaRPr lang="cs-CZ" dirty="0"/>
          </a:p>
          <a:p>
            <a:r>
              <a:rPr lang="cs-CZ" dirty="0"/>
              <a:t>Pokud </a:t>
            </a:r>
            <a:r>
              <a:rPr lang="cs-CZ" dirty="0" smtClean="0"/>
              <a:t>má TPLP v</a:t>
            </a:r>
            <a:r>
              <a:rPr lang="cs-CZ" dirty="0"/>
              <a:t> ČR </a:t>
            </a:r>
            <a:r>
              <a:rPr lang="cs-CZ" dirty="0" smtClean="0"/>
              <a:t>stejného držitele jako posuzovaný LP  </a:t>
            </a:r>
            <a:r>
              <a:rPr lang="cs-CZ" dirty="0"/>
              <a:t>→ cena se použije, pokud je MC </a:t>
            </a:r>
            <a:r>
              <a:rPr lang="cs-CZ" dirty="0" smtClean="0"/>
              <a:t>TPLP stanovena </a:t>
            </a:r>
            <a:r>
              <a:rPr lang="cs-CZ" dirty="0"/>
              <a:t>dle písm. a).</a:t>
            </a:r>
          </a:p>
          <a:p>
            <a:r>
              <a:rPr lang="cs-CZ" dirty="0" smtClean="0"/>
              <a:t>V </a:t>
            </a:r>
            <a:r>
              <a:rPr lang="cs-CZ" dirty="0"/>
              <a:t>ČR není přípustná odchylka </a:t>
            </a:r>
            <a:r>
              <a:rPr lang="cs-CZ" dirty="0" smtClean="0"/>
              <a:t>± </a:t>
            </a:r>
            <a:r>
              <a:rPr lang="cs-CZ" dirty="0"/>
              <a:t>10 </a:t>
            </a:r>
            <a:r>
              <a:rPr lang="cs-CZ" dirty="0" smtClean="0"/>
              <a:t>%.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29.9.2016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2014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16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Stanovení maximální ceny LP/</a:t>
            </a:r>
            <a:r>
              <a:rPr lang="cs-CZ" cap="all" dirty="0" err="1"/>
              <a:t>pzlú</a:t>
            </a:r>
            <a:r>
              <a:rPr lang="cs-CZ" cap="all" dirty="0"/>
              <a:t>/ STANOVENÍ MC dle §</a:t>
            </a:r>
            <a:r>
              <a:rPr lang="cs-CZ" dirty="0"/>
              <a:t> 39a</a:t>
            </a:r>
            <a:r>
              <a:rPr lang="cs-CZ" cap="all" dirty="0"/>
              <a:t> odst. 2</a:t>
            </a:r>
            <a:endParaRPr lang="cs-CZ" dirty="0"/>
          </a:p>
          <a:p>
            <a:endParaRPr lang="cs-CZ" dirty="0"/>
          </a:p>
        </p:txBody>
      </p:sp>
      <p:sp>
        <p:nvSpPr>
          <p:cNvPr id="8" name="Ovál 7"/>
          <p:cNvSpPr/>
          <p:nvPr/>
        </p:nvSpPr>
        <p:spPr bwMode="auto">
          <a:xfrm>
            <a:off x="6282190" y="1718810"/>
            <a:ext cx="1728192" cy="648072"/>
          </a:xfrm>
          <a:prstGeom prst="ellipse">
            <a:avLst/>
          </a:prstGeom>
          <a:ln>
            <a:headEnd type="none" w="med" len="med"/>
            <a:tailEnd type="none" w="med" len="med"/>
          </a:ln>
          <a:extLst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2100" b="1" dirty="0" smtClean="0">
                <a:solidFill>
                  <a:schemeClr val="tx1"/>
                </a:solidFill>
                <a:latin typeface="+mj-lt"/>
              </a:rPr>
              <a:t>písm. </a:t>
            </a:r>
            <a:r>
              <a:rPr lang="cs-CZ" sz="2100" b="1" dirty="0">
                <a:solidFill>
                  <a:schemeClr val="tx1"/>
                </a:solidFill>
                <a:latin typeface="+mj-lt"/>
              </a:rPr>
              <a:t>c</a:t>
            </a:r>
            <a:r>
              <a:rPr lang="cs-CZ" sz="2100" b="1" dirty="0" smtClean="0">
                <a:solidFill>
                  <a:schemeClr val="tx1"/>
                </a:solidFill>
                <a:latin typeface="+mj-lt"/>
              </a:rPr>
              <a:t>)</a:t>
            </a:r>
            <a:endParaRPr kumimoji="0" lang="cs-CZ" sz="21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0555488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Stanovení MC dle § 39a odst. </a:t>
            </a:r>
            <a:r>
              <a:rPr lang="cs-CZ" dirty="0" smtClean="0"/>
              <a:t>2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Kritéria pro výběr nebližšího terapeuticky porovnatelného </a:t>
            </a:r>
            <a:r>
              <a:rPr lang="cs-CZ" dirty="0" smtClean="0"/>
              <a:t>LP/PZLÚ</a:t>
            </a:r>
          </a:p>
          <a:p>
            <a:pPr marL="457200" lvl="1" indent="0">
              <a:buNone/>
            </a:pPr>
            <a:r>
              <a:rPr lang="cs-CZ" dirty="0" smtClean="0"/>
              <a:t>1. léčivá látka</a:t>
            </a:r>
          </a:p>
          <a:p>
            <a:pPr marL="457200" lvl="1" indent="0">
              <a:buNone/>
            </a:pPr>
            <a:r>
              <a:rPr lang="cs-CZ" dirty="0" smtClean="0"/>
              <a:t>2</a:t>
            </a:r>
            <a:r>
              <a:rPr lang="cs-CZ" dirty="0"/>
              <a:t>. léková forma</a:t>
            </a:r>
          </a:p>
          <a:p>
            <a:pPr marL="457200" lvl="1" indent="0">
              <a:buNone/>
            </a:pPr>
            <a:r>
              <a:rPr lang="cs-CZ" dirty="0"/>
              <a:t>3. síla</a:t>
            </a:r>
          </a:p>
          <a:p>
            <a:pPr marL="457200" lvl="1" indent="0">
              <a:buNone/>
            </a:pPr>
            <a:r>
              <a:rPr lang="cs-CZ" dirty="0"/>
              <a:t>4. velikost balení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29.9.2016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2014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17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Stanovení maximální ceny LP/</a:t>
            </a:r>
            <a:r>
              <a:rPr lang="cs-CZ" cap="all" dirty="0" err="1"/>
              <a:t>pzlú</a:t>
            </a:r>
            <a:r>
              <a:rPr lang="cs-CZ" cap="all" dirty="0"/>
              <a:t>/ STANOVENÍ MC dle §</a:t>
            </a:r>
            <a:r>
              <a:rPr lang="cs-CZ" dirty="0"/>
              <a:t> 39a</a:t>
            </a:r>
            <a:r>
              <a:rPr lang="cs-CZ" cap="all" dirty="0"/>
              <a:t> odst. 2</a:t>
            </a:r>
            <a:endParaRPr lang="cs-CZ" dirty="0"/>
          </a:p>
          <a:p>
            <a:endParaRPr lang="cs-CZ" dirty="0"/>
          </a:p>
        </p:txBody>
      </p:sp>
      <p:sp>
        <p:nvSpPr>
          <p:cNvPr id="8" name="Ovál 7"/>
          <p:cNvSpPr/>
          <p:nvPr/>
        </p:nvSpPr>
        <p:spPr bwMode="auto">
          <a:xfrm>
            <a:off x="6282190" y="1718810"/>
            <a:ext cx="1728192" cy="648072"/>
          </a:xfrm>
          <a:prstGeom prst="ellipse">
            <a:avLst/>
          </a:prstGeom>
          <a:ln>
            <a:headEnd type="none" w="med" len="med"/>
            <a:tailEnd type="none" w="med" len="med"/>
          </a:ln>
          <a:extLst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2100" b="1" dirty="0" smtClean="0">
                <a:solidFill>
                  <a:schemeClr val="tx1"/>
                </a:solidFill>
                <a:latin typeface="+mj-lt"/>
              </a:rPr>
              <a:t>písm. </a:t>
            </a:r>
            <a:r>
              <a:rPr lang="cs-CZ" sz="2100" b="1" dirty="0">
                <a:solidFill>
                  <a:schemeClr val="tx1"/>
                </a:solidFill>
                <a:latin typeface="+mj-lt"/>
              </a:rPr>
              <a:t>c</a:t>
            </a:r>
            <a:r>
              <a:rPr lang="cs-CZ" sz="2100" b="1" dirty="0" smtClean="0">
                <a:solidFill>
                  <a:schemeClr val="tx1"/>
                </a:solidFill>
                <a:latin typeface="+mj-lt"/>
              </a:rPr>
              <a:t>)</a:t>
            </a:r>
            <a:endParaRPr kumimoji="0" lang="cs-CZ" sz="21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74163259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u="sng" dirty="0"/>
              <a:t>Nejbližší terapeuticky porovnatelný léčivý přípravek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lvl="0" algn="just">
              <a:spcBef>
                <a:spcPts val="200"/>
              </a:spcBef>
              <a:buFont typeface="+mj-lt"/>
              <a:buAutoNum type="alphaLcParenR"/>
              <a:tabLst>
                <a:tab pos="457200" algn="l"/>
              </a:tabLst>
            </a:pPr>
            <a:r>
              <a:rPr lang="cs-CZ" dirty="0">
                <a:ea typeface="Times New Roman"/>
                <a:cs typeface="Times New Roman"/>
              </a:rPr>
              <a:t>přípravek obsahující </a:t>
            </a:r>
            <a:r>
              <a:rPr lang="cs-CZ" u="sng" dirty="0">
                <a:ea typeface="Times New Roman"/>
                <a:cs typeface="Times New Roman"/>
              </a:rPr>
              <a:t>stejnou léčivou látku ve stejné síle a velikosti balení </a:t>
            </a:r>
            <a:r>
              <a:rPr lang="cs-CZ" dirty="0">
                <a:ea typeface="Times New Roman"/>
                <a:cs typeface="Times New Roman"/>
              </a:rPr>
              <a:t>v ČR, pokud není, tak v referenčním koši s nejbližší velikosti balení, maximálně však s odchylkou. ± 10 % jednotek lékové formy.</a:t>
            </a:r>
          </a:p>
          <a:p>
            <a:pPr lvl="0" algn="just">
              <a:spcBef>
                <a:spcPts val="200"/>
              </a:spcBef>
              <a:buFont typeface="+mj-lt"/>
              <a:buAutoNum type="alphaLcParenR"/>
              <a:tabLst>
                <a:tab pos="457200" algn="l"/>
              </a:tabLst>
            </a:pPr>
            <a:endParaRPr lang="cs-CZ" sz="3600" dirty="0">
              <a:ea typeface="Times New Roman"/>
              <a:cs typeface="Times New Roman"/>
            </a:endParaRPr>
          </a:p>
          <a:p>
            <a:pPr lvl="0" algn="just">
              <a:spcBef>
                <a:spcPts val="200"/>
              </a:spcBef>
              <a:buFont typeface="+mj-lt"/>
              <a:buAutoNum type="alphaLcParenR"/>
              <a:tabLst>
                <a:tab pos="457200" algn="l"/>
              </a:tabLst>
            </a:pPr>
            <a:r>
              <a:rPr lang="cs-CZ" dirty="0">
                <a:ea typeface="Times New Roman"/>
                <a:cs typeface="Times New Roman"/>
              </a:rPr>
              <a:t>přípravek obsahující </a:t>
            </a:r>
            <a:r>
              <a:rPr lang="cs-CZ" u="sng" dirty="0">
                <a:ea typeface="Times New Roman"/>
                <a:cs typeface="Times New Roman"/>
              </a:rPr>
              <a:t>stejnou léčivou látku ve stejné síle a odlišné velikosti balení</a:t>
            </a:r>
            <a:r>
              <a:rPr lang="cs-CZ" dirty="0">
                <a:ea typeface="Times New Roman"/>
                <a:cs typeface="Times New Roman"/>
              </a:rPr>
              <a:t> o více než 10 % jednotek lékové formy v ČR, pokud není, tak v referenčním koši. MCV se stanoví podle nejbližší velikosti balení. </a:t>
            </a:r>
          </a:p>
          <a:p>
            <a:pPr lvl="0" algn="just">
              <a:spcBef>
                <a:spcPts val="200"/>
              </a:spcBef>
              <a:buFont typeface="+mj-lt"/>
              <a:buAutoNum type="alphaLcParenR"/>
              <a:tabLst>
                <a:tab pos="457200" algn="l"/>
              </a:tabLst>
            </a:pPr>
            <a:endParaRPr lang="cs-CZ" sz="3600" dirty="0">
              <a:ea typeface="Times New Roman"/>
              <a:cs typeface="Times New Roman"/>
            </a:endParaRPr>
          </a:p>
          <a:p>
            <a:pPr lvl="0" algn="just">
              <a:spcBef>
                <a:spcPts val="200"/>
              </a:spcBef>
              <a:buFont typeface="+mj-lt"/>
              <a:buAutoNum type="alphaLcParenR"/>
              <a:tabLst>
                <a:tab pos="457200" algn="l"/>
              </a:tabLst>
            </a:pPr>
            <a:r>
              <a:rPr lang="cs-CZ" dirty="0">
                <a:ea typeface="Times New Roman"/>
                <a:cs typeface="Times New Roman"/>
              </a:rPr>
              <a:t>přípravek obsahující </a:t>
            </a:r>
            <a:r>
              <a:rPr lang="cs-CZ" u="sng" dirty="0">
                <a:ea typeface="Times New Roman"/>
                <a:cs typeface="Times New Roman"/>
              </a:rPr>
              <a:t>stejnou léčivou látkou v odlišné síle a stejné/odlišné velikosti balení </a:t>
            </a:r>
            <a:r>
              <a:rPr lang="cs-CZ" dirty="0">
                <a:ea typeface="Times New Roman"/>
                <a:cs typeface="Times New Roman"/>
              </a:rPr>
              <a:t>v ČR, pokud není, tak v referenčním koši. MCV se stanoví podle přípravku s nejbližší silou. Pokud lze pro stanovení MCV vybrat ze dvou přípravků se stejnou odchylkou v síle, MCV se stanoví na základě nižší síly. </a:t>
            </a:r>
          </a:p>
          <a:p>
            <a:pPr lvl="0" algn="just">
              <a:spcBef>
                <a:spcPts val="200"/>
              </a:spcBef>
              <a:buFont typeface="+mj-lt"/>
              <a:buAutoNum type="alphaLcParenR"/>
              <a:tabLst>
                <a:tab pos="457200" algn="l"/>
              </a:tabLst>
            </a:pPr>
            <a:endParaRPr lang="cs-CZ" sz="3600" dirty="0">
              <a:ea typeface="Times New Roman"/>
              <a:cs typeface="Times New Roman"/>
            </a:endParaRPr>
          </a:p>
          <a:p>
            <a:pPr lvl="0" algn="just">
              <a:spcBef>
                <a:spcPts val="200"/>
              </a:spcBef>
              <a:buFont typeface="+mj-lt"/>
              <a:buAutoNum type="alphaLcParenR"/>
              <a:tabLst>
                <a:tab pos="457200" algn="l"/>
              </a:tabLst>
            </a:pPr>
            <a:r>
              <a:rPr lang="cs-CZ" dirty="0">
                <a:ea typeface="Times New Roman"/>
                <a:cs typeface="Times New Roman"/>
              </a:rPr>
              <a:t>přípravek obsahující </a:t>
            </a:r>
            <a:r>
              <a:rPr lang="cs-CZ" u="sng" dirty="0">
                <a:ea typeface="Times New Roman"/>
                <a:cs typeface="Times New Roman"/>
              </a:rPr>
              <a:t>stejnou léčivou látku v odlišné lékové formě</a:t>
            </a:r>
            <a:r>
              <a:rPr lang="cs-CZ" dirty="0">
                <a:ea typeface="Times New Roman"/>
                <a:cs typeface="Times New Roman"/>
              </a:rPr>
              <a:t>, pokud je určen k terapii téhož onemocnění, v ČR, pokud není, tak v referenčním koši. </a:t>
            </a:r>
          </a:p>
          <a:p>
            <a:pPr lvl="0" algn="just">
              <a:spcBef>
                <a:spcPts val="200"/>
              </a:spcBef>
              <a:buFont typeface="+mj-lt"/>
              <a:buAutoNum type="alphaLcParenR"/>
              <a:tabLst>
                <a:tab pos="457200" algn="l"/>
              </a:tabLst>
            </a:pPr>
            <a:endParaRPr lang="cs-CZ" sz="3600" dirty="0">
              <a:ea typeface="Times New Roman"/>
              <a:cs typeface="Times New Roman"/>
            </a:endParaRPr>
          </a:p>
          <a:p>
            <a:pPr lvl="0" algn="just">
              <a:spcBef>
                <a:spcPts val="200"/>
              </a:spcBef>
              <a:buFont typeface="+mj-lt"/>
              <a:buAutoNum type="alphaLcParenR"/>
              <a:tabLst>
                <a:tab pos="457200" algn="l"/>
              </a:tabLst>
            </a:pPr>
            <a:r>
              <a:rPr lang="cs-CZ" dirty="0">
                <a:ea typeface="Times New Roman"/>
                <a:cs typeface="Times New Roman"/>
              </a:rPr>
              <a:t>přípravek obsahující </a:t>
            </a:r>
            <a:r>
              <a:rPr lang="cs-CZ" u="sng" dirty="0">
                <a:ea typeface="Times New Roman"/>
                <a:cs typeface="Times New Roman"/>
              </a:rPr>
              <a:t>odlišnou léčivou látku </a:t>
            </a:r>
            <a:r>
              <a:rPr lang="cs-CZ" dirty="0">
                <a:ea typeface="Times New Roman"/>
                <a:cs typeface="Times New Roman"/>
              </a:rPr>
              <a:t>v ČR, pokud není, tak v referenčním koši. Ústav nejprve hledá přípravek v zásadě terapeuticky zaměnitelný, a pokud takový není, hledá přípravek, který je indikován k léčbě shodného onemocnění.</a:t>
            </a:r>
            <a:endParaRPr lang="cs-CZ" sz="3600" dirty="0">
              <a:ea typeface="Times New Roman"/>
              <a:cs typeface="Times New Roman"/>
            </a:endParaRPr>
          </a:p>
          <a:p>
            <a:pPr marL="0" indent="0" algn="just">
              <a:buNone/>
              <a:defRPr/>
            </a:pPr>
            <a:endParaRPr lang="cs-CZ" sz="23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29.9.2016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2014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18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Stanovení maximální ceny LP/</a:t>
            </a:r>
            <a:r>
              <a:rPr lang="cs-CZ" cap="all" dirty="0" err="1"/>
              <a:t>pzlú</a:t>
            </a:r>
            <a:r>
              <a:rPr lang="cs-CZ" cap="all" dirty="0"/>
              <a:t>/ STANOVENÍ MC dle §</a:t>
            </a:r>
            <a:r>
              <a:rPr lang="cs-CZ" dirty="0"/>
              <a:t> 39a</a:t>
            </a:r>
            <a:r>
              <a:rPr lang="cs-CZ" cap="all" dirty="0"/>
              <a:t> odst. 2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4012413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6545" y="818710"/>
            <a:ext cx="8229600" cy="1143000"/>
          </a:xfrm>
        </p:spPr>
        <p:txBody>
          <a:bodyPr/>
          <a:lstStyle/>
          <a:p>
            <a:pPr algn="ctr"/>
            <a:r>
              <a:rPr lang="cs-CZ" dirty="0" smtClean="0"/>
              <a:t>Příklad TPLP – </a:t>
            </a:r>
            <a:r>
              <a:rPr lang="cs-CZ" dirty="0"/>
              <a:t>o</a:t>
            </a:r>
            <a:r>
              <a:rPr lang="cs-CZ" dirty="0" smtClean="0"/>
              <a:t>dlišná velikost balení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29.9.2016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2014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19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Stanovení maximální ceny LP/</a:t>
            </a:r>
            <a:r>
              <a:rPr lang="cs-CZ" cap="all" dirty="0" err="1"/>
              <a:t>pzlú</a:t>
            </a:r>
            <a:r>
              <a:rPr lang="cs-CZ" cap="all" dirty="0"/>
              <a:t>/ STANOVENÍ MC dle §</a:t>
            </a:r>
            <a:r>
              <a:rPr lang="cs-CZ" dirty="0"/>
              <a:t> 39a</a:t>
            </a:r>
            <a:r>
              <a:rPr lang="cs-CZ" cap="all" dirty="0"/>
              <a:t> odst. 2</a:t>
            </a:r>
            <a:endParaRPr lang="cs-CZ" dirty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510" y="2258870"/>
            <a:ext cx="8879692" cy="33218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Obdélník 10"/>
          <p:cNvSpPr/>
          <p:nvPr/>
        </p:nvSpPr>
        <p:spPr>
          <a:xfrm>
            <a:off x="4601356" y="3164218"/>
            <a:ext cx="307214" cy="697576"/>
          </a:xfrm>
          <a:prstGeom prst="rect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8307414" y="3164218"/>
            <a:ext cx="733787" cy="697576"/>
          </a:xfrm>
          <a:prstGeom prst="rect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1" name="Přímá spojnice 30"/>
          <p:cNvCxnSpPr/>
          <p:nvPr/>
        </p:nvCxnSpPr>
        <p:spPr>
          <a:xfrm flipH="1">
            <a:off x="7092280" y="3164218"/>
            <a:ext cx="1215134" cy="7555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32"/>
          <p:cNvCxnSpPr/>
          <p:nvPr/>
        </p:nvCxnSpPr>
        <p:spPr>
          <a:xfrm flipH="1">
            <a:off x="8456453" y="3164218"/>
            <a:ext cx="584748" cy="7555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34"/>
          <p:cNvCxnSpPr/>
          <p:nvPr/>
        </p:nvCxnSpPr>
        <p:spPr>
          <a:xfrm flipH="1">
            <a:off x="7092280" y="3861794"/>
            <a:ext cx="1215134" cy="119695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36"/>
          <p:cNvCxnSpPr/>
          <p:nvPr/>
        </p:nvCxnSpPr>
        <p:spPr>
          <a:xfrm flipH="1">
            <a:off x="8456453" y="3861794"/>
            <a:ext cx="584749" cy="119695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919790"/>
            <a:ext cx="1364173" cy="1138956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Přímá spojnice 7"/>
          <p:cNvCxnSpPr/>
          <p:nvPr/>
        </p:nvCxnSpPr>
        <p:spPr>
          <a:xfrm>
            <a:off x="4908570" y="3164218"/>
            <a:ext cx="1584480" cy="7555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4908570" y="3861794"/>
            <a:ext cx="1584480" cy="119695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4601356" y="3164218"/>
            <a:ext cx="1099454" cy="7555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4601356" y="3861794"/>
            <a:ext cx="1099454" cy="118857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7125" y="3919790"/>
            <a:ext cx="795925" cy="113057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819682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Postup přepočtu z ceny </a:t>
            </a:r>
            <a:r>
              <a:rPr lang="cs-CZ" dirty="0" smtClean="0"/>
              <a:t>TPLP </a:t>
            </a:r>
            <a:r>
              <a:rPr lang="cs-CZ" dirty="0"/>
              <a:t>s odlišnou velikostí balení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  <a:defRPr/>
            </a:pPr>
            <a:endParaRPr lang="cs-CZ" sz="1600" dirty="0"/>
          </a:p>
          <a:p>
            <a:r>
              <a:rPr lang="cs-CZ" sz="1600" dirty="0">
                <a:solidFill>
                  <a:schemeClr val="dk1"/>
                </a:solidFill>
              </a:rPr>
              <a:t>Cena za </a:t>
            </a:r>
            <a:r>
              <a:rPr lang="cs-CZ" sz="1600" dirty="0" smtClean="0">
                <a:solidFill>
                  <a:schemeClr val="dk1"/>
                </a:solidFill>
              </a:rPr>
              <a:t>balení</a:t>
            </a:r>
            <a:r>
              <a:rPr lang="cs-CZ" sz="1600" dirty="0">
                <a:solidFill>
                  <a:schemeClr val="dk1"/>
                </a:solidFill>
              </a:rPr>
              <a:t> </a:t>
            </a:r>
            <a:r>
              <a:rPr lang="cs-CZ" sz="1600" dirty="0" smtClean="0">
                <a:solidFill>
                  <a:schemeClr val="dk1"/>
                </a:solidFill>
              </a:rPr>
              <a:t>METOCOR TBL 50X50 MG = 135,45 Kč</a:t>
            </a:r>
          </a:p>
          <a:p>
            <a:r>
              <a:rPr lang="cs-CZ" sz="1600" dirty="0" smtClean="0">
                <a:solidFill>
                  <a:schemeClr val="dk1"/>
                </a:solidFill>
              </a:rPr>
              <a:t>Cena </a:t>
            </a:r>
            <a:r>
              <a:rPr lang="cs-CZ" sz="1600" dirty="0">
                <a:solidFill>
                  <a:schemeClr val="dk1"/>
                </a:solidFill>
              </a:rPr>
              <a:t>za </a:t>
            </a:r>
            <a:r>
              <a:rPr lang="cs-CZ" sz="1600" dirty="0" smtClean="0">
                <a:solidFill>
                  <a:schemeClr val="dk1"/>
                </a:solidFill>
              </a:rPr>
              <a:t>jednotku</a:t>
            </a:r>
            <a:r>
              <a:rPr lang="cs-CZ" sz="1600" dirty="0">
                <a:solidFill>
                  <a:schemeClr val="dk1"/>
                </a:solidFill>
              </a:rPr>
              <a:t>	</a:t>
            </a:r>
            <a:r>
              <a:rPr lang="cs-CZ" sz="1600" dirty="0" smtClean="0">
                <a:solidFill>
                  <a:schemeClr val="dk1"/>
                </a:solidFill>
              </a:rPr>
              <a:t>= 2,70900000 </a:t>
            </a:r>
            <a:r>
              <a:rPr lang="cs-CZ" sz="1600" dirty="0">
                <a:solidFill>
                  <a:schemeClr val="dk1"/>
                </a:solidFill>
              </a:rPr>
              <a:t>Kč </a:t>
            </a:r>
            <a:r>
              <a:rPr lang="cs-CZ" sz="1600" dirty="0" smtClean="0">
                <a:solidFill>
                  <a:schemeClr val="dk1"/>
                </a:solidFill>
              </a:rPr>
              <a:t>(135,45 Kč/50)</a:t>
            </a:r>
            <a:endParaRPr lang="cs-CZ" sz="1600" dirty="0"/>
          </a:p>
          <a:p>
            <a:r>
              <a:rPr lang="cs-CZ" sz="1600" dirty="0" smtClean="0">
                <a:solidFill>
                  <a:schemeClr val="dk1"/>
                </a:solidFill>
              </a:rPr>
              <a:t>Cena </a:t>
            </a:r>
            <a:r>
              <a:rPr lang="cs-CZ" sz="1600" dirty="0">
                <a:solidFill>
                  <a:schemeClr val="dk1"/>
                </a:solidFill>
              </a:rPr>
              <a:t>za </a:t>
            </a:r>
            <a:r>
              <a:rPr lang="cs-CZ" sz="1600" dirty="0" smtClean="0">
                <a:solidFill>
                  <a:schemeClr val="dk1"/>
                </a:solidFill>
              </a:rPr>
              <a:t>balení APO-METOPROLOL TBL 100X50MG = </a:t>
            </a:r>
            <a:r>
              <a:rPr lang="cs-CZ" sz="1600" b="1" u="sng" dirty="0" smtClean="0">
                <a:solidFill>
                  <a:schemeClr val="dk1"/>
                </a:solidFill>
              </a:rPr>
              <a:t>270,90 Kč</a:t>
            </a:r>
            <a:r>
              <a:rPr lang="cs-CZ" sz="1600" dirty="0" smtClean="0">
                <a:solidFill>
                  <a:schemeClr val="dk1"/>
                </a:solidFill>
              </a:rPr>
              <a:t> (</a:t>
            </a:r>
            <a:r>
              <a:rPr lang="cs-CZ" sz="1600" dirty="0">
                <a:solidFill>
                  <a:schemeClr val="dk1"/>
                </a:solidFill>
              </a:rPr>
              <a:t>2,70900000  </a:t>
            </a:r>
            <a:r>
              <a:rPr lang="cs-CZ" sz="1600" dirty="0" smtClean="0">
                <a:solidFill>
                  <a:schemeClr val="dk1"/>
                </a:solidFill>
              </a:rPr>
              <a:t>Kč*100)</a:t>
            </a:r>
            <a:endParaRPr lang="cs-CZ" sz="1600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29.9.2016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2014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20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Stanovení maximální ceny LP/</a:t>
            </a:r>
            <a:r>
              <a:rPr lang="cs-CZ" cap="all" dirty="0" err="1"/>
              <a:t>pzlú</a:t>
            </a:r>
            <a:r>
              <a:rPr lang="cs-CZ" cap="all" dirty="0"/>
              <a:t>/ STANOVENÍ MC dle §</a:t>
            </a:r>
            <a:r>
              <a:rPr lang="cs-CZ" dirty="0"/>
              <a:t> 39a</a:t>
            </a:r>
            <a:r>
              <a:rPr lang="cs-CZ" cap="all" dirty="0"/>
              <a:t> odst. 2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5471353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41530" y="863715"/>
            <a:ext cx="8229600" cy="1143000"/>
          </a:xfrm>
        </p:spPr>
        <p:txBody>
          <a:bodyPr/>
          <a:lstStyle/>
          <a:p>
            <a:pPr algn="ctr"/>
            <a:r>
              <a:rPr lang="cs-CZ" dirty="0" smtClean="0"/>
              <a:t>Příklad TPLP – odlišná síla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29.9.2016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2014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Stanovení maximální ceny LP/</a:t>
            </a:r>
            <a:r>
              <a:rPr lang="cs-CZ" cap="all" dirty="0" err="1"/>
              <a:t>pzlú</a:t>
            </a:r>
            <a:r>
              <a:rPr lang="cs-CZ" cap="all" dirty="0"/>
              <a:t>/ STANOVENÍ MC dle §</a:t>
            </a:r>
            <a:r>
              <a:rPr lang="cs-CZ" dirty="0"/>
              <a:t> 39a</a:t>
            </a:r>
            <a:r>
              <a:rPr lang="cs-CZ" cap="all" dirty="0"/>
              <a:t> odst. 2</a:t>
            </a:r>
            <a:endParaRPr lang="cs-CZ" dirty="0"/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05" y="2123855"/>
            <a:ext cx="8870237" cy="3330370"/>
          </a:xfrm>
        </p:spPr>
      </p:pic>
      <p:sp>
        <p:nvSpPr>
          <p:cNvPr id="11" name="Obdélník 10"/>
          <p:cNvSpPr/>
          <p:nvPr/>
        </p:nvSpPr>
        <p:spPr>
          <a:xfrm>
            <a:off x="4008470" y="3023955"/>
            <a:ext cx="900100" cy="1215135"/>
          </a:xfrm>
          <a:prstGeom prst="rect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8262410" y="3023955"/>
            <a:ext cx="720080" cy="1215135"/>
          </a:xfrm>
          <a:prstGeom prst="rect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3" name="Přímá spojnice 22"/>
          <p:cNvCxnSpPr/>
          <p:nvPr/>
        </p:nvCxnSpPr>
        <p:spPr>
          <a:xfrm flipH="1">
            <a:off x="7587335" y="3023955"/>
            <a:ext cx="675075" cy="189021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 flipH="1">
            <a:off x="7587335" y="4239090"/>
            <a:ext cx="675075" cy="23402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 flipH="1">
            <a:off x="8704484" y="3023955"/>
            <a:ext cx="278006" cy="189021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 flipH="1">
            <a:off x="8704484" y="4239090"/>
            <a:ext cx="278006" cy="23402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7335" y="4914165"/>
            <a:ext cx="1117149" cy="166518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" name="Přímá spojnice 11"/>
          <p:cNvCxnSpPr/>
          <p:nvPr/>
        </p:nvCxnSpPr>
        <p:spPr>
          <a:xfrm>
            <a:off x="4008470" y="3023955"/>
            <a:ext cx="833560" cy="186569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4908570" y="3023955"/>
            <a:ext cx="2417695" cy="186569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4008470" y="4239090"/>
            <a:ext cx="833560" cy="23402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4908570" y="4239090"/>
            <a:ext cx="2417695" cy="23402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2030" y="4889647"/>
            <a:ext cx="2484235" cy="1689703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0477990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300266" cy="1143000"/>
          </a:xfrm>
        </p:spPr>
        <p:txBody>
          <a:bodyPr>
            <a:normAutofit/>
          </a:bodyPr>
          <a:lstStyle/>
          <a:p>
            <a:r>
              <a:rPr lang="cs-CZ" sz="2800" dirty="0"/>
              <a:t>Postup přepočtu z ceny </a:t>
            </a:r>
            <a:r>
              <a:rPr lang="cs-CZ" sz="2800" dirty="0" smtClean="0"/>
              <a:t>TPLP </a:t>
            </a:r>
            <a:r>
              <a:rPr lang="cs-CZ" sz="2800" dirty="0"/>
              <a:t>s odlišnou silou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520000"/>
            <a:ext cx="8435280" cy="3600000"/>
          </a:xfrm>
        </p:spPr>
        <p:txBody>
          <a:bodyPr>
            <a:normAutofit/>
          </a:bodyPr>
          <a:lstStyle/>
          <a:p>
            <a:pPr marL="0" indent="0">
              <a:buNone/>
              <a:defRPr/>
            </a:pPr>
            <a:endParaRPr lang="cs-CZ" sz="1600" dirty="0"/>
          </a:p>
          <a:p>
            <a:pPr>
              <a:defRPr/>
            </a:pPr>
            <a:r>
              <a:rPr lang="cs-CZ" sz="1600" dirty="0"/>
              <a:t>Cena za </a:t>
            </a:r>
            <a:r>
              <a:rPr lang="cs-CZ" sz="1600" dirty="0" smtClean="0"/>
              <a:t>balení </a:t>
            </a:r>
            <a:r>
              <a:rPr lang="cs-CZ" sz="1600" dirty="0" smtClean="0">
                <a:solidFill>
                  <a:schemeClr val="dk1"/>
                </a:solidFill>
              </a:rPr>
              <a:t>METOCOR 50X25 </a:t>
            </a:r>
            <a:r>
              <a:rPr lang="cs-CZ" sz="1600" dirty="0">
                <a:solidFill>
                  <a:schemeClr val="dk1"/>
                </a:solidFill>
              </a:rPr>
              <a:t>MG TBL </a:t>
            </a:r>
            <a:r>
              <a:rPr lang="cs-CZ" sz="1600" dirty="0" smtClean="0"/>
              <a:t>= 135,45 Kč </a:t>
            </a:r>
          </a:p>
          <a:p>
            <a:pPr>
              <a:defRPr/>
            </a:pPr>
            <a:r>
              <a:rPr lang="pl-PL" sz="1600" dirty="0" smtClean="0"/>
              <a:t>Cena </a:t>
            </a:r>
            <a:r>
              <a:rPr lang="pl-PL" sz="1600" dirty="0"/>
              <a:t>za 1 </a:t>
            </a:r>
            <a:r>
              <a:rPr lang="pl-PL" sz="1600" dirty="0" smtClean="0"/>
              <a:t>mg</a:t>
            </a:r>
            <a:r>
              <a:rPr lang="pl-PL" sz="1600" dirty="0"/>
              <a:t> </a:t>
            </a:r>
            <a:r>
              <a:rPr lang="pl-PL" sz="1600" dirty="0" smtClean="0"/>
              <a:t>= 0,10836000</a:t>
            </a:r>
            <a:r>
              <a:rPr lang="cs-CZ" sz="1600" dirty="0" smtClean="0"/>
              <a:t> </a:t>
            </a:r>
            <a:r>
              <a:rPr lang="cs-CZ" sz="1600" dirty="0"/>
              <a:t>Kč </a:t>
            </a:r>
            <a:r>
              <a:rPr lang="cs-CZ" sz="1600" dirty="0" smtClean="0"/>
              <a:t> (135,45 </a:t>
            </a:r>
            <a:r>
              <a:rPr lang="cs-CZ" sz="1600" dirty="0"/>
              <a:t>Kč / </a:t>
            </a:r>
            <a:r>
              <a:rPr lang="cs-CZ" sz="1600" dirty="0" smtClean="0"/>
              <a:t>(50*25))</a:t>
            </a:r>
            <a:endParaRPr lang="cs-CZ" sz="1600" dirty="0"/>
          </a:p>
          <a:p>
            <a:pPr>
              <a:defRPr/>
            </a:pPr>
            <a:r>
              <a:rPr lang="cs-CZ" sz="1600" dirty="0" smtClean="0">
                <a:solidFill>
                  <a:schemeClr val="dk1"/>
                </a:solidFill>
              </a:rPr>
              <a:t>Cena </a:t>
            </a:r>
            <a:r>
              <a:rPr lang="cs-CZ" sz="1600" dirty="0">
                <a:solidFill>
                  <a:schemeClr val="dk1"/>
                </a:solidFill>
              </a:rPr>
              <a:t>za </a:t>
            </a:r>
            <a:r>
              <a:rPr lang="cs-CZ" sz="1600" dirty="0" smtClean="0">
                <a:solidFill>
                  <a:schemeClr val="dk1"/>
                </a:solidFill>
              </a:rPr>
              <a:t>balení</a:t>
            </a:r>
            <a:r>
              <a:rPr lang="cs-CZ" sz="1600" dirty="0">
                <a:solidFill>
                  <a:schemeClr val="dk1"/>
                </a:solidFill>
              </a:rPr>
              <a:t> </a:t>
            </a:r>
            <a:r>
              <a:rPr lang="cs-CZ" sz="1600" dirty="0" smtClean="0">
                <a:solidFill>
                  <a:schemeClr val="dk1"/>
                </a:solidFill>
              </a:rPr>
              <a:t>APO-METOPROLOL </a:t>
            </a:r>
            <a:r>
              <a:rPr lang="cs-CZ" sz="1600" dirty="0">
                <a:solidFill>
                  <a:schemeClr val="dk1"/>
                </a:solidFill>
              </a:rPr>
              <a:t>100X50MG </a:t>
            </a:r>
            <a:r>
              <a:rPr lang="cs-CZ" sz="1600" dirty="0" smtClean="0">
                <a:solidFill>
                  <a:schemeClr val="dk1"/>
                </a:solidFill>
              </a:rPr>
              <a:t>=</a:t>
            </a:r>
            <a:r>
              <a:rPr lang="cs-CZ" sz="1600" dirty="0" smtClean="0"/>
              <a:t> </a:t>
            </a:r>
            <a:r>
              <a:rPr lang="cs-CZ" sz="1600" b="1" u="sng" dirty="0" smtClean="0"/>
              <a:t>541,80 </a:t>
            </a:r>
            <a:r>
              <a:rPr lang="cs-CZ" sz="1600" b="1" u="sng" dirty="0"/>
              <a:t>Kč </a:t>
            </a:r>
            <a:r>
              <a:rPr lang="cs-CZ" sz="1600" dirty="0"/>
              <a:t> </a:t>
            </a:r>
            <a:r>
              <a:rPr lang="cs-CZ" sz="1600" dirty="0" smtClean="0"/>
              <a:t>(</a:t>
            </a:r>
            <a:r>
              <a:rPr lang="pl-PL" sz="1800" dirty="0"/>
              <a:t>0,10836000</a:t>
            </a:r>
            <a:r>
              <a:rPr lang="cs-CZ" sz="1800" dirty="0" smtClean="0">
                <a:solidFill>
                  <a:schemeClr val="dk1"/>
                </a:solidFill>
              </a:rPr>
              <a:t> </a:t>
            </a:r>
            <a:r>
              <a:rPr lang="cs-CZ" sz="1600" dirty="0"/>
              <a:t>Kč </a:t>
            </a:r>
            <a:r>
              <a:rPr lang="cs-CZ" sz="1600" dirty="0" smtClean="0"/>
              <a:t>*(100*50</a:t>
            </a:r>
            <a:r>
              <a:rPr lang="cs-CZ" sz="1600" dirty="0"/>
              <a:t>))</a:t>
            </a:r>
            <a:endParaRPr lang="cs-CZ" sz="1600" b="1" u="sng" dirty="0"/>
          </a:p>
          <a:p>
            <a:pPr marL="0" indent="0">
              <a:buNone/>
              <a:defRPr/>
            </a:pPr>
            <a:r>
              <a:rPr lang="cs-CZ" sz="1600" dirty="0" smtClean="0"/>
              <a:t>		</a:t>
            </a:r>
            <a:endParaRPr lang="cs-CZ" sz="1600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29.9.2016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2014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Stanovení maximální ceny LP/</a:t>
            </a:r>
            <a:r>
              <a:rPr lang="cs-CZ" cap="all" dirty="0" err="1"/>
              <a:t>pzlú</a:t>
            </a:r>
            <a:r>
              <a:rPr lang="cs-CZ" cap="all" dirty="0"/>
              <a:t>/ STANOVENÍ MC dle §</a:t>
            </a:r>
            <a:r>
              <a:rPr lang="cs-CZ" dirty="0"/>
              <a:t> 39a</a:t>
            </a:r>
            <a:r>
              <a:rPr lang="cs-CZ" cap="all" dirty="0"/>
              <a:t> odst. 2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3997923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84359" y="1133745"/>
            <a:ext cx="8229600" cy="1143000"/>
          </a:xfrm>
        </p:spPr>
        <p:txBody>
          <a:bodyPr/>
          <a:lstStyle/>
          <a:p>
            <a:pPr algn="ctr"/>
            <a:r>
              <a:rPr lang="cs-CZ" dirty="0"/>
              <a:t>Příklad </a:t>
            </a:r>
            <a:r>
              <a:rPr lang="cs-CZ" dirty="0" smtClean="0"/>
              <a:t>TPLP – </a:t>
            </a:r>
            <a:r>
              <a:rPr lang="cs-CZ" dirty="0"/>
              <a:t>odlišná </a:t>
            </a:r>
            <a:r>
              <a:rPr lang="cs-CZ" dirty="0" smtClean="0"/>
              <a:t>léčivá látka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29.9.2016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2014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23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Stanovení maximální ceny LP/</a:t>
            </a:r>
            <a:r>
              <a:rPr lang="cs-CZ" cap="all" dirty="0" err="1"/>
              <a:t>pzlú</a:t>
            </a:r>
            <a:r>
              <a:rPr lang="cs-CZ" cap="all" dirty="0"/>
              <a:t>/ STANOVENÍ MC dle §</a:t>
            </a:r>
            <a:r>
              <a:rPr lang="cs-CZ" dirty="0"/>
              <a:t> 39a</a:t>
            </a:r>
            <a:r>
              <a:rPr lang="cs-CZ" cap="all" dirty="0"/>
              <a:t> odst. 2</a:t>
            </a:r>
            <a:endParaRPr lang="cs-CZ" dirty="0"/>
          </a:p>
          <a:p>
            <a:endParaRPr lang="cs-CZ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540" y="2483895"/>
            <a:ext cx="70294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Obdélník 9"/>
          <p:cNvSpPr/>
          <p:nvPr/>
        </p:nvSpPr>
        <p:spPr>
          <a:xfrm>
            <a:off x="1781689" y="2483895"/>
            <a:ext cx="1395155" cy="450050"/>
          </a:xfrm>
          <a:prstGeom prst="rect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9" name="Přímá spojnice 8"/>
          <p:cNvCxnSpPr/>
          <p:nvPr/>
        </p:nvCxnSpPr>
        <p:spPr>
          <a:xfrm flipH="1">
            <a:off x="302708" y="2933945"/>
            <a:ext cx="1478981" cy="12856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 flipH="1">
            <a:off x="302708" y="2483895"/>
            <a:ext cx="1478981" cy="9256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3176844" y="2483895"/>
            <a:ext cx="997240" cy="9256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3176844" y="2933945"/>
            <a:ext cx="997240" cy="12856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708" y="3409520"/>
            <a:ext cx="3871376" cy="810090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27" y="5308179"/>
            <a:ext cx="8825081" cy="461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Obdélník 21"/>
          <p:cNvSpPr/>
          <p:nvPr/>
        </p:nvSpPr>
        <p:spPr>
          <a:xfrm>
            <a:off x="7748102" y="5319210"/>
            <a:ext cx="1191906" cy="450050"/>
          </a:xfrm>
          <a:prstGeom prst="rect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8" name="Přímá spojnice 7"/>
          <p:cNvCxnSpPr/>
          <p:nvPr/>
        </p:nvCxnSpPr>
        <p:spPr>
          <a:xfrm flipH="1" flipV="1">
            <a:off x="4527468" y="3409520"/>
            <a:ext cx="3220635" cy="190969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 flipH="1" flipV="1">
            <a:off x="8487910" y="3429000"/>
            <a:ext cx="452099" cy="189021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 flipH="1" flipV="1">
            <a:off x="4527468" y="4219610"/>
            <a:ext cx="3220636" cy="154965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 flipH="1" flipV="1">
            <a:off x="8487910" y="4240949"/>
            <a:ext cx="452098" cy="152831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7468" y="3407661"/>
            <a:ext cx="3960441" cy="811949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0592318"/>
      </p:ext>
    </p:extLst>
  </p:cSld>
  <p:clrMapOvr>
    <a:masterClrMapping/>
  </p:clrMapOvr>
  <p:transition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6545" y="1133745"/>
            <a:ext cx="8229600" cy="1143000"/>
          </a:xfrm>
        </p:spPr>
        <p:txBody>
          <a:bodyPr>
            <a:normAutofit/>
          </a:bodyPr>
          <a:lstStyle/>
          <a:p>
            <a:r>
              <a:rPr lang="cs-CZ" sz="2800" dirty="0"/>
              <a:t>Postup přepočtu z ceny </a:t>
            </a:r>
            <a:r>
              <a:rPr lang="cs-CZ" sz="2800" dirty="0" smtClean="0"/>
              <a:t>TPLP s </a:t>
            </a:r>
            <a:r>
              <a:rPr lang="cs-CZ" sz="2800" dirty="0"/>
              <a:t>odlišnou </a:t>
            </a:r>
            <a:r>
              <a:rPr lang="cs-CZ" sz="2800" dirty="0" smtClean="0"/>
              <a:t>léčivou látkou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b="1" dirty="0"/>
              <a:t>0210317 COSENTYX 150 MG INJ SOL PEP 2X1MLX150MG:</a:t>
            </a:r>
            <a:endParaRPr lang="cs-CZ" dirty="0"/>
          </a:p>
          <a:p>
            <a:r>
              <a:rPr lang="cs-CZ" dirty="0"/>
              <a:t>ODTD (</a:t>
            </a:r>
            <a:r>
              <a:rPr lang="cs-CZ" dirty="0" err="1"/>
              <a:t>sekukinumab</a:t>
            </a:r>
            <a:r>
              <a:rPr lang="cs-CZ" dirty="0" smtClean="0"/>
              <a:t>) = </a:t>
            </a:r>
            <a:r>
              <a:rPr lang="cs-CZ" dirty="0"/>
              <a:t>9,8630 mg (stanoveno ve správním řízení </a:t>
            </a:r>
            <a:r>
              <a:rPr lang="cs-CZ" dirty="0" err="1"/>
              <a:t>sp</a:t>
            </a:r>
            <a:r>
              <a:rPr lang="cs-CZ" dirty="0"/>
              <a:t>. zn. SUKLS35293/2015)</a:t>
            </a:r>
          </a:p>
          <a:p>
            <a:r>
              <a:rPr lang="cs-CZ" dirty="0"/>
              <a:t>Počet ODTD v balení = 30,41670891 (2*150/9,8630)</a:t>
            </a:r>
          </a:p>
          <a:p>
            <a:r>
              <a:rPr lang="cs-CZ" dirty="0"/>
              <a:t>Cena za balení = 29886,52 Kč</a:t>
            </a:r>
          </a:p>
          <a:p>
            <a:r>
              <a:rPr lang="cs-CZ" dirty="0"/>
              <a:t>Cena za ODTD = 982,5692 Kč (29886,52 Kč/30,41670891)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b="1" dirty="0"/>
              <a:t>0209310 TALTZ 80 MG INJ SOL PEP 2X1MLX80MG:</a:t>
            </a:r>
            <a:endParaRPr lang="cs-CZ" dirty="0"/>
          </a:p>
          <a:p>
            <a:r>
              <a:rPr lang="cs-CZ" dirty="0"/>
              <a:t>ODTD (</a:t>
            </a:r>
            <a:r>
              <a:rPr lang="cs-CZ" dirty="0" err="1"/>
              <a:t>ixekizumab</a:t>
            </a:r>
            <a:r>
              <a:rPr lang="cs-CZ" dirty="0"/>
              <a:t>) = 2,8571 mg </a:t>
            </a:r>
          </a:p>
          <a:p>
            <a:r>
              <a:rPr lang="cs-CZ" dirty="0"/>
              <a:t>Počet ODTD v balení = 56,00084001 (2*80/2,8571)</a:t>
            </a:r>
          </a:p>
          <a:p>
            <a:r>
              <a:rPr lang="cs-CZ" dirty="0"/>
              <a:t>Cena za balení = </a:t>
            </a:r>
            <a:r>
              <a:rPr lang="cs-CZ" b="1" u="sng" dirty="0"/>
              <a:t>55024,70 Kč</a:t>
            </a:r>
            <a:r>
              <a:rPr lang="cs-CZ" dirty="0"/>
              <a:t> (56,00084001*982,5692 Kč)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29.9.2016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2014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24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Stanovení maximální ceny LP/</a:t>
            </a:r>
            <a:r>
              <a:rPr lang="cs-CZ" cap="all" dirty="0" err="1"/>
              <a:t>pzlú</a:t>
            </a:r>
            <a:r>
              <a:rPr lang="cs-CZ" cap="all" dirty="0"/>
              <a:t>/ STANOVENÍ MC dle §</a:t>
            </a:r>
            <a:r>
              <a:rPr lang="cs-CZ" dirty="0"/>
              <a:t> 39a</a:t>
            </a:r>
            <a:r>
              <a:rPr lang="cs-CZ" cap="all" dirty="0"/>
              <a:t> odst. 2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92689610"/>
      </p:ext>
    </p:extLst>
  </p:cSld>
  <p:clrMapOvr>
    <a:masterClrMapping/>
  </p:clrMapOvr>
  <p:transition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81871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sz="2700" dirty="0" smtClean="0"/>
              <a:t>Příklad TPLP – stejný držitel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29.9.2016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2014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25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Stanovení maximální ceny LP/</a:t>
            </a:r>
            <a:r>
              <a:rPr lang="cs-CZ" cap="all" dirty="0" err="1"/>
              <a:t>pzlú</a:t>
            </a:r>
            <a:r>
              <a:rPr lang="cs-CZ" cap="all" dirty="0"/>
              <a:t>/ STANOVENÍ MC dle §</a:t>
            </a:r>
            <a:r>
              <a:rPr lang="cs-CZ" dirty="0"/>
              <a:t> 39a</a:t>
            </a:r>
            <a:r>
              <a:rPr lang="cs-CZ" cap="all" dirty="0"/>
              <a:t> odst. 2</a:t>
            </a:r>
            <a:endParaRPr lang="cs-CZ" dirty="0"/>
          </a:p>
          <a:p>
            <a:endParaRPr lang="cs-CZ" dirty="0"/>
          </a:p>
        </p:txBody>
      </p:sp>
      <p:pic>
        <p:nvPicPr>
          <p:cNvPr id="10" name="Zástupný symbol pro obsah 9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510" y="1628800"/>
            <a:ext cx="8794614" cy="3060340"/>
          </a:xfrm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510" y="5319210"/>
            <a:ext cx="8820980" cy="1107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Šipka dolů 10"/>
          <p:cNvSpPr/>
          <p:nvPr/>
        </p:nvSpPr>
        <p:spPr>
          <a:xfrm>
            <a:off x="4391980" y="4734144"/>
            <a:ext cx="360040" cy="49505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8" name="Přímá spojnice 7"/>
          <p:cNvCxnSpPr/>
          <p:nvPr/>
        </p:nvCxnSpPr>
        <p:spPr>
          <a:xfrm flipV="1">
            <a:off x="5112060" y="3429000"/>
            <a:ext cx="945105" cy="189021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 flipV="1">
            <a:off x="5877145" y="3429000"/>
            <a:ext cx="1489006" cy="189021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 flipV="1">
            <a:off x="5112060" y="5123542"/>
            <a:ext cx="945105" cy="130365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 flipV="1">
            <a:off x="5877145" y="5123542"/>
            <a:ext cx="1489006" cy="130365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7165" y="3429000"/>
            <a:ext cx="1308986" cy="1694542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8" name="Přímá spojnice 17"/>
          <p:cNvCxnSpPr/>
          <p:nvPr/>
        </p:nvCxnSpPr>
        <p:spPr>
          <a:xfrm flipV="1">
            <a:off x="2186735" y="3138618"/>
            <a:ext cx="900100" cy="12354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 flipV="1">
            <a:off x="2861810" y="3138618"/>
            <a:ext cx="1980220" cy="12354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 flipV="1">
            <a:off x="2186735" y="3719381"/>
            <a:ext cx="900100" cy="8797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 flipV="1">
            <a:off x="2861810" y="3719381"/>
            <a:ext cx="1980220" cy="87974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6835" y="3138618"/>
            <a:ext cx="1755195" cy="580763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7869338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98730"/>
            <a:ext cx="8229600" cy="917975"/>
          </a:xfrm>
        </p:spPr>
        <p:txBody>
          <a:bodyPr>
            <a:normAutofit/>
          </a:bodyPr>
          <a:lstStyle/>
          <a:p>
            <a:pPr lvl="0"/>
            <a:r>
              <a:rPr lang="cs-CZ" dirty="0" smtClean="0"/>
              <a:t>Stanovení MC ≥ 3 ceny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2.4.2014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2014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26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Stanovení maximální ceny LP/</a:t>
            </a:r>
            <a:r>
              <a:rPr lang="cs-CZ" cap="all" dirty="0" err="1"/>
              <a:t>pzlú</a:t>
            </a:r>
            <a:r>
              <a:rPr lang="cs-CZ" cap="all" dirty="0"/>
              <a:t>/ STANOVENÍ MC dle §</a:t>
            </a:r>
            <a:r>
              <a:rPr lang="cs-CZ" dirty="0"/>
              <a:t> 39a</a:t>
            </a:r>
            <a:r>
              <a:rPr lang="cs-CZ" cap="all" dirty="0"/>
              <a:t> odst. 2</a:t>
            </a:r>
            <a:endParaRPr lang="cs-CZ" dirty="0"/>
          </a:p>
        </p:txBody>
      </p:sp>
      <p:sp>
        <p:nvSpPr>
          <p:cNvPr id="3" name="Obdélník s jedním zakulaceným rohem 2"/>
          <p:cNvSpPr/>
          <p:nvPr/>
        </p:nvSpPr>
        <p:spPr>
          <a:xfrm>
            <a:off x="3844620" y="1943835"/>
            <a:ext cx="1440160" cy="396000"/>
          </a:xfrm>
          <a:prstGeom prst="round1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VCR</a:t>
            </a:r>
            <a:endParaRPr lang="en-US" dirty="0"/>
          </a:p>
        </p:txBody>
      </p:sp>
      <p:sp>
        <p:nvSpPr>
          <p:cNvPr id="10" name="Ovál 9">
            <a:hlinkClick r:id="" action="ppaction://noaction" highlightClick="1"/>
          </p:cNvPr>
          <p:cNvSpPr/>
          <p:nvPr/>
        </p:nvSpPr>
        <p:spPr>
          <a:xfrm>
            <a:off x="5787135" y="2883778"/>
            <a:ext cx="2344210" cy="1134170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 smtClean="0"/>
          </a:p>
          <a:p>
            <a:pPr algn="ctr"/>
            <a:r>
              <a:rPr lang="cs-CZ" dirty="0" smtClean="0"/>
              <a:t>Odchylka </a:t>
            </a:r>
            <a:r>
              <a:rPr lang="cs-CZ" dirty="0"/>
              <a:t>nejnižší ceny </a:t>
            </a:r>
            <a:endParaRPr lang="cs-CZ" dirty="0" smtClean="0"/>
          </a:p>
          <a:p>
            <a:pPr algn="ctr"/>
            <a:r>
              <a:rPr lang="en-US" dirty="0"/>
              <a:t>&gt;</a:t>
            </a:r>
            <a:r>
              <a:rPr lang="cs-CZ" dirty="0" smtClean="0"/>
              <a:t> 20 </a:t>
            </a:r>
            <a:r>
              <a:rPr lang="cs-CZ" dirty="0"/>
              <a:t>%</a:t>
            </a:r>
          </a:p>
          <a:p>
            <a:pPr algn="ctr"/>
            <a:r>
              <a:rPr lang="cs-CZ" dirty="0" smtClean="0"/>
              <a:t>  </a:t>
            </a:r>
            <a:endParaRPr lang="en-US" dirty="0"/>
          </a:p>
        </p:txBody>
      </p:sp>
      <p:cxnSp>
        <p:nvCxnSpPr>
          <p:cNvPr id="8" name="Přímá spojnice se šipkou 7"/>
          <p:cNvCxnSpPr/>
          <p:nvPr/>
        </p:nvCxnSpPr>
        <p:spPr>
          <a:xfrm flipH="1">
            <a:off x="2464068" y="2141835"/>
            <a:ext cx="1387852" cy="70662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>
            <a:off x="5295163" y="2132534"/>
            <a:ext cx="1167047" cy="7512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se šipkou 28"/>
          <p:cNvCxnSpPr/>
          <p:nvPr/>
        </p:nvCxnSpPr>
        <p:spPr>
          <a:xfrm flipH="1">
            <a:off x="4707015" y="3955604"/>
            <a:ext cx="1741913" cy="13404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se šipkou 38"/>
          <p:cNvCxnSpPr/>
          <p:nvPr/>
        </p:nvCxnSpPr>
        <p:spPr>
          <a:xfrm>
            <a:off x="1691680" y="3968361"/>
            <a:ext cx="0" cy="13141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TextovéPole 99"/>
          <p:cNvSpPr txBox="1"/>
          <p:nvPr/>
        </p:nvSpPr>
        <p:spPr>
          <a:xfrm>
            <a:off x="3356865" y="5021693"/>
            <a:ext cx="1161945" cy="29751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2000" baseline="30000" dirty="0" smtClean="0">
                <a:solidFill>
                  <a:schemeClr val="bg1"/>
                </a:solidFill>
              </a:rPr>
              <a:t>průměr 2.-3.</a:t>
            </a:r>
            <a:endParaRPr lang="en-US" sz="2000" kern="1200" baseline="30000" dirty="0" smtClean="0">
              <a:solidFill>
                <a:schemeClr val="bg1"/>
              </a:solidFill>
            </a:endParaRPr>
          </a:p>
        </p:txBody>
      </p:sp>
      <p:sp>
        <p:nvSpPr>
          <p:cNvPr id="40" name="Ovál 39">
            <a:hlinkClick r:id="" action="ppaction://noaction" highlightClick="1"/>
          </p:cNvPr>
          <p:cNvSpPr/>
          <p:nvPr/>
        </p:nvSpPr>
        <p:spPr>
          <a:xfrm>
            <a:off x="966184" y="2861915"/>
            <a:ext cx="2344210" cy="1134170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 smtClean="0"/>
          </a:p>
          <a:p>
            <a:pPr algn="ctr"/>
            <a:r>
              <a:rPr lang="cs-CZ" dirty="0" smtClean="0"/>
              <a:t>Odchylka </a:t>
            </a:r>
            <a:r>
              <a:rPr lang="cs-CZ" dirty="0"/>
              <a:t>nejnižší ceny </a:t>
            </a:r>
            <a:endParaRPr lang="cs-CZ" dirty="0" smtClean="0"/>
          </a:p>
          <a:p>
            <a:pPr algn="ctr"/>
            <a:r>
              <a:rPr lang="cs-CZ" smtClean="0"/>
              <a:t>≤ </a:t>
            </a:r>
            <a:r>
              <a:rPr lang="cs-CZ" dirty="0" smtClean="0"/>
              <a:t>20 </a:t>
            </a:r>
            <a:r>
              <a:rPr lang="cs-CZ" dirty="0"/>
              <a:t>%</a:t>
            </a:r>
          </a:p>
          <a:p>
            <a:pPr algn="ctr"/>
            <a:r>
              <a:rPr lang="cs-CZ" dirty="0" smtClean="0"/>
              <a:t>  </a:t>
            </a:r>
            <a:endParaRPr lang="en-US" dirty="0"/>
          </a:p>
        </p:txBody>
      </p:sp>
      <p:sp>
        <p:nvSpPr>
          <p:cNvPr id="36" name="Zaoblený obdélník 35"/>
          <p:cNvSpPr/>
          <p:nvPr/>
        </p:nvSpPr>
        <p:spPr>
          <a:xfrm>
            <a:off x="881590" y="5282551"/>
            <a:ext cx="1800200" cy="100878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MC ve výši průměru tří nejnižších cen</a:t>
            </a:r>
            <a:endParaRPr lang="cs-CZ" dirty="0"/>
          </a:p>
        </p:txBody>
      </p:sp>
      <p:sp>
        <p:nvSpPr>
          <p:cNvPr id="27" name="Šipka doprava 26"/>
          <p:cNvSpPr/>
          <p:nvPr/>
        </p:nvSpPr>
        <p:spPr>
          <a:xfrm>
            <a:off x="5337085" y="5319210"/>
            <a:ext cx="1350150" cy="855094"/>
          </a:xfrm>
          <a:prstGeom prst="right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200" b="1" dirty="0" smtClean="0">
                <a:solidFill>
                  <a:schemeClr val="bg2">
                    <a:lumMod val="10000"/>
                  </a:schemeClr>
                </a:solidFill>
              </a:rPr>
              <a:t>Průměr 2. a 3. ceny &gt; DNC</a:t>
            </a:r>
          </a:p>
        </p:txBody>
      </p:sp>
      <p:sp>
        <p:nvSpPr>
          <p:cNvPr id="30" name="Zaoblený obdélník 29"/>
          <p:cNvSpPr/>
          <p:nvPr/>
        </p:nvSpPr>
        <p:spPr>
          <a:xfrm>
            <a:off x="3356865" y="5283110"/>
            <a:ext cx="1800200" cy="100878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MC ve výši průměru dvou nejnižších cen</a:t>
            </a:r>
            <a:endParaRPr lang="cs-CZ" dirty="0"/>
          </a:p>
        </p:txBody>
      </p:sp>
      <p:sp>
        <p:nvSpPr>
          <p:cNvPr id="31" name="Zaoblený obdélník 30"/>
          <p:cNvSpPr/>
          <p:nvPr/>
        </p:nvSpPr>
        <p:spPr>
          <a:xfrm>
            <a:off x="6822250" y="5242362"/>
            <a:ext cx="1800200" cy="100878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MC ve výši DNC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8330977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98730"/>
            <a:ext cx="8229600" cy="917975"/>
          </a:xfrm>
        </p:spPr>
        <p:txBody>
          <a:bodyPr>
            <a:normAutofit/>
          </a:bodyPr>
          <a:lstStyle/>
          <a:p>
            <a:pPr lvl="0"/>
            <a:r>
              <a:rPr lang="cs-CZ" dirty="0" smtClean="0"/>
              <a:t>Stanovení MC &lt; 3 ceny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2.4.2014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2014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27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Stanovení maximální ceny LP/</a:t>
            </a:r>
            <a:r>
              <a:rPr lang="cs-CZ" cap="all" dirty="0" err="1"/>
              <a:t>pzlú</a:t>
            </a:r>
            <a:r>
              <a:rPr lang="cs-CZ" cap="all" dirty="0"/>
              <a:t>/ STANOVENÍ MC dle §</a:t>
            </a:r>
            <a:r>
              <a:rPr lang="cs-CZ" dirty="0"/>
              <a:t> 39a</a:t>
            </a:r>
            <a:r>
              <a:rPr lang="cs-CZ" cap="all" dirty="0"/>
              <a:t> odst. 2</a:t>
            </a:r>
            <a:endParaRPr lang="cs-CZ" dirty="0"/>
          </a:p>
        </p:txBody>
      </p:sp>
      <p:sp>
        <p:nvSpPr>
          <p:cNvPr id="3" name="Obdélník s jedním zakulaceným rohem 2"/>
          <p:cNvSpPr/>
          <p:nvPr/>
        </p:nvSpPr>
        <p:spPr>
          <a:xfrm>
            <a:off x="3844620" y="1943835"/>
            <a:ext cx="1440160" cy="396000"/>
          </a:xfrm>
          <a:prstGeom prst="round1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VCR</a:t>
            </a:r>
            <a:endParaRPr lang="en-US" dirty="0"/>
          </a:p>
        </p:txBody>
      </p:sp>
      <p:sp>
        <p:nvSpPr>
          <p:cNvPr id="10" name="Ovál 9">
            <a:hlinkClick r:id="" action="ppaction://noaction" highlightClick="1"/>
          </p:cNvPr>
          <p:cNvSpPr/>
          <p:nvPr/>
        </p:nvSpPr>
        <p:spPr>
          <a:xfrm>
            <a:off x="1331640" y="5040134"/>
            <a:ext cx="2344210" cy="1134170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 smtClean="0"/>
          </a:p>
          <a:p>
            <a:pPr algn="ctr"/>
            <a:r>
              <a:rPr lang="cs-CZ" dirty="0" smtClean="0"/>
              <a:t>TPLP v ČR</a:t>
            </a:r>
            <a:endParaRPr lang="cs-CZ" dirty="0"/>
          </a:p>
          <a:p>
            <a:pPr algn="ctr"/>
            <a:r>
              <a:rPr lang="cs-CZ" dirty="0" smtClean="0"/>
              <a:t>  </a:t>
            </a:r>
            <a:endParaRPr lang="en-US" dirty="0"/>
          </a:p>
        </p:txBody>
      </p:sp>
      <p:cxnSp>
        <p:nvCxnSpPr>
          <p:cNvPr id="8" name="Přímá spojnice se šipkou 7"/>
          <p:cNvCxnSpPr/>
          <p:nvPr/>
        </p:nvCxnSpPr>
        <p:spPr>
          <a:xfrm flipH="1">
            <a:off x="2464068" y="2141835"/>
            <a:ext cx="1387852" cy="70662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se šipkou 28"/>
          <p:cNvCxnSpPr>
            <a:stCxn id="20" idx="2"/>
            <a:endCxn id="10" idx="7"/>
          </p:cNvCxnSpPr>
          <p:nvPr/>
        </p:nvCxnSpPr>
        <p:spPr>
          <a:xfrm flipH="1">
            <a:off x="3332548" y="3852724"/>
            <a:ext cx="3602214" cy="135350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Zaoblený obdélník 35"/>
          <p:cNvSpPr/>
          <p:nvPr/>
        </p:nvSpPr>
        <p:spPr>
          <a:xfrm>
            <a:off x="1106615" y="2848458"/>
            <a:ext cx="1800200" cy="100878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MC ve výši DNC</a:t>
            </a:r>
            <a:endParaRPr lang="cs-CZ" dirty="0"/>
          </a:p>
        </p:txBody>
      </p:sp>
      <p:sp>
        <p:nvSpPr>
          <p:cNvPr id="20" name="Zaoblený obdélník 19"/>
          <p:cNvSpPr/>
          <p:nvPr/>
        </p:nvSpPr>
        <p:spPr>
          <a:xfrm>
            <a:off x="6034662" y="2843935"/>
            <a:ext cx="1800200" cy="100878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MC dle TPLP</a:t>
            </a:r>
            <a:endParaRPr lang="cs-CZ" dirty="0"/>
          </a:p>
        </p:txBody>
      </p:sp>
      <p:sp>
        <p:nvSpPr>
          <p:cNvPr id="25" name="Šipka doprava 4"/>
          <p:cNvSpPr/>
          <p:nvPr/>
        </p:nvSpPr>
        <p:spPr>
          <a:xfrm>
            <a:off x="3739519" y="3039404"/>
            <a:ext cx="1390469" cy="280575"/>
          </a:xfrm>
          <a:prstGeom prst="flowChartAlternateProcess">
            <a:avLst/>
          </a:prstGeom>
          <a:solidFill>
            <a:schemeClr val="bg1">
              <a:lumMod val="95000"/>
            </a:schemeClr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5720" tIns="45720" rIns="45720" bIns="45720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1400" b="1" kern="1200" dirty="0" smtClean="0">
                <a:solidFill>
                  <a:schemeClr val="bg2">
                    <a:lumMod val="10000"/>
                  </a:schemeClr>
                </a:solidFill>
              </a:rPr>
              <a:t>Pokud není </a:t>
            </a:r>
            <a:r>
              <a:rPr lang="cs-CZ" sz="1400" b="1" kern="1200" baseline="0" dirty="0" smtClean="0">
                <a:solidFill>
                  <a:schemeClr val="bg2">
                    <a:lumMod val="10000"/>
                  </a:schemeClr>
                </a:solidFill>
              </a:rPr>
              <a:t>DNC</a:t>
            </a:r>
            <a:endParaRPr lang="cs-CZ" sz="1400" b="1" kern="1200" baseline="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3" name="Šipka doprava 4"/>
          <p:cNvSpPr/>
          <p:nvPr/>
        </p:nvSpPr>
        <p:spPr>
          <a:xfrm>
            <a:off x="3991900" y="5279477"/>
            <a:ext cx="1749213" cy="28057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5720" tIns="45720" rIns="45720" bIns="45720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1400" b="1" kern="1200" baseline="0" dirty="0" smtClean="0">
                <a:solidFill>
                  <a:schemeClr val="bg2">
                    <a:lumMod val="10000"/>
                  </a:schemeClr>
                </a:solidFill>
              </a:rPr>
              <a:t>Pokud není TPLP v ČR</a:t>
            </a:r>
            <a:endParaRPr lang="cs-CZ" sz="1400" b="1" kern="1200" baseline="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4" name="Ovál 33">
            <a:hlinkClick r:id="" action="ppaction://noaction" highlightClick="1"/>
          </p:cNvPr>
          <p:cNvSpPr/>
          <p:nvPr/>
        </p:nvSpPr>
        <p:spPr>
          <a:xfrm>
            <a:off x="6057165" y="5039881"/>
            <a:ext cx="2344210" cy="1134170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 smtClean="0"/>
          </a:p>
          <a:p>
            <a:pPr algn="ctr"/>
            <a:r>
              <a:rPr lang="cs-CZ" dirty="0" smtClean="0"/>
              <a:t>TPLP v RK</a:t>
            </a:r>
            <a:endParaRPr lang="cs-CZ" dirty="0"/>
          </a:p>
          <a:p>
            <a:pPr algn="ctr"/>
            <a:r>
              <a:rPr lang="cs-CZ" dirty="0" smtClean="0"/>
              <a:t>  </a:t>
            </a:r>
            <a:endParaRPr lang="en-US" dirty="0"/>
          </a:p>
        </p:txBody>
      </p:sp>
      <p:cxnSp>
        <p:nvCxnSpPr>
          <p:cNvPr id="22" name="Přímá spojnice se šipkou 21"/>
          <p:cNvCxnSpPr>
            <a:stCxn id="36" idx="3"/>
            <a:endCxn id="20" idx="1"/>
          </p:cNvCxnSpPr>
          <p:nvPr/>
        </p:nvCxnSpPr>
        <p:spPr>
          <a:xfrm flipV="1">
            <a:off x="2906815" y="3348330"/>
            <a:ext cx="3127847" cy="452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se šipkou 25"/>
          <p:cNvCxnSpPr>
            <a:stCxn id="10" idx="6"/>
            <a:endCxn id="34" idx="2"/>
          </p:cNvCxnSpPr>
          <p:nvPr/>
        </p:nvCxnSpPr>
        <p:spPr>
          <a:xfrm flipV="1">
            <a:off x="3675850" y="5606966"/>
            <a:ext cx="2381315" cy="25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7964178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2816804" y="2618909"/>
            <a:ext cx="5823195" cy="1214975"/>
          </a:xfrm>
        </p:spPr>
        <p:txBody>
          <a:bodyPr/>
          <a:lstStyle/>
          <a:p>
            <a:r>
              <a:rPr lang="cs-CZ" dirty="0" smtClean="0"/>
              <a:t>Děkujeme za pozornost</a:t>
            </a:r>
            <a:endParaRPr lang="cs-CZ" dirty="0"/>
          </a:p>
        </p:txBody>
      </p:sp>
      <p:sp>
        <p:nvSpPr>
          <p:cNvPr id="10" name="Podnadpis 9"/>
          <p:cNvSpPr>
            <a:spLocks noGrp="1"/>
          </p:cNvSpPr>
          <p:nvPr>
            <p:ph type="subTitle" idx="1"/>
          </p:nvPr>
        </p:nvSpPr>
        <p:spPr>
          <a:xfrm>
            <a:off x="2861810" y="3780000"/>
            <a:ext cx="5778190" cy="1800000"/>
          </a:xfrm>
        </p:spPr>
        <p:txBody>
          <a:bodyPr>
            <a:noAutofit/>
          </a:bodyPr>
          <a:lstStyle/>
          <a:p>
            <a:r>
              <a:rPr lang="cs-CZ" sz="1400" cap="all" dirty="0" smtClean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1400" dirty="0" err="1" smtClean="0">
                <a:solidFill>
                  <a:schemeClr val="bg1"/>
                </a:solidFill>
              </a:rPr>
              <a:t>Šrobárova</a:t>
            </a:r>
            <a:r>
              <a:rPr lang="cs-CZ" sz="1400" dirty="0" smtClean="0">
                <a:solidFill>
                  <a:schemeClr val="bg1"/>
                </a:solidFill>
              </a:rPr>
              <a:t> 48, 100 41 Praha 10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tel.: +420 272 185 111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fax: +420 271 732 377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e-mail: posta@</a:t>
            </a:r>
            <a:r>
              <a:rPr lang="cs-CZ" sz="1400" dirty="0" err="1" smtClean="0">
                <a:solidFill>
                  <a:schemeClr val="bg1"/>
                </a:solidFill>
              </a:rPr>
              <a:t>sukl.cz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29.9.2016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2014  STÁTNÍ ÚSTAV PRO KONTROLU LÉČIV</a:t>
            </a:r>
            <a:endParaRPr lang="cs-CZ" dirty="0"/>
          </a:p>
        </p:txBody>
      </p:sp>
      <p:pic>
        <p:nvPicPr>
          <p:cNvPr id="11" name="Obrázek 10" descr="SÚKL - logo 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3676" y="1448780"/>
            <a:ext cx="3596647" cy="97231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1563</TotalTime>
  <Words>1509</Words>
  <Application>Microsoft Office PowerPoint</Application>
  <PresentationFormat>Předvádění na obrazovce (4:3)</PresentationFormat>
  <Paragraphs>260</Paragraphs>
  <Slides>28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28</vt:i4>
      </vt:variant>
    </vt:vector>
  </HeadingPairs>
  <TitlesOfParts>
    <vt:vector size="30" baseType="lpstr">
      <vt:lpstr>Motiv sady Office</vt:lpstr>
      <vt:lpstr>1_Motiv sady Office</vt:lpstr>
      <vt:lpstr>Prezentace aplikace PowerPoint</vt:lpstr>
      <vt:lpstr>Stanovení maximální ceny lp/pzlú</vt:lpstr>
      <vt:lpstr>Obsah prezentace</vt:lpstr>
      <vt:lpstr>Legislativa</vt:lpstr>
      <vt:lpstr>Prvky § 39a a vyhlášky č. 376/2011 Sb.</vt:lpstr>
      <vt:lpstr>Referenční koš</vt:lpstr>
      <vt:lpstr>Rozhodné období I.</vt:lpstr>
      <vt:lpstr>Rozhodné období II.</vt:lpstr>
      <vt:lpstr>Směnné kurzy I.</vt:lpstr>
      <vt:lpstr>Směnné kurzy II.</vt:lpstr>
      <vt:lpstr>Presumpce správnosti</vt:lpstr>
      <vt:lpstr>Stanovení MC dle § 39a odst. 2 ZoVZP</vt:lpstr>
      <vt:lpstr>Stanovení MC dle § 39a odst. 2 </vt:lpstr>
      <vt:lpstr>Stanovení MC dle § 39a odst. 2 </vt:lpstr>
      <vt:lpstr>Stanovení MC dle § 39a odst. 2 </vt:lpstr>
      <vt:lpstr>Stanovení MC dle § 39a odst. 2 </vt:lpstr>
      <vt:lpstr>Stanovení MC dle § 39a odst. 2 </vt:lpstr>
      <vt:lpstr>Nejbližší terapeuticky porovnatelný léčivý přípravek</vt:lpstr>
      <vt:lpstr>Příklad TPLP – odlišná velikost balení</vt:lpstr>
      <vt:lpstr>Postup přepočtu z ceny TPLP s odlišnou velikostí balení</vt:lpstr>
      <vt:lpstr>Příklad TPLP – odlišná síla</vt:lpstr>
      <vt:lpstr>Postup přepočtu z ceny TPLP s odlišnou silou</vt:lpstr>
      <vt:lpstr>Příklad TPLP – odlišná léčivá látka</vt:lpstr>
      <vt:lpstr>Postup přepočtu z ceny TPLP s odlišnou léčivou látkou</vt:lpstr>
      <vt:lpstr>Příklad TPLP – stejný držitel </vt:lpstr>
      <vt:lpstr>Stanovení MC ≥ 3 ceny</vt:lpstr>
      <vt:lpstr>Stanovení MC &lt; 3 ceny</vt:lpstr>
      <vt:lpstr>Děkujeme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Štěrbová Petra</cp:lastModifiedBy>
  <cp:revision>166</cp:revision>
  <dcterms:created xsi:type="dcterms:W3CDTF">2012-11-07T12:54:42Z</dcterms:created>
  <dcterms:modified xsi:type="dcterms:W3CDTF">2016-09-29T10:33:04Z</dcterms:modified>
</cp:coreProperties>
</file>