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7"/>
  </p:notesMasterIdLst>
  <p:handoutMasterIdLst>
    <p:handoutMasterId r:id="rId38"/>
  </p:handoutMasterIdLst>
  <p:sldIdLst>
    <p:sldId id="257" r:id="rId2"/>
    <p:sldId id="361" r:id="rId3"/>
    <p:sldId id="364" r:id="rId4"/>
    <p:sldId id="365" r:id="rId5"/>
    <p:sldId id="369" r:id="rId6"/>
    <p:sldId id="367" r:id="rId7"/>
    <p:sldId id="370" r:id="rId8"/>
    <p:sldId id="368" r:id="rId9"/>
    <p:sldId id="371" r:id="rId10"/>
    <p:sldId id="372" r:id="rId11"/>
    <p:sldId id="373" r:id="rId12"/>
    <p:sldId id="374" r:id="rId13"/>
    <p:sldId id="384" r:id="rId14"/>
    <p:sldId id="375" r:id="rId15"/>
    <p:sldId id="376" r:id="rId16"/>
    <p:sldId id="377" r:id="rId17"/>
    <p:sldId id="378" r:id="rId18"/>
    <p:sldId id="385" r:id="rId19"/>
    <p:sldId id="380" r:id="rId20"/>
    <p:sldId id="379" r:id="rId21"/>
    <p:sldId id="381" r:id="rId22"/>
    <p:sldId id="382" r:id="rId23"/>
    <p:sldId id="393" r:id="rId24"/>
    <p:sldId id="387" r:id="rId25"/>
    <p:sldId id="388" r:id="rId26"/>
    <p:sldId id="389" r:id="rId27"/>
    <p:sldId id="390" r:id="rId28"/>
    <p:sldId id="391" r:id="rId29"/>
    <p:sldId id="392" r:id="rId30"/>
    <p:sldId id="394" r:id="rId31"/>
    <p:sldId id="395" r:id="rId32"/>
    <p:sldId id="396" r:id="rId33"/>
    <p:sldId id="397" r:id="rId34"/>
    <p:sldId id="398" r:id="rId35"/>
    <p:sldId id="259" r:id="rId36"/>
  </p:sldIdLst>
  <p:sldSz cx="9144000" cy="6858000" type="screen4x3"/>
  <p:notesSz cx="6797675" cy="9926638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2286" y="-9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45005" cy="450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903745-04E8-42A2-A8D1-9C706D111395}" type="datetimeFigureOut">
              <a:rPr lang="cs-CZ" smtClean="0"/>
              <a:pPr/>
              <a:t>15.6.2016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8EF29E-2275-4AD4-85BB-1A64B48EAF9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53214378"/>
      </p:ext>
    </p:extLst>
  </p:cSld>
  <p:clrMap bg1="lt1" tx1="dk1" bg2="lt2" tx2="dk2" accent1="accent1" accent2="accent2" accent3="accent3" accent4="accent4" accent5="accent5" accent6="accent6" hlink="hlink" folHlink="folHlink"/>
  <p:hf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5EF19A-23EF-42A5-8937-4D562DAA8374}" type="datetimeFigureOut">
              <a:rPr lang="cs-CZ" smtClean="0"/>
              <a:pPr/>
              <a:t>15.6.2016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DD6C48-1BDB-489B-90ED-5BA449E5A48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25974655"/>
      </p:ext>
    </p:extLst>
  </p:cSld>
  <p:clrMap bg1="lt1" tx1="dk1" bg2="lt2" tx2="dk2" accent1="accent1" accent2="accent2" accent3="accent3" accent4="accent4" accent5="accent5" accent6="accent6" hlink="hlink" folHlink="folHlink"/>
  <p:hf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Klepnutím lze upravit styl předlohy podnadpisů.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F6E72-4F2C-48AE-B4A9-0C70193C6FB8}" type="datetime1">
              <a:rPr lang="cs-CZ" smtClean="0"/>
              <a:pPr/>
              <a:t>15.6.2016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  <p:hf hdr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15.6.2016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ADFFD-4C67-44FD-AFE8-6CF57975F52F}" type="datetime1">
              <a:rPr lang="cs-CZ" smtClean="0"/>
              <a:pPr/>
              <a:t>15.6.2016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FD6-796C-45D6-BA2A-457353B48F4D}" type="datetime1">
              <a:rPr lang="cs-CZ" smtClean="0"/>
              <a:pPr/>
              <a:t>15.6.2016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232000"/>
            <a:ext cx="4040188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843934"/>
            <a:ext cx="4040188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2232000"/>
            <a:ext cx="4041775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843934"/>
            <a:ext cx="4041775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55591-CD93-4EDB-A5A0-209775723B24}" type="datetime1">
              <a:rPr lang="cs-CZ" smtClean="0"/>
              <a:pPr/>
              <a:t>15.6.2016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0C1DF-DD4D-4AC8-8A41-F7756179ED69}" type="datetime1">
              <a:rPr lang="cs-CZ" smtClean="0"/>
              <a:pPr/>
              <a:t>15.6.2016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/>
              <a:pPr/>
              <a:t>15.6.2016</a:t>
            </a:fld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  <p:hf hdr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1"/>
            <a:ext cx="5111750" cy="513930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2248326"/>
            <a:ext cx="3008313" cy="39709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4A2A2-A43B-45B4-94EB-C1CE2457CA9B}" type="datetime1">
              <a:rPr lang="cs-CZ" smtClean="0"/>
              <a:pPr/>
              <a:t>15.6.2016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0"/>
            <a:ext cx="5486400" cy="363883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23595-F971-4B97-AB34-3173BCBA7DD5}" type="datetime1">
              <a:rPr lang="cs-CZ" smtClean="0"/>
              <a:pPr/>
              <a:t>15.6.2016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FD268-035A-4716-B9A8-685C11317FE3}" type="datetime1">
              <a:rPr lang="cs-CZ" smtClean="0"/>
              <a:pPr/>
              <a:t>15.6.2016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0A95D-4476-4CB5-8D11-050989B1E8B0}" type="datetime1">
              <a:rPr lang="cs-CZ" smtClean="0"/>
              <a:pPr/>
              <a:t>15.6.2016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wmf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w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520000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 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6000" y="6356350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bg1"/>
                </a:solidFill>
              </a:defRPr>
            </a:lvl1pPr>
          </a:lstStyle>
          <a:p>
            <a:fld id="{6C86800F-7305-4608-881B-BCDECED6B3A4}" type="datetime1">
              <a:rPr lang="cs-CZ" smtClean="0"/>
              <a:pPr/>
              <a:t>15.6.2016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bg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60000" y="512700"/>
            <a:ext cx="1080000" cy="216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 b="0">
                <a:solidFill>
                  <a:schemeClr val="bg1"/>
                </a:solidFill>
              </a:defRPr>
            </a:lvl1pPr>
          </a:lstStyle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 descr="SÚKL - logo modré.wmf"/>
          <p:cNvPicPr>
            <a:picLocks noChangeAspect="1"/>
          </p:cNvPicPr>
          <p:nvPr userDrawn="1"/>
        </p:nvPicPr>
        <p:blipFill>
          <a:blip r:embed="rId14" cstate="print"/>
          <a:stretch>
            <a:fillRect/>
          </a:stretch>
        </p:blipFill>
        <p:spPr>
          <a:xfrm>
            <a:off x="457201" y="457200"/>
            <a:ext cx="1439998" cy="390185"/>
          </a:xfrm>
          <a:prstGeom prst="rect">
            <a:avLst/>
          </a:prstGeom>
        </p:spPr>
      </p:pic>
      <p:cxnSp>
        <p:nvCxnSpPr>
          <p:cNvPr id="9" name="Přímá spojovací čára 8"/>
          <p:cNvCxnSpPr/>
          <p:nvPr userDrawn="1"/>
        </p:nvCxnSpPr>
        <p:spPr>
          <a:xfrm>
            <a:off x="2186735" y="773705"/>
            <a:ext cx="64800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fade/>
  </p:transition>
  <p:hf hdr="0"/>
  <p:txStyles>
    <p:titleStyle>
      <a:lvl1pPr algn="l" defTabSz="914400" rtl="0" eaLnBrk="1" latinLnBrk="0" hangingPunct="1">
        <a:spcBef>
          <a:spcPct val="0"/>
        </a:spcBef>
        <a:buNone/>
        <a:defRPr sz="32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15"/>
        </a:buBlip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sukl.cz/leciva/ochranne-prvky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611560" y="2130425"/>
            <a:ext cx="8028439" cy="1440000"/>
          </a:xfrm>
        </p:spPr>
        <p:txBody>
          <a:bodyPr>
            <a:normAutofit/>
          </a:bodyPr>
          <a:lstStyle/>
          <a:p>
            <a:pPr algn="ctr"/>
            <a:r>
              <a:rPr lang="cs-CZ" sz="2800" cap="all" dirty="0" smtClean="0">
                <a:solidFill>
                  <a:schemeClr val="bg1"/>
                </a:solidFill>
              </a:rPr>
              <a:t>Ochranné prvky</a:t>
            </a:r>
            <a:endParaRPr lang="cs-CZ" sz="2800" cap="all" dirty="0">
              <a:solidFill>
                <a:schemeClr val="bg1"/>
              </a:solidFill>
            </a:endParaRPr>
          </a:p>
        </p:txBody>
      </p:sp>
      <p:sp>
        <p:nvSpPr>
          <p:cNvPr id="15" name="Podnadpis 14"/>
          <p:cNvSpPr>
            <a:spLocks noGrp="1"/>
          </p:cNvSpPr>
          <p:nvPr>
            <p:ph type="subTitle" idx="1"/>
          </p:nvPr>
        </p:nvSpPr>
        <p:spPr>
          <a:xfrm>
            <a:off x="5472100" y="5724254"/>
            <a:ext cx="3167900" cy="585065"/>
          </a:xfrm>
        </p:spPr>
        <p:txBody>
          <a:bodyPr>
            <a:normAutofit/>
          </a:bodyPr>
          <a:lstStyle/>
          <a:p>
            <a:r>
              <a:rPr lang="cs-CZ" sz="1800" b="1" dirty="0" smtClean="0">
                <a:solidFill>
                  <a:schemeClr val="bg1"/>
                </a:solidFill>
              </a:rPr>
              <a:t>Mgr. Apolena Jonášová</a:t>
            </a:r>
          </a:p>
          <a:p>
            <a:endParaRPr lang="cs-CZ" sz="2200" dirty="0">
              <a:solidFill>
                <a:schemeClr val="bg1"/>
              </a:solidFill>
            </a:endParaRPr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/>
              <a:pPr/>
              <a:t>15.6.2016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2016 STÁTNÍ ÚSTAV PRO KONTROLU LÉČIV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</a:t>
            </a:fld>
            <a:endParaRPr lang="cs-CZ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953725"/>
            <a:ext cx="8229600" cy="765085"/>
          </a:xfrm>
        </p:spPr>
        <p:txBody>
          <a:bodyPr>
            <a:normAutofit/>
          </a:bodyPr>
          <a:lstStyle/>
          <a:p>
            <a:r>
              <a:rPr lang="cs-CZ" sz="2600" dirty="0" smtClean="0"/>
              <a:t>Ochranné prvky přehled právních předpisů </a:t>
            </a:r>
            <a:endParaRPr lang="cs-CZ" sz="2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73806"/>
            <a:ext cx="8229600" cy="4446194"/>
          </a:xfrm>
        </p:spPr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cs-CZ" sz="2400" b="1" u="sng" dirty="0" smtClean="0"/>
              <a:t>Směrnice 2011/62/EU:</a:t>
            </a:r>
          </a:p>
          <a:p>
            <a:pPr marL="0" indent="0">
              <a:buNone/>
            </a:pPr>
            <a:r>
              <a:rPr lang="cs-CZ" sz="2200" dirty="0" smtClean="0">
                <a:cs typeface="Arial" pitchFamily="34" charset="0"/>
              </a:rPr>
              <a:t>Směrnice </a:t>
            </a:r>
            <a:r>
              <a:rPr lang="cs-CZ" sz="2200" dirty="0">
                <a:cs typeface="Arial" pitchFamily="34" charset="0"/>
              </a:rPr>
              <a:t>Evropského Parlamentu a Rady </a:t>
            </a:r>
            <a:r>
              <a:rPr lang="cs-CZ" sz="2200" dirty="0" smtClean="0">
                <a:solidFill>
                  <a:srgbClr val="FF0000"/>
                </a:solidFill>
                <a:cs typeface="Arial" pitchFamily="34" charset="0"/>
              </a:rPr>
              <a:t>2011/62/EU </a:t>
            </a:r>
            <a:r>
              <a:rPr lang="cs-CZ" sz="2200" dirty="0">
                <a:cs typeface="Arial" pitchFamily="34" charset="0"/>
              </a:rPr>
              <a:t>ze </a:t>
            </a:r>
            <a:r>
              <a:rPr lang="cs-CZ" sz="2200" dirty="0" smtClean="0">
                <a:cs typeface="Arial" pitchFamily="34" charset="0"/>
              </a:rPr>
              <a:t>dne</a:t>
            </a:r>
          </a:p>
          <a:p>
            <a:pPr marL="0" indent="0">
              <a:buNone/>
            </a:pPr>
            <a:r>
              <a:rPr lang="cs-CZ" sz="2200" dirty="0" smtClean="0">
                <a:cs typeface="Arial" pitchFamily="34" charset="0"/>
              </a:rPr>
              <a:t> </a:t>
            </a:r>
            <a:r>
              <a:rPr lang="cs-CZ" sz="2200" dirty="0">
                <a:cs typeface="Arial" pitchFamily="34" charset="0"/>
              </a:rPr>
              <a:t>8. </a:t>
            </a:r>
            <a:r>
              <a:rPr lang="cs-CZ" sz="2200" dirty="0" smtClean="0">
                <a:cs typeface="Arial" pitchFamily="34" charset="0"/>
              </a:rPr>
              <a:t>6. </a:t>
            </a:r>
            <a:r>
              <a:rPr lang="cs-CZ" sz="2200" dirty="0">
                <a:cs typeface="Arial" pitchFamily="34" charset="0"/>
              </a:rPr>
              <a:t>2011, </a:t>
            </a:r>
            <a:r>
              <a:rPr lang="cs-CZ" sz="2200" dirty="0" smtClean="0">
                <a:cs typeface="Arial" pitchFamily="34" charset="0"/>
              </a:rPr>
              <a:t>která změnila směrnici </a:t>
            </a:r>
            <a:r>
              <a:rPr lang="cs-CZ" sz="2200" dirty="0" smtClean="0">
                <a:solidFill>
                  <a:srgbClr val="FF0000"/>
                </a:solidFill>
                <a:cs typeface="Arial" pitchFamily="34" charset="0"/>
              </a:rPr>
              <a:t>2001/83/ES</a:t>
            </a:r>
            <a:r>
              <a:rPr lang="cs-CZ" sz="2200" dirty="0" smtClean="0">
                <a:cs typeface="Arial" pitchFamily="34" charset="0"/>
              </a:rPr>
              <a:t> </a:t>
            </a:r>
            <a:r>
              <a:rPr lang="cs-CZ" sz="2200" dirty="0">
                <a:cs typeface="Arial" pitchFamily="34" charset="0"/>
              </a:rPr>
              <a:t>o kodexu Společenství týkajícím se humánních léčivých </a:t>
            </a:r>
            <a:r>
              <a:rPr lang="cs-CZ" sz="2200" dirty="0" smtClean="0">
                <a:cs typeface="Arial" pitchFamily="34" charset="0"/>
              </a:rPr>
              <a:t>přípravků</a:t>
            </a:r>
          </a:p>
          <a:p>
            <a:pPr marL="0" indent="0">
              <a:buNone/>
            </a:pPr>
            <a:r>
              <a:rPr lang="cs-CZ" sz="2200" dirty="0" smtClean="0">
                <a:cs typeface="Arial" pitchFamily="34" charset="0"/>
              </a:rPr>
              <a:t>Transponovaná do zákona č. 378/2007 Sb., o léčivech zákonem č. 70/2013, Sb. v roce 2013</a:t>
            </a:r>
            <a:endParaRPr lang="cs-CZ" sz="2200" dirty="0"/>
          </a:p>
          <a:p>
            <a:pPr>
              <a:buFont typeface="Arial" panose="020B0604020202020204" pitchFamily="34" charset="0"/>
              <a:buChar char="•"/>
            </a:pPr>
            <a:r>
              <a:rPr lang="cs-CZ" sz="2400" b="1" u="sng" dirty="0" smtClean="0"/>
              <a:t>Nařízení 2016/161 (EU):</a:t>
            </a:r>
          </a:p>
          <a:p>
            <a:pPr marL="0" indent="0">
              <a:buNone/>
            </a:pPr>
            <a:r>
              <a:rPr lang="cs-CZ" sz="2200" dirty="0" smtClean="0"/>
              <a:t>Nařízení Komise v přenesené pravomoci (EU) 2016/161 ze dne </a:t>
            </a:r>
          </a:p>
          <a:p>
            <a:pPr marL="0" indent="0">
              <a:buNone/>
            </a:pPr>
            <a:r>
              <a:rPr lang="cs-CZ" sz="2200" dirty="0" smtClean="0"/>
              <a:t>2. 10. 2015, kterým se doplňuje směrnice </a:t>
            </a:r>
            <a:r>
              <a:rPr lang="cs-CZ" sz="2200" dirty="0">
                <a:cs typeface="Arial" pitchFamily="34" charset="0"/>
              </a:rPr>
              <a:t>Evropského Parlamentu a Rady </a:t>
            </a:r>
            <a:r>
              <a:rPr lang="cs-CZ" sz="2200" dirty="0" smtClean="0">
                <a:cs typeface="Arial" pitchFamily="34" charset="0"/>
              </a:rPr>
              <a:t>2001/83/ES stanovením podrobných pravidel pro ochranné prvky uvedené na obalu humánních léčivých přípravků  </a:t>
            </a:r>
            <a:endParaRPr lang="cs-CZ" sz="220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15.6.2016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2016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7891430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953725"/>
            <a:ext cx="8229600" cy="765085"/>
          </a:xfrm>
        </p:spPr>
        <p:txBody>
          <a:bodyPr>
            <a:normAutofit fontScale="90000"/>
          </a:bodyPr>
          <a:lstStyle/>
          <a:p>
            <a:r>
              <a:rPr lang="cs-CZ" sz="2900" dirty="0"/>
              <a:t>Směrnice </a:t>
            </a:r>
            <a:r>
              <a:rPr lang="cs-CZ" sz="2900" dirty="0" smtClean="0"/>
              <a:t>2011/62/EU - novinky:</a:t>
            </a:r>
            <a:r>
              <a:rPr lang="cs-CZ" sz="2800" u="sng" dirty="0"/>
              <a:t/>
            </a:r>
            <a:br>
              <a:rPr lang="cs-CZ" sz="2800" u="sng" dirty="0"/>
            </a:br>
            <a:endParaRPr lang="cs-CZ" sz="2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73806"/>
            <a:ext cx="8229600" cy="4446194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cs-CZ" sz="3200" b="1" dirty="0"/>
              <a:t>Definice padělku</a:t>
            </a:r>
          </a:p>
          <a:p>
            <a:pPr marL="0" indent="0">
              <a:buNone/>
            </a:pPr>
            <a:r>
              <a:rPr lang="cs-CZ" sz="3200" b="1" u="sng" dirty="0"/>
              <a:t>Ochranné prvky </a:t>
            </a:r>
          </a:p>
          <a:p>
            <a:pPr marL="0" indent="0">
              <a:buNone/>
            </a:pPr>
            <a:r>
              <a:rPr lang="cs-CZ" sz="3200" b="1" dirty="0"/>
              <a:t>Výroba: </a:t>
            </a:r>
            <a:r>
              <a:rPr lang="cs-CZ" sz="3200" dirty="0"/>
              <a:t>Povinnosti při dovozu LL ze 3. zemí</a:t>
            </a:r>
          </a:p>
          <a:p>
            <a:pPr marL="0" indent="0">
              <a:buNone/>
            </a:pPr>
            <a:r>
              <a:rPr lang="cs-CZ" sz="3200" dirty="0"/>
              <a:t>               </a:t>
            </a:r>
            <a:r>
              <a:rPr lang="cs-CZ" sz="3200" dirty="0" smtClean="0"/>
              <a:t>Notifikace </a:t>
            </a:r>
            <a:r>
              <a:rPr lang="cs-CZ" sz="3200" dirty="0"/>
              <a:t>výrobců, dovozců a distributorů LL </a:t>
            </a:r>
            <a:r>
              <a:rPr lang="cs-CZ" sz="3200" dirty="0" smtClean="0"/>
              <a:t> </a:t>
            </a:r>
            <a:endParaRPr lang="cs-CZ" sz="3200" dirty="0"/>
          </a:p>
          <a:p>
            <a:pPr marL="0" indent="0">
              <a:buNone/>
            </a:pPr>
            <a:r>
              <a:rPr lang="cs-CZ" sz="3200" dirty="0"/>
              <a:t>             </a:t>
            </a:r>
            <a:r>
              <a:rPr lang="cs-CZ" sz="3200" dirty="0" smtClean="0"/>
              <a:t>  </a:t>
            </a:r>
            <a:r>
              <a:rPr lang="cs-CZ" sz="3200" dirty="0"/>
              <a:t>Vkládání povolení k výrobě a </a:t>
            </a:r>
            <a:r>
              <a:rPr lang="cs-CZ" sz="3200" dirty="0" err="1"/>
              <a:t>poinspekčních</a:t>
            </a:r>
            <a:r>
              <a:rPr lang="cs-CZ" sz="3200" dirty="0"/>
              <a:t> </a:t>
            </a:r>
            <a:r>
              <a:rPr lang="cs-CZ" sz="3200" dirty="0" smtClean="0"/>
              <a:t>certifikátů</a:t>
            </a:r>
          </a:p>
          <a:p>
            <a:pPr marL="0" indent="0">
              <a:buNone/>
            </a:pPr>
            <a:r>
              <a:rPr lang="cs-CZ" sz="3200" dirty="0" smtClean="0"/>
              <a:t>               do </a:t>
            </a:r>
            <a:r>
              <a:rPr lang="cs-CZ" sz="3200" dirty="0" err="1" smtClean="0"/>
              <a:t>EudraGMDP</a:t>
            </a:r>
            <a:r>
              <a:rPr lang="cs-CZ" sz="3200" dirty="0" smtClean="0"/>
              <a:t> databáze                          </a:t>
            </a:r>
          </a:p>
          <a:p>
            <a:pPr marL="0" indent="0">
              <a:buNone/>
            </a:pPr>
            <a:r>
              <a:rPr lang="cs-CZ" sz="3200" b="1" dirty="0" smtClean="0"/>
              <a:t>Distribuce</a:t>
            </a:r>
            <a:r>
              <a:rPr lang="cs-CZ" sz="3200" b="1" dirty="0"/>
              <a:t>: </a:t>
            </a:r>
            <a:r>
              <a:rPr lang="cs-CZ" sz="3200" dirty="0"/>
              <a:t>Vydávání </a:t>
            </a:r>
            <a:r>
              <a:rPr lang="cs-CZ" sz="3200" dirty="0" err="1"/>
              <a:t>poinspekčních</a:t>
            </a:r>
            <a:r>
              <a:rPr lang="cs-CZ" sz="3200" dirty="0"/>
              <a:t> certifikátů </a:t>
            </a:r>
          </a:p>
          <a:p>
            <a:pPr marL="0" indent="0">
              <a:buNone/>
            </a:pPr>
            <a:r>
              <a:rPr lang="cs-CZ" sz="3200" dirty="0"/>
              <a:t>                  </a:t>
            </a:r>
            <a:r>
              <a:rPr lang="cs-CZ" sz="3200" dirty="0" smtClean="0"/>
              <a:t>   </a:t>
            </a:r>
            <a:r>
              <a:rPr lang="cs-CZ" sz="3200" dirty="0"/>
              <a:t>Vkládání povolení k  distribuci a </a:t>
            </a:r>
            <a:r>
              <a:rPr lang="cs-CZ" sz="3200" dirty="0" err="1"/>
              <a:t>poinspekčních</a:t>
            </a:r>
            <a:r>
              <a:rPr lang="cs-CZ" sz="3200" dirty="0"/>
              <a:t> certifikátů                    </a:t>
            </a:r>
          </a:p>
          <a:p>
            <a:pPr marL="0" indent="0">
              <a:buNone/>
            </a:pPr>
            <a:r>
              <a:rPr lang="cs-CZ" sz="3200" dirty="0"/>
              <a:t>                     </a:t>
            </a:r>
            <a:r>
              <a:rPr lang="cs-CZ" sz="3200" dirty="0" smtClean="0"/>
              <a:t>do </a:t>
            </a:r>
            <a:r>
              <a:rPr lang="cs-CZ" sz="3200" dirty="0" err="1"/>
              <a:t>EudraGMDP</a:t>
            </a:r>
            <a:r>
              <a:rPr lang="cs-CZ" sz="3200" dirty="0"/>
              <a:t> databáze</a:t>
            </a:r>
            <a:endParaRPr lang="cs-CZ" sz="3200" b="1" dirty="0"/>
          </a:p>
          <a:p>
            <a:pPr marL="0" indent="0">
              <a:buNone/>
            </a:pPr>
            <a:r>
              <a:rPr lang="cs-CZ" sz="3200" b="1" dirty="0"/>
              <a:t>Zprostředkování LP</a:t>
            </a:r>
          </a:p>
          <a:p>
            <a:pPr marL="0" lvl="2" indent="0">
              <a:buNone/>
            </a:pPr>
            <a:r>
              <a:rPr lang="cs-CZ" sz="3200" b="1" dirty="0" smtClean="0"/>
              <a:t>Zásilkový </a:t>
            </a:r>
            <a:r>
              <a:rPr lang="cs-CZ" sz="3200" b="1" dirty="0"/>
              <a:t>výdej</a:t>
            </a:r>
            <a:r>
              <a:rPr lang="cs-CZ" sz="3200" dirty="0"/>
              <a:t>: Požadavky </a:t>
            </a:r>
            <a:r>
              <a:rPr lang="cs-CZ" sz="3200" dirty="0">
                <a:cs typeface="Arial" pitchFamily="34" charset="0"/>
              </a:rPr>
              <a:t>na obsah a identifikaci stránek pro ZV                     </a:t>
            </a:r>
          </a:p>
          <a:p>
            <a:pPr marL="0" lvl="2" indent="0">
              <a:buNone/>
            </a:pPr>
            <a:r>
              <a:rPr lang="cs-CZ" sz="3200" dirty="0">
                <a:cs typeface="Arial" pitchFamily="34" charset="0"/>
              </a:rPr>
              <a:t>                              </a:t>
            </a:r>
            <a:r>
              <a:rPr lang="cs-CZ" sz="3200" dirty="0" smtClean="0">
                <a:cs typeface="Arial" pitchFamily="34" charset="0"/>
              </a:rPr>
              <a:t>Bezpečnostní logo  </a:t>
            </a:r>
            <a:endParaRPr lang="cs-CZ" sz="3200" dirty="0">
              <a:cs typeface="Arial" pitchFamily="34" charset="0"/>
            </a:endParaRPr>
          </a:p>
          <a:p>
            <a:pPr marL="419100" lvl="2" indent="0">
              <a:spcAft>
                <a:spcPct val="20000"/>
              </a:spcAft>
              <a:buSzPct val="140000"/>
              <a:buNone/>
            </a:pPr>
            <a:r>
              <a:rPr lang="cs-CZ" sz="3200" dirty="0">
                <a:cs typeface="Arial" pitchFamily="34" charset="0"/>
              </a:rPr>
              <a:t>                      </a:t>
            </a:r>
            <a:r>
              <a:rPr lang="cs-CZ" sz="3200" dirty="0" smtClean="0">
                <a:cs typeface="Arial" pitchFamily="34" charset="0"/>
              </a:rPr>
              <a:t> </a:t>
            </a:r>
            <a:r>
              <a:rPr lang="cs-CZ" sz="3200" dirty="0">
                <a:cs typeface="Arial" pitchFamily="34" charset="0"/>
              </a:rPr>
              <a:t>Informace na webu SÚKL: právní předpisy v ČR pro       </a:t>
            </a:r>
          </a:p>
          <a:p>
            <a:pPr marL="419100" lvl="2" indent="0">
              <a:spcAft>
                <a:spcPct val="20000"/>
              </a:spcAft>
              <a:buSzPct val="140000"/>
              <a:buNone/>
            </a:pPr>
            <a:r>
              <a:rPr lang="cs-CZ" sz="3200" dirty="0">
                <a:cs typeface="Arial" pitchFamily="34" charset="0"/>
              </a:rPr>
              <a:t>                        </a:t>
            </a:r>
            <a:r>
              <a:rPr lang="cs-CZ" sz="3200" dirty="0" smtClean="0">
                <a:cs typeface="Arial" pitchFamily="34" charset="0"/>
              </a:rPr>
              <a:t>ZV</a:t>
            </a:r>
            <a:r>
              <a:rPr lang="cs-CZ" sz="3200" dirty="0">
                <a:cs typeface="Arial" pitchFamily="34" charset="0"/>
              </a:rPr>
              <a:t>, rizika, seznam lékáren, odkaz na  stránky  EMA</a:t>
            </a:r>
          </a:p>
          <a:p>
            <a:pPr marL="0" indent="0">
              <a:buNone/>
            </a:pPr>
            <a:endParaRPr lang="cs-CZ" sz="2400" b="1" u="sng" dirty="0" smtClean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15.6.2016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2016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3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Směrnice 2011/62(EU)</a:t>
            </a:r>
            <a:endParaRPr lang="cs-CZ" dirty="0"/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1238390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953725"/>
            <a:ext cx="8229600" cy="765085"/>
          </a:xfrm>
        </p:spPr>
        <p:txBody>
          <a:bodyPr>
            <a:normAutofit fontScale="90000"/>
          </a:bodyPr>
          <a:lstStyle/>
          <a:p>
            <a:r>
              <a:rPr lang="cs-CZ" sz="2700" dirty="0" smtClean="0"/>
              <a:t>Směrnice 2011/62/EU - ochranné prvky</a:t>
            </a:r>
            <a:r>
              <a:rPr lang="cs-CZ" sz="2900" dirty="0" smtClean="0"/>
              <a:t>:</a:t>
            </a:r>
            <a:r>
              <a:rPr lang="cs-CZ" sz="2800" u="sng" dirty="0"/>
              <a:t/>
            </a:r>
            <a:br>
              <a:rPr lang="cs-CZ" sz="2800" u="sng" dirty="0"/>
            </a:br>
            <a:endParaRPr lang="cs-CZ" sz="2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98829"/>
            <a:ext cx="8229600" cy="445549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000" b="1" u="sng" dirty="0" smtClean="0"/>
              <a:t>Článek 54 písm. o) </a:t>
            </a:r>
          </a:p>
          <a:p>
            <a:pPr marL="0" indent="0">
              <a:buNone/>
            </a:pPr>
            <a:r>
              <a:rPr lang="cs-CZ" sz="2000" dirty="0" smtClean="0"/>
              <a:t>LP</a:t>
            </a:r>
            <a:r>
              <a:rPr lang="cs-CZ" sz="2000" b="1" dirty="0" smtClean="0"/>
              <a:t> </a:t>
            </a:r>
            <a:r>
              <a:rPr lang="cs-CZ" sz="2000" dirty="0" smtClean="0"/>
              <a:t>s </a:t>
            </a:r>
            <a:r>
              <a:rPr lang="cs-CZ" sz="2000" dirty="0"/>
              <a:t>výjimkou </a:t>
            </a:r>
            <a:r>
              <a:rPr lang="cs-CZ" sz="2000" dirty="0" smtClean="0"/>
              <a:t>radiofarmak</a:t>
            </a:r>
            <a:r>
              <a:rPr lang="cs-CZ" sz="2000" dirty="0"/>
              <a:t> </a:t>
            </a:r>
            <a:r>
              <a:rPr lang="cs-CZ" sz="2000" dirty="0" smtClean="0"/>
              <a:t>a LP uvedených na </a:t>
            </a:r>
            <a:r>
              <a:rPr lang="cs-CZ" sz="2000" dirty="0" err="1" smtClean="0"/>
              <a:t>White</a:t>
            </a:r>
            <a:r>
              <a:rPr lang="cs-CZ" sz="2000" dirty="0" smtClean="0"/>
              <a:t> list musí mít na obalu uvedeny ochranné </a:t>
            </a:r>
            <a:r>
              <a:rPr lang="cs-CZ" sz="2000" dirty="0"/>
              <a:t>prvky, které distributorům a osobám oprávněným </a:t>
            </a:r>
            <a:r>
              <a:rPr lang="cs-CZ" sz="2000" dirty="0" smtClean="0"/>
              <a:t>vydávat LP </a:t>
            </a:r>
            <a:r>
              <a:rPr lang="cs-CZ" sz="2000" dirty="0"/>
              <a:t>veřejnosti umožní: </a:t>
            </a:r>
            <a:r>
              <a:rPr lang="cs-CZ" sz="2000" dirty="0" smtClean="0"/>
              <a:t> </a:t>
            </a:r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r>
              <a:rPr lang="cs-CZ" sz="2000" dirty="0" smtClean="0"/>
              <a:t>                            </a:t>
            </a:r>
            <a:r>
              <a:rPr lang="cs-CZ" sz="2000" u="sng" dirty="0" smtClean="0"/>
              <a:t>ověřit </a:t>
            </a:r>
            <a:r>
              <a:rPr lang="cs-CZ" sz="2000" u="sng" dirty="0"/>
              <a:t>pravost </a:t>
            </a:r>
            <a:r>
              <a:rPr lang="cs-CZ" sz="2000" u="sng" dirty="0" smtClean="0"/>
              <a:t>LP (UI)</a:t>
            </a:r>
            <a:endParaRPr lang="cs-CZ" sz="2000" u="sng" dirty="0"/>
          </a:p>
          <a:p>
            <a:pPr marL="0" indent="0">
              <a:buNone/>
            </a:pPr>
            <a:r>
              <a:rPr lang="cs-CZ" sz="2000" dirty="0"/>
              <a:t> </a:t>
            </a:r>
            <a:r>
              <a:rPr lang="cs-CZ" sz="2000" dirty="0" smtClean="0"/>
              <a:t>                           </a:t>
            </a:r>
            <a:r>
              <a:rPr lang="cs-CZ" sz="2000" u="sng" dirty="0" smtClean="0"/>
              <a:t>identifikovat </a:t>
            </a:r>
            <a:r>
              <a:rPr lang="cs-CZ" sz="2000" u="sng" dirty="0"/>
              <a:t>jednotlivá </a:t>
            </a:r>
            <a:r>
              <a:rPr lang="cs-CZ" sz="2000" u="sng" dirty="0" smtClean="0"/>
              <a:t>balení (UI)</a:t>
            </a:r>
            <a:endParaRPr lang="cs-CZ" sz="2000" dirty="0" smtClean="0"/>
          </a:p>
          <a:p>
            <a:pPr marL="0" indent="0">
              <a:buNone/>
            </a:pPr>
            <a:r>
              <a:rPr lang="cs-CZ" sz="2000" dirty="0"/>
              <a:t> </a:t>
            </a:r>
            <a:r>
              <a:rPr lang="cs-CZ" sz="2000" dirty="0" smtClean="0"/>
              <a:t>                           </a:t>
            </a:r>
            <a:r>
              <a:rPr lang="cs-CZ" sz="2000" u="sng" dirty="0" smtClean="0"/>
              <a:t>ověřit</a:t>
            </a:r>
            <a:r>
              <a:rPr lang="cs-CZ" sz="2000" u="sng" dirty="0"/>
              <a:t>, zda bylo s vnějším obalem </a:t>
            </a:r>
            <a:r>
              <a:rPr lang="cs-CZ" sz="2000" u="sng" dirty="0" smtClean="0"/>
              <a:t>manipulováno (ATD)</a:t>
            </a:r>
            <a:endParaRPr lang="cs-CZ" sz="2000" dirty="0"/>
          </a:p>
          <a:p>
            <a:pPr marL="0" indent="0">
              <a:buNone/>
            </a:pPr>
            <a:endParaRPr lang="cs-CZ" sz="2400" b="1" dirty="0" smtClean="0"/>
          </a:p>
          <a:p>
            <a:pPr marL="0" indent="0">
              <a:buNone/>
            </a:pPr>
            <a:endParaRPr lang="cs-CZ" sz="2400" b="1" u="sng" dirty="0" smtClean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15.6.2016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2016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4</a:t>
            </a:fld>
            <a:endParaRPr lang="cs-CZ" dirty="0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Směrnice 2011/62(EU)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4515431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953725"/>
            <a:ext cx="8229600" cy="765085"/>
          </a:xfrm>
        </p:spPr>
        <p:txBody>
          <a:bodyPr>
            <a:normAutofit fontScale="90000"/>
          </a:bodyPr>
          <a:lstStyle/>
          <a:p>
            <a:r>
              <a:rPr lang="cs-CZ" sz="2700" dirty="0" smtClean="0"/>
              <a:t>Směrnice 2011/62/EU - ochranné prvky</a:t>
            </a:r>
            <a:r>
              <a:rPr lang="cs-CZ" sz="2900" dirty="0" smtClean="0"/>
              <a:t>:</a:t>
            </a:r>
            <a:r>
              <a:rPr lang="cs-CZ" sz="2800" u="sng" dirty="0"/>
              <a:t/>
            </a:r>
            <a:br>
              <a:rPr lang="cs-CZ" sz="2800" u="sng" dirty="0"/>
            </a:br>
            <a:endParaRPr lang="cs-CZ" sz="2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13765"/>
            <a:ext cx="8229600" cy="504056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000" b="1" u="sng" dirty="0" smtClean="0"/>
              <a:t>Článek </a:t>
            </a:r>
            <a:r>
              <a:rPr lang="cs-CZ" sz="2000" b="1" u="sng" dirty="0"/>
              <a:t>54a </a:t>
            </a:r>
          </a:p>
          <a:p>
            <a:pPr marL="0" indent="0">
              <a:buNone/>
            </a:pPr>
            <a:r>
              <a:rPr lang="cs-CZ" sz="2000" dirty="0" smtClean="0"/>
              <a:t>1. LP vydávané na </a:t>
            </a:r>
            <a:r>
              <a:rPr lang="cs-CZ" sz="2000" dirty="0"/>
              <a:t>lékařský předpis, </a:t>
            </a:r>
            <a:r>
              <a:rPr lang="cs-CZ" sz="2000" dirty="0" smtClean="0"/>
              <a:t>nezapsané na seznam (</a:t>
            </a:r>
            <a:r>
              <a:rPr lang="cs-CZ" sz="2000" dirty="0" err="1" smtClean="0"/>
              <a:t>White</a:t>
            </a:r>
            <a:r>
              <a:rPr lang="cs-CZ" sz="2000" dirty="0" smtClean="0"/>
              <a:t> list) </a:t>
            </a:r>
          </a:p>
          <a:p>
            <a:pPr marL="0" indent="0">
              <a:buNone/>
            </a:pPr>
            <a:r>
              <a:rPr lang="cs-CZ" sz="2000" dirty="0" smtClean="0"/>
              <a:t>     </a:t>
            </a:r>
            <a:r>
              <a:rPr lang="cs-CZ" sz="2000" u="sng" dirty="0" smtClean="0"/>
              <a:t>musí </a:t>
            </a:r>
            <a:r>
              <a:rPr lang="cs-CZ" sz="2000" u="sng" dirty="0"/>
              <a:t>být opatřeny ochrannými prvky </a:t>
            </a:r>
            <a:r>
              <a:rPr lang="cs-CZ" sz="2000" u="sng" dirty="0" smtClean="0"/>
              <a:t> </a:t>
            </a:r>
            <a:endParaRPr lang="cs-CZ" sz="2000" u="sng" dirty="0"/>
          </a:p>
          <a:p>
            <a:pPr marL="0" indent="0">
              <a:buNone/>
            </a:pPr>
            <a:r>
              <a:rPr lang="cs-CZ" sz="2000" dirty="0"/>
              <a:t> </a:t>
            </a:r>
            <a:r>
              <a:rPr lang="cs-CZ" sz="2000" dirty="0" smtClean="0"/>
              <a:t>   LP vydávané bez lékařského předpisu </a:t>
            </a:r>
            <a:r>
              <a:rPr lang="cs-CZ" sz="2000" u="sng" dirty="0" smtClean="0"/>
              <a:t>nesmí </a:t>
            </a:r>
            <a:r>
              <a:rPr lang="cs-CZ" sz="2000" u="sng" dirty="0"/>
              <a:t>být opatřeny ochrannými </a:t>
            </a:r>
            <a:r>
              <a:rPr lang="cs-CZ" sz="2000" u="sng" dirty="0" smtClean="0"/>
              <a:t>prvky</a:t>
            </a:r>
            <a:r>
              <a:rPr lang="cs-CZ" sz="2000" dirty="0" smtClean="0"/>
              <a:t>,   </a:t>
            </a:r>
          </a:p>
          <a:p>
            <a:pPr marL="0" indent="0">
              <a:buNone/>
            </a:pPr>
            <a:r>
              <a:rPr lang="cs-CZ" sz="2000" dirty="0"/>
              <a:t> </a:t>
            </a:r>
            <a:r>
              <a:rPr lang="cs-CZ" sz="2000" dirty="0" smtClean="0"/>
              <a:t>   pokud </a:t>
            </a:r>
            <a:r>
              <a:rPr lang="cs-CZ" sz="2000" dirty="0"/>
              <a:t>nebyly výjimečně zapsány na seznam </a:t>
            </a:r>
            <a:r>
              <a:rPr lang="cs-CZ" sz="2000" dirty="0" smtClean="0"/>
              <a:t>(Black list) </a:t>
            </a:r>
          </a:p>
          <a:p>
            <a:pPr marL="0" indent="0">
              <a:buNone/>
            </a:pPr>
            <a:r>
              <a:rPr lang="cs-CZ" sz="2000" dirty="0" smtClean="0"/>
              <a:t>2</a:t>
            </a:r>
            <a:r>
              <a:rPr lang="cs-CZ" sz="2000" dirty="0"/>
              <a:t>. Komise přijme prostřednictvím </a:t>
            </a:r>
            <a:r>
              <a:rPr lang="cs-CZ" sz="2000" u="sng" dirty="0"/>
              <a:t>aktů v přenesené pravomoci</a:t>
            </a:r>
            <a:r>
              <a:rPr lang="cs-CZ" sz="2000" dirty="0"/>
              <a:t> v souladu s </a:t>
            </a:r>
            <a:endParaRPr lang="cs-CZ" sz="2000" dirty="0" smtClean="0"/>
          </a:p>
          <a:p>
            <a:pPr marL="0" indent="0">
              <a:buNone/>
            </a:pPr>
            <a:r>
              <a:rPr lang="cs-CZ" sz="2000" dirty="0"/>
              <a:t> </a:t>
            </a:r>
            <a:r>
              <a:rPr lang="cs-CZ" sz="2000" dirty="0" smtClean="0"/>
              <a:t>   článkem </a:t>
            </a:r>
            <a:r>
              <a:rPr lang="cs-CZ" sz="2000" dirty="0"/>
              <a:t>121a a za podmínek stanovených v článcích 121b a 121c opatření </a:t>
            </a:r>
            <a:endParaRPr lang="cs-CZ" sz="2000" dirty="0" smtClean="0"/>
          </a:p>
          <a:p>
            <a:pPr marL="0" indent="0">
              <a:buNone/>
            </a:pPr>
            <a:r>
              <a:rPr lang="cs-CZ" sz="2000" dirty="0"/>
              <a:t> </a:t>
            </a:r>
            <a:r>
              <a:rPr lang="cs-CZ" sz="2000" dirty="0" smtClean="0"/>
              <a:t>   doplňující </a:t>
            </a:r>
            <a:r>
              <a:rPr lang="cs-CZ" sz="2000" dirty="0"/>
              <a:t>čl. 54 písm. o) s cílem stanovit podrobná pravidla pro ochranné </a:t>
            </a:r>
            <a:endParaRPr lang="cs-CZ" sz="2000" dirty="0" smtClean="0"/>
          </a:p>
          <a:p>
            <a:pPr marL="0" indent="0">
              <a:buNone/>
            </a:pPr>
            <a:r>
              <a:rPr lang="cs-CZ" sz="2000" dirty="0"/>
              <a:t> </a:t>
            </a:r>
            <a:r>
              <a:rPr lang="cs-CZ" sz="2000" dirty="0" smtClean="0"/>
              <a:t>   prvky </a:t>
            </a:r>
            <a:r>
              <a:rPr lang="cs-CZ" sz="2000" dirty="0"/>
              <a:t>v něm </a:t>
            </a:r>
            <a:r>
              <a:rPr lang="cs-CZ" sz="2000" dirty="0" smtClean="0"/>
              <a:t>uvedené</a:t>
            </a:r>
          </a:p>
          <a:p>
            <a:pPr marL="0" indent="0">
              <a:buNone/>
            </a:pPr>
            <a:r>
              <a:rPr lang="cs-CZ" sz="2000" dirty="0"/>
              <a:t>3. Při přijímání opatření uvedených v odstavci 2 se náležitě zohlední alespoň: </a:t>
            </a:r>
          </a:p>
          <a:p>
            <a:pPr marL="0" indent="0">
              <a:buNone/>
            </a:pPr>
            <a:r>
              <a:rPr lang="cs-CZ" sz="2000" dirty="0" smtClean="0"/>
              <a:t>    ochrana </a:t>
            </a:r>
            <a:r>
              <a:rPr lang="cs-CZ" sz="2000" dirty="0"/>
              <a:t>osobních údajů, ochrana důvěrných informace obchodní povahy; </a:t>
            </a:r>
            <a:r>
              <a:rPr lang="cs-CZ" sz="2000" dirty="0" smtClean="0"/>
              <a:t>  </a:t>
            </a:r>
          </a:p>
          <a:p>
            <a:pPr marL="0" indent="0">
              <a:buNone/>
            </a:pPr>
            <a:r>
              <a:rPr lang="cs-CZ" sz="2000" dirty="0"/>
              <a:t> </a:t>
            </a:r>
            <a:r>
              <a:rPr lang="cs-CZ" sz="2000" dirty="0" smtClean="0"/>
              <a:t>   vlastnictví </a:t>
            </a:r>
            <a:r>
              <a:rPr lang="cs-CZ" sz="2000" dirty="0"/>
              <a:t>a důvěrnost údajů vzniklých používáním ochranných prvků a </a:t>
            </a:r>
            <a:endParaRPr lang="cs-CZ" sz="2000" dirty="0" smtClean="0"/>
          </a:p>
          <a:p>
            <a:pPr marL="0" indent="0">
              <a:buNone/>
            </a:pPr>
            <a:r>
              <a:rPr lang="cs-CZ" sz="2000" dirty="0"/>
              <a:t> </a:t>
            </a:r>
            <a:r>
              <a:rPr lang="cs-CZ" sz="2000" dirty="0" smtClean="0"/>
              <a:t>   efektivita </a:t>
            </a:r>
            <a:r>
              <a:rPr lang="cs-CZ" sz="2000" dirty="0"/>
              <a:t>nákladů vynaložených na tato opatření. </a:t>
            </a:r>
          </a:p>
          <a:p>
            <a:pPr marL="0" indent="0">
              <a:buNone/>
            </a:pPr>
            <a:endParaRPr lang="cs-CZ" sz="2000" b="1" dirty="0" smtClean="0"/>
          </a:p>
          <a:p>
            <a:pPr marL="0" indent="0">
              <a:buNone/>
            </a:pPr>
            <a:endParaRPr lang="cs-CZ" sz="2400" b="1" dirty="0" smtClean="0"/>
          </a:p>
          <a:p>
            <a:pPr marL="0" indent="0">
              <a:buNone/>
            </a:pPr>
            <a:endParaRPr lang="cs-CZ" sz="2400" b="1" u="sng" dirty="0" smtClean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15.6.2016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2016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5</a:t>
            </a:fld>
            <a:endParaRPr lang="cs-CZ" dirty="0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Směrnice 2011/62(EU)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1328226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953725"/>
            <a:ext cx="8229600" cy="765085"/>
          </a:xfrm>
        </p:spPr>
        <p:txBody>
          <a:bodyPr>
            <a:normAutofit fontScale="90000"/>
          </a:bodyPr>
          <a:lstStyle/>
          <a:p>
            <a:r>
              <a:rPr lang="cs-CZ" sz="2700" dirty="0" smtClean="0"/>
              <a:t>Směrnice 2011/62/EU - ochranné prvky</a:t>
            </a:r>
            <a:r>
              <a:rPr lang="cs-CZ" sz="2900" dirty="0" smtClean="0"/>
              <a:t>:</a:t>
            </a:r>
            <a:r>
              <a:rPr lang="cs-CZ" sz="2800" u="sng" dirty="0"/>
              <a:t/>
            </a:r>
            <a:br>
              <a:rPr lang="cs-CZ" sz="2800" u="sng" dirty="0"/>
            </a:br>
            <a:endParaRPr lang="cs-CZ" sz="2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93785"/>
            <a:ext cx="8229600" cy="486054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000" b="1" u="sng" dirty="0"/>
              <a:t>Článek 54a </a:t>
            </a:r>
          </a:p>
          <a:p>
            <a:pPr marL="0" indent="0">
              <a:buNone/>
            </a:pPr>
            <a:r>
              <a:rPr lang="cs-CZ" sz="2000" dirty="0" smtClean="0"/>
              <a:t>4. Příslušné </a:t>
            </a:r>
            <a:r>
              <a:rPr lang="cs-CZ" sz="2000" dirty="0"/>
              <a:t>vnitrostátní orgány oznámí Komisi </a:t>
            </a:r>
            <a:r>
              <a:rPr lang="cs-CZ" sz="2000" dirty="0" smtClean="0"/>
              <a:t>LP vydávané bez lékařského předpisu, u kterých existuje </a:t>
            </a:r>
            <a:r>
              <a:rPr lang="cs-CZ" sz="2000" dirty="0"/>
              <a:t>riziko </a:t>
            </a:r>
            <a:r>
              <a:rPr lang="cs-CZ" sz="2000" dirty="0" smtClean="0"/>
              <a:t>padělání a </a:t>
            </a:r>
            <a:r>
              <a:rPr lang="cs-CZ" sz="2000" dirty="0"/>
              <a:t>mohou ji informovat o </a:t>
            </a:r>
            <a:r>
              <a:rPr lang="cs-CZ" sz="2000" dirty="0" smtClean="0"/>
              <a:t>LP, </a:t>
            </a:r>
            <a:r>
              <a:rPr lang="cs-CZ" sz="2000" dirty="0"/>
              <a:t>u </a:t>
            </a:r>
            <a:r>
              <a:rPr lang="cs-CZ" sz="2000" dirty="0" smtClean="0"/>
              <a:t>kterých toto </a:t>
            </a:r>
            <a:r>
              <a:rPr lang="cs-CZ" sz="2000" dirty="0"/>
              <a:t>riziko </a:t>
            </a:r>
            <a:r>
              <a:rPr lang="cs-CZ" sz="2000" dirty="0" smtClean="0"/>
              <a:t>neexistuje (</a:t>
            </a:r>
            <a:r>
              <a:rPr lang="cs-CZ" sz="2000" u="sng" dirty="0" smtClean="0"/>
              <a:t>doplnění LP na </a:t>
            </a:r>
            <a:r>
              <a:rPr lang="cs-CZ" sz="2000" u="sng" dirty="0" err="1" smtClean="0"/>
              <a:t>White</a:t>
            </a:r>
            <a:r>
              <a:rPr lang="cs-CZ" sz="2000" u="sng" dirty="0" smtClean="0"/>
              <a:t> list/Black list</a:t>
            </a:r>
            <a:r>
              <a:rPr lang="cs-CZ" sz="2000" dirty="0" smtClean="0"/>
              <a:t>) </a:t>
            </a:r>
            <a:endParaRPr lang="cs-CZ" sz="2000" dirty="0"/>
          </a:p>
          <a:p>
            <a:pPr marL="0" indent="0">
              <a:buNone/>
            </a:pPr>
            <a:r>
              <a:rPr lang="cs-CZ" sz="2000" dirty="0"/>
              <a:t>5. Členské státy mohou za účelem úhrady nebo </a:t>
            </a:r>
            <a:r>
              <a:rPr lang="cs-CZ" sz="2000" dirty="0" err="1"/>
              <a:t>farmakovigilance</a:t>
            </a:r>
            <a:r>
              <a:rPr lang="cs-CZ" sz="2000" dirty="0"/>
              <a:t> </a:t>
            </a:r>
            <a:r>
              <a:rPr lang="cs-CZ" sz="2000" u="sng" dirty="0"/>
              <a:t>rozšířit oblast působnosti jedinečného </a:t>
            </a:r>
            <a:r>
              <a:rPr lang="cs-CZ" sz="2000" u="sng" dirty="0" smtClean="0"/>
              <a:t>identifikátoru(UI) na </a:t>
            </a:r>
            <a:r>
              <a:rPr lang="cs-CZ" sz="2000" u="sng" dirty="0"/>
              <a:t>jakékoli </a:t>
            </a:r>
            <a:r>
              <a:rPr lang="cs-CZ" sz="2000" u="sng" dirty="0" smtClean="0"/>
              <a:t>LP vydávané </a:t>
            </a:r>
            <a:r>
              <a:rPr lang="cs-CZ" sz="2000" u="sng" dirty="0"/>
              <a:t>na lékařský předpis nebo </a:t>
            </a:r>
            <a:r>
              <a:rPr lang="cs-CZ" sz="2000" u="sng" dirty="0" smtClean="0"/>
              <a:t>hrazené. </a:t>
            </a:r>
            <a:endParaRPr lang="cs-CZ" sz="2000" u="sng" dirty="0"/>
          </a:p>
          <a:p>
            <a:pPr marL="0" indent="0">
              <a:buNone/>
            </a:pPr>
            <a:r>
              <a:rPr lang="cs-CZ" sz="2000" dirty="0"/>
              <a:t>Členské státy mohou využít informace obsažené v systému úložišť </a:t>
            </a:r>
            <a:r>
              <a:rPr lang="cs-CZ" sz="2000" dirty="0" smtClean="0"/>
              <a:t>za </a:t>
            </a:r>
            <a:r>
              <a:rPr lang="cs-CZ" sz="2000" dirty="0"/>
              <a:t>účelem úhrady, </a:t>
            </a:r>
            <a:r>
              <a:rPr lang="cs-CZ" sz="2000" dirty="0" err="1"/>
              <a:t>farmakovigilance</a:t>
            </a:r>
            <a:r>
              <a:rPr lang="cs-CZ" sz="2000" dirty="0"/>
              <a:t> nebo </a:t>
            </a:r>
            <a:r>
              <a:rPr lang="cs-CZ" sz="2000" dirty="0" err="1"/>
              <a:t>farmakoepidemiologie</a:t>
            </a:r>
            <a:r>
              <a:rPr lang="cs-CZ" sz="2000" dirty="0"/>
              <a:t>. </a:t>
            </a:r>
          </a:p>
          <a:p>
            <a:pPr marL="0" indent="0">
              <a:buNone/>
            </a:pPr>
            <a:r>
              <a:rPr lang="cs-CZ" sz="2000" dirty="0"/>
              <a:t>Členské státy mohou za účelem bezpečnosti pacientů </a:t>
            </a:r>
            <a:r>
              <a:rPr lang="cs-CZ" sz="2000" u="sng" dirty="0"/>
              <a:t>rozšířit oblast působnosti prostředku k ověření manipulace </a:t>
            </a:r>
            <a:r>
              <a:rPr lang="cs-CZ" sz="2000" u="sng" dirty="0" smtClean="0"/>
              <a:t>s obalem(ATD) </a:t>
            </a:r>
            <a:r>
              <a:rPr lang="cs-CZ" sz="2000" u="sng" dirty="0"/>
              <a:t>na jakýkoli léčivý přípravek</a:t>
            </a:r>
            <a:r>
              <a:rPr lang="cs-CZ" sz="2000" u="sng" dirty="0" smtClean="0"/>
              <a:t>. </a:t>
            </a:r>
            <a:endParaRPr lang="cs-CZ" sz="2000" b="1" u="sng" dirty="0" smtClean="0"/>
          </a:p>
          <a:p>
            <a:pPr marL="0" indent="0">
              <a:buNone/>
            </a:pPr>
            <a:endParaRPr lang="cs-CZ" sz="2400" b="1" u="sng" dirty="0" smtClean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15.6.2016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2016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6</a:t>
            </a:fld>
            <a:endParaRPr lang="cs-CZ" dirty="0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Směrnice 2011/62(EU)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758756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953725"/>
            <a:ext cx="8229600" cy="765085"/>
          </a:xfrm>
        </p:spPr>
        <p:txBody>
          <a:bodyPr>
            <a:normAutofit fontScale="90000"/>
          </a:bodyPr>
          <a:lstStyle/>
          <a:p>
            <a:r>
              <a:rPr lang="cs-CZ" sz="2700" dirty="0" smtClean="0"/>
              <a:t>Směrnice 2011/62/EU - ochranné prvky</a:t>
            </a:r>
            <a:r>
              <a:rPr lang="cs-CZ" sz="2900" dirty="0" smtClean="0"/>
              <a:t>:</a:t>
            </a:r>
            <a:r>
              <a:rPr lang="cs-CZ" sz="2800" u="sng" dirty="0"/>
              <a:t/>
            </a:r>
            <a:br>
              <a:rPr lang="cs-CZ" sz="2800" u="sng" dirty="0"/>
            </a:br>
            <a:endParaRPr lang="cs-CZ" sz="2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93785"/>
            <a:ext cx="8229600" cy="486054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000" b="1" dirty="0" smtClean="0"/>
              <a:t>Čl. </a:t>
            </a:r>
            <a:r>
              <a:rPr lang="cs-CZ" sz="2000" b="1" dirty="0"/>
              <a:t>54a odst. 5 </a:t>
            </a:r>
            <a:r>
              <a:rPr lang="cs-CZ" sz="2000" b="1" dirty="0" smtClean="0"/>
              <a:t> umožňuje členským státům </a:t>
            </a:r>
            <a:r>
              <a:rPr lang="cs-CZ" sz="2000" b="1" dirty="0"/>
              <a:t>národně stanovit, </a:t>
            </a:r>
            <a:r>
              <a:rPr lang="cs-CZ" sz="2000" b="1" dirty="0" smtClean="0"/>
              <a:t>zda:</a:t>
            </a:r>
            <a:r>
              <a:rPr lang="cs-CZ" sz="2000" dirty="0" smtClean="0"/>
              <a:t> </a:t>
            </a:r>
            <a:endParaRPr lang="cs-CZ" sz="2000" dirty="0"/>
          </a:p>
          <a:p>
            <a:pPr>
              <a:buFont typeface="Arial" panose="020B0604020202020204" pitchFamily="34" charset="0"/>
              <a:buChar char="•"/>
            </a:pPr>
            <a:r>
              <a:rPr lang="cs-CZ" sz="2000" dirty="0"/>
              <a:t>UI </a:t>
            </a:r>
            <a:r>
              <a:rPr lang="cs-CZ" sz="2000" dirty="0" smtClean="0"/>
              <a:t>mohou být </a:t>
            </a:r>
            <a:r>
              <a:rPr lang="cs-CZ" sz="2000" dirty="0"/>
              <a:t>opatřeny jakékoliv </a:t>
            </a:r>
            <a:r>
              <a:rPr lang="cs-CZ" sz="2000" dirty="0" smtClean="0"/>
              <a:t>LP vydávané </a:t>
            </a:r>
            <a:r>
              <a:rPr lang="cs-CZ" sz="2000" dirty="0"/>
              <a:t>na lékařský </a:t>
            </a:r>
            <a:r>
              <a:rPr lang="cs-CZ" sz="2000" dirty="0" smtClean="0"/>
              <a:t>předpis </a:t>
            </a:r>
            <a:r>
              <a:rPr lang="cs-CZ" sz="2000" dirty="0"/>
              <a:t>nebo </a:t>
            </a:r>
            <a:r>
              <a:rPr lang="cs-CZ" sz="2000" dirty="0" smtClean="0"/>
              <a:t>hrazené </a:t>
            </a:r>
            <a:endParaRPr lang="cs-CZ" sz="2000" dirty="0"/>
          </a:p>
          <a:p>
            <a:pPr>
              <a:buFont typeface="Arial" panose="020B0604020202020204" pitchFamily="34" charset="0"/>
              <a:buChar char="•"/>
            </a:pPr>
            <a:r>
              <a:rPr lang="cs-CZ" sz="2000" dirty="0"/>
              <a:t>ATD </a:t>
            </a:r>
            <a:r>
              <a:rPr lang="cs-CZ" sz="2000" dirty="0" smtClean="0"/>
              <a:t>mohou být opatřeny jakékoliv léčivé přípravky </a:t>
            </a:r>
            <a:endParaRPr lang="cs-CZ" sz="2000" dirty="0"/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r>
              <a:rPr lang="cs-CZ" sz="2000" dirty="0" smtClean="0"/>
              <a:t>Na webu SÚKL zveřejněn dotaz </a:t>
            </a:r>
            <a:r>
              <a:rPr lang="cs-CZ" sz="2000" dirty="0" smtClean="0"/>
              <a:t> </a:t>
            </a:r>
            <a:r>
              <a:rPr lang="cs-CZ" sz="2000" dirty="0" smtClean="0">
                <a:solidFill>
                  <a:srgbClr val="FF0000"/>
                </a:solidFill>
                <a:hlinkClick r:id="rId2"/>
              </a:rPr>
              <a:t>http</a:t>
            </a:r>
            <a:r>
              <a:rPr lang="cs-CZ" sz="2000" dirty="0">
                <a:solidFill>
                  <a:srgbClr val="FF0000"/>
                </a:solidFill>
                <a:hlinkClick r:id="rId2"/>
              </a:rPr>
              <a:t>://</a:t>
            </a:r>
            <a:r>
              <a:rPr lang="cs-CZ" sz="2000" dirty="0" smtClean="0">
                <a:solidFill>
                  <a:srgbClr val="FF0000"/>
                </a:solidFill>
                <a:hlinkClick r:id="rId2"/>
              </a:rPr>
              <a:t>www.sukl.cz/leciva/ochranne-prvky</a:t>
            </a:r>
            <a:endParaRPr lang="cs-CZ" sz="2000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sz="2000" dirty="0"/>
              <a:t>30.3. - 20. 4. 2016</a:t>
            </a:r>
            <a:endParaRPr lang="cs-CZ" sz="2000" dirty="0" smtClean="0"/>
          </a:p>
          <a:p>
            <a:pPr>
              <a:buFont typeface="Arial" panose="020B0604020202020204" pitchFamily="34" charset="0"/>
              <a:buChar char="•"/>
            </a:pPr>
            <a:r>
              <a:rPr lang="cs-CZ" sz="2000" dirty="0" smtClean="0"/>
              <a:t>Měl </a:t>
            </a:r>
            <a:r>
              <a:rPr lang="cs-CZ" sz="2000" dirty="0"/>
              <a:t>by být ATD uveden na obalu </a:t>
            </a:r>
            <a:r>
              <a:rPr lang="cs-CZ" sz="2000" dirty="0" smtClean="0"/>
              <a:t>LP vydávaných bez lékařského předpisu? </a:t>
            </a:r>
            <a:r>
              <a:rPr lang="cs-CZ" sz="2000" dirty="0"/>
              <a:t>           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000" dirty="0"/>
              <a:t>Měl by být ATD uveden na obalu léčivých přípravků, zařazených na „</a:t>
            </a:r>
            <a:r>
              <a:rPr lang="cs-CZ" sz="2000" dirty="0" err="1"/>
              <a:t>white</a:t>
            </a:r>
            <a:r>
              <a:rPr lang="cs-CZ" sz="2000" dirty="0"/>
              <a:t> listu“?   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000" dirty="0"/>
              <a:t>Měl by být UI uveden na obalu léčivých přípravků, zařazených na „</a:t>
            </a:r>
            <a:r>
              <a:rPr lang="cs-CZ" sz="2000" dirty="0" err="1"/>
              <a:t>white</a:t>
            </a:r>
            <a:r>
              <a:rPr lang="cs-CZ" sz="2000" dirty="0"/>
              <a:t> listu“?    </a:t>
            </a:r>
          </a:p>
          <a:p>
            <a:pPr marL="0" indent="0">
              <a:buNone/>
            </a:pPr>
            <a:endParaRPr lang="cs-CZ" sz="2400" b="1" u="sng" dirty="0" smtClean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15.6.2016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2016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7</a:t>
            </a:fld>
            <a:endParaRPr lang="cs-CZ" dirty="0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Směrnice 2011/62(EU)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4418046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953725"/>
            <a:ext cx="8229600" cy="765085"/>
          </a:xfrm>
        </p:spPr>
        <p:txBody>
          <a:bodyPr>
            <a:normAutofit fontScale="90000"/>
          </a:bodyPr>
          <a:lstStyle/>
          <a:p>
            <a:r>
              <a:rPr lang="cs-CZ" sz="2700" dirty="0"/>
              <a:t>Směrnice </a:t>
            </a:r>
            <a:r>
              <a:rPr lang="cs-CZ" sz="2700" dirty="0" smtClean="0"/>
              <a:t>2011/62/EU - akty </a:t>
            </a:r>
            <a:r>
              <a:rPr lang="cs-CZ" sz="2700" dirty="0"/>
              <a:t>v přenesené pravomoci </a:t>
            </a:r>
            <a:r>
              <a:rPr lang="cs-CZ" sz="2800" u="sng" dirty="0"/>
              <a:t/>
            </a:r>
            <a:br>
              <a:rPr lang="cs-CZ" sz="2800" u="sng" dirty="0"/>
            </a:br>
            <a:endParaRPr lang="cs-CZ" sz="2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03775"/>
            <a:ext cx="8229600" cy="495055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100" b="1" dirty="0" smtClean="0"/>
              <a:t>Akty </a:t>
            </a:r>
            <a:r>
              <a:rPr lang="cs-CZ" sz="2100" b="1" dirty="0"/>
              <a:t>v přenesené </a:t>
            </a:r>
            <a:r>
              <a:rPr lang="cs-CZ" sz="2100" b="1" dirty="0" smtClean="0"/>
              <a:t>pravomoci stanovují:</a:t>
            </a:r>
            <a:endParaRPr lang="cs-CZ" sz="2400" b="1" dirty="0"/>
          </a:p>
          <a:p>
            <a:pPr marL="457200" indent="-457200">
              <a:buAutoNum type="alphaLcParenR"/>
            </a:pPr>
            <a:r>
              <a:rPr lang="cs-CZ" sz="2000" u="sng" dirty="0" smtClean="0"/>
              <a:t>charakteristiky </a:t>
            </a:r>
            <a:r>
              <a:rPr lang="cs-CZ" sz="2000" u="sng" dirty="0"/>
              <a:t>a technické specifikace jedinečného identifikátoru </a:t>
            </a:r>
            <a:r>
              <a:rPr lang="cs-CZ" sz="2000" u="sng" dirty="0" smtClean="0"/>
              <a:t>(UI) </a:t>
            </a:r>
            <a:r>
              <a:rPr lang="cs-CZ" sz="2000" dirty="0" smtClean="0"/>
              <a:t>ochranných </a:t>
            </a:r>
            <a:r>
              <a:rPr lang="cs-CZ" sz="2000" dirty="0"/>
              <a:t>prvků </a:t>
            </a:r>
            <a:r>
              <a:rPr lang="cs-CZ" sz="2000" dirty="0" smtClean="0"/>
              <a:t>umožňujícího </a:t>
            </a:r>
            <a:r>
              <a:rPr lang="cs-CZ" sz="2000" dirty="0"/>
              <a:t>ověřit pravost </a:t>
            </a:r>
            <a:r>
              <a:rPr lang="cs-CZ" sz="2000" dirty="0" smtClean="0"/>
              <a:t>LP a </a:t>
            </a:r>
            <a:r>
              <a:rPr lang="cs-CZ" sz="2000" dirty="0"/>
              <a:t>identifikovat jednotlivá balení. </a:t>
            </a:r>
            <a:endParaRPr lang="cs-CZ" sz="2000" dirty="0" smtClean="0"/>
          </a:p>
          <a:p>
            <a:pPr marL="457200" indent="-457200">
              <a:buAutoNum type="alphaLcParenR"/>
            </a:pPr>
            <a:r>
              <a:rPr lang="cs-CZ" sz="2000" u="sng" dirty="0" smtClean="0"/>
              <a:t>seznamy LP </a:t>
            </a:r>
            <a:r>
              <a:rPr lang="cs-CZ" sz="2000" dirty="0"/>
              <a:t>či kategorií léčivých přípravků, které </a:t>
            </a:r>
            <a:r>
              <a:rPr lang="cs-CZ" sz="2000" dirty="0" smtClean="0"/>
              <a:t>mají (Black list)/nemají (</a:t>
            </a:r>
            <a:r>
              <a:rPr lang="cs-CZ" sz="2000" dirty="0" err="1" smtClean="0"/>
              <a:t>White</a:t>
            </a:r>
            <a:r>
              <a:rPr lang="cs-CZ" sz="2000" dirty="0" smtClean="0"/>
              <a:t> list) být </a:t>
            </a:r>
            <a:r>
              <a:rPr lang="cs-CZ" sz="2000" dirty="0"/>
              <a:t>opatřeny ochrannými </a:t>
            </a:r>
            <a:r>
              <a:rPr lang="cs-CZ" sz="2000" dirty="0" smtClean="0"/>
              <a:t>prvky. </a:t>
            </a:r>
          </a:p>
          <a:p>
            <a:pPr marL="0" indent="0">
              <a:buNone/>
            </a:pPr>
            <a:r>
              <a:rPr lang="cs-CZ" sz="2000" dirty="0"/>
              <a:t> </a:t>
            </a:r>
            <a:r>
              <a:rPr lang="cs-CZ" sz="2000" dirty="0" smtClean="0"/>
              <a:t>        Kritéria: cena a objem prodeje, výskyt padělků, zvláštní vlastnosti LP, </a:t>
            </a:r>
          </a:p>
          <a:p>
            <a:pPr marL="0" indent="0">
              <a:buNone/>
            </a:pPr>
            <a:r>
              <a:rPr lang="cs-CZ" sz="2000" dirty="0"/>
              <a:t> </a:t>
            </a:r>
            <a:r>
              <a:rPr lang="cs-CZ" sz="2000" dirty="0" smtClean="0"/>
              <a:t>         závažnost onemocnění, další rizika pro veřejné zdraví</a:t>
            </a:r>
            <a:endParaRPr lang="cs-CZ" sz="2000" dirty="0"/>
          </a:p>
          <a:p>
            <a:pPr marL="0" indent="0">
              <a:buNone/>
            </a:pPr>
            <a:r>
              <a:rPr lang="cs-CZ" sz="2000" dirty="0" smtClean="0"/>
              <a:t>c)     </a:t>
            </a:r>
            <a:r>
              <a:rPr lang="cs-CZ" sz="2000" u="sng" dirty="0" smtClean="0"/>
              <a:t>postupy </a:t>
            </a:r>
            <a:r>
              <a:rPr lang="cs-CZ" sz="2000" u="sng" dirty="0"/>
              <a:t>oznamování </a:t>
            </a:r>
            <a:r>
              <a:rPr lang="cs-CZ" sz="2000" u="sng" dirty="0" smtClean="0"/>
              <a:t>LP </a:t>
            </a:r>
            <a:r>
              <a:rPr lang="cs-CZ" sz="2000" dirty="0" smtClean="0"/>
              <a:t>za účelem uvedení na </a:t>
            </a:r>
            <a:r>
              <a:rPr lang="cs-CZ" sz="2000" dirty="0" err="1" smtClean="0"/>
              <a:t>White</a:t>
            </a:r>
            <a:r>
              <a:rPr lang="cs-CZ" sz="2000" dirty="0" smtClean="0"/>
              <a:t>/Black listu </a:t>
            </a:r>
            <a:endParaRPr lang="cs-CZ" sz="2000" dirty="0"/>
          </a:p>
          <a:p>
            <a:pPr marL="457200" indent="-457200">
              <a:buAutoNum type="alphaLcParenR" startAt="4"/>
            </a:pPr>
            <a:r>
              <a:rPr lang="cs-CZ" sz="2000" u="sng" dirty="0" smtClean="0"/>
              <a:t>způsoby </a:t>
            </a:r>
            <a:r>
              <a:rPr lang="cs-CZ" sz="2000" u="sng" dirty="0"/>
              <a:t>ověření ochranných prvků </a:t>
            </a:r>
            <a:r>
              <a:rPr lang="cs-CZ" sz="2000" u="sng" dirty="0" smtClean="0"/>
              <a:t> </a:t>
            </a:r>
            <a:r>
              <a:rPr lang="cs-CZ" sz="2000" u="sng" dirty="0"/>
              <a:t>výrobci, velkoobchodníky, </a:t>
            </a:r>
            <a:r>
              <a:rPr lang="cs-CZ" sz="2000" u="sng" dirty="0" smtClean="0"/>
              <a:t>lékárníky</a:t>
            </a:r>
            <a:r>
              <a:rPr lang="cs-CZ" sz="2000" dirty="0" smtClean="0"/>
              <a:t> </a:t>
            </a:r>
          </a:p>
          <a:p>
            <a:pPr marL="0" indent="0">
              <a:buNone/>
            </a:pPr>
            <a:r>
              <a:rPr lang="cs-CZ" sz="2000" dirty="0"/>
              <a:t> </a:t>
            </a:r>
            <a:r>
              <a:rPr lang="cs-CZ" sz="2000" dirty="0" smtClean="0"/>
              <a:t>        na každém </a:t>
            </a:r>
            <a:r>
              <a:rPr lang="cs-CZ" sz="2000" dirty="0"/>
              <a:t>balení </a:t>
            </a:r>
            <a:r>
              <a:rPr lang="cs-CZ" sz="2000" dirty="0" smtClean="0"/>
              <a:t>LP </a:t>
            </a:r>
            <a:r>
              <a:rPr lang="cs-CZ" sz="2000" dirty="0"/>
              <a:t>s ochrannými prvky </a:t>
            </a:r>
            <a:endParaRPr lang="cs-CZ" sz="2000" dirty="0" smtClean="0"/>
          </a:p>
          <a:p>
            <a:pPr marL="457200" indent="-457200">
              <a:buAutoNum type="alphaLcParenR" startAt="5"/>
            </a:pPr>
            <a:r>
              <a:rPr lang="cs-CZ" sz="2000" u="sng" dirty="0" smtClean="0"/>
              <a:t>požadavky pro </a:t>
            </a:r>
            <a:r>
              <a:rPr lang="cs-CZ" sz="2000" u="sng" dirty="0"/>
              <a:t>zřízení, </a:t>
            </a:r>
            <a:r>
              <a:rPr lang="cs-CZ" sz="2000" u="sng" dirty="0" smtClean="0"/>
              <a:t>správu </a:t>
            </a:r>
            <a:r>
              <a:rPr lang="cs-CZ" sz="2000" u="sng" dirty="0"/>
              <a:t>a </a:t>
            </a:r>
            <a:r>
              <a:rPr lang="cs-CZ" sz="2000" u="sng" dirty="0" smtClean="0"/>
              <a:t>dostupnost </a:t>
            </a:r>
            <a:r>
              <a:rPr lang="cs-CZ" sz="2000" u="sng" dirty="0"/>
              <a:t>systému úložišť</a:t>
            </a:r>
            <a:r>
              <a:rPr lang="cs-CZ" sz="2000" dirty="0"/>
              <a:t>, </a:t>
            </a:r>
            <a:endParaRPr lang="cs-CZ" sz="2000" dirty="0" smtClean="0"/>
          </a:p>
          <a:p>
            <a:pPr marL="0" indent="0">
              <a:buNone/>
            </a:pPr>
            <a:r>
              <a:rPr lang="cs-CZ" sz="2000" dirty="0"/>
              <a:t> </a:t>
            </a:r>
            <a:r>
              <a:rPr lang="cs-CZ" sz="2000" dirty="0" smtClean="0"/>
              <a:t>        který obsahuje </a:t>
            </a:r>
            <a:r>
              <a:rPr lang="cs-CZ" sz="2000" dirty="0"/>
              <a:t>informace o ochranných </a:t>
            </a:r>
            <a:r>
              <a:rPr lang="cs-CZ" sz="2000" dirty="0" smtClean="0"/>
              <a:t>prvcích LP</a:t>
            </a:r>
            <a:endParaRPr lang="cs-CZ" sz="2400" b="1" dirty="0" smtClean="0"/>
          </a:p>
          <a:p>
            <a:pPr marL="0" indent="0">
              <a:buNone/>
            </a:pPr>
            <a:endParaRPr lang="cs-CZ" sz="2400" b="1" u="sng" dirty="0" smtClean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15.6.2016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2016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8</a:t>
            </a:fld>
            <a:endParaRPr lang="cs-CZ" dirty="0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Směrnice 2011/62(EU)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1568689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953725"/>
            <a:ext cx="8229600" cy="765085"/>
          </a:xfrm>
        </p:spPr>
        <p:txBody>
          <a:bodyPr>
            <a:normAutofit/>
          </a:bodyPr>
          <a:lstStyle/>
          <a:p>
            <a:r>
              <a:rPr lang="cs-CZ" sz="2400" dirty="0" smtClean="0"/>
              <a:t>Akty </a:t>
            </a:r>
            <a:r>
              <a:rPr lang="cs-CZ" sz="2400" dirty="0"/>
              <a:t>v přenesené </a:t>
            </a:r>
            <a:r>
              <a:rPr lang="cs-CZ" sz="2400" dirty="0" smtClean="0"/>
              <a:t>pravomoci = </a:t>
            </a:r>
            <a:r>
              <a:rPr lang="cs-CZ" sz="2600" dirty="0" smtClean="0"/>
              <a:t>Nařízení 2016/161(EU)</a:t>
            </a:r>
            <a:endParaRPr lang="cs-CZ" sz="2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28801"/>
            <a:ext cx="8229600" cy="4725524"/>
          </a:xfrm>
        </p:spPr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cs-CZ" sz="2200" b="1" dirty="0" smtClean="0"/>
              <a:t>Vydáno 2.10. 2015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200" b="1" dirty="0" smtClean="0"/>
              <a:t>Zveřejněno 9.2.2016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200" b="1" u="sng" dirty="0" smtClean="0"/>
              <a:t>Použije se od </a:t>
            </a:r>
            <a:r>
              <a:rPr lang="cs-CZ" sz="2200" b="1" u="sng" dirty="0" smtClean="0"/>
              <a:t>9.2.2019</a:t>
            </a:r>
          </a:p>
          <a:p>
            <a:pPr>
              <a:buFont typeface="Arial" panose="020B0604020202020204" pitchFamily="34" charset="0"/>
              <a:buChar char="•"/>
            </a:pPr>
            <a:endParaRPr lang="cs-CZ" sz="2000" b="1" u="sng" dirty="0" smtClean="0"/>
          </a:p>
          <a:p>
            <a:pPr>
              <a:buFont typeface="Arial" panose="020B0604020202020204" pitchFamily="34" charset="0"/>
              <a:buChar char="•"/>
            </a:pPr>
            <a:r>
              <a:rPr lang="cs-CZ" sz="2200" b="1" u="sng" dirty="0" smtClean="0"/>
              <a:t>Obsah: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200" b="1" dirty="0" smtClean="0"/>
              <a:t>11 kapitol, 50 článků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200" b="1" dirty="0" smtClean="0"/>
              <a:t>4 přílohy: </a:t>
            </a:r>
          </a:p>
          <a:p>
            <a:pPr marL="0" indent="0">
              <a:buNone/>
            </a:pPr>
            <a:r>
              <a:rPr lang="cs-CZ" sz="2200" dirty="0" smtClean="0"/>
              <a:t>      Seznam LP – </a:t>
            </a:r>
            <a:r>
              <a:rPr lang="cs-CZ" sz="2200" dirty="0" err="1" smtClean="0"/>
              <a:t>White</a:t>
            </a:r>
            <a:r>
              <a:rPr lang="cs-CZ" sz="2200" dirty="0" smtClean="0"/>
              <a:t> list </a:t>
            </a:r>
          </a:p>
          <a:p>
            <a:pPr marL="0" indent="0">
              <a:buNone/>
            </a:pPr>
            <a:r>
              <a:rPr lang="cs-CZ" sz="2200" dirty="0" smtClean="0"/>
              <a:t>      Seznam LP – Black list</a:t>
            </a:r>
          </a:p>
          <a:p>
            <a:pPr marL="0" indent="0">
              <a:buNone/>
            </a:pPr>
            <a:r>
              <a:rPr lang="cs-CZ" sz="2200" dirty="0" smtClean="0"/>
              <a:t>      Formulář oznámení EK – doplnění na Black list</a:t>
            </a:r>
          </a:p>
          <a:p>
            <a:pPr marL="0" indent="0">
              <a:buNone/>
            </a:pPr>
            <a:r>
              <a:rPr lang="cs-CZ" sz="2200" dirty="0" smtClean="0"/>
              <a:t>      Formulář </a:t>
            </a:r>
            <a:r>
              <a:rPr lang="cs-CZ" sz="2200" dirty="0"/>
              <a:t>oznámení EK – doplnění na </a:t>
            </a:r>
            <a:r>
              <a:rPr lang="cs-CZ" sz="2200" dirty="0" err="1" smtClean="0"/>
              <a:t>White</a:t>
            </a:r>
            <a:r>
              <a:rPr lang="cs-CZ" sz="2200" dirty="0" smtClean="0"/>
              <a:t> </a:t>
            </a:r>
            <a:r>
              <a:rPr lang="cs-CZ" sz="2200" dirty="0"/>
              <a:t>list</a:t>
            </a:r>
          </a:p>
          <a:p>
            <a:pPr>
              <a:buFont typeface="Arial" panose="020B0604020202020204" pitchFamily="34" charset="0"/>
              <a:buChar char="•"/>
            </a:pPr>
            <a:endParaRPr lang="cs-CZ" sz="2200" b="1" dirty="0" smtClean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15.6.2016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2016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9</a:t>
            </a:fld>
            <a:endParaRPr lang="cs-CZ" dirty="0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Nařízení 2016/161(EU</a:t>
            </a:r>
            <a:r>
              <a:rPr lang="cs-CZ" dirty="0"/>
              <a:t>)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7546192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953725"/>
            <a:ext cx="8229600" cy="765085"/>
          </a:xfrm>
        </p:spPr>
        <p:txBody>
          <a:bodyPr>
            <a:normAutofit/>
          </a:bodyPr>
          <a:lstStyle/>
          <a:p>
            <a:r>
              <a:rPr lang="cs-CZ" sz="2400" dirty="0" smtClean="0"/>
              <a:t>Akty </a:t>
            </a:r>
            <a:r>
              <a:rPr lang="cs-CZ" sz="2400" dirty="0"/>
              <a:t>v přenesené </a:t>
            </a:r>
            <a:r>
              <a:rPr lang="cs-CZ" sz="2400" dirty="0" smtClean="0"/>
              <a:t>pravomoci = </a:t>
            </a:r>
            <a:r>
              <a:rPr lang="cs-CZ" sz="2600" dirty="0" smtClean="0"/>
              <a:t>Nařízení 2016/161(EU)</a:t>
            </a:r>
            <a:endParaRPr lang="cs-CZ" sz="2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63815"/>
            <a:ext cx="8229600" cy="4590510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sz="2200" b="1" u="sng" dirty="0" smtClean="0"/>
              <a:t>Kapitoly:</a:t>
            </a:r>
          </a:p>
          <a:p>
            <a:pPr marL="457200" indent="-457200">
              <a:buAutoNum type="arabicPeriod"/>
            </a:pPr>
            <a:r>
              <a:rPr lang="cs-CZ" sz="2000" b="1" dirty="0" smtClean="0"/>
              <a:t>Předmět a definice</a:t>
            </a:r>
          </a:p>
          <a:p>
            <a:pPr marL="457200" indent="-457200">
              <a:buAutoNum type="arabicPeriod"/>
            </a:pPr>
            <a:r>
              <a:rPr lang="cs-CZ" sz="2000" b="1" dirty="0" smtClean="0"/>
              <a:t>Technické specifikace jedinečného identifikátoru(UI)</a:t>
            </a:r>
          </a:p>
          <a:p>
            <a:pPr marL="457200" indent="-457200">
              <a:buAutoNum type="arabicPeriod"/>
            </a:pPr>
            <a:r>
              <a:rPr lang="cs-CZ" sz="2000" b="1" dirty="0" smtClean="0"/>
              <a:t>Obecná ustanovení o ověření ochranných prvků(OP)</a:t>
            </a:r>
          </a:p>
          <a:p>
            <a:pPr marL="457200" indent="-457200">
              <a:buAutoNum type="arabicPeriod"/>
            </a:pPr>
            <a:r>
              <a:rPr lang="cs-CZ" sz="2000" b="1" dirty="0" smtClean="0"/>
              <a:t>Způsoby ověření OP a vyřazení UI prováděné výrobci</a:t>
            </a:r>
          </a:p>
          <a:p>
            <a:pPr marL="457200" indent="-457200">
              <a:buAutoNum type="arabicPeriod"/>
            </a:pPr>
            <a:r>
              <a:rPr lang="cs-CZ" sz="2000" b="1" dirty="0" smtClean="0"/>
              <a:t>Způsoby ověření OP a vyřazení UI prováděné distributory</a:t>
            </a:r>
          </a:p>
          <a:p>
            <a:pPr marL="457200" indent="-457200">
              <a:buFontTx/>
              <a:buAutoNum type="arabicPeriod"/>
            </a:pPr>
            <a:r>
              <a:rPr lang="cs-CZ" sz="2000" b="1" dirty="0"/>
              <a:t>Způsoby ověření </a:t>
            </a:r>
            <a:r>
              <a:rPr lang="cs-CZ" sz="2000" b="1" dirty="0" smtClean="0"/>
              <a:t>OP </a:t>
            </a:r>
            <a:r>
              <a:rPr lang="cs-CZ" sz="2000" b="1" dirty="0"/>
              <a:t>a vyřazení </a:t>
            </a:r>
            <a:r>
              <a:rPr lang="cs-CZ" sz="2000" b="1" dirty="0" smtClean="0"/>
              <a:t>UI </a:t>
            </a:r>
            <a:r>
              <a:rPr lang="cs-CZ" sz="2000" b="1" dirty="0"/>
              <a:t>prováděné </a:t>
            </a:r>
            <a:r>
              <a:rPr lang="cs-CZ" sz="2000" b="1" dirty="0" smtClean="0"/>
              <a:t>osobami oprávněnými vydávat LP veřejnosti(lékárny)</a:t>
            </a:r>
          </a:p>
          <a:p>
            <a:pPr marL="457200" indent="-457200">
              <a:buFontTx/>
              <a:buAutoNum type="arabicPeriod"/>
            </a:pPr>
            <a:r>
              <a:rPr lang="cs-CZ" sz="2000" b="1" dirty="0" smtClean="0"/>
              <a:t>Zřízení, správa a dostupnost systému úložišť</a:t>
            </a:r>
          </a:p>
          <a:p>
            <a:pPr marL="457200" indent="-457200">
              <a:buFontTx/>
              <a:buAutoNum type="arabicPeriod"/>
            </a:pPr>
            <a:r>
              <a:rPr lang="cs-CZ" sz="2000" b="1" dirty="0" smtClean="0"/>
              <a:t>Povinnosti držitelů rozhodnutí o registraci, souběžných dovozců a souběžných distributorů</a:t>
            </a:r>
          </a:p>
          <a:p>
            <a:pPr marL="457200" indent="-457200">
              <a:buFontTx/>
              <a:buAutoNum type="arabicPeriod"/>
            </a:pPr>
            <a:r>
              <a:rPr lang="cs-CZ" sz="2000" b="1" dirty="0" smtClean="0"/>
              <a:t>Povinnosti příslušných vnitrostátních orgánů</a:t>
            </a:r>
          </a:p>
          <a:p>
            <a:pPr marL="457200" indent="-457200">
              <a:buFontTx/>
              <a:buAutoNum type="arabicPeriod"/>
            </a:pPr>
            <a:r>
              <a:rPr lang="cs-CZ" sz="2000" b="1" dirty="0" smtClean="0"/>
              <a:t>Seznamy odchylek a oznámení Komisi </a:t>
            </a:r>
          </a:p>
          <a:p>
            <a:pPr marL="457200" indent="-457200">
              <a:buFontTx/>
              <a:buAutoNum type="arabicPeriod"/>
            </a:pPr>
            <a:r>
              <a:rPr lang="cs-CZ" sz="2000" b="1" dirty="0" smtClean="0"/>
              <a:t>Přechodná opatření a vstup v platnost</a:t>
            </a:r>
          </a:p>
          <a:p>
            <a:pPr marL="0" indent="0">
              <a:buNone/>
            </a:pPr>
            <a:endParaRPr lang="cs-CZ" sz="2000" b="1" dirty="0"/>
          </a:p>
          <a:p>
            <a:pPr marL="457200" indent="-457200">
              <a:buAutoNum type="arabicPeriod"/>
            </a:pPr>
            <a:endParaRPr lang="cs-CZ" sz="2200" b="1" dirty="0" smtClean="0"/>
          </a:p>
          <a:p>
            <a:pPr marL="457200" indent="-457200">
              <a:buAutoNum type="arabicPeriod"/>
            </a:pPr>
            <a:endParaRPr lang="cs-CZ" sz="2200" b="1" dirty="0" smtClean="0"/>
          </a:p>
          <a:p>
            <a:pPr marL="457200" indent="-457200">
              <a:buAutoNum type="arabicPeriod"/>
            </a:pPr>
            <a:endParaRPr lang="cs-CZ" sz="2200" b="1" dirty="0" smtClean="0"/>
          </a:p>
          <a:p>
            <a:pPr marL="457200" indent="-457200">
              <a:buAutoNum type="arabicPeriod"/>
            </a:pPr>
            <a:endParaRPr lang="cs-CZ" sz="220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15.6.2016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2016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10</a:t>
            </a:fld>
            <a:endParaRPr lang="cs-CZ" dirty="0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Nařízení 2016/161(EU</a:t>
            </a:r>
            <a:r>
              <a:rPr lang="cs-CZ" dirty="0"/>
              <a:t>)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661229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33746"/>
            <a:ext cx="8229600" cy="5220580"/>
          </a:xfrm>
        </p:spPr>
        <p:txBody>
          <a:bodyPr>
            <a:normAutofit/>
          </a:bodyPr>
          <a:lstStyle/>
          <a:p>
            <a:pPr marL="457200" indent="-457200">
              <a:buAutoNum type="arabicPeriod"/>
            </a:pPr>
            <a:r>
              <a:rPr lang="cs-CZ" sz="2000" b="1" u="sng" dirty="0" smtClean="0"/>
              <a:t>Předmět a definice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000" b="1" dirty="0" smtClean="0"/>
              <a:t>Stanovuje technické </a:t>
            </a:r>
            <a:r>
              <a:rPr lang="cs-CZ" sz="2000" b="1" dirty="0"/>
              <a:t>specifikace </a:t>
            </a:r>
            <a:r>
              <a:rPr lang="cs-CZ" sz="2000" b="1" dirty="0" smtClean="0"/>
              <a:t>UI, způsoby ověřování OP , ustanovení pro zřízení, správu a dostupnost úložišť, seznam LP </a:t>
            </a:r>
            <a:r>
              <a:rPr lang="cs-CZ" sz="2000" b="1" dirty="0" err="1" smtClean="0"/>
              <a:t>White</a:t>
            </a:r>
            <a:r>
              <a:rPr lang="cs-CZ" sz="2000" b="1" dirty="0" smtClean="0"/>
              <a:t> list/Black list </a:t>
            </a:r>
          </a:p>
          <a:p>
            <a:pPr marL="0" indent="0">
              <a:buNone/>
            </a:pPr>
            <a:r>
              <a:rPr lang="cs-CZ" sz="2000" b="1" dirty="0"/>
              <a:t> </a:t>
            </a:r>
            <a:r>
              <a:rPr lang="cs-CZ" sz="2000" b="1" dirty="0" smtClean="0"/>
              <a:t>      a postupy pro jejich doplňování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000" b="1" dirty="0" smtClean="0"/>
              <a:t>Vztahuje se na LP vydávané na lékařský předpis, pokud nejsou uvedeny na </a:t>
            </a:r>
            <a:r>
              <a:rPr lang="cs-CZ" sz="2000" b="1" dirty="0" err="1" smtClean="0"/>
              <a:t>White</a:t>
            </a:r>
            <a:r>
              <a:rPr lang="cs-CZ" sz="2000" b="1" dirty="0" smtClean="0"/>
              <a:t> list, na LP vydávané bez lékařského předpisu uvedené na Black list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000" b="1" dirty="0" smtClean="0"/>
              <a:t>Definuje: </a:t>
            </a:r>
          </a:p>
          <a:p>
            <a:pPr marL="0" indent="0">
              <a:buNone/>
            </a:pPr>
            <a:r>
              <a:rPr lang="cs-CZ" sz="2000" b="1" u="sng" dirty="0" smtClean="0"/>
              <a:t>Jedinečný identifikátor </a:t>
            </a:r>
            <a:r>
              <a:rPr lang="cs-CZ" sz="2000" b="1" dirty="0" smtClean="0"/>
              <a:t>= OP sloužící k ověření pravosti a identifikaci balení</a:t>
            </a:r>
          </a:p>
          <a:p>
            <a:pPr marL="0" indent="0">
              <a:buNone/>
            </a:pPr>
            <a:r>
              <a:rPr lang="cs-CZ" sz="2000" b="1" u="sng" dirty="0" smtClean="0"/>
              <a:t>Prostředek k ověření manipulace s obalem(ATD)</a:t>
            </a:r>
            <a:r>
              <a:rPr lang="cs-CZ" sz="2000" b="1" dirty="0" smtClean="0"/>
              <a:t> = OP umožňující ověřit zda bylo s obalem manipulováno</a:t>
            </a:r>
          </a:p>
          <a:p>
            <a:pPr marL="0" indent="0">
              <a:buNone/>
            </a:pPr>
            <a:r>
              <a:rPr lang="cs-CZ" sz="2000" b="1" dirty="0" smtClean="0"/>
              <a:t>Vyřazení UI = změna statutu UI, po které UI již nelze úspěšně ověřit</a:t>
            </a:r>
          </a:p>
          <a:p>
            <a:pPr marL="0" indent="0">
              <a:buNone/>
            </a:pPr>
            <a:r>
              <a:rPr lang="cs-CZ" sz="2000" b="1" dirty="0" smtClean="0"/>
              <a:t>Aktivní statut = UI, který dosud nebyl vyřazen </a:t>
            </a:r>
          </a:p>
          <a:p>
            <a:pPr marL="0" indent="0">
              <a:buNone/>
            </a:pPr>
            <a:endParaRPr lang="cs-CZ" sz="2000" b="1" dirty="0" smtClean="0"/>
          </a:p>
          <a:p>
            <a:pPr marL="0" indent="0">
              <a:buNone/>
            </a:pPr>
            <a:endParaRPr lang="cs-CZ" sz="2000" b="1" dirty="0" smtClean="0"/>
          </a:p>
          <a:p>
            <a:pPr marL="0" indent="0">
              <a:buNone/>
            </a:pPr>
            <a:endParaRPr lang="cs-CZ" sz="2000" b="1" dirty="0"/>
          </a:p>
          <a:p>
            <a:pPr marL="457200" indent="-457200">
              <a:buAutoNum type="arabicPeriod"/>
            </a:pPr>
            <a:endParaRPr lang="cs-CZ" sz="2200" b="1" dirty="0" smtClean="0"/>
          </a:p>
          <a:p>
            <a:pPr marL="457200" indent="-457200">
              <a:buAutoNum type="arabicPeriod"/>
            </a:pPr>
            <a:endParaRPr lang="cs-CZ" sz="2200" b="1" dirty="0" smtClean="0"/>
          </a:p>
          <a:p>
            <a:pPr marL="457200" indent="-457200">
              <a:buAutoNum type="arabicPeriod"/>
            </a:pPr>
            <a:endParaRPr lang="cs-CZ" sz="2200" b="1" dirty="0" smtClean="0"/>
          </a:p>
          <a:p>
            <a:pPr marL="457200" indent="-457200">
              <a:buAutoNum type="arabicPeriod"/>
            </a:pPr>
            <a:endParaRPr lang="cs-CZ" sz="220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15.6.2016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2016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11</a:t>
            </a:fld>
            <a:endParaRPr lang="cs-CZ" dirty="0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Nařízení 2016/161(EU</a:t>
            </a:r>
            <a:r>
              <a:rPr lang="cs-CZ" dirty="0"/>
              <a:t>)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6304073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08556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000" b="1" dirty="0" smtClean="0"/>
              <a:t>2. </a:t>
            </a:r>
            <a:r>
              <a:rPr lang="cs-CZ" sz="2000" b="1" u="sng" dirty="0" smtClean="0"/>
              <a:t>Technické specifikace UI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000" b="1" dirty="0" smtClean="0"/>
              <a:t>UI je série numerických nebo alfanumerických znaků jedinečná pro balení </a:t>
            </a:r>
          </a:p>
          <a:p>
            <a:pPr marL="0" indent="0">
              <a:buNone/>
            </a:pPr>
            <a:endParaRPr lang="cs-CZ" sz="2000" b="1" dirty="0" smtClean="0"/>
          </a:p>
          <a:p>
            <a:pPr>
              <a:buFont typeface="Arial" panose="020B0604020202020204" pitchFamily="34" charset="0"/>
              <a:buChar char="•"/>
            </a:pPr>
            <a:r>
              <a:rPr lang="cs-CZ" sz="2000" b="1" u="sng" dirty="0" smtClean="0"/>
              <a:t>UI je složen z: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sz="2000" b="1" dirty="0" smtClean="0"/>
              <a:t>Kódu přípravku – identifikující alespoň název, běžný název, léková forma, síla, velikost a typ balení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sz="2000" b="1" dirty="0" smtClean="0"/>
              <a:t>Sériového čísla – numerická, alfanumerická série max. 20 znaků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sz="2000" b="1" i="1" dirty="0" smtClean="0"/>
              <a:t>Vnitrostátního úhradové číslo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sz="2000" b="1" dirty="0"/>
              <a:t> </a:t>
            </a:r>
            <a:r>
              <a:rPr lang="cs-CZ" sz="2000" b="1" dirty="0" smtClean="0"/>
              <a:t>Čísla šarže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sz="2000" b="1" dirty="0" smtClean="0"/>
              <a:t> Data použitelnosti</a:t>
            </a:r>
          </a:p>
          <a:p>
            <a:pPr marL="0" indent="0">
              <a:buNone/>
            </a:pPr>
            <a:r>
              <a:rPr lang="cs-CZ" sz="2000" b="1" dirty="0" smtClean="0"/>
              <a:t> </a:t>
            </a:r>
          </a:p>
          <a:p>
            <a:pPr marL="0" indent="0">
              <a:buNone/>
            </a:pPr>
            <a:endParaRPr lang="cs-CZ" sz="2000" b="1" dirty="0" smtClean="0"/>
          </a:p>
          <a:p>
            <a:pPr marL="0" indent="0">
              <a:buNone/>
            </a:pPr>
            <a:endParaRPr lang="cs-CZ" sz="2000" b="1" dirty="0" smtClean="0"/>
          </a:p>
          <a:p>
            <a:pPr marL="0" indent="0">
              <a:buNone/>
            </a:pPr>
            <a:endParaRPr lang="cs-CZ" sz="2000" b="1" dirty="0" smtClean="0"/>
          </a:p>
          <a:p>
            <a:pPr marL="0" indent="0">
              <a:buNone/>
            </a:pPr>
            <a:endParaRPr lang="cs-CZ" sz="2000" b="1" dirty="0"/>
          </a:p>
          <a:p>
            <a:pPr marL="457200" indent="-457200">
              <a:buAutoNum type="arabicPeriod"/>
            </a:pPr>
            <a:endParaRPr lang="cs-CZ" sz="2200" b="1" dirty="0" smtClean="0"/>
          </a:p>
          <a:p>
            <a:pPr marL="457200" indent="-457200">
              <a:buAutoNum type="arabicPeriod"/>
            </a:pPr>
            <a:endParaRPr lang="cs-CZ" sz="2200" b="1" dirty="0" smtClean="0"/>
          </a:p>
          <a:p>
            <a:pPr marL="457200" indent="-457200">
              <a:buAutoNum type="arabicPeriod"/>
            </a:pPr>
            <a:endParaRPr lang="cs-CZ" sz="2200" b="1" dirty="0" smtClean="0"/>
          </a:p>
          <a:p>
            <a:pPr marL="457200" indent="-457200">
              <a:buAutoNum type="arabicPeriod"/>
            </a:pPr>
            <a:endParaRPr lang="cs-CZ" sz="220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15.6.2016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2016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12</a:t>
            </a:fld>
            <a:endParaRPr lang="cs-CZ" dirty="0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Nařízení 2016/161(EU</a:t>
            </a:r>
            <a:r>
              <a:rPr lang="cs-CZ" dirty="0"/>
              <a:t>)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8583510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98730"/>
            <a:ext cx="8229600" cy="535559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000" b="1" dirty="0" smtClean="0"/>
              <a:t>2. </a:t>
            </a:r>
            <a:r>
              <a:rPr lang="cs-CZ" sz="2000" b="1" u="sng" dirty="0" smtClean="0"/>
              <a:t>Technické specifikace UI</a:t>
            </a:r>
          </a:p>
          <a:p>
            <a:pPr marL="0" indent="0">
              <a:buNone/>
            </a:pPr>
            <a:endParaRPr lang="cs-CZ" sz="2000" b="1" u="sng" dirty="0" smtClean="0"/>
          </a:p>
          <a:p>
            <a:pPr>
              <a:buFont typeface="Arial" panose="020B0604020202020204" pitchFamily="34" charset="0"/>
              <a:buChar char="•"/>
            </a:pPr>
            <a:r>
              <a:rPr lang="cs-CZ" sz="2000" b="1" u="sng" dirty="0" smtClean="0"/>
              <a:t>Nosič UI: </a:t>
            </a:r>
          </a:p>
          <a:p>
            <a:pPr marL="0" indent="0">
              <a:buNone/>
            </a:pPr>
            <a:r>
              <a:rPr lang="cs-CZ" sz="2000" b="1" dirty="0" smtClean="0"/>
              <a:t>Dvojrozměrný čárový kód, strojově čitelný s detekcí a korekcí chyb jako datová matice ECC200 nebo vyšší. </a:t>
            </a:r>
          </a:p>
          <a:p>
            <a:pPr marL="0" indent="0">
              <a:buNone/>
            </a:pPr>
            <a:r>
              <a:rPr lang="cs-CZ" sz="2000" b="1" dirty="0" smtClean="0"/>
              <a:t>Struktura, kód jako datový prvek a použitý kódovací systém musí odpovídat příslušné normě ISO </a:t>
            </a:r>
          </a:p>
          <a:p>
            <a:pPr>
              <a:buFont typeface="Arial" panose="020B0604020202020204" pitchFamily="34" charset="0"/>
              <a:buChar char="•"/>
            </a:pPr>
            <a:endParaRPr lang="cs-CZ" sz="2000" b="1" dirty="0" smtClean="0"/>
          </a:p>
          <a:p>
            <a:pPr marL="0" indent="0">
              <a:buNone/>
            </a:pPr>
            <a:endParaRPr lang="cs-CZ" sz="2000" b="1" dirty="0" smtClean="0"/>
          </a:p>
          <a:p>
            <a:pPr marL="0" indent="0">
              <a:buNone/>
            </a:pPr>
            <a:endParaRPr lang="cs-CZ" sz="2000" b="1" dirty="0" smtClean="0"/>
          </a:p>
          <a:p>
            <a:pPr marL="0" indent="0">
              <a:buNone/>
            </a:pPr>
            <a:endParaRPr lang="cs-CZ" sz="2000" b="1" dirty="0"/>
          </a:p>
          <a:p>
            <a:pPr marL="457200" indent="-457200">
              <a:buAutoNum type="arabicPeriod"/>
            </a:pPr>
            <a:endParaRPr lang="cs-CZ" sz="2200" b="1" dirty="0" smtClean="0"/>
          </a:p>
          <a:p>
            <a:pPr marL="0" indent="0">
              <a:buNone/>
            </a:pPr>
            <a:endParaRPr lang="cs-CZ" sz="2200" b="1" dirty="0" smtClean="0"/>
          </a:p>
          <a:p>
            <a:pPr marL="457200" indent="-457200">
              <a:buAutoNum type="arabicPeriod"/>
            </a:pPr>
            <a:endParaRPr lang="cs-CZ" sz="220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15.6.2016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2016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13</a:t>
            </a:fld>
            <a:endParaRPr lang="cs-CZ" dirty="0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Nařízení 2016/161(EU</a:t>
            </a:r>
            <a:r>
              <a:rPr lang="cs-CZ" dirty="0"/>
              <a:t>)</a:t>
            </a:r>
          </a:p>
          <a:p>
            <a:endParaRPr lang="cs-CZ" dirty="0"/>
          </a:p>
        </p:txBody>
      </p:sp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6885" y="3744035"/>
            <a:ext cx="2475274" cy="23852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706265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43736"/>
            <a:ext cx="8229600" cy="531059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2000" b="1" dirty="0" smtClean="0"/>
              <a:t>2. </a:t>
            </a:r>
            <a:r>
              <a:rPr lang="cs-CZ" sz="2000" b="1" u="sng" dirty="0" smtClean="0"/>
              <a:t>Technické specifikace UI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000" b="1" dirty="0" smtClean="0"/>
              <a:t>Kvalita tisku </a:t>
            </a:r>
            <a:r>
              <a:rPr lang="cs-CZ" sz="2000" b="1" dirty="0" smtClean="0"/>
              <a:t>2D </a:t>
            </a:r>
            <a:r>
              <a:rPr lang="cs-CZ" sz="2000" b="1" dirty="0" smtClean="0"/>
              <a:t>kódu</a:t>
            </a:r>
            <a:r>
              <a:rPr lang="cs-CZ" sz="2000" b="1" dirty="0" smtClean="0"/>
              <a:t>:</a:t>
            </a:r>
          </a:p>
          <a:p>
            <a:pPr marL="0" indent="0">
              <a:buNone/>
            </a:pPr>
            <a:r>
              <a:rPr lang="cs-CZ" sz="2000" b="1" dirty="0" smtClean="0"/>
              <a:t>Výrobce určí minimální kvalitu tisku zaručující čitelnost alespoň 1 rok po uplynutí doby použitelnosti LP. </a:t>
            </a:r>
          </a:p>
          <a:p>
            <a:pPr marL="0" indent="0">
              <a:buNone/>
            </a:pPr>
            <a:r>
              <a:rPr lang="cs-CZ" sz="2000" b="1" dirty="0" smtClean="0"/>
              <a:t>Odpovídající je kvalita tisku dle ISO/IEC 15415:2011 alespoň hodnota 1,5  </a:t>
            </a:r>
            <a:endParaRPr lang="cs-CZ" sz="2000" b="1" dirty="0"/>
          </a:p>
          <a:p>
            <a:pPr marL="0" indent="0">
              <a:buNone/>
            </a:pPr>
            <a:endParaRPr lang="cs-CZ" sz="2000" b="1" dirty="0" smtClean="0"/>
          </a:p>
          <a:p>
            <a:pPr>
              <a:buFont typeface="Arial" panose="020B0604020202020204" pitchFamily="34" charset="0"/>
              <a:buChar char="•"/>
            </a:pPr>
            <a:r>
              <a:rPr lang="cs-CZ" sz="2000" b="1" dirty="0" smtClean="0"/>
              <a:t>Na obale budou dále vytištěny ve formátu čitelným okem v blízkosti 2D </a:t>
            </a:r>
            <a:r>
              <a:rPr lang="cs-CZ" sz="2000" b="1" dirty="0" smtClean="0"/>
              <a:t> </a:t>
            </a:r>
            <a:r>
              <a:rPr lang="cs-CZ" sz="2000" b="1" dirty="0" smtClean="0"/>
              <a:t>kódu následující údaje: </a:t>
            </a:r>
          </a:p>
          <a:p>
            <a:pPr marL="0" indent="0">
              <a:buNone/>
            </a:pPr>
            <a:r>
              <a:rPr lang="cs-CZ" sz="2000" b="1" dirty="0" smtClean="0"/>
              <a:t>                 </a:t>
            </a:r>
            <a:r>
              <a:rPr lang="cs-CZ" sz="2000" b="1" u="sng" dirty="0" smtClean="0"/>
              <a:t>kód přípravku, sériové číslo, vnitrostátní úhradové číslo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000" b="1" dirty="0" smtClean="0"/>
              <a:t>Nepoužije se u malých balení: </a:t>
            </a:r>
          </a:p>
          <a:p>
            <a:pPr marL="0" indent="0">
              <a:buNone/>
            </a:pPr>
            <a:r>
              <a:rPr lang="cs-CZ" sz="2000" b="1" dirty="0" smtClean="0"/>
              <a:t>                 součet dvou nejdelších rozměrů obalu = nebo &lt; 10cm</a:t>
            </a:r>
          </a:p>
          <a:p>
            <a:pPr marL="0" indent="0">
              <a:buNone/>
            </a:pPr>
            <a:endParaRPr lang="cs-CZ" sz="2000" b="1" dirty="0" smtClean="0"/>
          </a:p>
          <a:p>
            <a:pPr>
              <a:buFont typeface="Arial" panose="020B0604020202020204" pitchFamily="34" charset="0"/>
              <a:buChar char="•"/>
            </a:pPr>
            <a:r>
              <a:rPr lang="cs-CZ" sz="2000" b="1" dirty="0" smtClean="0"/>
              <a:t>Další informace v 2D </a:t>
            </a:r>
            <a:r>
              <a:rPr lang="cs-CZ" sz="2000" b="1" dirty="0" smtClean="0"/>
              <a:t>kódu  </a:t>
            </a:r>
            <a:r>
              <a:rPr lang="cs-CZ" sz="2000" b="1" dirty="0" smtClean="0"/>
              <a:t>- pokud je povoleno autoritou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000" b="1" dirty="0" smtClean="0"/>
              <a:t>Na obale LP s OP nesmí být pro účely jejich identifikace a ověření pravosti umístěny další 2D </a:t>
            </a:r>
            <a:r>
              <a:rPr lang="cs-CZ" sz="2000" b="1" dirty="0" smtClean="0"/>
              <a:t>kódy</a:t>
            </a:r>
            <a:endParaRPr lang="cs-CZ" sz="2000" b="1" dirty="0" smtClean="0"/>
          </a:p>
          <a:p>
            <a:pPr>
              <a:buFont typeface="Arial" panose="020B0604020202020204" pitchFamily="34" charset="0"/>
              <a:buChar char="•"/>
            </a:pPr>
            <a:endParaRPr lang="cs-CZ" sz="2000" b="1" dirty="0" smtClean="0"/>
          </a:p>
          <a:p>
            <a:pPr marL="0" indent="0">
              <a:buNone/>
            </a:pPr>
            <a:endParaRPr lang="cs-CZ" sz="2000" b="1" dirty="0" smtClean="0"/>
          </a:p>
          <a:p>
            <a:pPr marL="0" indent="0">
              <a:buNone/>
            </a:pPr>
            <a:endParaRPr lang="cs-CZ" sz="2000" b="1" dirty="0" smtClean="0"/>
          </a:p>
          <a:p>
            <a:pPr marL="0" indent="0">
              <a:buNone/>
            </a:pPr>
            <a:endParaRPr lang="cs-CZ" sz="2000" b="1" dirty="0"/>
          </a:p>
          <a:p>
            <a:pPr marL="457200" indent="-457200">
              <a:buAutoNum type="arabicPeriod"/>
            </a:pPr>
            <a:endParaRPr lang="cs-CZ" sz="2200" b="1" dirty="0" smtClean="0"/>
          </a:p>
          <a:p>
            <a:pPr marL="457200" indent="-457200">
              <a:buAutoNum type="arabicPeriod"/>
            </a:pPr>
            <a:endParaRPr lang="cs-CZ" sz="2200" b="1" dirty="0" smtClean="0"/>
          </a:p>
          <a:p>
            <a:pPr marL="457200" indent="-457200">
              <a:buAutoNum type="arabicPeriod"/>
            </a:pPr>
            <a:endParaRPr lang="cs-CZ" sz="2200" b="1" dirty="0" smtClean="0"/>
          </a:p>
          <a:p>
            <a:pPr marL="457200" indent="-457200">
              <a:buAutoNum type="arabicPeriod"/>
            </a:pPr>
            <a:endParaRPr lang="cs-CZ" sz="220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15.6.2016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2016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14</a:t>
            </a:fld>
            <a:endParaRPr lang="cs-CZ" dirty="0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Nařízení 2016/161(EU</a:t>
            </a:r>
            <a:r>
              <a:rPr lang="cs-CZ" dirty="0"/>
              <a:t>)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884191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21550" y="953725"/>
            <a:ext cx="8229600" cy="5400600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sz="2000" b="1" dirty="0" smtClean="0"/>
              <a:t>3. </a:t>
            </a:r>
            <a:r>
              <a:rPr lang="cs-CZ" sz="2000" b="1" u="sng" dirty="0"/>
              <a:t>Obecná ustanovení o ověření </a:t>
            </a:r>
            <a:r>
              <a:rPr lang="cs-CZ" sz="2000" b="1" u="sng" dirty="0" smtClean="0"/>
              <a:t>OP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000" b="1" dirty="0" smtClean="0"/>
              <a:t>Při ověření OP  výrobci, distributoři a lékárny ověří </a:t>
            </a:r>
            <a:r>
              <a:rPr lang="cs-CZ" sz="2000" b="1" u="sng" dirty="0" smtClean="0"/>
              <a:t>pravost UI a neporušenost ATD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000" b="1" dirty="0" smtClean="0"/>
              <a:t>Ověřením UI je  porovnání kódu produktu a sériového číslo balení s kódem </a:t>
            </a:r>
            <a:r>
              <a:rPr lang="cs-CZ" sz="2000" b="1" dirty="0"/>
              <a:t>produktu a </a:t>
            </a:r>
            <a:r>
              <a:rPr lang="cs-CZ" sz="2000" b="1" dirty="0" smtClean="0"/>
              <a:t>sériovým číslem v úložišti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000" b="1" dirty="0" smtClean="0"/>
              <a:t>LP, jehož UI byl vyřazen se nesmí dále distribuovat nebo vydávat  s výjimkou:</a:t>
            </a:r>
          </a:p>
          <a:p>
            <a:pPr marL="0" indent="0">
              <a:buNone/>
            </a:pPr>
            <a:r>
              <a:rPr lang="cs-CZ" sz="2000" b="1" dirty="0"/>
              <a:t> </a:t>
            </a:r>
            <a:r>
              <a:rPr lang="cs-CZ" sz="2000" b="1" dirty="0" smtClean="0"/>
              <a:t>          distributor:  v</a:t>
            </a:r>
            <a:r>
              <a:rPr lang="cs-CZ" sz="2000" u="sng" dirty="0" smtClean="0"/>
              <a:t>ývozu LP mimo EU,</a:t>
            </a:r>
            <a:r>
              <a:rPr lang="cs-CZ" sz="2000" dirty="0" smtClean="0"/>
              <a:t> </a:t>
            </a:r>
            <a:r>
              <a:rPr lang="cs-CZ" sz="2000" u="sng" dirty="0" smtClean="0"/>
              <a:t>likvidace balení (vrácených, stažených)</a:t>
            </a:r>
            <a:r>
              <a:rPr lang="cs-CZ" sz="2000" dirty="0" smtClean="0"/>
              <a:t>                                       </a:t>
            </a:r>
          </a:p>
          <a:p>
            <a:pPr marL="0" indent="0">
              <a:buNone/>
            </a:pPr>
            <a:r>
              <a:rPr lang="cs-CZ" sz="2000" dirty="0"/>
              <a:t> </a:t>
            </a:r>
            <a:r>
              <a:rPr lang="cs-CZ" sz="2000" dirty="0" smtClean="0"/>
              <a:t>                                 </a:t>
            </a:r>
            <a:r>
              <a:rPr lang="cs-CZ" sz="2000" u="sng" dirty="0" smtClean="0"/>
              <a:t>krádež</a:t>
            </a:r>
            <a:endParaRPr lang="cs-CZ" sz="2000" dirty="0" smtClean="0"/>
          </a:p>
          <a:p>
            <a:pPr marL="0" indent="0">
              <a:buNone/>
            </a:pPr>
            <a:r>
              <a:rPr lang="cs-CZ" sz="2000" b="1" dirty="0" smtClean="0"/>
              <a:t>            lékárna</a:t>
            </a:r>
            <a:r>
              <a:rPr lang="cs-CZ" sz="2000" dirty="0" smtClean="0"/>
              <a:t>: byl </a:t>
            </a:r>
            <a:r>
              <a:rPr lang="cs-CZ" sz="2000" u="sng" dirty="0" smtClean="0"/>
              <a:t>vyřazen dříve  než proběhl výdej,  </a:t>
            </a:r>
            <a:r>
              <a:rPr lang="cs-CZ" sz="2000" dirty="0" smtClean="0"/>
              <a:t>výdej části  balení</a:t>
            </a:r>
          </a:p>
          <a:p>
            <a:pPr marL="0" indent="0">
              <a:buNone/>
            </a:pPr>
            <a:r>
              <a:rPr lang="cs-CZ" sz="2000" dirty="0" smtClean="0"/>
              <a:t>            LP poskytnut autoritě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000" b="1" dirty="0" smtClean="0"/>
              <a:t>Vrácení vyřazeného UI je možné pouze pokud:</a:t>
            </a:r>
          </a:p>
          <a:p>
            <a:pPr marL="0" indent="0">
              <a:buNone/>
            </a:pPr>
            <a:r>
              <a:rPr lang="cs-CZ" sz="2000" dirty="0"/>
              <a:t> </a:t>
            </a:r>
            <a:r>
              <a:rPr lang="cs-CZ" sz="2000" dirty="0" smtClean="0"/>
              <a:t>        Osoba provádějící vrácení (výrobce, distributor, lékárna) je shodná, působí ve </a:t>
            </a:r>
          </a:p>
          <a:p>
            <a:pPr marL="0" indent="0">
              <a:buNone/>
            </a:pPr>
            <a:r>
              <a:rPr lang="cs-CZ" sz="2000" dirty="0"/>
              <a:t> </a:t>
            </a:r>
            <a:r>
              <a:rPr lang="cs-CZ" sz="2000" dirty="0" smtClean="0"/>
              <a:t>        stejných prostorech; k  vrácení UI dojde do 10 dnů od jeho vyřazení; balení </a:t>
            </a:r>
          </a:p>
          <a:p>
            <a:pPr marL="0" indent="0">
              <a:buNone/>
            </a:pPr>
            <a:r>
              <a:rPr lang="cs-CZ" sz="2000" dirty="0"/>
              <a:t> </a:t>
            </a:r>
            <a:r>
              <a:rPr lang="cs-CZ" sz="2000" dirty="0" smtClean="0"/>
              <a:t>        neuplynula doba použitelnosti; balení nebylo stahováno,  určeno k likvidaci </a:t>
            </a:r>
          </a:p>
          <a:p>
            <a:pPr marL="0" indent="0">
              <a:buNone/>
            </a:pPr>
            <a:r>
              <a:rPr lang="cs-CZ" sz="2000" dirty="0"/>
              <a:t> </a:t>
            </a:r>
            <a:r>
              <a:rPr lang="cs-CZ" sz="2000" dirty="0" smtClean="0"/>
              <a:t>        nebo odcizené;  LP nebyl vydán veřejnosti      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000" dirty="0" smtClean="0"/>
              <a:t> </a:t>
            </a:r>
            <a:r>
              <a:rPr lang="cs-CZ" sz="2000" b="1" u="sng" dirty="0" smtClean="0"/>
              <a:t>LP, jejichž UI nelze vrátit musí být zlikvidovány </a:t>
            </a:r>
          </a:p>
          <a:p>
            <a:pPr>
              <a:buFont typeface="Arial" panose="020B0604020202020204" pitchFamily="34" charset="0"/>
              <a:buChar char="•"/>
            </a:pPr>
            <a:endParaRPr lang="cs-CZ" sz="2000" b="1" u="sng" dirty="0" smtClean="0"/>
          </a:p>
          <a:p>
            <a:pPr marL="0" indent="0">
              <a:buNone/>
            </a:pPr>
            <a:endParaRPr lang="cs-CZ" sz="2000" b="1" dirty="0" smtClean="0"/>
          </a:p>
          <a:p>
            <a:pPr marL="0" indent="0">
              <a:buNone/>
            </a:pPr>
            <a:endParaRPr lang="cs-CZ" sz="2000" b="1" dirty="0" smtClean="0"/>
          </a:p>
          <a:p>
            <a:pPr marL="0" indent="0">
              <a:buNone/>
            </a:pPr>
            <a:endParaRPr lang="cs-CZ" sz="2000" b="1" dirty="0"/>
          </a:p>
          <a:p>
            <a:pPr marL="457200" indent="-457200">
              <a:buAutoNum type="arabicPeriod"/>
            </a:pPr>
            <a:endParaRPr lang="cs-CZ" sz="2200" b="1" dirty="0" smtClean="0"/>
          </a:p>
          <a:p>
            <a:pPr marL="457200" indent="-457200">
              <a:buAutoNum type="arabicPeriod"/>
            </a:pPr>
            <a:endParaRPr lang="cs-CZ" sz="2200" b="1" dirty="0" smtClean="0"/>
          </a:p>
          <a:p>
            <a:pPr marL="457200" indent="-457200">
              <a:buAutoNum type="arabicPeriod"/>
            </a:pPr>
            <a:endParaRPr lang="cs-CZ" sz="2200" b="1" dirty="0" smtClean="0"/>
          </a:p>
          <a:p>
            <a:pPr marL="457200" indent="-457200">
              <a:buAutoNum type="arabicPeriod"/>
            </a:pPr>
            <a:endParaRPr lang="cs-CZ" sz="220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15.6.2016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2016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15</a:t>
            </a:fld>
            <a:endParaRPr lang="cs-CZ" dirty="0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Nařízení 2016/161(EU</a:t>
            </a:r>
            <a:r>
              <a:rPr lang="cs-CZ" dirty="0"/>
              <a:t>)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6049870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88740"/>
            <a:ext cx="8229600" cy="526558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000" b="1" dirty="0"/>
              <a:t>4</a:t>
            </a:r>
            <a:r>
              <a:rPr lang="cs-CZ" sz="2000" b="1" dirty="0" smtClean="0"/>
              <a:t>. </a:t>
            </a:r>
            <a:r>
              <a:rPr lang="cs-CZ" sz="2000" b="1" u="sng" dirty="0" smtClean="0"/>
              <a:t>Způsoby ověření OP a vyřazení UI prováděné výrobci</a:t>
            </a:r>
            <a:endParaRPr lang="cs-CZ" sz="2000" b="1" u="sng" dirty="0"/>
          </a:p>
          <a:p>
            <a:pPr>
              <a:buFont typeface="Arial" panose="020B0604020202020204" pitchFamily="34" charset="0"/>
              <a:buChar char="•"/>
            </a:pPr>
            <a:r>
              <a:rPr lang="cs-CZ" sz="2000" b="1" dirty="0" smtClean="0"/>
              <a:t>Výrobce ověří, zda 2D čárový kód nesoucí UI je v souladu s požadavky nařízení a obsahuje správné informace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000" b="1" dirty="0" smtClean="0"/>
              <a:t>Výrobce vede záznamy o každém úkonu s UI, alespoň po dobu 1 roku po skončení doby použitelnosti LP nebo 5 let od jeho propuštění, v souladu s článkem č. 51 odst. 3 směrnice 2001/83/ES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000" b="1" u="sng" dirty="0" smtClean="0"/>
              <a:t>Před odstraněním či překrytím OP výrobce ověří: </a:t>
            </a:r>
          </a:p>
          <a:p>
            <a:pPr marL="0" indent="0">
              <a:buNone/>
            </a:pPr>
            <a:r>
              <a:rPr lang="cs-CZ" sz="2000" dirty="0" smtClean="0"/>
              <a:t>             neporušenost ATD</a:t>
            </a:r>
          </a:p>
          <a:p>
            <a:pPr marL="0" indent="0">
              <a:buNone/>
            </a:pPr>
            <a:r>
              <a:rPr lang="cs-CZ" sz="2000" dirty="0" smtClean="0"/>
              <a:t>             pravost UI a vyřadí jej pokud bude nahrazen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000" b="1" dirty="0" smtClean="0"/>
              <a:t>Platí také pro registrované LP použité v rámci klinického hodnocení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000" b="1" dirty="0" smtClean="0"/>
              <a:t>Výrobce ověří , zda kód přípravku a vnitrostátní úhradové číslo, struktura a složení UI umísťovaného na obal splňuje požadavky ČS, v němž má být LP uveden na trh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000" b="1" u="sng" dirty="0" smtClean="0"/>
              <a:t>Pokud má výrobce důvod se domnívat, že bylo s ATD manipulováno nebo UI nemusí být pravý  a okamžitě uvědomí příslušné orgány </a:t>
            </a:r>
          </a:p>
          <a:p>
            <a:pPr marL="0" indent="0">
              <a:buNone/>
            </a:pPr>
            <a:endParaRPr lang="cs-CZ" sz="2000" b="1" u="sng" dirty="0" smtClean="0"/>
          </a:p>
          <a:p>
            <a:pPr marL="0" indent="0">
              <a:buNone/>
            </a:pPr>
            <a:endParaRPr lang="cs-CZ" sz="2000" b="1" dirty="0" smtClean="0"/>
          </a:p>
          <a:p>
            <a:pPr marL="0" indent="0">
              <a:buNone/>
            </a:pPr>
            <a:endParaRPr lang="cs-CZ" sz="2000" b="1" dirty="0" smtClean="0"/>
          </a:p>
          <a:p>
            <a:pPr marL="0" indent="0">
              <a:buNone/>
            </a:pPr>
            <a:endParaRPr lang="cs-CZ" sz="2000" b="1" dirty="0"/>
          </a:p>
          <a:p>
            <a:pPr marL="457200" indent="-457200">
              <a:buAutoNum type="arabicPeriod"/>
            </a:pPr>
            <a:endParaRPr lang="cs-CZ" sz="2200" b="1" dirty="0" smtClean="0"/>
          </a:p>
          <a:p>
            <a:pPr marL="457200" indent="-457200">
              <a:buAutoNum type="arabicPeriod"/>
            </a:pPr>
            <a:endParaRPr lang="cs-CZ" sz="2200" b="1" dirty="0" smtClean="0"/>
          </a:p>
          <a:p>
            <a:pPr marL="457200" indent="-457200">
              <a:buAutoNum type="arabicPeriod"/>
            </a:pPr>
            <a:endParaRPr lang="cs-CZ" sz="2200" b="1" dirty="0" smtClean="0"/>
          </a:p>
          <a:p>
            <a:pPr marL="457200" indent="-457200">
              <a:buAutoNum type="arabicPeriod"/>
            </a:pPr>
            <a:endParaRPr lang="cs-CZ" sz="220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15.6.2016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2016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16</a:t>
            </a:fld>
            <a:endParaRPr lang="cs-CZ" dirty="0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Nařízení 2016/161(EU</a:t>
            </a:r>
            <a:r>
              <a:rPr lang="cs-CZ" dirty="0"/>
              <a:t>)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8288381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98730"/>
            <a:ext cx="8435280" cy="535559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000" b="1" dirty="0" smtClean="0"/>
              <a:t>5. </a:t>
            </a:r>
            <a:r>
              <a:rPr lang="cs-CZ" sz="2000" b="1" u="sng" dirty="0"/>
              <a:t>Způsoby ověření OP a vyřazení UI prováděné </a:t>
            </a:r>
            <a:r>
              <a:rPr lang="cs-CZ" sz="2000" b="1" u="sng" dirty="0" smtClean="0"/>
              <a:t>distributory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000" b="1" u="sng" dirty="0" smtClean="0"/>
              <a:t>Distributor ověří pravost UI alespoň u LP: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sz="2000" b="1" dirty="0" smtClean="0"/>
              <a:t>Vrácených lékárnami či jinými distributory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sz="2000" b="1" dirty="0"/>
              <a:t> </a:t>
            </a:r>
            <a:r>
              <a:rPr lang="cs-CZ" sz="2000" b="1" dirty="0" smtClean="0"/>
              <a:t>Které obdržel od :</a:t>
            </a:r>
          </a:p>
          <a:p>
            <a:pPr marL="0" indent="0">
              <a:buNone/>
            </a:pPr>
            <a:r>
              <a:rPr lang="cs-CZ" sz="2000" b="1" dirty="0"/>
              <a:t> </a:t>
            </a:r>
            <a:r>
              <a:rPr lang="cs-CZ" sz="2000" b="1" dirty="0" smtClean="0"/>
              <a:t>           </a:t>
            </a:r>
            <a:r>
              <a:rPr lang="cs-CZ" sz="2000" dirty="0" smtClean="0"/>
              <a:t>distributora, který není současně výrobcem LP</a:t>
            </a:r>
          </a:p>
          <a:p>
            <a:pPr marL="0" indent="0">
              <a:buNone/>
            </a:pPr>
            <a:r>
              <a:rPr lang="cs-CZ" sz="2000" dirty="0"/>
              <a:t> </a:t>
            </a:r>
            <a:r>
              <a:rPr lang="cs-CZ" sz="2000" dirty="0" smtClean="0"/>
              <a:t>           distributora, který není současně držitelem registrace</a:t>
            </a:r>
          </a:p>
          <a:p>
            <a:pPr marL="0" indent="0">
              <a:buNone/>
            </a:pPr>
            <a:r>
              <a:rPr lang="cs-CZ" sz="2000" dirty="0" smtClean="0"/>
              <a:t>            distributora, který není písemnou smlouvou pověřen držitelem </a:t>
            </a:r>
          </a:p>
          <a:p>
            <a:pPr marL="0" indent="0">
              <a:buNone/>
            </a:pPr>
            <a:r>
              <a:rPr lang="cs-CZ" sz="2000" dirty="0"/>
              <a:t> </a:t>
            </a:r>
            <a:r>
              <a:rPr lang="cs-CZ" sz="2000" dirty="0" smtClean="0"/>
              <a:t>                                   registrace </a:t>
            </a:r>
          </a:p>
          <a:p>
            <a:pPr marL="0" indent="0">
              <a:buNone/>
            </a:pPr>
            <a:endParaRPr lang="cs-CZ" sz="2000" dirty="0"/>
          </a:p>
          <a:p>
            <a:pPr>
              <a:buFont typeface="Arial" panose="020B0604020202020204" pitchFamily="34" charset="0"/>
              <a:buChar char="•"/>
            </a:pPr>
            <a:r>
              <a:rPr lang="cs-CZ" sz="2000" b="1" dirty="0" smtClean="0"/>
              <a:t>Ověření</a:t>
            </a:r>
            <a:r>
              <a:rPr lang="cs-CZ" sz="2000" b="1" dirty="0"/>
              <a:t> </a:t>
            </a:r>
            <a:r>
              <a:rPr lang="cs-CZ" sz="2000" b="1" dirty="0" smtClean="0"/>
              <a:t>pravosti UI se nevyžaduje pokud</a:t>
            </a:r>
            <a:r>
              <a:rPr lang="cs-CZ" sz="2000" b="1" dirty="0"/>
              <a:t> </a:t>
            </a:r>
            <a:r>
              <a:rPr lang="cs-CZ" sz="2000" b="1" dirty="0" smtClean="0"/>
              <a:t>LP:</a:t>
            </a:r>
          </a:p>
          <a:p>
            <a:pPr marL="0" indent="0">
              <a:buNone/>
            </a:pPr>
            <a:r>
              <a:rPr lang="cs-CZ" sz="2000" dirty="0" smtClean="0"/>
              <a:t>      změní vlastníka, ale zůstane ve fyzickém držení stejného distributora </a:t>
            </a:r>
          </a:p>
          <a:p>
            <a:pPr marL="0" indent="0">
              <a:buNone/>
            </a:pPr>
            <a:r>
              <a:rPr lang="cs-CZ" sz="2000" dirty="0" smtClean="0"/>
              <a:t>      je na území jednoho ČS distribuován mezi dvěma sklady téhož distributora    </a:t>
            </a:r>
          </a:p>
          <a:p>
            <a:pPr marL="0" indent="0">
              <a:buNone/>
            </a:pPr>
            <a:r>
              <a:rPr lang="cs-CZ" sz="2000" dirty="0"/>
              <a:t> </a:t>
            </a:r>
            <a:r>
              <a:rPr lang="cs-CZ" sz="2000" dirty="0" smtClean="0"/>
              <a:t>     nebo téhož právního subjektu </a:t>
            </a:r>
            <a:r>
              <a:rPr lang="cs-CZ" sz="2000" dirty="0"/>
              <a:t>a neproběhl </a:t>
            </a:r>
            <a:r>
              <a:rPr lang="cs-CZ" sz="2000" dirty="0" smtClean="0"/>
              <a:t>žádný prodej </a:t>
            </a:r>
          </a:p>
          <a:p>
            <a:pPr marL="0" indent="0">
              <a:buNone/>
            </a:pPr>
            <a:endParaRPr lang="cs-CZ" sz="2000" b="1" u="sng" dirty="0"/>
          </a:p>
          <a:p>
            <a:pPr>
              <a:buFont typeface="Arial" panose="020B0604020202020204" pitchFamily="34" charset="0"/>
              <a:buChar char="•"/>
            </a:pPr>
            <a:endParaRPr lang="cs-CZ" sz="2000" dirty="0" smtClean="0"/>
          </a:p>
          <a:p>
            <a:pPr>
              <a:buFont typeface="Arial" panose="020B0604020202020204" pitchFamily="34" charset="0"/>
              <a:buChar char="•"/>
            </a:pPr>
            <a:endParaRPr lang="cs-CZ" sz="2000" dirty="0" smtClean="0"/>
          </a:p>
          <a:p>
            <a:pPr marL="0" indent="0">
              <a:buNone/>
            </a:pPr>
            <a:endParaRPr lang="cs-CZ" sz="2000" b="1" u="sng" dirty="0" smtClean="0"/>
          </a:p>
          <a:p>
            <a:pPr marL="0" indent="0">
              <a:buNone/>
            </a:pPr>
            <a:endParaRPr lang="cs-CZ" sz="2000" b="1" dirty="0" smtClean="0"/>
          </a:p>
          <a:p>
            <a:pPr marL="0" indent="0">
              <a:buNone/>
            </a:pPr>
            <a:endParaRPr lang="cs-CZ" sz="2000" b="1" dirty="0" smtClean="0"/>
          </a:p>
          <a:p>
            <a:pPr marL="0" indent="0">
              <a:buNone/>
            </a:pPr>
            <a:endParaRPr lang="cs-CZ" sz="2000" b="1" dirty="0"/>
          </a:p>
          <a:p>
            <a:pPr marL="457200" indent="-457200">
              <a:buAutoNum type="arabicPeriod"/>
            </a:pPr>
            <a:endParaRPr lang="cs-CZ" sz="2200" b="1" dirty="0" smtClean="0"/>
          </a:p>
          <a:p>
            <a:pPr marL="457200" indent="-457200">
              <a:buAutoNum type="arabicPeriod"/>
            </a:pPr>
            <a:endParaRPr lang="cs-CZ" sz="2200" b="1" dirty="0" smtClean="0"/>
          </a:p>
          <a:p>
            <a:pPr marL="457200" indent="-457200">
              <a:buAutoNum type="arabicPeriod"/>
            </a:pPr>
            <a:endParaRPr lang="cs-CZ" sz="2200" b="1" dirty="0" smtClean="0"/>
          </a:p>
          <a:p>
            <a:pPr marL="457200" indent="-457200">
              <a:buAutoNum type="arabicPeriod"/>
            </a:pPr>
            <a:endParaRPr lang="cs-CZ" sz="220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15.6.2016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2016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17</a:t>
            </a:fld>
            <a:endParaRPr lang="cs-CZ" dirty="0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Nařízení 2016/161(EU</a:t>
            </a:r>
            <a:r>
              <a:rPr lang="cs-CZ" dirty="0"/>
              <a:t>)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2215898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98730"/>
            <a:ext cx="8229600" cy="535559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000" b="1" dirty="0" smtClean="0"/>
              <a:t>5. </a:t>
            </a:r>
            <a:r>
              <a:rPr lang="cs-CZ" sz="2000" b="1" u="sng" dirty="0"/>
              <a:t>Způsoby ověření OP a vyřazení UI prováděné </a:t>
            </a:r>
            <a:r>
              <a:rPr lang="cs-CZ" sz="2000" b="1" u="sng" dirty="0" smtClean="0"/>
              <a:t>distributory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000" b="1" dirty="0" smtClean="0"/>
              <a:t>Distributor ověří pravost a vyřadí UI u LP, které: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sz="2000" dirty="0" smtClean="0"/>
              <a:t>má v úmyslu vyvézt mimo EU;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sz="2000" dirty="0" smtClean="0"/>
              <a:t>byly vráceny lékárnou, jiným distributorem a nelze je vrátit do </a:t>
            </a:r>
          </a:p>
          <a:p>
            <a:pPr marL="0" indent="0">
              <a:buNone/>
            </a:pPr>
            <a:r>
              <a:rPr lang="cs-CZ" sz="2000" dirty="0"/>
              <a:t> </a:t>
            </a:r>
            <a:r>
              <a:rPr lang="cs-CZ" sz="2000" dirty="0" smtClean="0"/>
              <a:t>                          prodejních zásob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sz="2000" dirty="0" smtClean="0"/>
              <a:t> jsou určeny k likvidaci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sz="2000" dirty="0"/>
              <a:t> </a:t>
            </a:r>
            <a:r>
              <a:rPr lang="cs-CZ" sz="2000" dirty="0" smtClean="0"/>
              <a:t>byly předány autoritě jako vzorky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sz="2000" dirty="0" smtClean="0"/>
              <a:t> má v úmyslu dodat osobám dle článku 23 </a:t>
            </a:r>
            <a:r>
              <a:rPr lang="cs-CZ" sz="2000" dirty="0" smtClean="0"/>
              <a:t>nařízení, umožňuje-li to národní </a:t>
            </a:r>
            <a:r>
              <a:rPr lang="cs-CZ" sz="2000" dirty="0" smtClean="0"/>
              <a:t>právní </a:t>
            </a:r>
            <a:r>
              <a:rPr lang="cs-CZ" sz="2000" dirty="0" smtClean="0"/>
              <a:t>úprava</a:t>
            </a:r>
            <a:endParaRPr lang="cs-CZ" sz="2000" dirty="0" smtClean="0"/>
          </a:p>
          <a:p>
            <a:pPr marL="0" indent="0">
              <a:buNone/>
            </a:pPr>
            <a:r>
              <a:rPr lang="cs-CZ" sz="2000" dirty="0" smtClean="0"/>
              <a:t>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000" b="1" u="sng" dirty="0"/>
              <a:t>Pokud </a:t>
            </a:r>
            <a:r>
              <a:rPr lang="cs-CZ" sz="2000" b="1" u="sng" dirty="0" smtClean="0"/>
              <a:t>má distributor důvod se domnívat, </a:t>
            </a:r>
            <a:r>
              <a:rPr lang="cs-CZ" sz="2000" b="1" u="sng" dirty="0"/>
              <a:t>že bylo s ATD manipulováno nebo UI nemusí být pravý </a:t>
            </a:r>
            <a:r>
              <a:rPr lang="cs-CZ" sz="2000" b="1" u="sng" dirty="0" smtClean="0"/>
              <a:t>, LP nesmí dodat či vyvézt a okamžitě uvědomí </a:t>
            </a:r>
            <a:r>
              <a:rPr lang="cs-CZ" sz="2000" b="1" u="sng" dirty="0"/>
              <a:t>příslušné orgány </a:t>
            </a:r>
          </a:p>
          <a:p>
            <a:pPr marL="0" indent="0">
              <a:buNone/>
            </a:pPr>
            <a:endParaRPr lang="cs-CZ" sz="2000" b="1" u="sng" dirty="0"/>
          </a:p>
          <a:p>
            <a:pPr>
              <a:buFont typeface="Arial" panose="020B0604020202020204" pitchFamily="34" charset="0"/>
              <a:buChar char="•"/>
            </a:pPr>
            <a:endParaRPr lang="cs-CZ" sz="2000" dirty="0" smtClean="0"/>
          </a:p>
          <a:p>
            <a:pPr>
              <a:buFont typeface="Arial" panose="020B0604020202020204" pitchFamily="34" charset="0"/>
              <a:buChar char="•"/>
            </a:pPr>
            <a:endParaRPr lang="cs-CZ" sz="2000" dirty="0" smtClean="0"/>
          </a:p>
          <a:p>
            <a:pPr marL="0" indent="0">
              <a:buNone/>
            </a:pPr>
            <a:endParaRPr lang="cs-CZ" sz="2000" b="1" u="sng" dirty="0" smtClean="0"/>
          </a:p>
          <a:p>
            <a:pPr marL="0" indent="0">
              <a:buNone/>
            </a:pPr>
            <a:endParaRPr lang="cs-CZ" sz="2000" b="1" dirty="0" smtClean="0"/>
          </a:p>
          <a:p>
            <a:pPr marL="0" indent="0">
              <a:buNone/>
            </a:pPr>
            <a:endParaRPr lang="cs-CZ" sz="2000" b="1" dirty="0" smtClean="0"/>
          </a:p>
          <a:p>
            <a:pPr marL="0" indent="0">
              <a:buNone/>
            </a:pPr>
            <a:endParaRPr lang="cs-CZ" sz="2000" b="1" dirty="0"/>
          </a:p>
          <a:p>
            <a:pPr marL="457200" indent="-457200">
              <a:buAutoNum type="arabicPeriod"/>
            </a:pPr>
            <a:endParaRPr lang="cs-CZ" sz="2200" b="1" dirty="0" smtClean="0"/>
          </a:p>
          <a:p>
            <a:pPr marL="457200" indent="-457200">
              <a:buAutoNum type="arabicPeriod"/>
            </a:pPr>
            <a:endParaRPr lang="cs-CZ" sz="2200" b="1" dirty="0" smtClean="0"/>
          </a:p>
          <a:p>
            <a:pPr marL="457200" indent="-457200">
              <a:buAutoNum type="arabicPeriod"/>
            </a:pPr>
            <a:endParaRPr lang="cs-CZ" sz="2200" b="1" dirty="0" smtClean="0"/>
          </a:p>
          <a:p>
            <a:pPr marL="457200" indent="-457200">
              <a:buAutoNum type="arabicPeriod"/>
            </a:pPr>
            <a:endParaRPr lang="cs-CZ" sz="220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15.6.2016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2016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18</a:t>
            </a:fld>
            <a:endParaRPr lang="cs-CZ" dirty="0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Nařízení 2016/161(EU</a:t>
            </a:r>
            <a:r>
              <a:rPr lang="cs-CZ" dirty="0"/>
              <a:t>)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6240640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88739"/>
            <a:ext cx="8229600" cy="5175575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cs-CZ" sz="2900" b="1" dirty="0" smtClean="0"/>
              <a:t>5. </a:t>
            </a:r>
            <a:r>
              <a:rPr lang="cs-CZ" sz="2900" b="1" u="sng" dirty="0"/>
              <a:t>Způsoby ověření OP a vyřazení UI prováděné </a:t>
            </a:r>
            <a:r>
              <a:rPr lang="cs-CZ" sz="2900" b="1" u="sng" dirty="0" smtClean="0"/>
              <a:t>distributory</a:t>
            </a:r>
          </a:p>
          <a:p>
            <a:pPr marL="0" indent="0">
              <a:buNone/>
            </a:pPr>
            <a:endParaRPr lang="cs-CZ" sz="2000" b="1" u="sng" dirty="0"/>
          </a:p>
          <a:p>
            <a:pPr>
              <a:buFont typeface="Arial" panose="020B0604020202020204" pitchFamily="34" charset="0"/>
              <a:buChar char="•"/>
            </a:pPr>
            <a:r>
              <a:rPr lang="cs-CZ" sz="2700" b="1" dirty="0" smtClean="0"/>
              <a:t>Čl. 23: ČS mohou zohlednit zvláštní charakteristiky dodavatelských řetězců a pak distributor ověří OP a vyřadí UI před tím, než LP dodá:</a:t>
            </a:r>
          </a:p>
          <a:p>
            <a:pPr marL="0" indent="0">
              <a:buNone/>
            </a:pPr>
            <a:endParaRPr lang="cs-CZ" sz="2500" b="1" dirty="0" smtClean="0"/>
          </a:p>
          <a:p>
            <a:pPr marL="457200" indent="-457200">
              <a:buAutoNum type="alphaLcParenR"/>
            </a:pPr>
            <a:r>
              <a:rPr lang="cs-CZ" sz="2500" dirty="0" smtClean="0"/>
              <a:t>osobám </a:t>
            </a:r>
            <a:r>
              <a:rPr lang="cs-CZ" sz="2500" dirty="0"/>
              <a:t>oprávněným nebo zmocněným vydávat léčivé přípravky veřejnosti, které nepůsobí v rámci zdravotnického zařízení nebo lékárny; </a:t>
            </a:r>
            <a:endParaRPr lang="cs-CZ" sz="2500" dirty="0" smtClean="0"/>
          </a:p>
          <a:p>
            <a:pPr marL="457200" indent="-457200">
              <a:buAutoNum type="alphaLcParenR"/>
            </a:pPr>
            <a:r>
              <a:rPr lang="cs-CZ" sz="2500" u="sng" dirty="0" smtClean="0"/>
              <a:t>veterinárním </a:t>
            </a:r>
            <a:r>
              <a:rPr lang="cs-CZ" sz="2500" u="sng" dirty="0"/>
              <a:t>lékařům </a:t>
            </a:r>
            <a:r>
              <a:rPr lang="cs-CZ" sz="2500" dirty="0"/>
              <a:t>a maloobchodníkům s veterinárními léčivými přípravky, </a:t>
            </a:r>
            <a:endParaRPr lang="cs-CZ" sz="2500" dirty="0" smtClean="0"/>
          </a:p>
          <a:p>
            <a:pPr marL="457200" indent="-457200">
              <a:buAutoNum type="alphaLcParenR"/>
            </a:pPr>
            <a:r>
              <a:rPr lang="cs-CZ" sz="2500" dirty="0" smtClean="0"/>
              <a:t>zubním </a:t>
            </a:r>
            <a:r>
              <a:rPr lang="cs-CZ" sz="2500" dirty="0"/>
              <a:t>lékařům; </a:t>
            </a:r>
            <a:endParaRPr lang="cs-CZ" sz="2500" dirty="0" smtClean="0"/>
          </a:p>
          <a:p>
            <a:pPr marL="457200" indent="-457200">
              <a:buAutoNum type="alphaLcParenR"/>
            </a:pPr>
            <a:r>
              <a:rPr lang="cs-CZ" sz="2500" dirty="0" err="1" smtClean="0"/>
              <a:t>optometristům</a:t>
            </a:r>
            <a:r>
              <a:rPr lang="cs-CZ" sz="2500" dirty="0" smtClean="0"/>
              <a:t> </a:t>
            </a:r>
            <a:r>
              <a:rPr lang="cs-CZ" sz="2500" dirty="0"/>
              <a:t>a optikům; </a:t>
            </a:r>
            <a:endParaRPr lang="cs-CZ" sz="2500" dirty="0" smtClean="0"/>
          </a:p>
          <a:p>
            <a:pPr marL="457200" indent="-457200">
              <a:buAutoNum type="alphaLcParenR"/>
            </a:pPr>
            <a:r>
              <a:rPr lang="cs-CZ" sz="2500" dirty="0" smtClean="0"/>
              <a:t>pracovníkům </a:t>
            </a:r>
            <a:r>
              <a:rPr lang="cs-CZ" sz="2500" dirty="0"/>
              <a:t>zdravotnické záchranné služby; </a:t>
            </a:r>
            <a:endParaRPr lang="cs-CZ" sz="2500" dirty="0" smtClean="0"/>
          </a:p>
          <a:p>
            <a:pPr marL="457200" indent="-457200">
              <a:buAutoNum type="alphaLcParenR"/>
            </a:pPr>
            <a:r>
              <a:rPr lang="cs-CZ" sz="2500" u="sng" dirty="0" smtClean="0"/>
              <a:t>ozbrojeným </a:t>
            </a:r>
            <a:r>
              <a:rPr lang="cs-CZ" sz="2500" u="sng" dirty="0"/>
              <a:t>silám</a:t>
            </a:r>
            <a:r>
              <a:rPr lang="cs-CZ" sz="2500" dirty="0"/>
              <a:t>, policii a dalším vládním institucím, které si udržují zásoby léčivých přípravků pro účely civilní ochrany a zvládání katastrof; </a:t>
            </a:r>
            <a:endParaRPr lang="cs-CZ" sz="2500" dirty="0" smtClean="0"/>
          </a:p>
          <a:p>
            <a:pPr marL="457200" indent="-457200">
              <a:buAutoNum type="alphaLcParenR"/>
            </a:pPr>
            <a:r>
              <a:rPr lang="cs-CZ" sz="2500" dirty="0" smtClean="0"/>
              <a:t>univerzitám </a:t>
            </a:r>
            <a:r>
              <a:rPr lang="cs-CZ" sz="2500" dirty="0"/>
              <a:t>a dalším institucím vysokoškolského vzdělávání, které využívají léčivé přípravky pro účely výzkumu a vzdělávání, s výjimkou zdravotnických zařízení; </a:t>
            </a:r>
            <a:endParaRPr lang="cs-CZ" sz="2500" dirty="0" smtClean="0"/>
          </a:p>
          <a:p>
            <a:pPr marL="457200" indent="-457200">
              <a:buAutoNum type="alphaLcParenR"/>
            </a:pPr>
            <a:r>
              <a:rPr lang="cs-CZ" sz="2500" dirty="0" smtClean="0"/>
              <a:t>věznicím</a:t>
            </a:r>
            <a:r>
              <a:rPr lang="cs-CZ" sz="2500" dirty="0"/>
              <a:t>; </a:t>
            </a:r>
            <a:endParaRPr lang="cs-CZ" sz="2500" dirty="0" smtClean="0"/>
          </a:p>
          <a:p>
            <a:pPr marL="457200" indent="-457200">
              <a:buAutoNum type="alphaLcParenR"/>
            </a:pPr>
            <a:r>
              <a:rPr lang="cs-CZ" sz="2500" dirty="0" smtClean="0"/>
              <a:t>školám</a:t>
            </a:r>
            <a:r>
              <a:rPr lang="cs-CZ" sz="2500" dirty="0"/>
              <a:t>; </a:t>
            </a:r>
            <a:endParaRPr lang="cs-CZ" sz="2500" dirty="0" smtClean="0"/>
          </a:p>
          <a:p>
            <a:pPr marL="457200" indent="-457200">
              <a:buAutoNum type="alphaLcParenR"/>
            </a:pPr>
            <a:r>
              <a:rPr lang="cs-CZ" sz="2500" dirty="0" smtClean="0"/>
              <a:t>hospicům</a:t>
            </a:r>
            <a:r>
              <a:rPr lang="cs-CZ" sz="2500" dirty="0"/>
              <a:t>; </a:t>
            </a:r>
            <a:endParaRPr lang="cs-CZ" sz="2500" dirty="0" smtClean="0"/>
          </a:p>
          <a:p>
            <a:pPr marL="457200" indent="-457200">
              <a:buAutoNum type="alphaLcParenR"/>
            </a:pPr>
            <a:r>
              <a:rPr lang="cs-CZ" sz="2500" dirty="0" smtClean="0"/>
              <a:t>pečovatelským </a:t>
            </a:r>
            <a:r>
              <a:rPr lang="cs-CZ" sz="2500" dirty="0"/>
              <a:t>zařízením </a:t>
            </a:r>
            <a:r>
              <a:rPr lang="cs-CZ" sz="2500" dirty="0" smtClean="0"/>
              <a:t> </a:t>
            </a:r>
            <a:endParaRPr lang="cs-CZ" sz="250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15.6.2016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2016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19</a:t>
            </a:fld>
            <a:endParaRPr lang="cs-CZ" dirty="0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Nařízení 2016/161(EU</a:t>
            </a:r>
            <a:r>
              <a:rPr lang="cs-CZ" dirty="0"/>
              <a:t>)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7575269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43736"/>
            <a:ext cx="8229600" cy="531059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000" b="1" dirty="0"/>
              <a:t>6</a:t>
            </a:r>
            <a:r>
              <a:rPr lang="cs-CZ" sz="2000" b="1" dirty="0" smtClean="0"/>
              <a:t>. </a:t>
            </a:r>
            <a:r>
              <a:rPr lang="cs-CZ" sz="2000" b="1" u="sng" dirty="0"/>
              <a:t>Způsoby ověření OP a vyřazení UI prováděné </a:t>
            </a:r>
            <a:r>
              <a:rPr lang="cs-CZ" sz="2000" b="1" u="sng" dirty="0" smtClean="0"/>
              <a:t>lékárnami</a:t>
            </a:r>
          </a:p>
          <a:p>
            <a:pPr marL="0" indent="0">
              <a:buNone/>
            </a:pPr>
            <a:r>
              <a:rPr lang="cs-CZ" sz="2000" b="1" u="sng" dirty="0" smtClean="0"/>
              <a:t> </a:t>
            </a:r>
            <a:endParaRPr lang="cs-CZ" sz="2000" b="1" u="sng" dirty="0"/>
          </a:p>
          <a:p>
            <a:pPr>
              <a:buFont typeface="Arial" panose="020B0604020202020204" pitchFamily="34" charset="0"/>
              <a:buChar char="•"/>
            </a:pPr>
            <a:r>
              <a:rPr lang="cs-CZ" sz="2000" b="1" dirty="0" smtClean="0"/>
              <a:t>Lékárny provedou ověření OP(ATD + UI) a vyřadí  UI u všech LP opatřených OP, které vydávají veřejnosti v okamžiku výdeje LP</a:t>
            </a:r>
          </a:p>
          <a:p>
            <a:pPr marL="0" indent="0">
              <a:buNone/>
            </a:pPr>
            <a:r>
              <a:rPr lang="cs-CZ" sz="2000" dirty="0" smtClean="0"/>
              <a:t>      Lékárny působící v rámci zdravotnických zařízení mohou ověření a </a:t>
            </a:r>
          </a:p>
          <a:p>
            <a:pPr marL="0" indent="0">
              <a:buNone/>
            </a:pPr>
            <a:r>
              <a:rPr lang="cs-CZ" sz="2000" dirty="0"/>
              <a:t> </a:t>
            </a:r>
            <a:r>
              <a:rPr lang="cs-CZ" sz="2000" dirty="0" smtClean="0"/>
              <a:t>     vyřazení provést kdykoli, kdy je LP již v jejich fyzickém držení a mezi  </a:t>
            </a:r>
          </a:p>
          <a:p>
            <a:pPr marL="0" indent="0">
              <a:buNone/>
            </a:pPr>
            <a:r>
              <a:rPr lang="cs-CZ" sz="2000" dirty="0"/>
              <a:t> </a:t>
            </a:r>
            <a:r>
              <a:rPr lang="cs-CZ" sz="2000" dirty="0" smtClean="0"/>
              <a:t>     dodáním LP do ZZ a výdejem veřejnosti nedojde k jeho prodeji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000" b="1" dirty="0" smtClean="0"/>
              <a:t>Aby lékárna provedla ověření a vyřazení UI připojí se k systému úložišť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000" b="1" dirty="0" smtClean="0"/>
              <a:t>Dále lékárna provede ověření a vyřazení UI u LP: </a:t>
            </a:r>
          </a:p>
          <a:p>
            <a:pPr marL="0" indent="0">
              <a:buNone/>
            </a:pPr>
            <a:r>
              <a:rPr lang="cs-CZ" sz="2000" dirty="0" smtClean="0"/>
              <a:t>                - které jsou v jejich držení a nelze je vrátit distributorovi</a:t>
            </a:r>
          </a:p>
          <a:p>
            <a:pPr marL="0" indent="0">
              <a:buNone/>
            </a:pPr>
            <a:r>
              <a:rPr lang="cs-CZ" sz="2000" dirty="0" smtClean="0"/>
              <a:t>                - které byly předány autoritě jako vzorky</a:t>
            </a:r>
          </a:p>
          <a:p>
            <a:pPr marL="0" indent="0">
              <a:buNone/>
            </a:pPr>
            <a:r>
              <a:rPr lang="cs-CZ" sz="2000" dirty="0" smtClean="0"/>
              <a:t>                - které vydávají pro jejich následné použití v rámci klinického </a:t>
            </a:r>
          </a:p>
          <a:p>
            <a:pPr marL="0" indent="0">
              <a:buNone/>
            </a:pPr>
            <a:r>
              <a:rPr lang="cs-CZ" sz="2000" dirty="0"/>
              <a:t> </a:t>
            </a:r>
            <a:r>
              <a:rPr lang="cs-CZ" sz="2000" dirty="0" smtClean="0"/>
              <a:t>                 hodnocení(pomocné LP, hodnocené LP) </a:t>
            </a:r>
          </a:p>
          <a:p>
            <a:pPr marL="0" indent="0">
              <a:buNone/>
            </a:pPr>
            <a:endParaRPr lang="cs-CZ" sz="2000" b="1" u="sng" dirty="0"/>
          </a:p>
          <a:p>
            <a:pPr>
              <a:buFont typeface="Arial" panose="020B0604020202020204" pitchFamily="34" charset="0"/>
              <a:buChar char="•"/>
            </a:pPr>
            <a:endParaRPr lang="cs-CZ" sz="2000" dirty="0" smtClean="0"/>
          </a:p>
          <a:p>
            <a:pPr>
              <a:buFont typeface="Arial" panose="020B0604020202020204" pitchFamily="34" charset="0"/>
              <a:buChar char="•"/>
            </a:pPr>
            <a:endParaRPr lang="cs-CZ" sz="2000" dirty="0" smtClean="0"/>
          </a:p>
          <a:p>
            <a:pPr marL="0" indent="0">
              <a:buNone/>
            </a:pPr>
            <a:endParaRPr lang="cs-CZ" sz="2000" b="1" u="sng" dirty="0" smtClean="0"/>
          </a:p>
          <a:p>
            <a:pPr marL="0" indent="0">
              <a:buNone/>
            </a:pPr>
            <a:endParaRPr lang="cs-CZ" sz="2000" b="1" dirty="0" smtClean="0"/>
          </a:p>
          <a:p>
            <a:pPr marL="0" indent="0">
              <a:buNone/>
            </a:pPr>
            <a:endParaRPr lang="cs-CZ" sz="2000" b="1" dirty="0" smtClean="0"/>
          </a:p>
          <a:p>
            <a:pPr marL="0" indent="0">
              <a:buNone/>
            </a:pPr>
            <a:endParaRPr lang="cs-CZ" sz="2000" b="1" dirty="0"/>
          </a:p>
          <a:p>
            <a:pPr marL="457200" indent="-457200">
              <a:buAutoNum type="arabicPeriod"/>
            </a:pPr>
            <a:endParaRPr lang="cs-CZ" sz="2200" b="1" dirty="0" smtClean="0"/>
          </a:p>
          <a:p>
            <a:pPr marL="457200" indent="-457200">
              <a:buAutoNum type="arabicPeriod"/>
            </a:pPr>
            <a:endParaRPr lang="cs-CZ" sz="2200" b="1" dirty="0" smtClean="0"/>
          </a:p>
          <a:p>
            <a:pPr marL="457200" indent="-457200">
              <a:buAutoNum type="arabicPeriod"/>
            </a:pPr>
            <a:endParaRPr lang="cs-CZ" sz="2200" b="1" dirty="0" smtClean="0"/>
          </a:p>
          <a:p>
            <a:pPr marL="457200" indent="-457200">
              <a:buAutoNum type="arabicPeriod"/>
            </a:pPr>
            <a:endParaRPr lang="cs-CZ" sz="220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15.6.2016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2016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20</a:t>
            </a:fld>
            <a:endParaRPr lang="cs-CZ" dirty="0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Nařízení 2016/161(EU</a:t>
            </a:r>
            <a:r>
              <a:rPr lang="cs-CZ" dirty="0"/>
              <a:t>)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9078815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43736"/>
            <a:ext cx="8229600" cy="531059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200" b="1" dirty="0"/>
              <a:t>6</a:t>
            </a:r>
            <a:r>
              <a:rPr lang="cs-CZ" sz="2200" b="1" dirty="0" smtClean="0"/>
              <a:t>. </a:t>
            </a:r>
            <a:r>
              <a:rPr lang="cs-CZ" sz="2000" b="1" u="sng" dirty="0"/>
              <a:t>Způsoby ověření OP a vyřazení UI prováděné </a:t>
            </a:r>
            <a:r>
              <a:rPr lang="cs-CZ" sz="2000" b="1" u="sng" dirty="0" smtClean="0"/>
              <a:t>lékárnami </a:t>
            </a:r>
            <a:endParaRPr lang="cs-CZ" sz="2000" b="1" u="sng" dirty="0"/>
          </a:p>
          <a:p>
            <a:pPr>
              <a:buFont typeface="Arial" panose="020B0604020202020204" pitchFamily="34" charset="0"/>
              <a:buChar char="•"/>
            </a:pPr>
            <a:r>
              <a:rPr lang="cs-CZ" sz="2000" b="1" dirty="0" smtClean="0"/>
              <a:t>Lékárny jsou osvobozeny od povinnosti ověřit OP a vyřadit UI pokud: </a:t>
            </a:r>
          </a:p>
          <a:p>
            <a:pPr marL="0" indent="0">
              <a:buNone/>
            </a:pPr>
            <a:r>
              <a:rPr lang="cs-CZ" sz="2000" b="1" dirty="0" smtClean="0"/>
              <a:t>       </a:t>
            </a:r>
            <a:r>
              <a:rPr lang="cs-CZ" sz="2000" dirty="0" smtClean="0"/>
              <a:t>- jde o LP s OP, které jim byly poskytnuty jako vzorky(??)</a:t>
            </a:r>
          </a:p>
          <a:p>
            <a:pPr marL="0" indent="0">
              <a:buNone/>
            </a:pPr>
            <a:r>
              <a:rPr lang="cs-CZ" sz="2000" dirty="0" smtClean="0"/>
              <a:t>       - pokud nepůsobí v rámci zdravotnického zařízení nebo lékárny a tato  </a:t>
            </a:r>
          </a:p>
          <a:p>
            <a:pPr marL="0" indent="0">
              <a:buNone/>
            </a:pPr>
            <a:r>
              <a:rPr lang="cs-CZ" sz="2000" dirty="0"/>
              <a:t> </a:t>
            </a:r>
            <a:r>
              <a:rPr lang="cs-CZ" sz="2000" dirty="0" smtClean="0"/>
              <a:t>         povinnost byla přenesena národní právní úpravou na distributory(??)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000" b="1" dirty="0" smtClean="0"/>
              <a:t>ČS mohou osvobodit lékárny, působící v rámci zdravotnického zařízení od povinnosti ověřit OP a vyřadit UI pokud je splněno: </a:t>
            </a:r>
          </a:p>
          <a:p>
            <a:pPr marL="0" indent="0">
              <a:buNone/>
            </a:pPr>
            <a:r>
              <a:rPr lang="cs-CZ" sz="2000" b="1" dirty="0" smtClean="0"/>
              <a:t>                   - </a:t>
            </a:r>
            <a:r>
              <a:rPr lang="cs-CZ" sz="2000" dirty="0" smtClean="0"/>
              <a:t>distributor  dodávající LP je shodný právní subjekt jako  </a:t>
            </a:r>
          </a:p>
          <a:p>
            <a:pPr marL="0" indent="0">
              <a:buNone/>
            </a:pPr>
            <a:r>
              <a:rPr lang="cs-CZ" sz="2000" dirty="0"/>
              <a:t> </a:t>
            </a:r>
            <a:r>
              <a:rPr lang="cs-CZ" sz="2000" dirty="0" smtClean="0"/>
              <a:t>                     zdravotnické zařízení </a:t>
            </a:r>
          </a:p>
          <a:p>
            <a:pPr marL="0" indent="0">
              <a:buNone/>
            </a:pPr>
            <a:r>
              <a:rPr lang="cs-CZ" sz="2000" dirty="0"/>
              <a:t> </a:t>
            </a:r>
            <a:r>
              <a:rPr lang="cs-CZ" sz="2000" dirty="0" smtClean="0"/>
              <a:t>                  - ověření </a:t>
            </a:r>
            <a:r>
              <a:rPr lang="cs-CZ" sz="2000" dirty="0"/>
              <a:t>OP a </a:t>
            </a:r>
            <a:r>
              <a:rPr lang="cs-CZ" sz="2000" dirty="0" smtClean="0"/>
              <a:t>vyřazení UI provedl dodávající distributor </a:t>
            </a:r>
          </a:p>
          <a:p>
            <a:pPr marL="0" indent="0">
              <a:buNone/>
            </a:pPr>
            <a:r>
              <a:rPr lang="cs-CZ" sz="2000" dirty="0"/>
              <a:t> </a:t>
            </a:r>
            <a:r>
              <a:rPr lang="cs-CZ" sz="2000" dirty="0" smtClean="0"/>
              <a:t>                  - mezi distributorem dodávajícím LP a zdravotnickým zařízením </a:t>
            </a:r>
          </a:p>
          <a:p>
            <a:pPr marL="0" indent="0">
              <a:buNone/>
            </a:pPr>
            <a:r>
              <a:rPr lang="cs-CZ" sz="2000" dirty="0"/>
              <a:t> </a:t>
            </a:r>
            <a:r>
              <a:rPr lang="cs-CZ" sz="2000" dirty="0" smtClean="0"/>
              <a:t>                     nedojde k prodeji LP</a:t>
            </a:r>
          </a:p>
          <a:p>
            <a:pPr marL="0" indent="0">
              <a:buNone/>
            </a:pPr>
            <a:r>
              <a:rPr lang="cs-CZ" sz="2000" dirty="0" smtClean="0"/>
              <a:t>                   - LP je vydán veřejnosti v rámci uvedeného zdravotnického zařízení</a:t>
            </a:r>
            <a:endParaRPr lang="cs-CZ" sz="2000" u="sng" dirty="0"/>
          </a:p>
          <a:p>
            <a:pPr>
              <a:buFont typeface="Arial" panose="020B0604020202020204" pitchFamily="34" charset="0"/>
              <a:buChar char="•"/>
            </a:pPr>
            <a:endParaRPr lang="cs-CZ" sz="2000" dirty="0" smtClean="0"/>
          </a:p>
          <a:p>
            <a:pPr>
              <a:buFont typeface="Arial" panose="020B0604020202020204" pitchFamily="34" charset="0"/>
              <a:buChar char="•"/>
            </a:pPr>
            <a:endParaRPr lang="cs-CZ" sz="2000" dirty="0" smtClean="0"/>
          </a:p>
          <a:p>
            <a:pPr marL="0" indent="0">
              <a:buNone/>
            </a:pPr>
            <a:endParaRPr lang="cs-CZ" sz="2000" b="1" u="sng" dirty="0" smtClean="0"/>
          </a:p>
          <a:p>
            <a:pPr marL="0" indent="0">
              <a:buNone/>
            </a:pPr>
            <a:endParaRPr lang="cs-CZ" sz="2000" b="1" dirty="0" smtClean="0"/>
          </a:p>
          <a:p>
            <a:pPr marL="0" indent="0">
              <a:buNone/>
            </a:pPr>
            <a:endParaRPr lang="cs-CZ" sz="2000" b="1" dirty="0" smtClean="0"/>
          </a:p>
          <a:p>
            <a:pPr marL="0" indent="0">
              <a:buNone/>
            </a:pPr>
            <a:endParaRPr lang="cs-CZ" sz="2000" b="1" dirty="0"/>
          </a:p>
          <a:p>
            <a:pPr marL="457200" indent="-457200">
              <a:buAutoNum type="arabicPeriod"/>
            </a:pPr>
            <a:endParaRPr lang="cs-CZ" sz="2200" b="1" dirty="0" smtClean="0"/>
          </a:p>
          <a:p>
            <a:pPr marL="457200" indent="-457200">
              <a:buAutoNum type="arabicPeriod"/>
            </a:pPr>
            <a:endParaRPr lang="cs-CZ" sz="2200" b="1" dirty="0" smtClean="0"/>
          </a:p>
          <a:p>
            <a:pPr marL="457200" indent="-457200">
              <a:buAutoNum type="arabicPeriod"/>
            </a:pPr>
            <a:endParaRPr lang="cs-CZ" sz="2200" b="1" dirty="0" smtClean="0"/>
          </a:p>
          <a:p>
            <a:pPr marL="457200" indent="-457200">
              <a:buAutoNum type="arabicPeriod"/>
            </a:pPr>
            <a:endParaRPr lang="cs-CZ" sz="220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15.6.2016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2016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21</a:t>
            </a:fld>
            <a:endParaRPr lang="cs-CZ" dirty="0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Nařízení 2016/161(EU</a:t>
            </a:r>
            <a:r>
              <a:rPr lang="cs-CZ" dirty="0"/>
              <a:t>)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5063003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43736"/>
            <a:ext cx="8229600" cy="531059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200" b="1" dirty="0"/>
              <a:t>6</a:t>
            </a:r>
            <a:r>
              <a:rPr lang="cs-CZ" sz="2200" b="1" dirty="0" smtClean="0"/>
              <a:t>. </a:t>
            </a:r>
            <a:r>
              <a:rPr lang="cs-CZ" sz="2200" b="1" u="sng" dirty="0"/>
              <a:t>Způsoby ověření OP a vyřazení UI prováděné </a:t>
            </a:r>
            <a:r>
              <a:rPr lang="cs-CZ" sz="2200" b="1" u="sng" dirty="0" smtClean="0"/>
              <a:t>lékárnami </a:t>
            </a:r>
          </a:p>
          <a:p>
            <a:pPr marL="0" indent="0">
              <a:buNone/>
            </a:pPr>
            <a:endParaRPr lang="cs-CZ" sz="2200" b="1" u="sng" dirty="0"/>
          </a:p>
          <a:p>
            <a:pPr>
              <a:buFont typeface="Arial" panose="020B0604020202020204" pitchFamily="34" charset="0"/>
              <a:buChar char="•"/>
            </a:pPr>
            <a:r>
              <a:rPr lang="cs-CZ" sz="2000" b="1" dirty="0" smtClean="0"/>
              <a:t>Pokud lékárny vydávají pouze část balení LP, ověří OP a vyřadí UI  v okamžiku kdy je balení otevřeno poprvé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000" b="1" dirty="0" smtClean="0"/>
              <a:t>Pokud technické problémy v okamžiku výdeje LP znemožňují ověřit  pravost UI a vyřadit jej, poznamená si lékárna UI a vyřadí jej, jakmile technické problémy pominou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000" b="1" u="sng" dirty="0"/>
              <a:t>Pokud </a:t>
            </a:r>
            <a:r>
              <a:rPr lang="cs-CZ" sz="2000" b="1" u="sng" dirty="0" smtClean="0"/>
              <a:t>má lékárna důvod domnívat, </a:t>
            </a:r>
            <a:r>
              <a:rPr lang="cs-CZ" sz="2000" b="1" u="sng" dirty="0"/>
              <a:t>že bylo s ATD manipulováno </a:t>
            </a:r>
            <a:endParaRPr lang="cs-CZ" sz="2000" b="1" u="sng" dirty="0" smtClean="0"/>
          </a:p>
          <a:p>
            <a:pPr marL="0" indent="0">
              <a:buNone/>
            </a:pPr>
            <a:r>
              <a:rPr lang="cs-CZ" sz="2000" b="1" dirty="0"/>
              <a:t> </a:t>
            </a:r>
            <a:r>
              <a:rPr lang="cs-CZ" sz="2000" b="1" dirty="0" smtClean="0"/>
              <a:t>     </a:t>
            </a:r>
            <a:r>
              <a:rPr lang="cs-CZ" sz="2000" b="1" u="sng" dirty="0" smtClean="0"/>
              <a:t> nebo </a:t>
            </a:r>
            <a:r>
              <a:rPr lang="cs-CZ" sz="2000" b="1" u="sng" dirty="0"/>
              <a:t>UI nemusí být pravý , LP nesmí </a:t>
            </a:r>
            <a:r>
              <a:rPr lang="cs-CZ" sz="2000" b="1" u="sng" dirty="0" smtClean="0"/>
              <a:t>vydat a okamžitě uvědomí </a:t>
            </a:r>
          </a:p>
          <a:p>
            <a:pPr marL="0" indent="0">
              <a:buNone/>
            </a:pPr>
            <a:r>
              <a:rPr lang="cs-CZ" sz="2000" b="1" dirty="0"/>
              <a:t> </a:t>
            </a:r>
            <a:r>
              <a:rPr lang="cs-CZ" sz="2000" b="1" dirty="0" smtClean="0"/>
              <a:t>      </a:t>
            </a:r>
            <a:r>
              <a:rPr lang="cs-CZ" sz="2000" b="1" u="sng" dirty="0" smtClean="0"/>
              <a:t>příslušné </a:t>
            </a:r>
            <a:r>
              <a:rPr lang="cs-CZ" sz="2000" b="1" u="sng" dirty="0"/>
              <a:t>orgány </a:t>
            </a:r>
          </a:p>
          <a:p>
            <a:pPr>
              <a:buFont typeface="Arial" panose="020B0604020202020204" pitchFamily="34" charset="0"/>
              <a:buChar char="•"/>
            </a:pPr>
            <a:endParaRPr lang="cs-CZ" sz="2000" b="1" dirty="0" smtClean="0"/>
          </a:p>
          <a:p>
            <a:pPr>
              <a:buFont typeface="Arial" panose="020B0604020202020204" pitchFamily="34" charset="0"/>
              <a:buChar char="•"/>
            </a:pPr>
            <a:endParaRPr lang="cs-CZ" sz="2000" b="1" dirty="0" smtClean="0"/>
          </a:p>
          <a:p>
            <a:pPr marL="0" indent="0">
              <a:buNone/>
            </a:pPr>
            <a:r>
              <a:rPr lang="cs-CZ" sz="2000" b="1" dirty="0" smtClean="0"/>
              <a:t>       </a:t>
            </a:r>
            <a:endParaRPr lang="cs-CZ" sz="2000" dirty="0" smtClean="0"/>
          </a:p>
          <a:p>
            <a:pPr>
              <a:buFont typeface="Arial" panose="020B0604020202020204" pitchFamily="34" charset="0"/>
              <a:buChar char="•"/>
            </a:pPr>
            <a:endParaRPr lang="cs-CZ" sz="2000" dirty="0" smtClean="0"/>
          </a:p>
          <a:p>
            <a:pPr marL="0" indent="0">
              <a:buNone/>
            </a:pPr>
            <a:endParaRPr lang="cs-CZ" sz="2000" b="1" u="sng" dirty="0" smtClean="0"/>
          </a:p>
          <a:p>
            <a:pPr marL="0" indent="0">
              <a:buNone/>
            </a:pPr>
            <a:endParaRPr lang="cs-CZ" sz="2000" b="1" dirty="0" smtClean="0"/>
          </a:p>
          <a:p>
            <a:pPr marL="0" indent="0">
              <a:buNone/>
            </a:pPr>
            <a:endParaRPr lang="cs-CZ" sz="2000" b="1" dirty="0" smtClean="0"/>
          </a:p>
          <a:p>
            <a:pPr marL="0" indent="0">
              <a:buNone/>
            </a:pPr>
            <a:endParaRPr lang="cs-CZ" sz="2000" b="1" dirty="0"/>
          </a:p>
          <a:p>
            <a:pPr marL="457200" indent="-457200">
              <a:buAutoNum type="arabicPeriod"/>
            </a:pPr>
            <a:endParaRPr lang="cs-CZ" sz="2200" b="1" dirty="0" smtClean="0"/>
          </a:p>
          <a:p>
            <a:pPr marL="457200" indent="-457200">
              <a:buAutoNum type="arabicPeriod"/>
            </a:pPr>
            <a:endParaRPr lang="cs-CZ" sz="2200" b="1" dirty="0" smtClean="0"/>
          </a:p>
          <a:p>
            <a:pPr marL="457200" indent="-457200">
              <a:buAutoNum type="arabicPeriod"/>
            </a:pPr>
            <a:endParaRPr lang="cs-CZ" sz="2200" b="1" dirty="0" smtClean="0"/>
          </a:p>
          <a:p>
            <a:pPr marL="457200" indent="-457200">
              <a:buAutoNum type="arabicPeriod"/>
            </a:pPr>
            <a:endParaRPr lang="cs-CZ" sz="220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15.6.2016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2016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22</a:t>
            </a:fld>
            <a:endParaRPr lang="cs-CZ" dirty="0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Nařízení 2016/161(EU</a:t>
            </a:r>
            <a:r>
              <a:rPr lang="cs-CZ" dirty="0"/>
              <a:t>)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0240807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43736"/>
            <a:ext cx="8229600" cy="5310590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sz="2200" b="1" u="sng" dirty="0" smtClean="0"/>
              <a:t>7. Zřízení</a:t>
            </a:r>
            <a:r>
              <a:rPr lang="cs-CZ" sz="2200" b="1" u="sng" dirty="0"/>
              <a:t>, správa a dostupnost systému </a:t>
            </a:r>
            <a:r>
              <a:rPr lang="cs-CZ" sz="2200" b="1" u="sng" dirty="0" smtClean="0"/>
              <a:t>úložišť</a:t>
            </a:r>
            <a:endParaRPr lang="cs-CZ" sz="2200" b="1" u="sng" dirty="0"/>
          </a:p>
          <a:p>
            <a:pPr>
              <a:buFont typeface="Arial" panose="020B0604020202020204" pitchFamily="34" charset="0"/>
              <a:buChar char="•"/>
            </a:pPr>
            <a:r>
              <a:rPr lang="cs-CZ" sz="2000" b="1" dirty="0"/>
              <a:t>Systém úložišť zřídí a spravuje neziskový právní subjekt/subjekty </a:t>
            </a:r>
            <a:r>
              <a:rPr lang="cs-CZ" sz="2000" b="1" dirty="0" smtClean="0"/>
              <a:t>zřízené </a:t>
            </a:r>
            <a:r>
              <a:rPr lang="cs-CZ" sz="2000" b="1" dirty="0"/>
              <a:t>v EU výrobci a držiteli registrace LP opatřených </a:t>
            </a:r>
            <a:r>
              <a:rPr lang="cs-CZ" sz="2000" b="1" dirty="0" smtClean="0"/>
              <a:t>OP</a:t>
            </a:r>
            <a:endParaRPr lang="cs-CZ" sz="2000" b="1" dirty="0"/>
          </a:p>
          <a:p>
            <a:pPr>
              <a:buFont typeface="Arial" panose="020B0604020202020204" pitchFamily="34" charset="0"/>
              <a:buChar char="•"/>
            </a:pPr>
            <a:r>
              <a:rPr lang="cs-CZ" sz="2000" b="1" dirty="0"/>
              <a:t>Zřízení systému úložišť konzultuje neziskový právní subjekt alespoň s distributory, lékárnami a vnitrostátními orgány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000" b="1" dirty="0"/>
              <a:t>Distributoři a lékárny se mohou do neziskového právního subjektu zapojit dobrovolně a bezplatně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000" b="1" dirty="0"/>
              <a:t>Systém úložišť se skládá z:</a:t>
            </a:r>
          </a:p>
          <a:p>
            <a:pPr marL="0" indent="0">
              <a:buNone/>
            </a:pPr>
            <a:r>
              <a:rPr lang="cs-CZ" sz="2000" b="1" dirty="0"/>
              <a:t>             </a:t>
            </a:r>
            <a:r>
              <a:rPr lang="cs-CZ" sz="2000" dirty="0"/>
              <a:t>- Centrální úložiště – EU </a:t>
            </a:r>
            <a:r>
              <a:rPr lang="cs-CZ" sz="2000" dirty="0" smtClean="0"/>
              <a:t>Hub (EMVO)</a:t>
            </a:r>
            <a:endParaRPr lang="cs-CZ" sz="2000" dirty="0"/>
          </a:p>
          <a:p>
            <a:pPr marL="0" indent="0">
              <a:buNone/>
            </a:pPr>
            <a:r>
              <a:rPr lang="cs-CZ" sz="2000" dirty="0"/>
              <a:t>             - Vnitrostátní / nadnárodní  úložiště – 1 ČS / více ČS </a:t>
            </a:r>
            <a:r>
              <a:rPr lang="cs-CZ" sz="2000" dirty="0" smtClean="0"/>
              <a:t>společně (NMVO)</a:t>
            </a:r>
            <a:endParaRPr lang="cs-CZ" sz="2000" dirty="0"/>
          </a:p>
          <a:p>
            <a:pPr>
              <a:buFont typeface="Arial" panose="020B0604020202020204" pitchFamily="34" charset="0"/>
              <a:buChar char="•"/>
            </a:pPr>
            <a:r>
              <a:rPr lang="cs-CZ" sz="2000" b="1" dirty="0"/>
              <a:t>Pro území každého ČS musí být jedno vnitrostátní nebo nadnárodní úložiště  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000" b="1" dirty="0"/>
              <a:t>Systém úložiště musí umožňovat: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sz="2000" dirty="0"/>
              <a:t>Zasílat distributorům a  lékárnám dotazy za účelem ověření pravosti UI a jejich vyřazení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sz="2000" dirty="0"/>
              <a:t>Přístup autority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sz="2000" dirty="0"/>
              <a:t>Předání požadovaných informací nahraných prostřednictvím národního/nadnárodního  úložiště do EU Hubu  </a:t>
            </a:r>
          </a:p>
          <a:p>
            <a:pPr marL="0" indent="0">
              <a:buNone/>
            </a:pPr>
            <a:endParaRPr lang="cs-CZ" sz="2000" b="1" u="sng" dirty="0" smtClean="0"/>
          </a:p>
          <a:p>
            <a:pPr marL="0" indent="0">
              <a:buNone/>
            </a:pPr>
            <a:endParaRPr lang="cs-CZ" sz="2000" b="1" dirty="0" smtClean="0"/>
          </a:p>
          <a:p>
            <a:pPr marL="0" indent="0">
              <a:buNone/>
            </a:pPr>
            <a:endParaRPr lang="cs-CZ" sz="2000" b="1" dirty="0" smtClean="0"/>
          </a:p>
          <a:p>
            <a:pPr marL="0" indent="0">
              <a:buNone/>
            </a:pPr>
            <a:endParaRPr lang="cs-CZ" sz="2000" b="1" dirty="0"/>
          </a:p>
          <a:p>
            <a:pPr marL="457200" indent="-457200">
              <a:buAutoNum type="arabicPeriod"/>
            </a:pPr>
            <a:endParaRPr lang="cs-CZ" sz="2200" b="1" dirty="0" smtClean="0"/>
          </a:p>
          <a:p>
            <a:pPr marL="457200" indent="-457200">
              <a:buAutoNum type="arabicPeriod"/>
            </a:pPr>
            <a:endParaRPr lang="cs-CZ" sz="2200" b="1" dirty="0" smtClean="0"/>
          </a:p>
          <a:p>
            <a:pPr marL="457200" indent="-457200">
              <a:buAutoNum type="arabicPeriod"/>
            </a:pPr>
            <a:endParaRPr lang="cs-CZ" sz="2200" b="1" dirty="0" smtClean="0"/>
          </a:p>
          <a:p>
            <a:pPr marL="457200" indent="-457200">
              <a:buAutoNum type="arabicPeriod"/>
            </a:pPr>
            <a:endParaRPr lang="cs-CZ" sz="220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15.6.2016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2016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23</a:t>
            </a:fld>
            <a:endParaRPr lang="cs-CZ" dirty="0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Nařízení 2016/161(EU</a:t>
            </a:r>
            <a:r>
              <a:rPr lang="cs-CZ" dirty="0"/>
              <a:t>)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433801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43736"/>
            <a:ext cx="8229600" cy="5310590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sz="2200" b="1" u="sng" dirty="0" smtClean="0"/>
              <a:t>7. Zřízení</a:t>
            </a:r>
            <a:r>
              <a:rPr lang="cs-CZ" sz="2200" b="1" u="sng" dirty="0"/>
              <a:t>, správa a dostupnost systému </a:t>
            </a:r>
            <a:r>
              <a:rPr lang="cs-CZ" sz="2200" b="1" u="sng" dirty="0" smtClean="0"/>
              <a:t>úložišť</a:t>
            </a:r>
            <a:endParaRPr lang="cs-CZ" sz="2200" b="1" u="sng" dirty="0"/>
          </a:p>
          <a:p>
            <a:pPr>
              <a:buFont typeface="Arial" panose="020B0604020202020204" pitchFamily="34" charset="0"/>
              <a:buChar char="•"/>
            </a:pPr>
            <a:r>
              <a:rPr lang="cs-CZ" sz="2000" b="1" dirty="0" smtClean="0"/>
              <a:t>Systém úložiště musí umožňovat: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sz="2000" dirty="0" smtClean="0"/>
              <a:t>Nahrát, třídit, zpracovávat, upravovat a uchovávat informace o OP, které umožňují ověření pravosti a identifikaci LP (= UI)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sz="2000" dirty="0" smtClean="0"/>
              <a:t>V jakémkoli bodě legálního dodavatelského řetězce identifikovat balení LP, ověřit pravost jeho UI a vyřadit jej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000" b="1" dirty="0" smtClean="0"/>
              <a:t>Držitel registrace nebo povolení k souběžnému dovozu/distribuci zajistí nahrání požadovaných údajů před propuštěním LP z výroby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000" b="1" dirty="0" smtClean="0"/>
              <a:t>Do systému úložišť jsou nahrány  pro LP alespoň následující informace: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sz="2000" dirty="0"/>
              <a:t>d</a:t>
            </a:r>
            <a:r>
              <a:rPr lang="cs-CZ" sz="2000" dirty="0" smtClean="0"/>
              <a:t>atové prvky UI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sz="2000" dirty="0" smtClean="0"/>
              <a:t>kódovací systém kódu přípravku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sz="2000" dirty="0"/>
              <a:t>název, běžný název, léková forma, síla, velikost a typ balení </a:t>
            </a:r>
            <a:r>
              <a:rPr lang="cs-CZ" sz="2000" dirty="0" smtClean="0"/>
              <a:t>LP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sz="2000" dirty="0" smtClean="0"/>
              <a:t>členský stát/státy, kde má být LP uveden na trh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sz="2000" dirty="0"/>
              <a:t>k</a:t>
            </a:r>
            <a:r>
              <a:rPr lang="cs-CZ" sz="2000" dirty="0" smtClean="0"/>
              <a:t>ód identifikující záznam centralizovaně registrovaného LP v databázi EMA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sz="2000" dirty="0"/>
              <a:t>j</a:t>
            </a:r>
            <a:r>
              <a:rPr lang="cs-CZ" sz="2000" dirty="0" smtClean="0"/>
              <a:t>méno a adresu výrobce umísťujícího OP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sz="2000" dirty="0"/>
              <a:t>j</a:t>
            </a:r>
            <a:r>
              <a:rPr lang="cs-CZ" sz="2000" dirty="0" smtClean="0"/>
              <a:t>méno a adresu držitele registrace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sz="2000" dirty="0"/>
              <a:t>s</a:t>
            </a:r>
            <a:r>
              <a:rPr lang="cs-CZ" sz="2000" dirty="0" smtClean="0"/>
              <a:t>eznam distributorů, pověřených písemnou dohodou držitelem registrace, aby jeho jménem skladovali a distribuovali LP, jejichž je držitelem     </a:t>
            </a:r>
          </a:p>
          <a:p>
            <a:pPr>
              <a:buFont typeface="Arial" panose="020B0604020202020204" pitchFamily="34" charset="0"/>
              <a:buChar char="•"/>
            </a:pPr>
            <a:endParaRPr lang="cs-CZ" sz="2000" dirty="0" smtClean="0"/>
          </a:p>
          <a:p>
            <a:pPr marL="0" indent="0">
              <a:buNone/>
            </a:pPr>
            <a:endParaRPr lang="cs-CZ" sz="2000" b="1" u="sng" dirty="0" smtClean="0"/>
          </a:p>
          <a:p>
            <a:pPr marL="0" indent="0">
              <a:buNone/>
            </a:pPr>
            <a:endParaRPr lang="cs-CZ" sz="2000" b="1" dirty="0" smtClean="0"/>
          </a:p>
          <a:p>
            <a:pPr marL="0" indent="0">
              <a:buNone/>
            </a:pPr>
            <a:endParaRPr lang="cs-CZ" sz="2000" b="1" dirty="0" smtClean="0"/>
          </a:p>
          <a:p>
            <a:pPr marL="0" indent="0">
              <a:buNone/>
            </a:pPr>
            <a:endParaRPr lang="cs-CZ" sz="2000" b="1" dirty="0"/>
          </a:p>
          <a:p>
            <a:pPr marL="457200" indent="-457200">
              <a:buAutoNum type="arabicPeriod"/>
            </a:pPr>
            <a:endParaRPr lang="cs-CZ" sz="2200" b="1" dirty="0" smtClean="0"/>
          </a:p>
          <a:p>
            <a:pPr marL="457200" indent="-457200">
              <a:buAutoNum type="arabicPeriod"/>
            </a:pPr>
            <a:endParaRPr lang="cs-CZ" sz="2200" b="1" dirty="0" smtClean="0"/>
          </a:p>
          <a:p>
            <a:pPr marL="457200" indent="-457200">
              <a:buAutoNum type="arabicPeriod"/>
            </a:pPr>
            <a:endParaRPr lang="cs-CZ" sz="2200" b="1" dirty="0" smtClean="0"/>
          </a:p>
          <a:p>
            <a:pPr marL="457200" indent="-457200">
              <a:buAutoNum type="arabicPeriod"/>
            </a:pPr>
            <a:endParaRPr lang="cs-CZ" sz="220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15.6.2016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2016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24</a:t>
            </a:fld>
            <a:endParaRPr lang="cs-CZ" dirty="0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Nařízení 2016/161(EU</a:t>
            </a:r>
            <a:r>
              <a:rPr lang="cs-CZ" dirty="0"/>
              <a:t>)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6424314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43736"/>
            <a:ext cx="8229600" cy="531059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000" b="1" u="sng" dirty="0" smtClean="0"/>
              <a:t>7. Zřízení</a:t>
            </a:r>
            <a:r>
              <a:rPr lang="cs-CZ" sz="2000" b="1" u="sng" dirty="0"/>
              <a:t>, správa a dostupnost systému </a:t>
            </a:r>
            <a:r>
              <a:rPr lang="cs-CZ" sz="2000" b="1" u="sng" dirty="0" smtClean="0"/>
              <a:t>úložišť</a:t>
            </a:r>
            <a:endParaRPr lang="cs-CZ" sz="2200" b="1" u="sng" dirty="0"/>
          </a:p>
          <a:p>
            <a:pPr>
              <a:buFont typeface="Arial" panose="020B0604020202020204" pitchFamily="34" charset="0"/>
              <a:buChar char="•"/>
            </a:pPr>
            <a:r>
              <a:rPr lang="cs-CZ" sz="2000" b="1" dirty="0" smtClean="0"/>
              <a:t>Všechna vnitrostátní/nadnárodní úložiště  jsou součástí systému úložišť a komunikují s </a:t>
            </a:r>
            <a:r>
              <a:rPr lang="cs-CZ" sz="2000" b="1" dirty="0" err="1" smtClean="0"/>
              <a:t>EUHubem</a:t>
            </a:r>
            <a:r>
              <a:rPr lang="cs-CZ" sz="2000" b="1" dirty="0" smtClean="0"/>
              <a:t>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000" b="1" dirty="0" smtClean="0"/>
              <a:t>Není-li UI obsažen ve vnitrostátním/nadnárodním úložišti je odeslán dotaz do EU Hubu, zda je UI uchováván jinde a zpět pošle odpověď, stejným způsobem je předávána informace o změně statusu LP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000" b="1" dirty="0" smtClean="0"/>
              <a:t>Úložiště se musí nacházet v EU, musí být zřízena  spravována neziskovým právním subjektem, musí být interoperabilní s jinými úložišti, musí umožnit spolehlivou identifikaci a ověření pravosti jednotlivých balení LP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000" b="1" dirty="0" smtClean="0"/>
              <a:t>Doba odezvy na dotaz musí být  </a:t>
            </a:r>
            <a:r>
              <a:rPr lang="cs-CZ" sz="2000" b="1" u="sng" dirty="0" smtClean="0"/>
              <a:t>alespoň v 95 % nižší než 300 milisekund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000" b="1" dirty="0" smtClean="0"/>
              <a:t>Musí vést úplné záznamy – „</a:t>
            </a:r>
            <a:r>
              <a:rPr lang="cs-CZ" sz="2000" b="1" u="sng" dirty="0" smtClean="0"/>
              <a:t>auditní stopu“ </a:t>
            </a:r>
            <a:r>
              <a:rPr lang="cs-CZ" sz="2000" b="1" dirty="0" smtClean="0"/>
              <a:t>o všech úkonech s UI a zachovat ji alespoň 1 rok po uplynutí doby použitelnosti  nebo 5 let po propuštění LP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000" b="1" dirty="0" smtClean="0"/>
              <a:t>Zaručit ochranu osobních údajů  a důvěrných informací obchodní povahy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000" b="1" dirty="0" smtClean="0"/>
              <a:t>Každý subjekt odpovídá a vlastní pouze ty údaje v úložišti, které </a:t>
            </a:r>
            <a:r>
              <a:rPr lang="cs-CZ" sz="2000" b="1" dirty="0" smtClean="0"/>
              <a:t>vytvořil </a:t>
            </a:r>
            <a:endParaRPr lang="cs-CZ" sz="2000" dirty="0" smtClean="0"/>
          </a:p>
          <a:p>
            <a:pPr>
              <a:buFont typeface="Arial" panose="020B0604020202020204" pitchFamily="34" charset="0"/>
              <a:buChar char="•"/>
            </a:pPr>
            <a:endParaRPr lang="cs-CZ" sz="2000" dirty="0" smtClean="0"/>
          </a:p>
          <a:p>
            <a:pPr marL="0" indent="0">
              <a:buNone/>
            </a:pPr>
            <a:endParaRPr lang="cs-CZ" sz="2000" b="1" u="sng" dirty="0" smtClean="0"/>
          </a:p>
          <a:p>
            <a:pPr marL="0" indent="0">
              <a:buNone/>
            </a:pPr>
            <a:endParaRPr lang="cs-CZ" sz="2000" b="1" dirty="0" smtClean="0"/>
          </a:p>
          <a:p>
            <a:pPr marL="0" indent="0">
              <a:buNone/>
            </a:pPr>
            <a:endParaRPr lang="cs-CZ" sz="2000" b="1" dirty="0" smtClean="0"/>
          </a:p>
          <a:p>
            <a:pPr marL="0" indent="0">
              <a:buNone/>
            </a:pPr>
            <a:endParaRPr lang="cs-CZ" sz="2000" b="1" dirty="0"/>
          </a:p>
          <a:p>
            <a:pPr marL="457200" indent="-457200">
              <a:buAutoNum type="arabicPeriod"/>
            </a:pPr>
            <a:endParaRPr lang="cs-CZ" sz="2200" b="1" dirty="0" smtClean="0"/>
          </a:p>
          <a:p>
            <a:pPr marL="457200" indent="-457200">
              <a:buAutoNum type="arabicPeriod"/>
            </a:pPr>
            <a:endParaRPr lang="cs-CZ" sz="2200" b="1" dirty="0" smtClean="0"/>
          </a:p>
          <a:p>
            <a:pPr marL="457200" indent="-457200">
              <a:buAutoNum type="arabicPeriod"/>
            </a:pPr>
            <a:endParaRPr lang="cs-CZ" sz="2200" b="1" dirty="0" smtClean="0"/>
          </a:p>
          <a:p>
            <a:pPr marL="457200" indent="-457200">
              <a:buAutoNum type="arabicPeriod"/>
            </a:pPr>
            <a:endParaRPr lang="cs-CZ" sz="220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15.6.2016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2016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25</a:t>
            </a:fld>
            <a:endParaRPr lang="cs-CZ" dirty="0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Nařízení 2016/161(EU</a:t>
            </a:r>
            <a:r>
              <a:rPr lang="cs-CZ" dirty="0"/>
              <a:t>)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6509898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43736"/>
            <a:ext cx="8229600" cy="531059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000" b="1" u="sng" dirty="0" smtClean="0"/>
              <a:t>7. Zřízení</a:t>
            </a:r>
            <a:r>
              <a:rPr lang="cs-CZ" sz="2000" b="1" u="sng" dirty="0"/>
              <a:t>, správa a dostupnost systému </a:t>
            </a:r>
            <a:r>
              <a:rPr lang="cs-CZ" sz="2000" b="1" u="sng" dirty="0" smtClean="0"/>
              <a:t>úložišť</a:t>
            </a:r>
          </a:p>
          <a:p>
            <a:pPr marL="0" indent="0">
              <a:buNone/>
            </a:pPr>
            <a:endParaRPr lang="cs-CZ" sz="2200" b="1" u="sng" dirty="0"/>
          </a:p>
          <a:p>
            <a:pPr>
              <a:buFont typeface="Arial" panose="020B0604020202020204" pitchFamily="34" charset="0"/>
              <a:buChar char="•"/>
            </a:pPr>
            <a:r>
              <a:rPr lang="cs-CZ" sz="2000" b="1" dirty="0" smtClean="0"/>
              <a:t>Nesmí dovolit nahrání nebo uchování UI obsahujícího stejný kód přípravku a stejné sériové číslo, které již obsahuje jiný UI v úložišti </a:t>
            </a:r>
          </a:p>
          <a:p>
            <a:pPr marL="0" indent="0">
              <a:buNone/>
            </a:pPr>
            <a:endParaRPr lang="cs-CZ" sz="2000" b="1" dirty="0" smtClean="0"/>
          </a:p>
          <a:p>
            <a:pPr>
              <a:buFont typeface="Arial" panose="020B0604020202020204" pitchFamily="34" charset="0"/>
              <a:buChar char="•"/>
            </a:pPr>
            <a:r>
              <a:rPr lang="cs-CZ" sz="2000" b="1" dirty="0" smtClean="0"/>
              <a:t>U LP, na které byly umístěny rovnocenné UI musí držitel povolení k souběžnému dovozu/distribuci informovat EU Hub o číslu šarže nebo balení, která mají být přebalena a o UI na těchto baleních. </a:t>
            </a:r>
          </a:p>
          <a:p>
            <a:pPr marL="0" indent="0">
              <a:buNone/>
            </a:pPr>
            <a:r>
              <a:rPr lang="cs-CZ" sz="2000" b="1" dirty="0"/>
              <a:t> </a:t>
            </a:r>
            <a:r>
              <a:rPr lang="cs-CZ" sz="2000" b="1" dirty="0" smtClean="0"/>
              <a:t>     Dále informuje o číslu šarže vzniklé přebalením a UI této šarže.</a:t>
            </a:r>
          </a:p>
          <a:p>
            <a:pPr marL="0" indent="0">
              <a:buNone/>
            </a:pPr>
            <a:endParaRPr lang="cs-CZ" sz="2000" b="1" dirty="0" smtClean="0"/>
          </a:p>
          <a:p>
            <a:pPr marL="0" indent="0">
              <a:buNone/>
            </a:pPr>
            <a:endParaRPr lang="cs-CZ" sz="2000" b="1" dirty="0" smtClean="0"/>
          </a:p>
          <a:p>
            <a:pPr marL="0" indent="0">
              <a:buNone/>
            </a:pPr>
            <a:endParaRPr lang="cs-CZ" sz="2000" b="1" dirty="0"/>
          </a:p>
          <a:p>
            <a:pPr marL="457200" indent="-457200">
              <a:buAutoNum type="arabicPeriod"/>
            </a:pPr>
            <a:endParaRPr lang="cs-CZ" sz="2200" b="1" dirty="0" smtClean="0"/>
          </a:p>
          <a:p>
            <a:pPr marL="457200" indent="-457200">
              <a:buAutoNum type="arabicPeriod"/>
            </a:pPr>
            <a:endParaRPr lang="cs-CZ" sz="2200" b="1" dirty="0" smtClean="0"/>
          </a:p>
          <a:p>
            <a:pPr marL="457200" indent="-457200">
              <a:buAutoNum type="arabicPeriod"/>
            </a:pPr>
            <a:endParaRPr lang="cs-CZ" sz="2200" b="1" dirty="0" smtClean="0"/>
          </a:p>
          <a:p>
            <a:pPr marL="457200" indent="-457200">
              <a:buAutoNum type="arabicPeriod"/>
            </a:pPr>
            <a:endParaRPr lang="cs-CZ" sz="220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15.6.2016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2016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26</a:t>
            </a:fld>
            <a:endParaRPr lang="cs-CZ" dirty="0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Nařízení 2016/161(EU</a:t>
            </a:r>
            <a:r>
              <a:rPr lang="cs-CZ" dirty="0"/>
              <a:t>)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3349675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43736"/>
            <a:ext cx="8229600" cy="531059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000" b="1" u="sng" dirty="0" smtClean="0"/>
              <a:t>7. Zřízení</a:t>
            </a:r>
            <a:r>
              <a:rPr lang="cs-CZ" sz="2000" b="1" u="sng" dirty="0"/>
              <a:t>, správa a dostupnost systému </a:t>
            </a:r>
            <a:r>
              <a:rPr lang="cs-CZ" sz="2000" b="1" u="sng" dirty="0" smtClean="0"/>
              <a:t>úložišť</a:t>
            </a:r>
            <a:endParaRPr lang="cs-CZ" sz="2200" b="1" u="sng" dirty="0"/>
          </a:p>
          <a:p>
            <a:pPr>
              <a:buFont typeface="Arial" panose="020B0604020202020204" pitchFamily="34" charset="0"/>
              <a:buChar char="•"/>
            </a:pPr>
            <a:r>
              <a:rPr lang="cs-CZ" sz="2000" b="1" dirty="0" smtClean="0"/>
              <a:t>Systém úložišť zajistí: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sz="2000" dirty="0" smtClean="0"/>
              <a:t>opakované ověření pravosti UI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sz="2000" dirty="0" smtClean="0"/>
              <a:t> spuštění výstrahy když není potvrzena ověřením pravost UI, vyřazení UI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sz="2000" dirty="0" smtClean="0"/>
              <a:t>identifikaci, ověření  a vyřazení UI v jiném ČS než kde byl LP uveden na trh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sz="2000" dirty="0" smtClean="0"/>
              <a:t>ověření  </a:t>
            </a:r>
            <a:r>
              <a:rPr lang="cs-CZ" sz="2000" dirty="0"/>
              <a:t>a vyřazení UI </a:t>
            </a:r>
            <a:r>
              <a:rPr lang="cs-CZ" sz="2000" dirty="0" smtClean="0"/>
              <a:t>manuálním způsobem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sz="2000" dirty="0" smtClean="0"/>
              <a:t>přístup ověřených distributorů k seznamu distributorů pověřených držitelem registrace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sz="2000" dirty="0" smtClean="0"/>
              <a:t>změnu statutu UI a synchronizaci statutu v rámci systému úložišť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sz="2000" dirty="0" smtClean="0"/>
              <a:t>poskytnutí informací autoritě  pro dozor nad fungováním úložiště, úhradu a </a:t>
            </a:r>
            <a:r>
              <a:rPr lang="cs-CZ" sz="2000" dirty="0" err="1" smtClean="0"/>
              <a:t>farmakovigilanci</a:t>
            </a:r>
            <a:r>
              <a:rPr lang="cs-CZ" sz="2000" dirty="0" smtClean="0"/>
              <a:t> a </a:t>
            </a:r>
            <a:r>
              <a:rPr lang="cs-CZ" sz="2000" dirty="0" err="1" smtClean="0"/>
              <a:t>farmakoepidemiologii</a:t>
            </a:r>
            <a:endParaRPr lang="cs-CZ" sz="2000" dirty="0" smtClean="0"/>
          </a:p>
          <a:p>
            <a:pPr>
              <a:buFont typeface="Wingdings" panose="05000000000000000000" pitchFamily="2" charset="2"/>
              <a:buChar char="§"/>
            </a:pPr>
            <a:r>
              <a:rPr lang="cs-CZ" sz="2000" dirty="0" smtClean="0"/>
              <a:t>oznámení, že byl UI vyřazen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sz="2000" dirty="0" smtClean="0"/>
              <a:t>oznámení že byl LP odcizen, vyvezen, vyžádán jako vzorek, určen k likvidaci, označen jako reklamní vzorek</a:t>
            </a:r>
            <a:endParaRPr lang="cs-CZ" sz="2000" u="sng" dirty="0" smtClean="0"/>
          </a:p>
          <a:p>
            <a:pPr marL="0" indent="0">
              <a:buNone/>
            </a:pPr>
            <a:endParaRPr lang="cs-CZ" sz="2000" b="1" dirty="0" smtClean="0"/>
          </a:p>
          <a:p>
            <a:pPr marL="0" indent="0">
              <a:buNone/>
            </a:pPr>
            <a:endParaRPr lang="cs-CZ" sz="2000" b="1" dirty="0" smtClean="0"/>
          </a:p>
          <a:p>
            <a:pPr marL="0" indent="0">
              <a:buNone/>
            </a:pPr>
            <a:endParaRPr lang="cs-CZ" sz="2000" b="1" dirty="0"/>
          </a:p>
          <a:p>
            <a:pPr marL="457200" indent="-457200">
              <a:buAutoNum type="arabicPeriod"/>
            </a:pPr>
            <a:endParaRPr lang="cs-CZ" sz="2200" b="1" dirty="0" smtClean="0"/>
          </a:p>
          <a:p>
            <a:pPr marL="457200" indent="-457200">
              <a:buAutoNum type="arabicPeriod"/>
            </a:pPr>
            <a:endParaRPr lang="cs-CZ" sz="2200" b="1" dirty="0" smtClean="0"/>
          </a:p>
          <a:p>
            <a:pPr marL="457200" indent="-457200">
              <a:buAutoNum type="arabicPeriod"/>
            </a:pPr>
            <a:endParaRPr lang="cs-CZ" sz="2200" b="1" dirty="0" smtClean="0"/>
          </a:p>
          <a:p>
            <a:pPr marL="457200" indent="-457200">
              <a:buAutoNum type="arabicPeriod"/>
            </a:pPr>
            <a:endParaRPr lang="cs-CZ" sz="220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15.6.2016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2016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27</a:t>
            </a:fld>
            <a:endParaRPr lang="cs-CZ" dirty="0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Nařízení 2016/161(EU</a:t>
            </a:r>
            <a:r>
              <a:rPr lang="cs-CZ" dirty="0"/>
              <a:t>)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1891865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43736"/>
            <a:ext cx="8229600" cy="531059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000" b="1" u="sng" dirty="0" smtClean="0"/>
              <a:t>7. Zřízení</a:t>
            </a:r>
            <a:r>
              <a:rPr lang="cs-CZ" sz="2000" b="1" u="sng" dirty="0"/>
              <a:t>, správa a dostupnost systému </a:t>
            </a:r>
            <a:r>
              <a:rPr lang="cs-CZ" sz="2000" b="1" u="sng" dirty="0" smtClean="0"/>
              <a:t>úložišť</a:t>
            </a:r>
            <a:endParaRPr lang="cs-CZ" sz="2200" b="1" u="sng" dirty="0"/>
          </a:p>
          <a:p>
            <a:pPr>
              <a:buFont typeface="Arial" panose="020B0604020202020204" pitchFamily="34" charset="0"/>
              <a:buChar char="•"/>
            </a:pPr>
            <a:r>
              <a:rPr lang="cs-CZ" sz="2000" b="1" dirty="0" smtClean="0"/>
              <a:t>Právní subjekty spravující úložiště zajistí: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sz="2000" dirty="0" smtClean="0"/>
              <a:t>Informuje příslušné autority o úmyslu umístit úložiště na území ČS a jeho zprovoznění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sz="2000" dirty="0" smtClean="0"/>
              <a:t>Zabezpečí přístup a nahrání požadovaných informací  jen ověřenými uživateli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sz="2000" dirty="0" smtClean="0"/>
              <a:t>Nepřetržitě sleduje úložiště – výskyt výstrahy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sz="2000" dirty="0" smtClean="0"/>
              <a:t>Zajistí vyšetření případů výstrahy a při potvrzení padělání informuje vnitrostátní orgány, EMA a EK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sz="2000" dirty="0" smtClean="0"/>
              <a:t>Pravidelně provádí audity úložiště k ověření souladu s požadavky nařízení, (1x ročně prvních 5 let provozu, pak 1x za 3 roky)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sz="2000" dirty="0" smtClean="0"/>
              <a:t>Na vyžádání autority zpřístupní auditní stopu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sz="2000" dirty="0" smtClean="0"/>
              <a:t>Na vyžádání zpřístupní zprávy o plnění požadavků nařízení držiteli registrace, výrobci, distributory a lékárnami</a:t>
            </a:r>
          </a:p>
          <a:p>
            <a:pPr>
              <a:buFont typeface="Wingdings" panose="05000000000000000000" pitchFamily="2" charset="2"/>
              <a:buChar char="§"/>
            </a:pPr>
            <a:endParaRPr lang="cs-CZ" sz="2000" dirty="0" smtClean="0"/>
          </a:p>
          <a:p>
            <a:pPr marL="0" indent="0">
              <a:buNone/>
            </a:pPr>
            <a:endParaRPr lang="cs-CZ" sz="2000" b="1" dirty="0" smtClean="0"/>
          </a:p>
          <a:p>
            <a:pPr marL="0" indent="0">
              <a:buNone/>
            </a:pPr>
            <a:endParaRPr lang="cs-CZ" sz="2000" b="1" dirty="0"/>
          </a:p>
          <a:p>
            <a:pPr marL="457200" indent="-457200">
              <a:buAutoNum type="arabicPeriod"/>
            </a:pPr>
            <a:endParaRPr lang="cs-CZ" sz="2200" b="1" dirty="0" smtClean="0"/>
          </a:p>
          <a:p>
            <a:pPr marL="457200" indent="-457200">
              <a:buAutoNum type="arabicPeriod"/>
            </a:pPr>
            <a:endParaRPr lang="cs-CZ" sz="2200" b="1" dirty="0" smtClean="0"/>
          </a:p>
          <a:p>
            <a:pPr marL="457200" indent="-457200">
              <a:buAutoNum type="arabicPeriod"/>
            </a:pPr>
            <a:endParaRPr lang="cs-CZ" sz="2200" b="1" dirty="0" smtClean="0"/>
          </a:p>
          <a:p>
            <a:pPr marL="457200" indent="-457200">
              <a:buAutoNum type="arabicPeriod"/>
            </a:pPr>
            <a:endParaRPr lang="cs-CZ" sz="220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15.6.2016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2016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28</a:t>
            </a:fld>
            <a:endParaRPr lang="cs-CZ" dirty="0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Nařízení 2016/161(EU</a:t>
            </a:r>
            <a:r>
              <a:rPr lang="cs-CZ" dirty="0"/>
              <a:t>)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6821433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43736"/>
            <a:ext cx="8229600" cy="531059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000" b="1" u="sng" dirty="0"/>
              <a:t>8</a:t>
            </a:r>
            <a:r>
              <a:rPr lang="cs-CZ" sz="2000" b="1" u="sng" dirty="0" smtClean="0"/>
              <a:t>. Povinnosti držitelů registrace  a povolení k souběžnému dovozu/distribuci</a:t>
            </a:r>
            <a:endParaRPr lang="cs-CZ" sz="2200" b="1" u="sng" dirty="0"/>
          </a:p>
          <a:p>
            <a:pPr>
              <a:buFont typeface="Arial" panose="020B0604020202020204" pitchFamily="34" charset="0"/>
              <a:buChar char="•"/>
            </a:pPr>
            <a:r>
              <a:rPr lang="cs-CZ" sz="2000" b="1" dirty="0" smtClean="0"/>
              <a:t>Držitel registrace nebo </a:t>
            </a:r>
            <a:r>
              <a:rPr lang="cs-CZ" sz="2000" b="1" dirty="0" smtClean="0"/>
              <a:t>povolení k souběžnému dovozu/distribuci pokud umístil rovnocenný UI neprodleně přijmou následující opatření</a:t>
            </a:r>
            <a:r>
              <a:rPr lang="cs-CZ" sz="2000" b="1" dirty="0" smtClean="0"/>
              <a:t>: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sz="2000" b="1" dirty="0" smtClean="0"/>
              <a:t> V</a:t>
            </a:r>
            <a:r>
              <a:rPr lang="cs-CZ" sz="2000" dirty="0" smtClean="0"/>
              <a:t>yřazení UI LP, který má být stažen v každém úložišti, které je stahováním dotčeno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sz="2000" dirty="0" smtClean="0"/>
              <a:t>Vyřazení UI odcizeného LP, je-li znám </a:t>
            </a:r>
            <a:r>
              <a:rPr lang="cs-CZ" sz="2000" dirty="0"/>
              <a:t>v každém úložišti, </a:t>
            </a:r>
            <a:r>
              <a:rPr lang="cs-CZ" sz="2000" dirty="0" smtClean="0"/>
              <a:t>ve kterém </a:t>
            </a:r>
            <a:r>
              <a:rPr lang="cs-CZ" sz="2000" dirty="0"/>
              <a:t>je </a:t>
            </a:r>
            <a:r>
              <a:rPr lang="cs-CZ" sz="2000" dirty="0" smtClean="0"/>
              <a:t>informace o tomto LP uchovávána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sz="2000" dirty="0" smtClean="0"/>
              <a:t>V dotčených úložištích označí zda byl LP stažen či odcizen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000" b="1" dirty="0" smtClean="0"/>
              <a:t>Držitel registrace v systému úložišť předem označí a vyřadí UI u těch LP, které hodlá poskytovat jako reklamní vzorky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000" b="1" dirty="0"/>
              <a:t>Držitel registrace nebo povolení k souběžnému </a:t>
            </a:r>
            <a:r>
              <a:rPr lang="cs-CZ" sz="2000" b="1" dirty="0" smtClean="0"/>
              <a:t>dovozu/distribuci nesmí nahrát do systému úložišť nový UI dříve než z něj odstranil starší UI se stejným kódem přípravku a sériovým číslem </a:t>
            </a:r>
            <a:endParaRPr lang="cs-CZ" sz="2000" dirty="0" smtClean="0"/>
          </a:p>
          <a:p>
            <a:pPr>
              <a:buFont typeface="Arial" panose="020B0604020202020204" pitchFamily="34" charset="0"/>
              <a:buChar char="•"/>
            </a:pPr>
            <a:endParaRPr lang="cs-CZ" sz="2000" dirty="0"/>
          </a:p>
          <a:p>
            <a:pPr>
              <a:buFont typeface="Wingdings" panose="05000000000000000000" pitchFamily="2" charset="2"/>
              <a:buChar char="§"/>
            </a:pPr>
            <a:endParaRPr lang="cs-CZ" sz="2000" dirty="0" smtClean="0"/>
          </a:p>
          <a:p>
            <a:pPr>
              <a:buFont typeface="Wingdings" panose="05000000000000000000" pitchFamily="2" charset="2"/>
              <a:buChar char="§"/>
            </a:pPr>
            <a:endParaRPr lang="cs-CZ" sz="2000" dirty="0" smtClean="0"/>
          </a:p>
          <a:p>
            <a:pPr>
              <a:buFont typeface="Wingdings" panose="05000000000000000000" pitchFamily="2" charset="2"/>
              <a:buChar char="§"/>
            </a:pPr>
            <a:endParaRPr lang="cs-CZ" sz="2000" dirty="0" smtClean="0"/>
          </a:p>
          <a:p>
            <a:pPr marL="0" indent="0">
              <a:buNone/>
            </a:pPr>
            <a:endParaRPr lang="cs-CZ" sz="2000" b="1" dirty="0" smtClean="0"/>
          </a:p>
          <a:p>
            <a:pPr marL="0" indent="0">
              <a:buNone/>
            </a:pPr>
            <a:endParaRPr lang="cs-CZ" sz="2000" b="1" dirty="0"/>
          </a:p>
          <a:p>
            <a:pPr marL="457200" indent="-457200">
              <a:buAutoNum type="arabicPeriod"/>
            </a:pPr>
            <a:endParaRPr lang="cs-CZ" sz="2200" b="1" dirty="0" smtClean="0"/>
          </a:p>
          <a:p>
            <a:pPr marL="457200" indent="-457200">
              <a:buAutoNum type="arabicPeriod"/>
            </a:pPr>
            <a:endParaRPr lang="cs-CZ" sz="2200" b="1" dirty="0" smtClean="0"/>
          </a:p>
          <a:p>
            <a:pPr marL="457200" indent="-457200">
              <a:buAutoNum type="arabicPeriod"/>
            </a:pPr>
            <a:endParaRPr lang="cs-CZ" sz="2200" b="1" dirty="0" smtClean="0"/>
          </a:p>
          <a:p>
            <a:pPr marL="457200" indent="-457200">
              <a:buAutoNum type="arabicPeriod"/>
            </a:pPr>
            <a:endParaRPr lang="cs-CZ" sz="220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15.6.2016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2016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29</a:t>
            </a:fld>
            <a:endParaRPr lang="cs-CZ" dirty="0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Nařízení 2016/161(EU</a:t>
            </a:r>
            <a:r>
              <a:rPr lang="cs-CZ" dirty="0"/>
              <a:t>)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8204274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43736"/>
            <a:ext cx="8229600" cy="531059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000" b="1" u="sng" dirty="0"/>
              <a:t>9</a:t>
            </a:r>
            <a:r>
              <a:rPr lang="cs-CZ" sz="2000" b="1" u="sng" dirty="0" smtClean="0"/>
              <a:t>. </a:t>
            </a:r>
            <a:r>
              <a:rPr lang="cs-CZ" sz="2000" b="1" u="sng" dirty="0" smtClean="0"/>
              <a:t>Povinnosti </a:t>
            </a:r>
            <a:r>
              <a:rPr lang="cs-CZ" sz="2000" b="1" u="sng" dirty="0" smtClean="0"/>
              <a:t>příslušných státních orgánů</a:t>
            </a:r>
            <a:endParaRPr lang="cs-CZ" sz="2200" b="1" u="sng" dirty="0"/>
          </a:p>
          <a:p>
            <a:pPr>
              <a:buFont typeface="Arial" panose="020B0604020202020204" pitchFamily="34" charset="0"/>
              <a:buChar char="•"/>
            </a:pPr>
            <a:r>
              <a:rPr lang="cs-CZ" sz="2000" b="1" dirty="0" smtClean="0"/>
              <a:t>Na požádání zpřístupní následující informace: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sz="2000" dirty="0" smtClean="0"/>
              <a:t>LP, které na jejich území musí být opatřeny OP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sz="2000" dirty="0" smtClean="0"/>
              <a:t>LP, na které byla rozšířena povinnost nést UI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sz="2000" dirty="0" smtClean="0"/>
              <a:t>LP, na které byla rozšířena povinnost nést ATD</a:t>
            </a:r>
          </a:p>
          <a:p>
            <a:pPr marL="0" indent="0">
              <a:buNone/>
            </a:pPr>
            <a:endParaRPr lang="cs-CZ" sz="2000" dirty="0" smtClean="0"/>
          </a:p>
          <a:p>
            <a:pPr>
              <a:buFont typeface="Arial" panose="020B0604020202020204" pitchFamily="34" charset="0"/>
              <a:buChar char="•"/>
            </a:pPr>
            <a:r>
              <a:rPr lang="cs-CZ" sz="2000" b="1" dirty="0" smtClean="0"/>
              <a:t>Provádějí dozor nad fungováním všech úložišť na jeho území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000" b="1" dirty="0" smtClean="0"/>
              <a:t>Mohou své povinnosti přenést na třetí stranu či příslušný orgán jiného ČS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000" b="1" dirty="0" smtClean="0"/>
              <a:t>Mohou vykonat inspekci v úložišti používaném k ověřování na území daného ČS , které je umístěno na území jiného ČS (s jeho souhlasem)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000" b="1" dirty="0" smtClean="0"/>
              <a:t>Zprávy o činnosti předává EMA  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000" b="1" dirty="0" smtClean="0"/>
              <a:t>Mohou se podílet na správě úložišť používaných na území daného ČS</a:t>
            </a:r>
            <a:endParaRPr lang="cs-CZ" sz="2000" dirty="0" smtClean="0"/>
          </a:p>
          <a:p>
            <a:pPr>
              <a:buFont typeface="Wingdings" panose="05000000000000000000" pitchFamily="2" charset="2"/>
              <a:buChar char="§"/>
            </a:pPr>
            <a:endParaRPr lang="cs-CZ" sz="2000" dirty="0" smtClean="0"/>
          </a:p>
          <a:p>
            <a:pPr marL="0" indent="0">
              <a:buNone/>
            </a:pPr>
            <a:endParaRPr lang="cs-CZ" sz="2000" b="1" dirty="0" smtClean="0"/>
          </a:p>
          <a:p>
            <a:pPr marL="0" indent="0">
              <a:buNone/>
            </a:pPr>
            <a:endParaRPr lang="cs-CZ" sz="2000" b="1" dirty="0"/>
          </a:p>
          <a:p>
            <a:pPr marL="457200" indent="-457200">
              <a:buAutoNum type="arabicPeriod"/>
            </a:pPr>
            <a:endParaRPr lang="cs-CZ" sz="2200" b="1" dirty="0" smtClean="0"/>
          </a:p>
          <a:p>
            <a:pPr marL="457200" indent="-457200">
              <a:buAutoNum type="arabicPeriod"/>
            </a:pPr>
            <a:endParaRPr lang="cs-CZ" sz="2200" b="1" dirty="0" smtClean="0"/>
          </a:p>
          <a:p>
            <a:pPr marL="457200" indent="-457200">
              <a:buAutoNum type="arabicPeriod"/>
            </a:pPr>
            <a:endParaRPr lang="cs-CZ" sz="2200" b="1" dirty="0" smtClean="0"/>
          </a:p>
          <a:p>
            <a:pPr marL="457200" indent="-457200">
              <a:buAutoNum type="arabicPeriod"/>
            </a:pPr>
            <a:endParaRPr lang="cs-CZ" sz="220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15.6.2016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2016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30</a:t>
            </a:fld>
            <a:endParaRPr lang="cs-CZ" dirty="0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Nařízení 2016/161(EU</a:t>
            </a:r>
            <a:r>
              <a:rPr lang="cs-CZ" dirty="0"/>
              <a:t>)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638434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43736"/>
            <a:ext cx="8229600" cy="531059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000" b="1" u="sng" dirty="0" smtClean="0"/>
              <a:t>10</a:t>
            </a:r>
            <a:r>
              <a:rPr lang="cs-CZ" sz="2000" b="1" u="sng" dirty="0" smtClean="0"/>
              <a:t>. </a:t>
            </a:r>
            <a:r>
              <a:rPr lang="cs-CZ" sz="2000" b="1" u="sng" dirty="0" smtClean="0"/>
              <a:t>Seznamy odchylek a oznámení Komisi</a:t>
            </a:r>
            <a:endParaRPr lang="cs-CZ" sz="2200" b="1" u="sng" dirty="0"/>
          </a:p>
          <a:p>
            <a:pPr>
              <a:buFont typeface="Arial" panose="020B0604020202020204" pitchFamily="34" charset="0"/>
              <a:buChar char="•"/>
            </a:pPr>
            <a:r>
              <a:rPr lang="cs-CZ" sz="2000" b="1" dirty="0" smtClean="0"/>
              <a:t>Seznam odchylek : </a:t>
            </a:r>
          </a:p>
          <a:p>
            <a:pPr marL="0" indent="0">
              <a:buNone/>
            </a:pPr>
            <a:r>
              <a:rPr lang="cs-CZ" sz="2000" b="1" dirty="0"/>
              <a:t> </a:t>
            </a:r>
            <a:r>
              <a:rPr lang="cs-CZ" sz="2000" b="1" dirty="0" smtClean="0"/>
              <a:t>     </a:t>
            </a:r>
            <a:r>
              <a:rPr lang="cs-CZ" sz="2000" dirty="0" err="1" smtClean="0"/>
              <a:t>White</a:t>
            </a:r>
            <a:r>
              <a:rPr lang="cs-CZ" sz="2000" dirty="0" smtClean="0"/>
              <a:t> list - příloha 1 nařízení</a:t>
            </a:r>
          </a:p>
          <a:p>
            <a:pPr marL="0" indent="0">
              <a:buNone/>
            </a:pPr>
            <a:r>
              <a:rPr lang="cs-CZ" sz="2000" dirty="0"/>
              <a:t> </a:t>
            </a:r>
            <a:r>
              <a:rPr lang="cs-CZ" sz="2000" dirty="0" smtClean="0"/>
              <a:t>     </a:t>
            </a:r>
            <a:r>
              <a:rPr lang="cs-CZ" sz="2000" dirty="0" smtClean="0"/>
              <a:t>Black </a:t>
            </a:r>
            <a:r>
              <a:rPr lang="cs-CZ" sz="2000" dirty="0" smtClean="0"/>
              <a:t>list  - příloha 2 nařízení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000" b="1" dirty="0" smtClean="0"/>
              <a:t>Oznámení Komisi: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sz="2000" dirty="0" smtClean="0"/>
              <a:t>Doplnění na Black list – riziko padělání, formulář –příloha 3 nařízení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sz="2000" dirty="0" smtClean="0"/>
              <a:t>Doplnění na </a:t>
            </a:r>
            <a:r>
              <a:rPr lang="cs-CZ" sz="2000" dirty="0" err="1" smtClean="0"/>
              <a:t>White</a:t>
            </a:r>
            <a:r>
              <a:rPr lang="cs-CZ" sz="2000" dirty="0" smtClean="0"/>
              <a:t> list riziko padělání neexistuje – příloha 4 nařízení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sz="2000" dirty="0" smtClean="0"/>
              <a:t>Pro účely doplnění Black listu/ </a:t>
            </a:r>
            <a:r>
              <a:rPr lang="cs-CZ" sz="2000" dirty="0" err="1" smtClean="0"/>
              <a:t>White</a:t>
            </a:r>
            <a:r>
              <a:rPr lang="cs-CZ" sz="2000" dirty="0" smtClean="0"/>
              <a:t> listu provedou posouzení rizik s využitím kritérií dle článku 54a směrnice a předloží důkazy </a:t>
            </a:r>
          </a:p>
          <a:p>
            <a:pPr marL="0" indent="0">
              <a:buNone/>
            </a:pPr>
            <a:r>
              <a:rPr lang="cs-CZ" sz="2000" dirty="0"/>
              <a:t> </a:t>
            </a:r>
            <a:r>
              <a:rPr lang="cs-CZ" sz="2000" dirty="0" smtClean="0"/>
              <a:t>      Kritéria</a:t>
            </a:r>
            <a:r>
              <a:rPr lang="cs-CZ" sz="2000" dirty="0"/>
              <a:t>: cena a objem prodeje, výskyt padělků, zvláštní vlastnosti LP, </a:t>
            </a:r>
          </a:p>
          <a:p>
            <a:pPr marL="0" indent="0">
              <a:buNone/>
            </a:pPr>
            <a:r>
              <a:rPr lang="cs-CZ" sz="2000" dirty="0"/>
              <a:t>         </a:t>
            </a:r>
            <a:r>
              <a:rPr lang="cs-CZ" sz="2000" dirty="0" smtClean="0"/>
              <a:t>              </a:t>
            </a:r>
            <a:r>
              <a:rPr lang="cs-CZ" sz="2000" dirty="0"/>
              <a:t>závažnost onemocnění, další rizika pro veřejné </a:t>
            </a:r>
            <a:r>
              <a:rPr lang="cs-CZ" sz="2000" dirty="0" smtClean="0"/>
              <a:t>zdraví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000" b="1" dirty="0" smtClean="0"/>
              <a:t>Pokud padělaný LP vede ke smrti či hospitalizacím pacientů a je nutné jednat rychle, posoudí Komise oznámení nejpozději do 45 dnů</a:t>
            </a:r>
            <a:endParaRPr lang="cs-CZ" sz="2000" b="1" dirty="0"/>
          </a:p>
          <a:p>
            <a:pPr>
              <a:buFont typeface="Wingdings" panose="05000000000000000000" pitchFamily="2" charset="2"/>
              <a:buChar char="§"/>
            </a:pPr>
            <a:endParaRPr lang="cs-CZ" sz="2000" dirty="0" smtClean="0"/>
          </a:p>
          <a:p>
            <a:pPr marL="0" indent="0">
              <a:buNone/>
            </a:pPr>
            <a:endParaRPr lang="cs-CZ" sz="2000" b="1" dirty="0" smtClean="0"/>
          </a:p>
          <a:p>
            <a:pPr marL="0" indent="0">
              <a:buNone/>
            </a:pPr>
            <a:endParaRPr lang="cs-CZ" sz="2000" b="1" dirty="0"/>
          </a:p>
          <a:p>
            <a:pPr marL="457200" indent="-457200">
              <a:buAutoNum type="arabicPeriod"/>
            </a:pPr>
            <a:endParaRPr lang="cs-CZ" sz="2200" b="1" dirty="0" smtClean="0"/>
          </a:p>
          <a:p>
            <a:pPr marL="457200" indent="-457200">
              <a:buAutoNum type="arabicPeriod"/>
            </a:pPr>
            <a:endParaRPr lang="cs-CZ" sz="2200" b="1" dirty="0" smtClean="0"/>
          </a:p>
          <a:p>
            <a:pPr marL="457200" indent="-457200">
              <a:buAutoNum type="arabicPeriod"/>
            </a:pPr>
            <a:endParaRPr lang="cs-CZ" sz="2200" b="1" dirty="0" smtClean="0"/>
          </a:p>
          <a:p>
            <a:pPr marL="457200" indent="-457200">
              <a:buAutoNum type="arabicPeriod"/>
            </a:pPr>
            <a:endParaRPr lang="cs-CZ" sz="220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15.6.2016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2016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31</a:t>
            </a:fld>
            <a:endParaRPr lang="cs-CZ" dirty="0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Nařízení 2016/161(EU</a:t>
            </a:r>
            <a:r>
              <a:rPr lang="cs-CZ" dirty="0"/>
              <a:t>)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3682808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43736"/>
            <a:ext cx="8229600" cy="531059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000" b="1" u="sng" dirty="0" smtClean="0"/>
              <a:t>11</a:t>
            </a:r>
            <a:r>
              <a:rPr lang="cs-CZ" sz="2000" b="1" u="sng" dirty="0" smtClean="0"/>
              <a:t>. Přechodná opatření a vstup v </a:t>
            </a:r>
            <a:r>
              <a:rPr lang="cs-CZ" sz="2000" b="1" u="sng" dirty="0" err="1" smtClean="0"/>
              <a:t>plantost</a:t>
            </a:r>
            <a:endParaRPr lang="cs-CZ" sz="2200" b="1" u="sng" dirty="0"/>
          </a:p>
          <a:p>
            <a:pPr>
              <a:buFont typeface="Arial" panose="020B0604020202020204" pitchFamily="34" charset="0"/>
              <a:buChar char="•"/>
            </a:pPr>
            <a:r>
              <a:rPr lang="cs-CZ" sz="2000" b="1" dirty="0" smtClean="0"/>
              <a:t>Doprodej LP propuštěných k distribuci bez OP do data použitelnosti nařízení v daném ČS  je mohou být uvedeny na trh, distribuovány a vydávány veřejnosti až do uplynutí doby jejich použitelnosti , pokud po propuštění k distribuci nebyly přebaleny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000" b="1" dirty="0" smtClean="0"/>
              <a:t>ČS </a:t>
            </a:r>
            <a:r>
              <a:rPr lang="cs-CZ" sz="2000" b="1" dirty="0" smtClean="0"/>
              <a:t>, ve kterých sytém pro ověření pravosti LP existuje o</a:t>
            </a:r>
            <a:r>
              <a:rPr lang="cs-CZ" sz="2000" b="1" dirty="0" smtClean="0"/>
              <a:t>známí  Komisi:</a:t>
            </a:r>
          </a:p>
          <a:p>
            <a:pPr marL="0" indent="0">
              <a:buNone/>
            </a:pPr>
            <a:endParaRPr lang="cs-CZ" sz="2000" b="1" dirty="0" smtClean="0"/>
          </a:p>
          <a:p>
            <a:pPr marL="0" indent="0">
              <a:buNone/>
            </a:pPr>
            <a:endParaRPr lang="cs-CZ" sz="2000" b="1" dirty="0"/>
          </a:p>
          <a:p>
            <a:pPr marL="457200" indent="-457200">
              <a:buAutoNum type="arabicPeriod"/>
            </a:pPr>
            <a:endParaRPr lang="cs-CZ" sz="2200" b="1" dirty="0" smtClean="0"/>
          </a:p>
          <a:p>
            <a:pPr marL="457200" indent="-457200">
              <a:buAutoNum type="arabicPeriod"/>
            </a:pPr>
            <a:endParaRPr lang="cs-CZ" sz="2200" b="1" dirty="0" smtClean="0"/>
          </a:p>
          <a:p>
            <a:pPr marL="457200" indent="-457200">
              <a:buAutoNum type="arabicPeriod"/>
            </a:pPr>
            <a:endParaRPr lang="cs-CZ" sz="2200" b="1" dirty="0" smtClean="0"/>
          </a:p>
          <a:p>
            <a:pPr marL="457200" indent="-457200">
              <a:buAutoNum type="arabicPeriod"/>
            </a:pPr>
            <a:endParaRPr lang="cs-CZ" sz="220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15.6.2016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2016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32</a:t>
            </a:fld>
            <a:endParaRPr lang="cs-CZ" dirty="0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Nařízení 2016/161(EU</a:t>
            </a:r>
            <a:r>
              <a:rPr lang="cs-CZ" dirty="0"/>
              <a:t>)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6634505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43736"/>
            <a:ext cx="8229600" cy="531059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000" b="1" u="sng" dirty="0" smtClean="0"/>
              <a:t>Příloha 1 - </a:t>
            </a:r>
            <a:r>
              <a:rPr lang="cs-CZ" sz="2000" b="1" u="sng" dirty="0" err="1" smtClean="0"/>
              <a:t>White</a:t>
            </a:r>
            <a:r>
              <a:rPr lang="cs-CZ" sz="2000" b="1" u="sng" dirty="0" smtClean="0"/>
              <a:t> list </a:t>
            </a:r>
            <a:endParaRPr lang="cs-CZ" sz="2200" b="1" u="sng" dirty="0"/>
          </a:p>
          <a:p>
            <a:pPr marL="0" indent="0">
              <a:buNone/>
            </a:pPr>
            <a:r>
              <a:rPr lang="cs-CZ" sz="2000" dirty="0"/>
              <a:t>Homeopatické léčivé přípravky</a:t>
            </a:r>
          </a:p>
          <a:p>
            <a:pPr marL="0" indent="0">
              <a:buNone/>
            </a:pPr>
            <a:r>
              <a:rPr lang="cs-CZ" sz="2000" dirty="0"/>
              <a:t>Radionuklidové generátory, </a:t>
            </a:r>
            <a:r>
              <a:rPr lang="cs-CZ" sz="2000" dirty="0" err="1"/>
              <a:t>kity</a:t>
            </a:r>
            <a:r>
              <a:rPr lang="cs-CZ" sz="2000" dirty="0"/>
              <a:t>, radionuklidové prekursory</a:t>
            </a:r>
          </a:p>
          <a:p>
            <a:pPr marL="0" indent="0">
              <a:buNone/>
            </a:pPr>
            <a:r>
              <a:rPr lang="cs-CZ" sz="2000" dirty="0"/>
              <a:t>Léčivé přípravky pro moderní terapii</a:t>
            </a:r>
          </a:p>
          <a:p>
            <a:pPr marL="0" indent="0">
              <a:buNone/>
            </a:pPr>
            <a:r>
              <a:rPr lang="cs-CZ" sz="2000" dirty="0"/>
              <a:t>Medicinální plyny</a:t>
            </a:r>
          </a:p>
          <a:p>
            <a:pPr marL="0" indent="0">
              <a:buNone/>
            </a:pPr>
            <a:r>
              <a:rPr lang="cs-CZ" sz="2000" dirty="0"/>
              <a:t>Roztoky pro parenterální výživu (ATC B05BA%)</a:t>
            </a:r>
          </a:p>
          <a:p>
            <a:pPr marL="0" indent="0">
              <a:buNone/>
            </a:pPr>
            <a:r>
              <a:rPr lang="cs-CZ" sz="2000" dirty="0"/>
              <a:t>Roztoky ovlivňující rovnováhu elektrolytů (ATC B05BB%)</a:t>
            </a:r>
          </a:p>
          <a:p>
            <a:pPr marL="0" indent="0">
              <a:buNone/>
            </a:pPr>
            <a:r>
              <a:rPr lang="cs-CZ" sz="2000" dirty="0"/>
              <a:t>Roztoky vyvolávající osmotickou diurézu (ATC B05BC%)</a:t>
            </a:r>
          </a:p>
          <a:p>
            <a:pPr marL="0" indent="0">
              <a:buNone/>
            </a:pPr>
            <a:r>
              <a:rPr lang="cs-CZ" sz="2000" dirty="0"/>
              <a:t>Aditiva k intravenózním roztokům (ATC B05X%)</a:t>
            </a:r>
          </a:p>
          <a:p>
            <a:pPr marL="0" indent="0">
              <a:buNone/>
            </a:pPr>
            <a:r>
              <a:rPr lang="cs-CZ" sz="2000" dirty="0"/>
              <a:t>Rozpouštědla a ředidla, včetně irigačních roztoků (ATC - V07AB%)</a:t>
            </a:r>
          </a:p>
          <a:p>
            <a:pPr marL="0" indent="0">
              <a:buNone/>
            </a:pPr>
            <a:r>
              <a:rPr lang="cs-CZ" sz="2000" dirty="0"/>
              <a:t>Kontrastní látky (ATC V08%)</a:t>
            </a:r>
          </a:p>
          <a:p>
            <a:pPr marL="0" indent="0">
              <a:buNone/>
            </a:pPr>
            <a:r>
              <a:rPr lang="cs-CZ" sz="2000" dirty="0"/>
              <a:t>Testy pro alergická onemocnění (ATC V04CL%) </a:t>
            </a:r>
          </a:p>
          <a:p>
            <a:pPr marL="0" indent="0">
              <a:buNone/>
            </a:pPr>
            <a:r>
              <a:rPr lang="cs-CZ" sz="2000" dirty="0"/>
              <a:t>Extrakty alergenů (ATC kód začíná na V01AA%)</a:t>
            </a:r>
            <a:r>
              <a:rPr lang="en-GB" sz="2000" dirty="0"/>
              <a:t>                                                          </a:t>
            </a:r>
          </a:p>
          <a:p>
            <a:pPr>
              <a:buFont typeface="Arial" panose="020B0604020202020204" pitchFamily="34" charset="0"/>
              <a:buChar char="•"/>
            </a:pPr>
            <a:endParaRPr lang="cs-CZ" sz="2000" b="1" dirty="0" smtClean="0"/>
          </a:p>
          <a:p>
            <a:pPr marL="0" indent="0">
              <a:buNone/>
            </a:pPr>
            <a:endParaRPr lang="cs-CZ" sz="2000" b="1" dirty="0" smtClean="0"/>
          </a:p>
          <a:p>
            <a:pPr marL="0" indent="0">
              <a:buNone/>
            </a:pPr>
            <a:endParaRPr lang="cs-CZ" sz="2000" b="1" dirty="0"/>
          </a:p>
          <a:p>
            <a:pPr marL="457200" indent="-457200">
              <a:buAutoNum type="arabicPeriod"/>
            </a:pPr>
            <a:endParaRPr lang="cs-CZ" sz="2200" b="1" dirty="0" smtClean="0"/>
          </a:p>
          <a:p>
            <a:pPr marL="457200" indent="-457200">
              <a:buAutoNum type="arabicPeriod"/>
            </a:pPr>
            <a:endParaRPr lang="cs-CZ" sz="2200" b="1" dirty="0" smtClean="0"/>
          </a:p>
          <a:p>
            <a:pPr marL="457200" indent="-457200">
              <a:buAutoNum type="arabicPeriod"/>
            </a:pPr>
            <a:endParaRPr lang="cs-CZ" sz="2200" b="1" dirty="0" smtClean="0"/>
          </a:p>
          <a:p>
            <a:pPr marL="457200" indent="-457200">
              <a:buAutoNum type="arabicPeriod"/>
            </a:pPr>
            <a:endParaRPr lang="cs-CZ" sz="220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15.6.2016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2016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33</a:t>
            </a:fld>
            <a:endParaRPr lang="cs-CZ" dirty="0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Nařízení 2016/161(EU</a:t>
            </a:r>
            <a:r>
              <a:rPr lang="cs-CZ" dirty="0"/>
              <a:t>)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3978203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43736"/>
            <a:ext cx="8229600" cy="531059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000" b="1" u="sng" dirty="0" smtClean="0"/>
              <a:t>Příloha 2 – Black  list </a:t>
            </a:r>
            <a:endParaRPr lang="cs-CZ" sz="2200" b="1" u="sng" dirty="0"/>
          </a:p>
          <a:p>
            <a:pPr marL="0" indent="0">
              <a:buNone/>
            </a:pPr>
            <a:r>
              <a:rPr lang="en-GB" sz="2000" dirty="0" err="1"/>
              <a:t>Omeprazol</a:t>
            </a:r>
            <a:r>
              <a:rPr lang="cs-CZ" sz="2000" dirty="0"/>
              <a:t> - </a:t>
            </a:r>
            <a:r>
              <a:rPr lang="en-GB" sz="2000" dirty="0"/>
              <a:t>20 </a:t>
            </a:r>
            <a:r>
              <a:rPr lang="cs-CZ" sz="2000" dirty="0"/>
              <a:t>a </a:t>
            </a:r>
            <a:r>
              <a:rPr lang="en-GB" sz="2000" dirty="0"/>
              <a:t>40 mg </a:t>
            </a:r>
            <a:r>
              <a:rPr lang="cs-CZ" sz="2000" dirty="0" err="1"/>
              <a:t>enterosolventní</a:t>
            </a:r>
            <a:r>
              <a:rPr lang="cs-CZ" sz="2000" dirty="0"/>
              <a:t> tvrdé tobolky</a:t>
            </a:r>
            <a:endParaRPr lang="en-GB" sz="2000" dirty="0"/>
          </a:p>
          <a:p>
            <a:pPr marL="0" indent="0">
              <a:buNone/>
            </a:pPr>
            <a:r>
              <a:rPr lang="en-GB" sz="2000" dirty="0" smtClean="0"/>
              <a:t>                                     </a:t>
            </a:r>
            <a:endParaRPr lang="en-GB" sz="2000" dirty="0"/>
          </a:p>
          <a:p>
            <a:pPr>
              <a:buFont typeface="Arial" panose="020B0604020202020204" pitchFamily="34" charset="0"/>
              <a:buChar char="•"/>
            </a:pPr>
            <a:endParaRPr lang="cs-CZ" sz="2000" b="1" dirty="0" smtClean="0"/>
          </a:p>
          <a:p>
            <a:pPr marL="0" indent="0">
              <a:buNone/>
            </a:pPr>
            <a:endParaRPr lang="cs-CZ" sz="2000" b="1" dirty="0" smtClean="0"/>
          </a:p>
          <a:p>
            <a:pPr marL="0" indent="0">
              <a:buNone/>
            </a:pPr>
            <a:endParaRPr lang="cs-CZ" sz="2000" b="1" dirty="0"/>
          </a:p>
          <a:p>
            <a:pPr marL="457200" indent="-457200">
              <a:buAutoNum type="arabicPeriod"/>
            </a:pPr>
            <a:endParaRPr lang="cs-CZ" sz="2200" b="1" dirty="0" smtClean="0"/>
          </a:p>
          <a:p>
            <a:pPr marL="457200" indent="-457200">
              <a:buAutoNum type="arabicPeriod"/>
            </a:pPr>
            <a:endParaRPr lang="cs-CZ" sz="2200" b="1" dirty="0" smtClean="0"/>
          </a:p>
          <a:p>
            <a:pPr marL="457200" indent="-457200">
              <a:buAutoNum type="arabicPeriod"/>
            </a:pPr>
            <a:endParaRPr lang="cs-CZ" sz="2200" b="1" dirty="0" smtClean="0"/>
          </a:p>
          <a:p>
            <a:pPr marL="457200" indent="-457200">
              <a:buAutoNum type="arabicPeriod"/>
            </a:pPr>
            <a:endParaRPr lang="cs-CZ" sz="220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15.6.2016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2016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34</a:t>
            </a:fld>
            <a:endParaRPr lang="cs-CZ" dirty="0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Nařízení 2016/161(EU</a:t>
            </a:r>
            <a:r>
              <a:rPr lang="cs-CZ" dirty="0"/>
              <a:t>)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5062988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2816804" y="2618909"/>
            <a:ext cx="5823195" cy="1214975"/>
          </a:xfrm>
        </p:spPr>
        <p:txBody>
          <a:bodyPr/>
          <a:lstStyle/>
          <a:p>
            <a:r>
              <a:rPr lang="cs-CZ" dirty="0" smtClean="0"/>
              <a:t>Děkuji za pozornost</a:t>
            </a:r>
            <a:endParaRPr lang="cs-CZ" dirty="0"/>
          </a:p>
        </p:txBody>
      </p:sp>
      <p:sp>
        <p:nvSpPr>
          <p:cNvPr id="10" name="Podnadpis 9"/>
          <p:cNvSpPr>
            <a:spLocks noGrp="1"/>
          </p:cNvSpPr>
          <p:nvPr>
            <p:ph type="subTitle" idx="1"/>
          </p:nvPr>
        </p:nvSpPr>
        <p:spPr>
          <a:xfrm>
            <a:off x="2861810" y="3780000"/>
            <a:ext cx="5778190" cy="1800000"/>
          </a:xfrm>
        </p:spPr>
        <p:txBody>
          <a:bodyPr>
            <a:noAutofit/>
          </a:bodyPr>
          <a:lstStyle/>
          <a:p>
            <a:r>
              <a:rPr lang="cs-CZ" sz="1400" cap="all" dirty="0" smtClean="0">
                <a:solidFill>
                  <a:schemeClr val="bg1"/>
                </a:solidFill>
              </a:rPr>
              <a:t>Státní ústav pro kontrolu léčiv</a:t>
            </a:r>
          </a:p>
          <a:p>
            <a:r>
              <a:rPr lang="cs-CZ" sz="1400" dirty="0" err="1" smtClean="0">
                <a:solidFill>
                  <a:schemeClr val="bg1"/>
                </a:solidFill>
              </a:rPr>
              <a:t>Šrobárova</a:t>
            </a:r>
            <a:r>
              <a:rPr lang="cs-CZ" sz="1400" dirty="0" smtClean="0">
                <a:solidFill>
                  <a:schemeClr val="bg1"/>
                </a:solidFill>
              </a:rPr>
              <a:t> 48, 100 41 Praha 10</a:t>
            </a:r>
          </a:p>
          <a:p>
            <a:r>
              <a:rPr lang="cs-CZ" sz="1400" dirty="0" smtClean="0">
                <a:solidFill>
                  <a:schemeClr val="bg1"/>
                </a:solidFill>
              </a:rPr>
              <a:t>tel.: +420 272 185 111</a:t>
            </a:r>
          </a:p>
          <a:p>
            <a:r>
              <a:rPr lang="cs-CZ" sz="1400" dirty="0" smtClean="0">
                <a:solidFill>
                  <a:schemeClr val="bg1"/>
                </a:solidFill>
              </a:rPr>
              <a:t>fax: +420 271 732 377</a:t>
            </a:r>
          </a:p>
          <a:p>
            <a:r>
              <a:rPr lang="cs-CZ" sz="1400" dirty="0" smtClean="0">
                <a:solidFill>
                  <a:schemeClr val="bg1"/>
                </a:solidFill>
              </a:rPr>
              <a:t>e-mail: posta@</a:t>
            </a:r>
            <a:r>
              <a:rPr lang="cs-CZ" sz="1400" dirty="0" err="1" smtClean="0">
                <a:solidFill>
                  <a:schemeClr val="bg1"/>
                </a:solidFill>
              </a:rPr>
              <a:t>sukl.cz</a:t>
            </a:r>
            <a:endParaRPr lang="cs-CZ" sz="1400" dirty="0">
              <a:solidFill>
                <a:schemeClr val="bg1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15.6.2016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2016  STÁTNÍ ÚSTAV PRO KONTROLU LÉČIV</a:t>
            </a:r>
            <a:endParaRPr lang="cs-CZ" dirty="0"/>
          </a:p>
        </p:txBody>
      </p:sp>
      <p:pic>
        <p:nvPicPr>
          <p:cNvPr id="11" name="Obrázek 10" descr="SÚKL - logo 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73676" y="1448780"/>
            <a:ext cx="3596647" cy="972314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3328</TotalTime>
  <Words>3816</Words>
  <Application>Microsoft Office PowerPoint</Application>
  <PresentationFormat>Předvádění na obrazovce (4:3)</PresentationFormat>
  <Paragraphs>626</Paragraphs>
  <Slides>35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35</vt:i4>
      </vt:variant>
    </vt:vector>
  </HeadingPairs>
  <TitlesOfParts>
    <vt:vector size="36" baseType="lpstr">
      <vt:lpstr>1_Motiv sady Office</vt:lpstr>
      <vt:lpstr>Ochranné prvky</vt:lpstr>
      <vt:lpstr>Ochranné prvky přehled právních předpisů </vt:lpstr>
      <vt:lpstr>Směrnice 2011/62/EU - novinky: </vt:lpstr>
      <vt:lpstr>Směrnice 2011/62/EU - ochranné prvky: </vt:lpstr>
      <vt:lpstr>Směrnice 2011/62/EU - ochranné prvky: </vt:lpstr>
      <vt:lpstr>Směrnice 2011/62/EU - ochranné prvky: </vt:lpstr>
      <vt:lpstr>Směrnice 2011/62/EU - ochranné prvky: </vt:lpstr>
      <vt:lpstr>Směrnice 2011/62/EU - akty v přenesené pravomoci  </vt:lpstr>
      <vt:lpstr>Akty v přenesené pravomoci = Nařízení 2016/161(EU)</vt:lpstr>
      <vt:lpstr>Akty v přenesené pravomoci = Nařízení 2016/161(EU)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Děkuji za pozornost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Zbyněk Polák</dc:creator>
  <cp:lastModifiedBy>Jonášová Apolena</cp:lastModifiedBy>
  <cp:revision>202</cp:revision>
  <cp:lastPrinted>2016-06-15T13:00:42Z</cp:lastPrinted>
  <dcterms:created xsi:type="dcterms:W3CDTF">2012-11-07T12:54:42Z</dcterms:created>
  <dcterms:modified xsi:type="dcterms:W3CDTF">2016-06-15T13:05:52Z</dcterms:modified>
</cp:coreProperties>
</file>