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9" r:id="rId13"/>
  </p:sldIdLst>
  <p:sldSz cx="9144000" cy="6858000" type="screen4x3"/>
  <p:notesSz cx="9926638" cy="67818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92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61057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08000"/>
            <a:ext cx="3392488" cy="25431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1355"/>
            <a:ext cx="7941310" cy="3051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31952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eur-lex.europa.eu/legal-content/CS/TXT/PDF/?uri=CELEX:52015XC0321(01)&amp;from=C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eur-lex.europa.eu/legal-content/CS/TXT/HTML/?uri=CELEX:52015XC0321(02)&amp;from=C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ec.europa.eu/health/human-use/clinical-trials/developments/index_en.ht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13.6.2016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změny legislativy významné pro výrobu léčiv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Eva Niklíčková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Již platné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9051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1600" dirty="0"/>
              <a:t>§ 64 písm. l) zákona o léčivech</a:t>
            </a:r>
          </a:p>
          <a:p>
            <a:pPr marL="361950" indent="0">
              <a:spcBef>
                <a:spcPts val="0"/>
              </a:spcBef>
              <a:buNone/>
            </a:pPr>
            <a:r>
              <a:rPr lang="cs-CZ" sz="1600" dirty="0"/>
              <a:t>Výrobce léčivých přípravků je </a:t>
            </a:r>
            <a:r>
              <a:rPr lang="cs-CZ" sz="1600" dirty="0" smtClean="0"/>
              <a:t>povinen používat </a:t>
            </a:r>
            <a:r>
              <a:rPr lang="cs-CZ" sz="1600" dirty="0"/>
              <a:t>jako výchozí suroviny pro výrobu humánního léčivého přípravku jen léčivé látky, které byly vyrobeny v souladu se správnou výrobní praxí pro léčivé látky a </a:t>
            </a:r>
            <a:r>
              <a:rPr lang="cs-CZ" sz="1600" u="sng" dirty="0"/>
              <a:t>byly distribuovány v souladu se správnou distribuční praxí pro léčivé látky</a:t>
            </a:r>
            <a:r>
              <a:rPr lang="cs-CZ" sz="1600" dirty="0"/>
              <a:t>; </a:t>
            </a:r>
            <a:r>
              <a:rPr lang="cs-CZ" sz="1600" dirty="0" smtClean="0"/>
              <a:t>...; </a:t>
            </a:r>
            <a:r>
              <a:rPr lang="cs-CZ" sz="1600" u="sng" dirty="0"/>
              <a:t>za tímto účelem ověří výrobce humánního léčivého přípravku</a:t>
            </a:r>
            <a:r>
              <a:rPr lang="cs-CZ" sz="1600" dirty="0"/>
              <a:t>, </a:t>
            </a:r>
            <a:r>
              <a:rPr lang="cs-CZ" sz="1600" u="sng" dirty="0"/>
              <a:t>zda </a:t>
            </a:r>
            <a:r>
              <a:rPr lang="cs-CZ" sz="1600" dirty="0"/>
              <a:t>výrobci a </a:t>
            </a:r>
            <a:r>
              <a:rPr lang="cs-CZ" sz="1600" u="sng" dirty="0"/>
              <a:t>distributoři léčivých látek dodržují</a:t>
            </a:r>
            <a:r>
              <a:rPr lang="cs-CZ" sz="1600" dirty="0"/>
              <a:t> správnou výrobní praxi pro léčivé látky a </a:t>
            </a:r>
            <a:r>
              <a:rPr lang="cs-CZ" sz="1600" u="sng" dirty="0"/>
              <a:t>správnou distribuční praxi pro léčivé látky provedením auditů v místech</a:t>
            </a:r>
            <a:r>
              <a:rPr lang="cs-CZ" sz="1600" dirty="0"/>
              <a:t> výroby a </a:t>
            </a:r>
            <a:r>
              <a:rPr lang="cs-CZ" sz="1600" u="sng" dirty="0"/>
              <a:t>distribuce léčivých látek</a:t>
            </a:r>
            <a:r>
              <a:rPr lang="cs-CZ" sz="1600" dirty="0"/>
              <a:t>; toto ověření může provést i prostřednictvím jím pověřené osoby, přičemž jeho odpovědnost zůstává nedotčena.</a:t>
            </a:r>
          </a:p>
          <a:p>
            <a:pPr marL="0" indent="0">
              <a:spcBef>
                <a:spcPts val="0"/>
              </a:spcBef>
              <a:buNone/>
            </a:pPr>
            <a:endParaRPr lang="cs-CZ" sz="1600" dirty="0"/>
          </a:p>
          <a:p>
            <a:pPr>
              <a:spcBef>
                <a:spcPts val="0"/>
              </a:spcBef>
            </a:pPr>
            <a:r>
              <a:rPr lang="cs-CZ" sz="1600" b="1" dirty="0"/>
              <a:t>Pokyny ze dne 19. března </a:t>
            </a:r>
            <a:r>
              <a:rPr lang="cs-CZ" sz="1600" b="1" dirty="0" smtClean="0"/>
              <a:t>2015 </a:t>
            </a:r>
            <a:endParaRPr lang="cs-CZ" sz="1600" dirty="0"/>
          </a:p>
          <a:p>
            <a:pPr marL="379413" indent="0">
              <a:spcBef>
                <a:spcPts val="0"/>
              </a:spcBef>
              <a:buNone/>
            </a:pPr>
            <a:r>
              <a:rPr lang="cs-CZ" sz="1600" b="1" dirty="0"/>
              <a:t>týkající se zásad správné distribuční praxe účinných látek pro humánní léčivé přípravky</a:t>
            </a:r>
            <a:endParaRPr lang="cs-CZ" sz="1600" dirty="0"/>
          </a:p>
          <a:p>
            <a:pPr marL="379413" indent="0">
              <a:spcBef>
                <a:spcPts val="0"/>
              </a:spcBef>
              <a:buNone/>
            </a:pPr>
            <a:r>
              <a:rPr lang="cs-CZ" sz="1600" dirty="0"/>
              <a:t>(2015/C 95/01)</a:t>
            </a:r>
          </a:p>
          <a:p>
            <a:pPr marL="379413" indent="0">
              <a:spcBef>
                <a:spcPts val="0"/>
              </a:spcBef>
              <a:buNone/>
            </a:pPr>
            <a:r>
              <a:rPr lang="cs-CZ" sz="1600" dirty="0"/>
              <a:t>Platnost od </a:t>
            </a:r>
            <a:r>
              <a:rPr lang="cs-CZ" sz="1600" b="1" dirty="0">
                <a:solidFill>
                  <a:srgbClr val="FF0000"/>
                </a:solidFill>
              </a:rPr>
              <a:t>21. září 2015</a:t>
            </a:r>
          </a:p>
          <a:p>
            <a:pPr marL="0" indent="0">
              <a:spcBef>
                <a:spcPts val="0"/>
              </a:spcBef>
              <a:buNone/>
            </a:pPr>
            <a:endParaRPr lang="cs-CZ" sz="1600" dirty="0"/>
          </a:p>
          <a:p>
            <a:pPr>
              <a:spcBef>
                <a:spcPts val="0"/>
              </a:spcBef>
            </a:pPr>
            <a:r>
              <a:rPr lang="cs-CZ" sz="1600" u="sng" dirty="0">
                <a:hlinkClick r:id="rId2"/>
              </a:rPr>
              <a:t>http://eur-lex.europa.eu/legal-content/CS/TXT/PDF/?uri=CELEX:52015XC0321(01)&amp;</a:t>
            </a:r>
            <a:r>
              <a:rPr lang="cs-CZ" sz="1600" u="sng" dirty="0" smtClean="0">
                <a:hlinkClick r:id="rId2"/>
              </a:rPr>
              <a:t>from=CS</a:t>
            </a:r>
            <a:endParaRPr lang="cs-CZ" sz="16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Již platné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725525"/>
          </a:xfrm>
        </p:spPr>
        <p:txBody>
          <a:bodyPr>
            <a:normAutofit fontScale="55000" lnSpcReduction="20000"/>
          </a:bodyPr>
          <a:lstStyle/>
          <a:p>
            <a:r>
              <a:rPr lang="cs-CZ" sz="3200" dirty="0"/>
              <a:t>§ 64 písm. m) zákona o léčivech</a:t>
            </a:r>
          </a:p>
          <a:p>
            <a:pPr marL="361950" indent="0">
              <a:buNone/>
            </a:pPr>
            <a:r>
              <a:rPr lang="cs-CZ" sz="3200" dirty="0"/>
              <a:t>Výrobce léčivých přípravků je </a:t>
            </a:r>
            <a:r>
              <a:rPr lang="cs-CZ" sz="3200" dirty="0" smtClean="0"/>
              <a:t>povinen používat </a:t>
            </a:r>
            <a:r>
              <a:rPr lang="cs-CZ" sz="3200" dirty="0"/>
              <a:t>při výrobě humánního léčivého přípravku jen takové </a:t>
            </a:r>
            <a:r>
              <a:rPr lang="cs-CZ" sz="3200" u="sng" dirty="0"/>
              <a:t>pomocné látky, které jsou vhodné podle náležité správné výrobní praxe zjištěné na základě posouzení rizika v souladu s příslušnými pokyny Komise</a:t>
            </a:r>
            <a:r>
              <a:rPr lang="cs-CZ" sz="3200" dirty="0"/>
              <a:t>; při posuzování rizika se zohlední požadavky podle jiných vhodných systémů jakosti, jakož i původ a zamýšlené použití pomocných látek a dřívější výskyt závad v jakosti, přičemž výrobce zajistí, aby byla takto zjištěná správná výrobní praxe uplatňována; o přijatých opatřeních vede výrobce dokumentaci.</a:t>
            </a:r>
          </a:p>
          <a:p>
            <a:pPr marL="0" indent="0">
              <a:buNone/>
            </a:pPr>
            <a:endParaRPr lang="cs-CZ" sz="3200" dirty="0"/>
          </a:p>
          <a:p>
            <a:r>
              <a:rPr lang="cs-CZ" sz="3200" b="1" dirty="0"/>
              <a:t>Pokyny ze dne 19. března 2015</a:t>
            </a:r>
          </a:p>
          <a:p>
            <a:pPr marL="361950" indent="0">
              <a:buNone/>
            </a:pPr>
            <a:r>
              <a:rPr lang="cs-CZ" sz="3200" b="1" dirty="0"/>
              <a:t>k formalizovanému posouzení rizika pro zjištění náležité správné výrobní praxe u pomocných látek humánních léčivých přípravků</a:t>
            </a:r>
          </a:p>
          <a:p>
            <a:pPr marL="361950" indent="0">
              <a:buNone/>
            </a:pPr>
            <a:r>
              <a:rPr lang="cs-CZ" sz="3200" b="1" dirty="0"/>
              <a:t>(2015/C 95/02)</a:t>
            </a:r>
            <a:endParaRPr lang="cs-CZ" sz="3200" dirty="0"/>
          </a:p>
          <a:p>
            <a:pPr marL="361950" indent="0">
              <a:buNone/>
            </a:pPr>
            <a:r>
              <a:rPr lang="cs-CZ" sz="3200" dirty="0"/>
              <a:t>Platnost od 21.3.2016</a:t>
            </a:r>
          </a:p>
          <a:p>
            <a:pPr marL="0" indent="0">
              <a:buNone/>
            </a:pPr>
            <a:endParaRPr lang="cs-CZ" sz="3200" dirty="0"/>
          </a:p>
          <a:p>
            <a:r>
              <a:rPr lang="cs-CZ" sz="3200" u="sng" dirty="0">
                <a:hlinkClick r:id="rId2"/>
              </a:rPr>
              <a:t>http://eur-lex.europa.eu/legal-content/CS/TXT/HTML/?uri=CELEX:52015XC0321(02)&amp;from=CS</a:t>
            </a:r>
            <a:endParaRPr lang="cs-CZ" sz="32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53631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Změna zákona o léčivech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2</a:t>
            </a:r>
            <a:r>
              <a:rPr lang="cs-CZ" dirty="0"/>
              <a:t>. čtení v PSP (9.6.2016)</a:t>
            </a:r>
          </a:p>
          <a:p>
            <a:r>
              <a:rPr lang="cs-CZ" dirty="0"/>
              <a:t>Výroba LP: pouze úpravy v souvislosti s Nařízením 536/2014</a:t>
            </a:r>
          </a:p>
          <a:p>
            <a:r>
              <a:rPr lang="cs-CZ" dirty="0"/>
              <a:t>Významná změna: § 70 – navržen nový </a:t>
            </a:r>
            <a:r>
              <a:rPr lang="cs-CZ" dirty="0" smtClean="0"/>
              <a:t>odstavec: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361950" indent="0">
              <a:buNone/>
            </a:pPr>
            <a:r>
              <a:rPr lang="cs-CZ" dirty="0"/>
              <a:t>(7) Výrobce léčivých látek, který provádí balení, přebalování, označování, přeznačování, kontroly jakosti nebo propouštění, jakož i související kontroly léčivých látek pocházejících ze třetích zemí určených pro </a:t>
            </a:r>
            <a:r>
              <a:rPr lang="cs-CZ" u="sng" dirty="0"/>
              <a:t>přípravu</a:t>
            </a:r>
            <a:r>
              <a:rPr lang="cs-CZ" dirty="0"/>
              <a:t> léčivých přípravků, musí mít k dispozici dokumenty podle odstavce 2; tím nejsou dotčena ustanovení odstavců 4 a 5. = „</a:t>
            </a:r>
            <a:r>
              <a:rPr lang="cs-CZ" dirty="0" err="1"/>
              <a:t>written</a:t>
            </a:r>
            <a:r>
              <a:rPr lang="cs-CZ" dirty="0"/>
              <a:t> </a:t>
            </a:r>
            <a:r>
              <a:rPr lang="cs-CZ" dirty="0" err="1"/>
              <a:t>confirmation</a:t>
            </a:r>
            <a:r>
              <a:rPr lang="cs-CZ" dirty="0"/>
              <a:t>“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2592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189021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2"/>
                </a:solidFill>
              </a:rPr>
              <a:t>Nařízení Evropského parlamentu a Rady (EU) č. 536/2014 ze dne 16. dubna 2014 o klinických hodnoceních humánních léčivých přípravků a o zrušení směrnice 2001/20/ES</a:t>
            </a:r>
            <a:br>
              <a:rPr lang="cs-CZ" dirty="0">
                <a:solidFill>
                  <a:schemeClr val="tx2"/>
                </a:solidFill>
              </a:rPr>
            </a:b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663914"/>
            <a:ext cx="8229600" cy="3456085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Přímo uplatnitelný předpis EU</a:t>
            </a:r>
          </a:p>
          <a:p>
            <a:r>
              <a:rPr lang="cs-CZ" dirty="0"/>
              <a:t>Výroba a dovoz hodnocených léčivých přípravků v Unii podléhá povolení.</a:t>
            </a:r>
          </a:p>
          <a:p>
            <a:r>
              <a:rPr lang="cs-CZ" dirty="0" smtClean="0"/>
              <a:t>Podmínky </a:t>
            </a:r>
            <a:r>
              <a:rPr lang="cs-CZ" dirty="0"/>
              <a:t>vydání povolení a proces vydávání povolení obdobně jako u humánních LP</a:t>
            </a:r>
          </a:p>
          <a:p>
            <a:r>
              <a:rPr lang="cs-CZ" dirty="0" smtClean="0"/>
              <a:t>Kvalifikovaná </a:t>
            </a:r>
            <a:r>
              <a:rPr lang="cs-CZ" dirty="0"/>
              <a:t>osoba – stejné kvalifikační požadavky jako pro výrobu humánních LP</a:t>
            </a:r>
          </a:p>
          <a:p>
            <a:r>
              <a:rPr lang="cs-CZ" dirty="0" smtClean="0"/>
              <a:t>Kvalifikovaná </a:t>
            </a:r>
            <a:r>
              <a:rPr lang="cs-CZ" dirty="0"/>
              <a:t>osoba – zajistí, aby každá šarže hodnocených léčivých přípravků vyráběných v Unii nebo dovážených do Unie byla v souladu s požadavky správné výrobní praxe, a osvědčí, že jsou tyto požadavky splněny.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70168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Nařízení o klinických hodnoceních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EK </a:t>
            </a:r>
            <a:r>
              <a:rPr lang="cs-CZ" dirty="0"/>
              <a:t>přijme akt v přenesené pravomoci za účelem specifikace zásad a pokynů správné výrobní praxe a podrobných pravidel provádění inspekcí pro zajištění kvality hodnocených léčivých přípravků (čl. 63, odst.1).</a:t>
            </a:r>
          </a:p>
          <a:p>
            <a:r>
              <a:rPr lang="cs-CZ" dirty="0" smtClean="0"/>
              <a:t>IMP </a:t>
            </a:r>
            <a:r>
              <a:rPr lang="cs-CZ" dirty="0"/>
              <a:t>dovážené do EU musí být vyrobeny s použitím standardů kvality, které jsou přinejmenším rovnocenné standardům kvality stanoveným v odstavci 1.</a:t>
            </a:r>
          </a:p>
          <a:p>
            <a:r>
              <a:rPr lang="cs-CZ" dirty="0" smtClean="0"/>
              <a:t>Nově</a:t>
            </a:r>
            <a:r>
              <a:rPr lang="cs-CZ" dirty="0"/>
              <a:t>: IMP dovážené ze třetích zemí budou podléhat inspekci národními autoritami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4657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Nařízení o klinických hodnoceních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77500" lnSpcReduction="20000"/>
          </a:bodyPr>
          <a:lstStyle/>
          <a:p>
            <a:r>
              <a:rPr lang="cs-CZ" dirty="0" err="1"/>
              <a:t>Consultation</a:t>
            </a:r>
            <a:r>
              <a:rPr lang="cs-CZ" dirty="0"/>
              <a:t> </a:t>
            </a:r>
            <a:r>
              <a:rPr lang="cs-CZ" dirty="0" err="1"/>
              <a:t>document</a:t>
            </a:r>
            <a:r>
              <a:rPr lang="cs-CZ" dirty="0"/>
              <a:t> </a:t>
            </a:r>
          </a:p>
          <a:p>
            <a:pPr marL="361950" indent="0">
              <a:buNone/>
            </a:pPr>
            <a:r>
              <a:rPr lang="cs-CZ" dirty="0" err="1"/>
              <a:t>Commission</a:t>
            </a:r>
            <a:r>
              <a:rPr lang="cs-CZ" dirty="0"/>
              <a:t> </a:t>
            </a:r>
            <a:r>
              <a:rPr lang="cs-CZ" dirty="0" err="1"/>
              <a:t>Delegated</a:t>
            </a:r>
            <a:r>
              <a:rPr lang="cs-CZ" dirty="0"/>
              <a:t> </a:t>
            </a:r>
            <a:r>
              <a:rPr lang="cs-CZ" dirty="0" err="1"/>
              <a:t>Act</a:t>
            </a:r>
            <a:r>
              <a:rPr lang="cs-CZ" dirty="0"/>
              <a:t> on </a:t>
            </a:r>
            <a:r>
              <a:rPr lang="cs-CZ" dirty="0" err="1"/>
              <a:t>Principles</a:t>
            </a:r>
            <a:r>
              <a:rPr lang="cs-CZ" dirty="0"/>
              <a:t> and </a:t>
            </a:r>
            <a:r>
              <a:rPr lang="cs-CZ" dirty="0" err="1"/>
              <a:t>guidelines</a:t>
            </a:r>
            <a:r>
              <a:rPr lang="cs-CZ" dirty="0"/>
              <a:t> 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manufacturing</a:t>
            </a:r>
            <a:r>
              <a:rPr lang="cs-CZ" dirty="0"/>
              <a:t> </a:t>
            </a:r>
            <a:r>
              <a:rPr lang="cs-CZ" dirty="0" err="1"/>
              <a:t>practice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investigational</a:t>
            </a:r>
            <a:r>
              <a:rPr lang="cs-CZ" dirty="0"/>
              <a:t> </a:t>
            </a:r>
            <a:r>
              <a:rPr lang="cs-CZ" dirty="0" err="1"/>
              <a:t>medicinal</a:t>
            </a:r>
            <a:r>
              <a:rPr lang="cs-CZ" dirty="0"/>
              <a:t> </a:t>
            </a:r>
            <a:r>
              <a:rPr lang="cs-CZ" dirty="0" err="1"/>
              <a:t>products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human</a:t>
            </a:r>
            <a:r>
              <a:rPr lang="cs-CZ" dirty="0"/>
              <a:t> use and </a:t>
            </a:r>
            <a:r>
              <a:rPr lang="cs-CZ" dirty="0" err="1"/>
              <a:t>inspection</a:t>
            </a:r>
            <a:r>
              <a:rPr lang="cs-CZ" dirty="0"/>
              <a:t> </a:t>
            </a:r>
            <a:r>
              <a:rPr lang="cs-CZ" dirty="0" err="1"/>
              <a:t>procedures</a:t>
            </a:r>
            <a:r>
              <a:rPr lang="cs-CZ" dirty="0"/>
              <a:t>, </a:t>
            </a:r>
            <a:r>
              <a:rPr lang="cs-CZ" dirty="0" err="1"/>
              <a:t>pursuant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subparagraph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Article</a:t>
            </a:r>
            <a:r>
              <a:rPr lang="cs-CZ" dirty="0"/>
              <a:t> 63(1)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Regulation</a:t>
            </a:r>
            <a:r>
              <a:rPr lang="cs-CZ" dirty="0"/>
              <a:t> (EU) No 536/2014</a:t>
            </a:r>
          </a:p>
          <a:p>
            <a:pPr marL="361950" indent="0">
              <a:buNone/>
            </a:pPr>
            <a:r>
              <a:rPr lang="cs-CZ" dirty="0"/>
              <a:t>(veřejná konzultace do 24.11.2015</a:t>
            </a:r>
            <a:r>
              <a:rPr lang="cs-CZ" dirty="0" smtClean="0"/>
              <a:t>)</a:t>
            </a:r>
            <a:r>
              <a:rPr lang="cs-CZ" dirty="0"/>
              <a:t> </a:t>
            </a:r>
          </a:p>
          <a:p>
            <a:r>
              <a:rPr lang="cs-CZ" dirty="0" err="1"/>
              <a:t>Detailed</a:t>
            </a:r>
            <a:r>
              <a:rPr lang="cs-CZ" dirty="0"/>
              <a:t> </a:t>
            </a:r>
            <a:r>
              <a:rPr lang="cs-CZ" dirty="0" err="1"/>
              <a:t>Commission</a:t>
            </a:r>
            <a:r>
              <a:rPr lang="cs-CZ" dirty="0"/>
              <a:t> </a:t>
            </a:r>
            <a:r>
              <a:rPr lang="cs-CZ" dirty="0" err="1"/>
              <a:t>guidelines</a:t>
            </a:r>
            <a:r>
              <a:rPr lang="cs-CZ" dirty="0"/>
              <a:t> 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manufacturing</a:t>
            </a:r>
            <a:r>
              <a:rPr lang="cs-CZ" dirty="0"/>
              <a:t> </a:t>
            </a:r>
            <a:r>
              <a:rPr lang="cs-CZ" dirty="0" err="1"/>
              <a:t>practice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investigational</a:t>
            </a:r>
            <a:r>
              <a:rPr lang="cs-CZ" dirty="0"/>
              <a:t> </a:t>
            </a:r>
            <a:r>
              <a:rPr lang="cs-CZ" dirty="0" err="1"/>
              <a:t>medicinal</a:t>
            </a:r>
            <a:r>
              <a:rPr lang="cs-CZ" dirty="0"/>
              <a:t> </a:t>
            </a:r>
            <a:r>
              <a:rPr lang="cs-CZ" dirty="0" err="1"/>
              <a:t>products</a:t>
            </a:r>
            <a:r>
              <a:rPr lang="cs-CZ" dirty="0"/>
              <a:t>, </a:t>
            </a:r>
            <a:r>
              <a:rPr lang="cs-CZ" dirty="0" err="1"/>
              <a:t>pursuant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second </a:t>
            </a:r>
            <a:r>
              <a:rPr lang="cs-CZ" dirty="0" err="1"/>
              <a:t>subparagraph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Article</a:t>
            </a:r>
            <a:r>
              <a:rPr lang="cs-CZ" dirty="0"/>
              <a:t> 63(1)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Regulation</a:t>
            </a:r>
            <a:r>
              <a:rPr lang="cs-CZ" dirty="0"/>
              <a:t> (EU) No 536/2014</a:t>
            </a:r>
          </a:p>
          <a:p>
            <a:pPr marL="361950" indent="0">
              <a:buNone/>
            </a:pPr>
            <a:r>
              <a:rPr lang="cs-CZ" dirty="0" smtClean="0"/>
              <a:t>(veřejná </a:t>
            </a:r>
            <a:r>
              <a:rPr lang="cs-CZ" dirty="0"/>
              <a:t>konzultace do 24.11.2015)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u="sng" dirty="0">
                <a:hlinkClick r:id="rId2"/>
              </a:rPr>
              <a:t>http://ec.europa.eu/health/human-use/clinical-trials/developments/index_en.htm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63346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Požadavky na SVP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V současnosti je SVP dána směrnicí Komise 2003/94/EC, kterou se stanoví zásady a pokyny pro správnou výrobní praxi pro </a:t>
            </a:r>
            <a:r>
              <a:rPr lang="cs-CZ"/>
              <a:t>humánní </a:t>
            </a:r>
            <a:r>
              <a:rPr lang="cs-CZ" smtClean="0"/>
              <a:t>léčivé </a:t>
            </a:r>
            <a:r>
              <a:rPr lang="cs-CZ" dirty="0"/>
              <a:t>přípravky a hodnocené humánní léčivé přípravky</a:t>
            </a:r>
          </a:p>
          <a:p>
            <a:r>
              <a:rPr lang="cs-CZ" dirty="0"/>
              <a:t>Tato směrnice je implementována do vyhlášky č. 229/2008 Sb., o výrobě a distribuci</a:t>
            </a:r>
          </a:p>
          <a:p>
            <a:r>
              <a:rPr lang="cs-CZ" dirty="0"/>
              <a:t>Směrnice 2003/94/EC bude zrušena a nahradí ji </a:t>
            </a:r>
            <a:endParaRPr lang="cs-CZ" dirty="0" smtClean="0"/>
          </a:p>
          <a:p>
            <a:pPr marL="361950" indent="0">
              <a:buNone/>
            </a:pPr>
            <a:r>
              <a:rPr lang="cs-CZ" dirty="0" smtClean="0"/>
              <a:t>a</a:t>
            </a:r>
            <a:r>
              <a:rPr lang="cs-CZ" dirty="0"/>
              <a:t>) přímo uplatnitelný akt v přenesené působnosti pro SVP pro IMP a</a:t>
            </a:r>
          </a:p>
          <a:p>
            <a:pPr marL="361950" indent="0">
              <a:buNone/>
            </a:pPr>
            <a:r>
              <a:rPr lang="cs-CZ" dirty="0" smtClean="0"/>
              <a:t>b</a:t>
            </a:r>
            <a:r>
              <a:rPr lang="cs-CZ" dirty="0"/>
              <a:t>) Prováděcí směrnice pro SVP pro humánní LP, která se bude transponovat do české legislativy (zřejmě)</a:t>
            </a:r>
          </a:p>
          <a:p>
            <a:r>
              <a:rPr lang="cs-CZ" dirty="0"/>
              <a:t>Očekávaný termín: 2017</a:t>
            </a:r>
          </a:p>
          <a:p>
            <a:r>
              <a:rPr lang="cs-CZ" dirty="0"/>
              <a:t>Důsledek: Pokud výrobce vyrábí LP i HLP, budou 2 inspekce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15015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Ochranné prvky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r>
              <a:rPr lang="cs-CZ" dirty="0"/>
              <a:t>Nařízení Komise v přenesené pravomoci (EU) 2016/161 ze dne 2. října 2015, kterým se doplňuje směrnice Evropského parlamentu a Rady 2001/83/ES stanovením podrobných pravidel pro ochranné prvky uvedené na obalu humánních léčivých přípravků – další prezentace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legislativy významné pro výrobu léčiv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25051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639</Words>
  <Application>Microsoft Office PowerPoint</Application>
  <PresentationFormat>Předvádění na obrazovce (4:3)</PresentationFormat>
  <Paragraphs>101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1_Motiv sady Office</vt:lpstr>
      <vt:lpstr>Prezentace aplikace PowerPoint</vt:lpstr>
      <vt:lpstr>změny legislativy významné pro výrobu léčiv</vt:lpstr>
      <vt:lpstr>Již platné</vt:lpstr>
      <vt:lpstr>Již platné</vt:lpstr>
      <vt:lpstr>Změna zákona o léčivech</vt:lpstr>
      <vt:lpstr>Nařízení Evropského parlamentu a Rady (EU) č. 536/2014 ze dne 16. dubna 2014 o klinických hodnoceních humánních léčivých přípravků a o zrušení směrnice 2001/20/ES </vt:lpstr>
      <vt:lpstr>Nařízení o klinických hodnoceních</vt:lpstr>
      <vt:lpstr>Nařízení o klinických hodnoceních</vt:lpstr>
      <vt:lpstr>Požadavky na SVP</vt:lpstr>
      <vt:lpstr>Ochranné prvky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Niklíčková Eva</cp:lastModifiedBy>
  <cp:revision>15</cp:revision>
  <cp:lastPrinted>2016-06-13T10:28:48Z</cp:lastPrinted>
  <dcterms:created xsi:type="dcterms:W3CDTF">2012-11-07T12:54:42Z</dcterms:created>
  <dcterms:modified xsi:type="dcterms:W3CDTF">2016-06-13T10:32:35Z</dcterms:modified>
</cp:coreProperties>
</file>