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handoutMasterIdLst>
    <p:handoutMasterId r:id="rId19"/>
  </p:handoutMasterIdLst>
  <p:sldIdLst>
    <p:sldId id="256" r:id="rId3"/>
    <p:sldId id="257" r:id="rId4"/>
    <p:sldId id="268" r:id="rId5"/>
    <p:sldId id="269" r:id="rId6"/>
    <p:sldId id="270" r:id="rId7"/>
    <p:sldId id="271" r:id="rId8"/>
    <p:sldId id="272" r:id="rId9"/>
    <p:sldId id="258" r:id="rId10"/>
    <p:sldId id="260" r:id="rId11"/>
    <p:sldId id="261" r:id="rId12"/>
    <p:sldId id="262" r:id="rId13"/>
    <p:sldId id="264" r:id="rId14"/>
    <p:sldId id="265" r:id="rId15"/>
    <p:sldId id="266" r:id="rId16"/>
    <p:sldId id="25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unda Tomáš" initials="DT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404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0766457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708481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14.6.2016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14.6.2016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14.6.2016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16.06.2016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2016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601670" y="2168860"/>
            <a:ext cx="6480000" cy="1440000"/>
          </a:xfrm>
        </p:spPr>
        <p:txBody>
          <a:bodyPr>
            <a:normAutofit fontScale="90000"/>
          </a:bodyPr>
          <a:lstStyle/>
          <a:p>
            <a:r>
              <a:rPr lang="cs-CZ" sz="2700" dirty="0" smtClean="0"/>
              <a:t>Vol </a:t>
            </a:r>
            <a:r>
              <a:rPr lang="cs-CZ" sz="2700" dirty="0"/>
              <a:t>4: GMP </a:t>
            </a:r>
            <a:r>
              <a:rPr lang="cs-CZ" sz="2700" dirty="0" err="1"/>
              <a:t>Human</a:t>
            </a:r>
            <a:r>
              <a:rPr lang="cs-CZ" sz="2700" dirty="0"/>
              <a:t> &amp; </a:t>
            </a:r>
            <a:r>
              <a:rPr lang="cs-CZ" sz="2700" dirty="0" err="1" smtClean="0"/>
              <a:t>Veterinary</a:t>
            </a:r>
            <a:r>
              <a:rPr lang="cs-CZ" sz="2700" dirty="0" smtClean="0"/>
              <a:t>; Draft </a:t>
            </a:r>
            <a:r>
              <a:rPr lang="cs-CZ" sz="2700" dirty="0" err="1" smtClean="0"/>
              <a:t>Annex</a:t>
            </a:r>
            <a:r>
              <a:rPr lang="cs-CZ" sz="2700" dirty="0" smtClean="0"/>
              <a:t> 17:</a:t>
            </a:r>
            <a:br>
              <a:rPr lang="cs-CZ" sz="2700" dirty="0" smtClean="0"/>
            </a:br>
            <a:r>
              <a:rPr lang="cs-CZ" dirty="0" smtClean="0">
                <a:solidFill>
                  <a:srgbClr val="FFFF00"/>
                </a:solidFill>
              </a:rPr>
              <a:t/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Testování v reálném čase (Real-</a:t>
            </a:r>
            <a:r>
              <a:rPr lang="cs-CZ" dirty="0" err="1" smtClean="0">
                <a:solidFill>
                  <a:srgbClr val="FFFF00"/>
                </a:solidFill>
              </a:rPr>
              <a:t>Time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Release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Testing</a:t>
            </a:r>
            <a:r>
              <a:rPr lang="cs-CZ" dirty="0" smtClean="0">
                <a:solidFill>
                  <a:srgbClr val="FFFF00"/>
                </a:solidFill>
              </a:rPr>
              <a:t>)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i="1" dirty="0" smtClean="0"/>
              <a:t>a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br>
              <a:rPr lang="cs-CZ" dirty="0" smtClean="0">
                <a:solidFill>
                  <a:srgbClr val="FFFF00"/>
                </a:solidFill>
              </a:rPr>
            </a:br>
            <a:r>
              <a:rPr lang="cs-CZ" dirty="0" smtClean="0">
                <a:solidFill>
                  <a:srgbClr val="FFFF00"/>
                </a:solidFill>
              </a:rPr>
              <a:t>Parametrické </a:t>
            </a:r>
            <a:r>
              <a:rPr lang="cs-CZ" dirty="0">
                <a:solidFill>
                  <a:srgbClr val="FFFF00"/>
                </a:solidFill>
              </a:rPr>
              <a:t>propouštění </a:t>
            </a:r>
            <a:r>
              <a:rPr lang="cs-CZ" dirty="0" smtClean="0">
                <a:solidFill>
                  <a:srgbClr val="FFFF00"/>
                </a:solidFill>
              </a:rPr>
              <a:t>(</a:t>
            </a:r>
            <a:r>
              <a:rPr lang="cs-CZ" dirty="0" err="1" smtClean="0">
                <a:solidFill>
                  <a:srgbClr val="FFFF00"/>
                </a:solidFill>
              </a:rPr>
              <a:t>Parametric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Release</a:t>
            </a:r>
            <a:r>
              <a:rPr lang="cs-CZ" dirty="0" smtClean="0">
                <a:solidFill>
                  <a:srgbClr val="FFFF00"/>
                </a:solidFill>
              </a:rPr>
              <a:t>)</a:t>
            </a:r>
            <a:endParaRPr lang="cs-CZ" cap="all" dirty="0">
              <a:solidFill>
                <a:srgbClr val="FFFF00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1556665" y="4959170"/>
            <a:ext cx="6480000" cy="1800000"/>
          </a:xfrm>
        </p:spPr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Mgr. Tomáš Dunda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Praha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1043735"/>
            <a:ext cx="8229600" cy="1143000"/>
          </a:xfrm>
        </p:spPr>
        <p:txBody>
          <a:bodyPr/>
          <a:lstStyle/>
          <a:p>
            <a:r>
              <a:rPr lang="cs-CZ" dirty="0" smtClean="0"/>
              <a:t>Hlavní změny: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8135" y="2270880"/>
            <a:ext cx="8229600" cy="360000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Zavedení možnosti testování / propouštění v reálném čase (Real </a:t>
            </a:r>
            <a:r>
              <a:rPr lang="cs-CZ" sz="2400" dirty="0" err="1" smtClean="0"/>
              <a:t>Time</a:t>
            </a:r>
            <a:r>
              <a:rPr lang="cs-CZ" sz="2400" dirty="0" smtClean="0"/>
              <a:t> </a:t>
            </a:r>
            <a:r>
              <a:rPr lang="cs-CZ" sz="2400" dirty="0" err="1" smtClean="0"/>
              <a:t>Release</a:t>
            </a:r>
            <a:r>
              <a:rPr lang="cs-CZ" sz="2400" dirty="0" smtClean="0"/>
              <a:t> </a:t>
            </a:r>
            <a:r>
              <a:rPr lang="cs-CZ" sz="2400" dirty="0" err="1" smtClean="0"/>
              <a:t>Testing</a:t>
            </a:r>
            <a:r>
              <a:rPr lang="cs-CZ" sz="2400" dirty="0" smtClean="0"/>
              <a:t>) na základě sledování kritických parametrů v průběhu jako alternativa k rutinnímu propuštění produktu</a:t>
            </a:r>
          </a:p>
          <a:p>
            <a:r>
              <a:rPr lang="cs-CZ" sz="2400" dirty="0" smtClean="0"/>
              <a:t>Cílem je začlenit používání RTRT do všech fází výroby (od API k finálnímu produktu)</a:t>
            </a:r>
          </a:p>
          <a:p>
            <a:r>
              <a:rPr lang="cs-CZ" sz="2400" dirty="0" smtClean="0"/>
              <a:t>Odkazuje se na </a:t>
            </a:r>
            <a:r>
              <a:rPr lang="cs-CZ" sz="2400" dirty="0"/>
              <a:t>pokyny ICH Q8, Q9, Q10 and Q11, diskutováno i pro revizi ICH Q12 „</a:t>
            </a:r>
            <a:r>
              <a:rPr lang="cs-CZ" sz="2400" dirty="0" err="1"/>
              <a:t>Guideline</a:t>
            </a:r>
            <a:r>
              <a:rPr lang="cs-CZ" sz="2400" dirty="0"/>
              <a:t> on </a:t>
            </a:r>
            <a:r>
              <a:rPr lang="cs-CZ" sz="2400" dirty="0" err="1"/>
              <a:t>Life</a:t>
            </a:r>
            <a:r>
              <a:rPr lang="cs-CZ" sz="2400" dirty="0"/>
              <a:t> </a:t>
            </a:r>
            <a:r>
              <a:rPr lang="cs-CZ" sz="2400" dirty="0" err="1"/>
              <a:t>Cycle</a:t>
            </a:r>
            <a:r>
              <a:rPr lang="cs-CZ" sz="2400" dirty="0"/>
              <a:t> Management“</a:t>
            </a:r>
          </a:p>
          <a:p>
            <a:r>
              <a:rPr lang="cs-CZ" sz="2400" dirty="0"/>
              <a:t>Uplatňují se principy PAT, </a:t>
            </a:r>
            <a:r>
              <a:rPr lang="cs-CZ" sz="2400" dirty="0" err="1"/>
              <a:t>QbD</a:t>
            </a:r>
            <a:r>
              <a:rPr lang="cs-CZ" sz="2400" dirty="0"/>
              <a:t> a QRM 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Vol 4: GMP </a:t>
            </a:r>
            <a:r>
              <a:rPr lang="cs-CZ" dirty="0" err="1"/>
              <a:t>Human</a:t>
            </a:r>
            <a:r>
              <a:rPr lang="cs-CZ" dirty="0"/>
              <a:t> &amp; </a:t>
            </a:r>
            <a:r>
              <a:rPr lang="cs-CZ" dirty="0" err="1"/>
              <a:t>Veterinary</a:t>
            </a:r>
            <a:r>
              <a:rPr lang="cs-CZ" sz="1400" dirty="0"/>
              <a:t>; </a:t>
            </a:r>
            <a:r>
              <a:rPr lang="cs-CZ" dirty="0"/>
              <a:t>Draft </a:t>
            </a:r>
            <a:r>
              <a:rPr lang="cs-CZ" dirty="0" err="1"/>
              <a:t>Annex</a:t>
            </a:r>
            <a:r>
              <a:rPr lang="cs-CZ" dirty="0"/>
              <a:t> 17</a:t>
            </a: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488135" y="531921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smtClean="0"/>
              <a:t>Platnost: </a:t>
            </a:r>
            <a:r>
              <a:rPr lang="cs-CZ" sz="2000" b="0" dirty="0" smtClean="0"/>
              <a:t>do 6 měsíců od zveřejnění</a:t>
            </a:r>
            <a:endParaRPr lang="cs-CZ" sz="2000" b="0" dirty="0"/>
          </a:p>
        </p:txBody>
      </p:sp>
    </p:spTree>
    <p:extLst>
      <p:ext uri="{BB962C8B-B14F-4D97-AF65-F5344CB8AC3E}">
        <p14:creationId xmlns:p14="http://schemas.microsoft.com/office/powerpoint/2010/main" val="2210101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Definice </a:t>
            </a:r>
            <a:r>
              <a:rPr lang="en-US" i="1" dirty="0" err="1" smtClean="0"/>
              <a:t>Testování</a:t>
            </a:r>
            <a:r>
              <a:rPr lang="en-US" i="1" dirty="0" smtClean="0"/>
              <a:t> v </a:t>
            </a:r>
            <a:r>
              <a:rPr lang="en-US" i="1" dirty="0" err="1" smtClean="0"/>
              <a:t>reálném</a:t>
            </a:r>
            <a:r>
              <a:rPr lang="en-US" i="1" dirty="0" smtClean="0"/>
              <a:t> </a:t>
            </a:r>
            <a:r>
              <a:rPr lang="en-US" i="1" dirty="0" err="1" smtClean="0"/>
              <a:t>čase</a:t>
            </a:r>
            <a:r>
              <a:rPr lang="en-US" i="1" dirty="0" smtClean="0"/>
              <a:t> (Real-Time Release Testing)</a:t>
            </a:r>
            <a:r>
              <a:rPr lang="cs-CZ" dirty="0" smtClean="0"/>
              <a:t>:</a:t>
            </a:r>
            <a:r>
              <a:rPr lang="cs-CZ" i="1" dirty="0" smtClean="0"/>
              <a:t/>
            </a:r>
            <a:br>
              <a:rPr lang="cs-CZ" i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933945"/>
            <a:ext cx="8229600" cy="36000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 Propuštění produktu QP na základě zkoušení a sledování meziproduktu v průběhu výroby bez testování finálního produktu po výrobě</a:t>
            </a:r>
          </a:p>
          <a:p>
            <a:endParaRPr lang="cs-CZ" dirty="0"/>
          </a:p>
          <a:p>
            <a:r>
              <a:rPr lang="cs-CZ" dirty="0" smtClean="0"/>
              <a:t>Sledování procesních parametrů a zavedení kontrol v průběhu výroby může poskytnout dostatečný důkaz pro propuštění šarže bez následného testování finálního produktu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Testování</a:t>
            </a:r>
            <a:r>
              <a:rPr lang="en-US" dirty="0"/>
              <a:t> v </a:t>
            </a:r>
            <a:r>
              <a:rPr lang="en-US" dirty="0" err="1"/>
              <a:t>reálném</a:t>
            </a:r>
            <a:r>
              <a:rPr lang="en-US" dirty="0"/>
              <a:t> </a:t>
            </a:r>
            <a:r>
              <a:rPr lang="en-US" dirty="0" err="1"/>
              <a:t>čase</a:t>
            </a:r>
            <a:r>
              <a:rPr lang="en-US" dirty="0"/>
              <a:t> (Real-Time Release </a:t>
            </a:r>
            <a:r>
              <a:rPr lang="en-US" dirty="0" smtClean="0"/>
              <a:t>Testing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87261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Předpoklady pro zavedení RTRT: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20000"/>
            <a:ext cx="8229600" cy="3789320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Testování v průběhu výroby </a:t>
            </a:r>
            <a:r>
              <a:rPr lang="cs-CZ" dirty="0" smtClean="0"/>
              <a:t>(RTRT) musí </a:t>
            </a:r>
            <a:r>
              <a:rPr lang="cs-CZ" dirty="0"/>
              <a:t>být relevantní k testování finálního </a:t>
            </a:r>
            <a:r>
              <a:rPr lang="cs-CZ" dirty="0" smtClean="0"/>
              <a:t>produktu a mělo by být navrženo na základě vědeckých poznatků o použitých materiálech, surovinách a na znalosti procesu</a:t>
            </a:r>
          </a:p>
          <a:p>
            <a:r>
              <a:rPr lang="cs-CZ" dirty="0" smtClean="0"/>
              <a:t>Měření v průběhu procesu by mělo zajistit dostatečné množství dat pro rozhodnutí o propuštění šarže</a:t>
            </a:r>
            <a:endParaRPr lang="cs-CZ" dirty="0"/>
          </a:p>
          <a:p>
            <a:r>
              <a:rPr lang="cs-CZ" dirty="0" smtClean="0"/>
              <a:t>Posouzení regulačním orgánem při podání žádosti o registraci</a:t>
            </a:r>
          </a:p>
          <a:p>
            <a:r>
              <a:rPr lang="cs-CZ" dirty="0" smtClean="0"/>
              <a:t>K surovinám a materiálům použitým v průběhu výroby musí být k dispozici certifikáty, příp. jiné osvědčení o jakosti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Testování</a:t>
            </a:r>
            <a:r>
              <a:rPr lang="en-US" dirty="0"/>
              <a:t> v </a:t>
            </a:r>
            <a:r>
              <a:rPr lang="en-US" dirty="0" err="1"/>
              <a:t>reálném</a:t>
            </a:r>
            <a:r>
              <a:rPr lang="en-US" dirty="0"/>
              <a:t> </a:t>
            </a:r>
            <a:r>
              <a:rPr lang="en-US" dirty="0" err="1"/>
              <a:t>čase</a:t>
            </a:r>
            <a:r>
              <a:rPr lang="en-US" dirty="0"/>
              <a:t> (Real-Time Release Testing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09920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08720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/>
              <a:t>Předpoklady pro zavedení RTRT: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6535" y="1853825"/>
            <a:ext cx="8229600" cy="38704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Vytvoření </a:t>
            </a:r>
            <a:r>
              <a:rPr lang="cs-CZ" dirty="0" smtClean="0"/>
              <a:t>„RTRT Master </a:t>
            </a:r>
            <a:r>
              <a:rPr lang="cs-CZ" dirty="0" err="1" smtClean="0"/>
              <a:t>Plan</a:t>
            </a:r>
            <a:r>
              <a:rPr lang="cs-CZ" dirty="0" smtClean="0"/>
              <a:t>“ zahrnující:</a:t>
            </a:r>
          </a:p>
          <a:p>
            <a:pPr marL="0" indent="0">
              <a:buNone/>
            </a:pPr>
            <a:endParaRPr lang="cs-CZ" sz="12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 smtClean="0"/>
              <a:t>Analýza rizik </a:t>
            </a:r>
          </a:p>
          <a:p>
            <a:r>
              <a:rPr lang="cs-CZ" sz="1900" dirty="0" smtClean="0"/>
              <a:t>Identifikace kritických procesních parametrů</a:t>
            </a:r>
          </a:p>
          <a:p>
            <a:r>
              <a:rPr lang="cs-CZ" sz="1900" dirty="0" smtClean="0"/>
              <a:t>Při </a:t>
            </a:r>
            <a:r>
              <a:rPr lang="cs-CZ" sz="1900" dirty="0"/>
              <a:t>zavedení nového produktu se uplatňují principy </a:t>
            </a:r>
            <a:r>
              <a:rPr lang="cs-CZ" sz="1900" dirty="0" err="1"/>
              <a:t>QbD</a:t>
            </a:r>
            <a:r>
              <a:rPr lang="cs-CZ" sz="1900" dirty="0"/>
              <a:t>, PAT, Design </a:t>
            </a:r>
            <a:r>
              <a:rPr lang="cs-CZ" sz="1900" dirty="0" err="1"/>
              <a:t>Space</a:t>
            </a:r>
            <a:endParaRPr lang="cs-CZ" sz="1900" dirty="0"/>
          </a:p>
          <a:p>
            <a:r>
              <a:rPr lang="cs-CZ" sz="1900" dirty="0"/>
              <a:t>Při změně v technologii, procesu atd. nutné provést RA s ohledem na ovlivnění kvality produktu (včetně hodnocení efektivity po zavedení změny</a:t>
            </a:r>
            <a:r>
              <a:rPr lang="cs-CZ" sz="1900" dirty="0" smtClean="0"/>
              <a:t>)</a:t>
            </a:r>
          </a:p>
          <a:p>
            <a:pPr marL="0" indent="0">
              <a:buNone/>
            </a:pPr>
            <a:endParaRPr lang="cs-CZ" sz="17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 smtClean="0"/>
              <a:t>Systém </a:t>
            </a:r>
            <a:r>
              <a:rPr lang="cs-CZ" sz="2200" b="1" dirty="0"/>
              <a:t>změnových </a:t>
            </a:r>
            <a:r>
              <a:rPr lang="cs-CZ" sz="2200" b="1" dirty="0" smtClean="0"/>
              <a:t>řízení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b="1" dirty="0" smtClean="0"/>
              <a:t>Systém </a:t>
            </a:r>
            <a:r>
              <a:rPr lang="cs-CZ" sz="2200" b="1" dirty="0"/>
              <a:t>odchylek, </a:t>
            </a:r>
            <a:r>
              <a:rPr lang="cs-CZ" sz="2200" b="1" dirty="0" smtClean="0"/>
              <a:t>CAPA</a:t>
            </a:r>
            <a:endParaRPr lang="cs-CZ" sz="2200" b="1" dirty="0"/>
          </a:p>
          <a:p>
            <a:pPr>
              <a:buFont typeface="Arial" panose="020B0604020202020204" pitchFamily="34" charset="0"/>
              <a:buChar char="•"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Testování</a:t>
            </a:r>
            <a:r>
              <a:rPr lang="en-US" dirty="0"/>
              <a:t> v </a:t>
            </a:r>
            <a:r>
              <a:rPr lang="en-US" dirty="0" err="1"/>
              <a:t>reálném</a:t>
            </a:r>
            <a:r>
              <a:rPr lang="en-US" dirty="0"/>
              <a:t> </a:t>
            </a:r>
            <a:r>
              <a:rPr lang="en-US" dirty="0" err="1"/>
              <a:t>čase</a:t>
            </a:r>
            <a:r>
              <a:rPr lang="en-US" dirty="0"/>
              <a:t> (Real-Time Release Testing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960675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178750"/>
            <a:ext cx="8229600" cy="3600000"/>
          </a:xfrm>
        </p:spPr>
        <p:txBody>
          <a:bodyPr>
            <a:normAutofit fontScale="47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4400" b="1" dirty="0" smtClean="0"/>
              <a:t>Sledování kritických parametrů (na základě RA, sledování kritických materiálů, vzorkovací plán / kritéria přijatelnosti, statistické hodnocení)</a:t>
            </a:r>
            <a:r>
              <a:rPr lang="cs-CZ" sz="4400" dirty="0" smtClean="0"/>
              <a:t>   </a:t>
            </a:r>
            <a:endParaRPr lang="cs-CZ" sz="4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4400" dirty="0" smtClean="0"/>
              <a:t>Školení zaměstnanců (prokázaná znalost procesu, technologie)</a:t>
            </a:r>
            <a:endParaRPr lang="cs-CZ" sz="4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4400" b="1" dirty="0" smtClean="0"/>
              <a:t>Kvalifikace </a:t>
            </a:r>
            <a:r>
              <a:rPr lang="cs-CZ" sz="4400" b="1" dirty="0"/>
              <a:t>a validace </a:t>
            </a:r>
            <a:r>
              <a:rPr lang="cs-CZ" sz="4400" dirty="0"/>
              <a:t>(v souladu s </a:t>
            </a:r>
            <a:r>
              <a:rPr lang="cs-CZ" sz="4400" dirty="0" smtClean="0"/>
              <a:t>Doplňkem 15</a:t>
            </a:r>
            <a:r>
              <a:rPr lang="cs-CZ" sz="4400" dirty="0"/>
              <a:t>, </a:t>
            </a:r>
            <a:r>
              <a:rPr lang="cs-CZ" sz="4400" dirty="0" smtClean="0"/>
              <a:t>validace metod (on-line sondy), porovnání spektrofotometrického měření s příslušnými knihovnami)</a:t>
            </a:r>
            <a:endParaRPr lang="cs-CZ" sz="4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4400" dirty="0" smtClean="0"/>
              <a:t>Vyšetřování poruch / odchylek </a:t>
            </a:r>
            <a:r>
              <a:rPr lang="cs-CZ" sz="4400" b="1" dirty="0" smtClean="0"/>
              <a:t>a trendové hodnocení např. poruchovosti zařízení, opatření </a:t>
            </a:r>
            <a:r>
              <a:rPr lang="cs-CZ" sz="4400" b="1" dirty="0"/>
              <a:t>v případě poruchy zařízení aj. (BCP)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4400" b="1" dirty="0" smtClean="0"/>
              <a:t>Roční </a:t>
            </a:r>
            <a:r>
              <a:rPr lang="cs-CZ" sz="4400" b="1" dirty="0"/>
              <a:t>hodnocení produktu, </a:t>
            </a:r>
            <a:r>
              <a:rPr lang="cs-CZ" sz="4400" dirty="0" smtClean="0"/>
              <a:t>vědecké</a:t>
            </a:r>
            <a:r>
              <a:rPr lang="cs-CZ" sz="4400" b="1" dirty="0" smtClean="0"/>
              <a:t> </a:t>
            </a:r>
            <a:r>
              <a:rPr lang="cs-CZ" sz="4400" dirty="0" smtClean="0"/>
              <a:t>hodnocení</a:t>
            </a:r>
            <a:r>
              <a:rPr lang="cs-CZ" sz="4400" b="1" dirty="0" smtClean="0"/>
              <a:t> celého procesu ve vztahu k velikosti výtěžku </a:t>
            </a:r>
            <a:endParaRPr lang="cs-CZ" sz="4400" dirty="0"/>
          </a:p>
          <a:p>
            <a:pPr marL="0" indent="0">
              <a:buNone/>
            </a:pPr>
            <a:r>
              <a:rPr lang="cs-CZ" dirty="0" smtClean="0"/>
              <a:t>               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Testování</a:t>
            </a:r>
            <a:r>
              <a:rPr lang="en-US" dirty="0"/>
              <a:t> v </a:t>
            </a:r>
            <a:r>
              <a:rPr lang="en-US" dirty="0" err="1"/>
              <a:t>reálném</a:t>
            </a:r>
            <a:r>
              <a:rPr lang="en-US" dirty="0"/>
              <a:t> </a:t>
            </a:r>
            <a:r>
              <a:rPr lang="en-US" dirty="0" err="1"/>
              <a:t>čase</a:t>
            </a:r>
            <a:r>
              <a:rPr lang="en-US" dirty="0"/>
              <a:t> (Real-Time Release Testing</a:t>
            </a:r>
            <a:r>
              <a:rPr lang="cs-CZ" dirty="0"/>
              <a:t>)</a:t>
            </a:r>
          </a:p>
          <a:p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31540" y="464413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2800" dirty="0" smtClean="0"/>
              <a:t>Testování finálního produktu může být akceptovatelné např. v případě </a:t>
            </a:r>
            <a:r>
              <a:rPr lang="cs-CZ" sz="2800" dirty="0" smtClean="0"/>
              <a:t>poruchy </a:t>
            </a:r>
            <a:r>
              <a:rPr lang="cs-CZ" sz="2800" dirty="0" smtClean="0"/>
              <a:t>analytického přístroje (je zahrnut do RTRT</a:t>
            </a:r>
            <a:r>
              <a:rPr lang="cs-CZ" sz="2800" dirty="0" smtClean="0"/>
              <a:t>) a není přijatelné v případě nevyhovujících výsledků parametrů RTRT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2563572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Definice </a:t>
            </a:r>
            <a:r>
              <a:rPr lang="cs-CZ" sz="2800" i="1" dirty="0"/>
              <a:t>Parametrické propouštění (</a:t>
            </a:r>
            <a:r>
              <a:rPr lang="cs-CZ" sz="2800" i="1" dirty="0" err="1"/>
              <a:t>Parametric</a:t>
            </a:r>
            <a:r>
              <a:rPr lang="cs-CZ" sz="2800" i="1" dirty="0"/>
              <a:t> </a:t>
            </a:r>
            <a:r>
              <a:rPr lang="cs-CZ" sz="2800" i="1" dirty="0" err="1"/>
              <a:t>Release</a:t>
            </a:r>
            <a:r>
              <a:rPr lang="cs-CZ" sz="2800" i="1" dirty="0" smtClean="0"/>
              <a:t>):</a:t>
            </a:r>
            <a:endParaRPr lang="cs-CZ" sz="2800" i="1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521550" y="3023955"/>
            <a:ext cx="8370930" cy="3600000"/>
          </a:xfrm>
        </p:spPr>
        <p:txBody>
          <a:bodyPr/>
          <a:lstStyle/>
          <a:p>
            <a:r>
              <a:rPr lang="cs-CZ" dirty="0"/>
              <a:t>„Propouštění šarže terminálně sterilizovaného produktu na základě sledování kritických </a:t>
            </a:r>
            <a:r>
              <a:rPr lang="cs-CZ" dirty="0" smtClean="0"/>
              <a:t>parametrů </a:t>
            </a:r>
            <a:r>
              <a:rPr lang="cs-CZ" dirty="0"/>
              <a:t>(měření teploty, tlaku, času sterilizace atd</a:t>
            </a:r>
            <a:r>
              <a:rPr lang="cs-CZ" dirty="0" smtClean="0"/>
              <a:t>.) v</a:t>
            </a:r>
            <a:r>
              <a:rPr lang="cs-CZ" dirty="0"/>
              <a:t> průběhu výrobního procesu bez provedení testu sterility u konečného </a:t>
            </a:r>
            <a:r>
              <a:rPr lang="cs-CZ" dirty="0" smtClean="0"/>
              <a:t>produktu“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Parametrické propouštění (</a:t>
            </a:r>
            <a:r>
              <a:rPr lang="cs-CZ" dirty="0" err="1"/>
              <a:t>Parametric</a:t>
            </a:r>
            <a:r>
              <a:rPr lang="cs-CZ" dirty="0"/>
              <a:t> </a:t>
            </a:r>
            <a:r>
              <a:rPr lang="cs-CZ" dirty="0" err="1"/>
              <a:t>Release</a:t>
            </a:r>
            <a:r>
              <a:rPr lang="cs-CZ" dirty="0"/>
              <a:t>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Předpoklady pro zavedení parametrického propouštění: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Není možné provést test sterility např. z těchto důvodů: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malá velikost šarže produktu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použité médiu může stimulovat růst pouze některých mikroorganismů (ne všech)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zkouška </a:t>
            </a:r>
            <a:r>
              <a:rPr lang="cs-CZ" dirty="0"/>
              <a:t>sterility odhalí pouze závažnou závadu systému zabezpečení </a:t>
            </a:r>
            <a:r>
              <a:rPr lang="cs-CZ" dirty="0" smtClean="0"/>
              <a:t>sterility → měření biozátěže, monitoring prostředí, sledování sterilizačních parametrů mohou poskytnout přesnější data o sterilitě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Parametrické propouštění (</a:t>
            </a:r>
            <a:r>
              <a:rPr lang="cs-CZ" dirty="0" err="1"/>
              <a:t>Parametric</a:t>
            </a:r>
            <a:r>
              <a:rPr lang="cs-CZ" dirty="0"/>
              <a:t> </a:t>
            </a:r>
            <a:r>
              <a:rPr lang="cs-CZ" dirty="0" err="1"/>
              <a:t>Release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18417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2033844"/>
            <a:ext cx="8229600" cy="4230471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Výrobce by měl dlouhodobě osvědčit dobré dodržování SVP</a:t>
            </a:r>
          </a:p>
          <a:p>
            <a:r>
              <a:rPr lang="cs-CZ" dirty="0" smtClean="0"/>
              <a:t>Parametrické </a:t>
            </a:r>
            <a:r>
              <a:rPr lang="cs-CZ" dirty="0"/>
              <a:t>propouštění by mělo být schváleno, zamítnuto či jeho schválení zrušeno společně osobami odpovědnými za hodnocení přípravku a inspektory </a:t>
            </a:r>
            <a:r>
              <a:rPr lang="cs-CZ" dirty="0" smtClean="0"/>
              <a:t>SVP</a:t>
            </a:r>
          </a:p>
          <a:p>
            <a:r>
              <a:rPr lang="cs-CZ" dirty="0"/>
              <a:t>propouštění konečných přípravků bez provádění zkoušky sterility je možné za předpokladu, že bylo dosaženo předem </a:t>
            </a:r>
            <a:r>
              <a:rPr lang="cs-CZ" b="1" dirty="0"/>
              <a:t>stanovených </a:t>
            </a:r>
            <a:r>
              <a:rPr lang="cs-CZ" b="1" dirty="0" smtClean="0"/>
              <a:t>podmínek </a:t>
            </a:r>
            <a:r>
              <a:rPr lang="cs-CZ" b="1" dirty="0"/>
              <a:t>sterilizace</a:t>
            </a:r>
          </a:p>
          <a:p>
            <a:r>
              <a:rPr lang="cs-CZ" dirty="0" smtClean="0"/>
              <a:t>Platí pouze </a:t>
            </a:r>
            <a:r>
              <a:rPr lang="cs-CZ" dirty="0"/>
              <a:t>pro přípravky sterilizované v jejich konečných </a:t>
            </a:r>
            <a:r>
              <a:rPr lang="cs-CZ" dirty="0" smtClean="0"/>
              <a:t>obalech za použití páry, </a:t>
            </a:r>
            <a:r>
              <a:rPr lang="cs-CZ" b="1" dirty="0" smtClean="0"/>
              <a:t>suchého tepla a </a:t>
            </a:r>
            <a:r>
              <a:rPr lang="cs-CZ" b="1" dirty="0"/>
              <a:t>i</a:t>
            </a:r>
            <a:r>
              <a:rPr lang="cs-CZ" b="1" dirty="0" smtClean="0"/>
              <a:t>onizujícím zářením</a:t>
            </a:r>
            <a:r>
              <a:rPr lang="cs-CZ" dirty="0" smtClean="0"/>
              <a:t> podle požadavků lékopisu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Parametrické propouštění (</a:t>
            </a:r>
            <a:r>
              <a:rPr lang="cs-CZ" dirty="0" err="1"/>
              <a:t>Parametric</a:t>
            </a:r>
            <a:r>
              <a:rPr lang="cs-CZ" dirty="0"/>
              <a:t> </a:t>
            </a:r>
            <a:r>
              <a:rPr lang="cs-CZ" dirty="0" err="1"/>
              <a:t>Release</a:t>
            </a:r>
            <a:r>
              <a:rPr lang="cs-CZ" dirty="0"/>
              <a:t>)</a:t>
            </a: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521550" y="113374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 smtClean="0"/>
              <a:t>Předpoklady pro zavedení parametrického propouštění: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313770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510" y="908720"/>
            <a:ext cx="8640960" cy="1143000"/>
          </a:xfrm>
        </p:spPr>
        <p:txBody>
          <a:bodyPr>
            <a:normAutofit/>
          </a:bodyPr>
          <a:lstStyle/>
          <a:p>
            <a:r>
              <a:rPr lang="cs-CZ" sz="2500" dirty="0" smtClean="0"/>
              <a:t>Parametrické </a:t>
            </a:r>
            <a:r>
              <a:rPr lang="cs-CZ" sz="2500" dirty="0"/>
              <a:t>propouštění a zabezpečení sterility: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Parametrické propouštění (</a:t>
            </a:r>
            <a:r>
              <a:rPr lang="cs-CZ" dirty="0" err="1"/>
              <a:t>Parametric</a:t>
            </a:r>
            <a:r>
              <a:rPr lang="cs-CZ" dirty="0"/>
              <a:t> </a:t>
            </a:r>
            <a:r>
              <a:rPr lang="cs-CZ" dirty="0" err="1"/>
              <a:t>Release</a:t>
            </a:r>
            <a:r>
              <a:rPr lang="cs-CZ" dirty="0"/>
              <a:t>)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31540" y="1988840"/>
            <a:ext cx="8229600" cy="4365484"/>
          </a:xfrm>
        </p:spPr>
        <p:txBody>
          <a:bodyPr>
            <a:normAutofit fontScale="85000" lnSpcReduction="20000"/>
          </a:bodyPr>
          <a:lstStyle/>
          <a:p>
            <a:r>
              <a:rPr lang="cs-CZ" sz="3100" dirty="0" smtClean="0"/>
              <a:t>Měla </a:t>
            </a:r>
            <a:r>
              <a:rPr lang="cs-CZ" sz="3100" dirty="0"/>
              <a:t>by být prováděna analýza rizik systému zabezpečení sterility zaměřená na vyhodnocení, zda může dojít k propuštění nevysterilizovaných </a:t>
            </a:r>
            <a:r>
              <a:rPr lang="cs-CZ" sz="3100" dirty="0" smtClean="0"/>
              <a:t>přípravků</a:t>
            </a:r>
          </a:p>
          <a:p>
            <a:r>
              <a:rPr lang="cs-CZ" sz="3100" dirty="0" smtClean="0"/>
              <a:t>Při </a:t>
            </a:r>
            <a:r>
              <a:rPr lang="cs-CZ" sz="3100" dirty="0"/>
              <a:t>vyhodnocování dodržování SVP by měl být brán v úvahu výskyt nesterilních přípravků a výsledků zkoušek sterility prováděných v minulosti u daného přípravku a u přípravků zpracovávaných při stejném nebo podobném systému zabezpečení </a:t>
            </a:r>
            <a:r>
              <a:rPr lang="cs-CZ" sz="3100" dirty="0" smtClean="0"/>
              <a:t>sterility</a:t>
            </a:r>
          </a:p>
          <a:p>
            <a:r>
              <a:rPr lang="cs-CZ" sz="3200" dirty="0"/>
              <a:t>Kvalifikovaný a zkušený pracovník odpovědný za technické otázky související se zabezpečením sterility a kvalifikovaný mikrobiolog by měli být přítomni v místě výroby a sterilizace</a:t>
            </a:r>
          </a:p>
          <a:p>
            <a:endParaRPr lang="cs-CZ" sz="3100" dirty="0" smtClean="0"/>
          </a:p>
          <a:p>
            <a:endParaRPr lang="cs-CZ" sz="31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05" y="-306415"/>
            <a:ext cx="8669337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5038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6525" y="1043735"/>
            <a:ext cx="8595955" cy="1143000"/>
          </a:xfrm>
        </p:spPr>
        <p:txBody>
          <a:bodyPr>
            <a:normAutofit/>
          </a:bodyPr>
          <a:lstStyle/>
          <a:p>
            <a:r>
              <a:rPr lang="cs-CZ" sz="2500" dirty="0"/>
              <a:t>Parametrické propouštění a zabezpečení sterility: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303875"/>
            <a:ext cx="8229600" cy="3600000"/>
          </a:xfrm>
        </p:spPr>
        <p:txBody>
          <a:bodyPr>
            <a:normAutofit fontScale="92500"/>
          </a:bodyPr>
          <a:lstStyle/>
          <a:p>
            <a:r>
              <a:rPr lang="cs-CZ" dirty="0"/>
              <a:t>Měla by být vyloučena možnost záměny vysterilizovaných přípravků s přípravky nevysterilizovanými. Takovouto záruku mohou poskytnout fyzické zábrany nebo validované elektronické systémy.</a:t>
            </a:r>
          </a:p>
          <a:p>
            <a:r>
              <a:rPr lang="cs-CZ" dirty="0" smtClean="0"/>
              <a:t>Mělo by být zavedeno sledování bio zátěže</a:t>
            </a:r>
          </a:p>
          <a:p>
            <a:r>
              <a:rPr lang="cs-CZ" dirty="0" smtClean="0"/>
              <a:t>Validace čištění </a:t>
            </a:r>
            <a:r>
              <a:rPr lang="cs-CZ" dirty="0"/>
              <a:t>a sanitaci zařízení, stanovení CIP/SIP holding </a:t>
            </a:r>
            <a:r>
              <a:rPr lang="cs-CZ" dirty="0" err="1"/>
              <a:t>time</a:t>
            </a:r>
            <a:r>
              <a:rPr lang="cs-CZ" dirty="0"/>
              <a:t>, převlékací koncept a hygiena, stanovení mikrobiologické specifikace pro suroviny a </a:t>
            </a:r>
            <a:r>
              <a:rPr lang="cs-CZ" dirty="0" smtClean="0"/>
              <a:t>meziprodukty 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Parametrické propouštění (</a:t>
            </a:r>
            <a:r>
              <a:rPr lang="cs-CZ" dirty="0" err="1"/>
              <a:t>Parametric</a:t>
            </a:r>
            <a:r>
              <a:rPr lang="cs-CZ" dirty="0"/>
              <a:t> </a:t>
            </a:r>
            <a:r>
              <a:rPr lang="cs-CZ" dirty="0" err="1"/>
              <a:t>Release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78210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8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Parametrické propouštění (</a:t>
            </a:r>
            <a:r>
              <a:rPr lang="cs-CZ" dirty="0" err="1"/>
              <a:t>Parametric</a:t>
            </a:r>
            <a:r>
              <a:rPr lang="cs-CZ" dirty="0"/>
              <a:t> </a:t>
            </a:r>
            <a:r>
              <a:rPr lang="cs-CZ" dirty="0" err="1"/>
              <a:t>Release</a:t>
            </a:r>
            <a:r>
              <a:rPr lang="cs-CZ" dirty="0"/>
              <a:t>)</a:t>
            </a:r>
          </a:p>
          <a:p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296525" y="1043735"/>
            <a:ext cx="8595955" cy="1143000"/>
          </a:xfrm>
        </p:spPr>
        <p:txBody>
          <a:bodyPr>
            <a:normAutofit/>
          </a:bodyPr>
          <a:lstStyle/>
          <a:p>
            <a:r>
              <a:rPr lang="cs-CZ" sz="2500" dirty="0"/>
              <a:t>Parametrické propouštění a zabezpečení sterility:</a:t>
            </a:r>
          </a:p>
        </p:txBody>
      </p:sp>
      <p:sp>
        <p:nvSpPr>
          <p:cNvPr id="10" name="Zástupný symbol pro obsah 2"/>
          <p:cNvSpPr>
            <a:spLocks noGrp="1"/>
          </p:cNvSpPr>
          <p:nvPr>
            <p:ph idx="1"/>
          </p:nvPr>
        </p:nvSpPr>
        <p:spPr>
          <a:xfrm>
            <a:off x="457200" y="2520000"/>
            <a:ext cx="8229600" cy="3600000"/>
          </a:xfrm>
        </p:spPr>
        <p:txBody>
          <a:bodyPr>
            <a:normAutofit fontScale="92500" lnSpcReduction="10000"/>
          </a:bodyPr>
          <a:lstStyle/>
          <a:p>
            <a:r>
              <a:rPr lang="cs-CZ" sz="2400" dirty="0" smtClean="0"/>
              <a:t>Stanovení doby použitelnosti u vodných roztoků k zamezení vzniku endotoxinů</a:t>
            </a:r>
          </a:p>
          <a:p>
            <a:r>
              <a:rPr lang="cs-CZ" sz="2400" b="1" dirty="0"/>
              <a:t>Znalost a pokud možno kontrola mikrobiologického stavu výchozích materiálů a prostředků používaných v procesu (např. plynů a maziv</a:t>
            </a:r>
            <a:r>
              <a:rPr lang="cs-CZ" sz="2400" b="1" dirty="0" smtClean="0"/>
              <a:t>)</a:t>
            </a:r>
          </a:p>
          <a:p>
            <a:r>
              <a:rPr lang="cs-CZ" sz="2400" dirty="0" smtClean="0"/>
              <a:t>Zavedení monitoringu páry / vody ve sterilizátorech, příp. jiných zařízeních </a:t>
            </a:r>
          </a:p>
          <a:p>
            <a:r>
              <a:rPr lang="cs-CZ" sz="2400" dirty="0"/>
              <a:t>U záznamů o sterilizaci by se mělo kontrolovat splnění specifikace nejméně dvěma nezávislými systémy. Tyto systémy mohou tvořit dva lidé nebo validovaný počítačový systém a jeden člověk</a:t>
            </a:r>
          </a:p>
          <a:p>
            <a:pPr marL="0" indent="0">
              <a:buNone/>
            </a:pPr>
            <a:endParaRPr lang="cs-CZ" sz="2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09067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6534" y="1538789"/>
            <a:ext cx="8505945" cy="3825425"/>
          </a:xfrm>
        </p:spPr>
        <p:txBody>
          <a:bodyPr>
            <a:noAutofit/>
          </a:bodyPr>
          <a:lstStyle/>
          <a:p>
            <a:r>
              <a:rPr lang="cs-CZ" sz="2400" dirty="0"/>
              <a:t>Následující doplňující body by měly být potvrzeny před propuštěním každé šarže přípravku: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/>
              <a:t>U použitého sterilizátoru byly provedeny všechny </a:t>
            </a:r>
            <a:r>
              <a:rPr lang="cs-CZ" sz="2000" dirty="0" smtClean="0"/>
              <a:t>kvalifikace </a:t>
            </a:r>
            <a:r>
              <a:rPr lang="cs-CZ" sz="2000" dirty="0"/>
              <a:t>a preventivní údržba.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/>
              <a:t>Všechny opravy a úpravy byly schváleny pracovníkem odpovědným za technické otázky související se zabezpečením sterility a mikrobiologem.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/>
              <a:t>Veškerá měřidla byla </a:t>
            </a:r>
            <a:r>
              <a:rPr lang="cs-CZ" sz="2000" b="1" dirty="0" smtClean="0"/>
              <a:t>kalibrována schválenými standardy </a:t>
            </a:r>
            <a:endParaRPr lang="cs-CZ" sz="2000" b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/>
              <a:t>Sterilizátor má platnou validaci pro zpracovávanou náplň přípravku.</a:t>
            </a:r>
          </a:p>
          <a:p>
            <a:r>
              <a:rPr lang="cs-CZ" sz="2400" dirty="0" smtClean="0"/>
              <a:t>Při zavedení </a:t>
            </a:r>
            <a:r>
              <a:rPr lang="cs-CZ" sz="2400" dirty="0"/>
              <a:t>parametrického propuštění </a:t>
            </a:r>
            <a:r>
              <a:rPr lang="cs-CZ" sz="2400" dirty="0" smtClean="0"/>
              <a:t>měla by rozhodnutí o </a:t>
            </a:r>
            <a:r>
              <a:rPr lang="cs-CZ" sz="2400" dirty="0"/>
              <a:t>propuštění či zamítnutí šarže vycházet ze schválených specifikací. </a:t>
            </a:r>
            <a:r>
              <a:rPr lang="cs-CZ" sz="2400" b="1" dirty="0"/>
              <a:t>Nesplnění specifikace parametrického propouštění nemůže být zvráceno vyhovující zkouškou sterility.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161510" y="728700"/>
            <a:ext cx="8595955" cy="1143000"/>
          </a:xfrm>
        </p:spPr>
        <p:txBody>
          <a:bodyPr>
            <a:normAutofit/>
          </a:bodyPr>
          <a:lstStyle/>
          <a:p>
            <a:r>
              <a:rPr lang="cs-CZ" sz="2500" dirty="0"/>
              <a:t>Parametrické propouštění a zabezpečení sterility:</a:t>
            </a:r>
          </a:p>
        </p:txBody>
      </p:sp>
      <p:sp>
        <p:nvSpPr>
          <p:cNvPr id="9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Parametrické propouštění (</a:t>
            </a:r>
            <a:r>
              <a:rPr lang="cs-CZ" dirty="0" err="1"/>
              <a:t>Parametric</a:t>
            </a:r>
            <a:r>
              <a:rPr lang="cs-CZ" dirty="0"/>
              <a:t> </a:t>
            </a:r>
            <a:r>
              <a:rPr lang="cs-CZ" dirty="0" err="1"/>
              <a:t>Release</a:t>
            </a:r>
            <a:r>
              <a:rPr lang="cs-CZ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305210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1449</TotalTime>
  <Words>916</Words>
  <Application>Microsoft Office PowerPoint</Application>
  <PresentationFormat>Předvádění na obrazovce (4:3)</PresentationFormat>
  <Paragraphs>129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Motiv sady Office</vt:lpstr>
      <vt:lpstr>1_Motiv sady Office</vt:lpstr>
      <vt:lpstr>Prezentace aplikace PowerPoint</vt:lpstr>
      <vt:lpstr>Vol 4: GMP Human &amp; Veterinary; Draft Annex 17:  Testování v reálném čase (Real-Time Release Testing) a  Parametrické propouštění (Parametric Release)</vt:lpstr>
      <vt:lpstr>Hlavní změny:</vt:lpstr>
      <vt:lpstr>Definice Testování v reálném čase (Real-Time Release Testing): </vt:lpstr>
      <vt:lpstr>Předpoklady pro zavedení RTRT:</vt:lpstr>
      <vt:lpstr>Předpoklady pro zavedení RTRT:</vt:lpstr>
      <vt:lpstr>Testování finálního produktu může být akceptovatelné např. v případě poruchy analytického přístroje (je zahrnut do RTRT) a není přijatelné v případě nevyhovujících výsledků parametrů RTRT</vt:lpstr>
      <vt:lpstr>Definice Parametrické propouštění (Parametric Release):</vt:lpstr>
      <vt:lpstr>Předpoklady pro zavedení parametrického propouštění:</vt:lpstr>
      <vt:lpstr>Prezentace aplikace PowerPoint</vt:lpstr>
      <vt:lpstr>Parametrické propouštění a zabezpečení sterility:</vt:lpstr>
      <vt:lpstr>Parametrické propouštění a zabezpečení sterility:</vt:lpstr>
      <vt:lpstr>Parametrické propouštění a zabezpečení sterility:</vt:lpstr>
      <vt:lpstr>Parametrické propouštění a zabezpečení sterility: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Niklíčková Eva</cp:lastModifiedBy>
  <cp:revision>57</cp:revision>
  <dcterms:created xsi:type="dcterms:W3CDTF">2012-11-07T12:54:42Z</dcterms:created>
  <dcterms:modified xsi:type="dcterms:W3CDTF">2016-06-14T14:25:30Z</dcterms:modified>
</cp:coreProperties>
</file>