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handoutMasterIdLst>
    <p:handoutMasterId r:id="rId54"/>
  </p:handout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71" r:id="rId15"/>
    <p:sldId id="272" r:id="rId16"/>
    <p:sldId id="273" r:id="rId17"/>
    <p:sldId id="269" r:id="rId18"/>
    <p:sldId id="270" r:id="rId19"/>
    <p:sldId id="284" r:id="rId20"/>
    <p:sldId id="285" r:id="rId21"/>
    <p:sldId id="289" r:id="rId22"/>
    <p:sldId id="290" r:id="rId23"/>
    <p:sldId id="274" r:id="rId24"/>
    <p:sldId id="304" r:id="rId25"/>
    <p:sldId id="275" r:id="rId26"/>
    <p:sldId id="276" r:id="rId27"/>
    <p:sldId id="277" r:id="rId28"/>
    <p:sldId id="291" r:id="rId29"/>
    <p:sldId id="292" r:id="rId30"/>
    <p:sldId id="278" r:id="rId31"/>
    <p:sldId id="279" r:id="rId32"/>
    <p:sldId id="280" r:id="rId33"/>
    <p:sldId id="281" r:id="rId34"/>
    <p:sldId id="282" r:id="rId35"/>
    <p:sldId id="283" r:id="rId36"/>
    <p:sldId id="294" r:id="rId37"/>
    <p:sldId id="286" r:id="rId38"/>
    <p:sldId id="287" r:id="rId39"/>
    <p:sldId id="288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293" r:id="rId48"/>
    <p:sldId id="295" r:id="rId49"/>
    <p:sldId id="305" r:id="rId50"/>
    <p:sldId id="296" r:id="rId51"/>
    <p:sldId id="259" r:id="rId52"/>
  </p:sldIdLst>
  <p:sldSz cx="9144000" cy="6858000" type="screen4x3"/>
  <p:notesSz cx="6858000" cy="9144000"/>
  <p:custDataLst>
    <p:tags r:id="rId55"/>
  </p:custData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70" y="-9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36016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14.6.2016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822700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18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2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7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6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kt 7" hidden="1"/>
          <p:cNvGraphicFramePr>
            <a:graphicFrameLocks noChangeAspect="1"/>
          </p:cNvGraphicFramePr>
          <p:nvPr userDrawn="1">
            <p:custDataLst>
              <p:tags r:id="rId14"/>
            </p:custDataLst>
            <p:extLst>
              <p:ext uri="{D42A27DB-BD31-4B8C-83A1-F6EECF244321}">
                <p14:modId xmlns:p14="http://schemas.microsoft.com/office/powerpoint/2010/main" val="1822021831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think-cell Slide" r:id="rId15" imgW="270" imgH="270" progId="TCLayout.ActiveDocument.1">
                  <p:embed/>
                </p:oleObj>
              </mc:Choice>
              <mc:Fallback>
                <p:oleObj name="think-cell Slide" r:id="rId15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7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8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oleObject" Target="../embeddings/oleObject3.bin"/><Relationship Id="rId3" Type="http://schemas.openxmlformats.org/officeDocument/2006/relationships/tags" Target="../tags/tag4.xml"/><Relationship Id="rId21" Type="http://schemas.openxmlformats.org/officeDocument/2006/relationships/oleObject" Target="../embeddings/oleObject4.bin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1.emf"/><Relationship Id="rId2" Type="http://schemas.openxmlformats.org/officeDocument/2006/relationships/tags" Target="../tags/tag3.xml"/><Relationship Id="rId16" Type="http://schemas.openxmlformats.org/officeDocument/2006/relationships/oleObject" Target="../embeddings/oleObject2.bin"/><Relationship Id="rId20" Type="http://schemas.openxmlformats.org/officeDocument/2006/relationships/image" Target="../media/image3.wmf"/><Relationship Id="rId1" Type="http://schemas.openxmlformats.org/officeDocument/2006/relationships/vmlDrawing" Target="../drawings/vmlDrawing2.v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slideLayout" Target="../slideLayouts/slideLayout2.xml"/><Relationship Id="rId10" Type="http://schemas.openxmlformats.org/officeDocument/2006/relationships/tags" Target="../tags/tag11.xml"/><Relationship Id="rId19" Type="http://schemas.openxmlformats.org/officeDocument/2006/relationships/image" Target="../media/image9.emf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10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3.wmf"/><Relationship Id="rId3" Type="http://schemas.openxmlformats.org/officeDocument/2006/relationships/tags" Target="../tags/tag17.xml"/><Relationship Id="rId7" Type="http://schemas.openxmlformats.org/officeDocument/2006/relationships/tags" Target="../tags/tag21.xml"/><Relationship Id="rId12" Type="http://schemas.openxmlformats.org/officeDocument/2006/relationships/image" Target="../media/image11.emf"/><Relationship Id="rId2" Type="http://schemas.openxmlformats.org/officeDocument/2006/relationships/tags" Target="../tags/tag16.xml"/><Relationship Id="rId1" Type="http://schemas.openxmlformats.org/officeDocument/2006/relationships/vmlDrawing" Target="../drawings/vmlDrawing3.vml"/><Relationship Id="rId6" Type="http://schemas.openxmlformats.org/officeDocument/2006/relationships/tags" Target="../tags/tag20.xml"/><Relationship Id="rId11" Type="http://schemas.openxmlformats.org/officeDocument/2006/relationships/oleObject" Target="../embeddings/oleObject6.bin"/><Relationship Id="rId5" Type="http://schemas.openxmlformats.org/officeDocument/2006/relationships/tags" Target="../tags/tag19.xml"/><Relationship Id="rId10" Type="http://schemas.openxmlformats.org/officeDocument/2006/relationships/image" Target="../media/image1.emf"/><Relationship Id="rId4" Type="http://schemas.openxmlformats.org/officeDocument/2006/relationships/tags" Target="../tags/tag18.xml"/><Relationship Id="rId9" Type="http://schemas.openxmlformats.org/officeDocument/2006/relationships/oleObject" Target="../embeddings/oleObject5.bin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tags" Target="../tags/tag28.xml"/><Relationship Id="rId13" Type="http://schemas.openxmlformats.org/officeDocument/2006/relationships/tags" Target="../tags/tag33.xml"/><Relationship Id="rId18" Type="http://schemas.openxmlformats.org/officeDocument/2006/relationships/image" Target="../media/image12.emf"/><Relationship Id="rId3" Type="http://schemas.openxmlformats.org/officeDocument/2006/relationships/tags" Target="../tags/tag23.xml"/><Relationship Id="rId21" Type="http://schemas.openxmlformats.org/officeDocument/2006/relationships/image" Target="../media/image13.emf"/><Relationship Id="rId7" Type="http://schemas.openxmlformats.org/officeDocument/2006/relationships/tags" Target="../tags/tag27.xml"/><Relationship Id="rId12" Type="http://schemas.openxmlformats.org/officeDocument/2006/relationships/tags" Target="../tags/tag32.xml"/><Relationship Id="rId17" Type="http://schemas.openxmlformats.org/officeDocument/2006/relationships/oleObject" Target="../embeddings/oleObject8.bin"/><Relationship Id="rId2" Type="http://schemas.openxmlformats.org/officeDocument/2006/relationships/tags" Target="../tags/tag22.xml"/><Relationship Id="rId16" Type="http://schemas.openxmlformats.org/officeDocument/2006/relationships/image" Target="../media/image1.emf"/><Relationship Id="rId20" Type="http://schemas.openxmlformats.org/officeDocument/2006/relationships/oleObject" Target="../embeddings/oleObject9.bin"/><Relationship Id="rId1" Type="http://schemas.openxmlformats.org/officeDocument/2006/relationships/vmlDrawing" Target="../drawings/vmlDrawing4.vml"/><Relationship Id="rId6" Type="http://schemas.openxmlformats.org/officeDocument/2006/relationships/tags" Target="../tags/tag26.xml"/><Relationship Id="rId11" Type="http://schemas.openxmlformats.org/officeDocument/2006/relationships/tags" Target="../tags/tag31.xml"/><Relationship Id="rId5" Type="http://schemas.openxmlformats.org/officeDocument/2006/relationships/tags" Target="../tags/tag25.xml"/><Relationship Id="rId15" Type="http://schemas.openxmlformats.org/officeDocument/2006/relationships/oleObject" Target="../embeddings/oleObject7.bin"/><Relationship Id="rId10" Type="http://schemas.openxmlformats.org/officeDocument/2006/relationships/tags" Target="../tags/tag30.xml"/><Relationship Id="rId19" Type="http://schemas.openxmlformats.org/officeDocument/2006/relationships/image" Target="../media/image3.wmf"/><Relationship Id="rId4" Type="http://schemas.openxmlformats.org/officeDocument/2006/relationships/tags" Target="../tags/tag24.xml"/><Relationship Id="rId9" Type="http://schemas.openxmlformats.org/officeDocument/2006/relationships/tags" Target="../tags/tag29.xml"/><Relationship Id="rId14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13" Type="http://schemas.openxmlformats.org/officeDocument/2006/relationships/oleObject" Target="../embeddings/oleObject11.bin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12" Type="http://schemas.openxmlformats.org/officeDocument/2006/relationships/image" Target="../media/image1.emf"/><Relationship Id="rId2" Type="http://schemas.openxmlformats.org/officeDocument/2006/relationships/tags" Target="../tags/tag34.xml"/><Relationship Id="rId1" Type="http://schemas.openxmlformats.org/officeDocument/2006/relationships/vmlDrawing" Target="../drawings/vmlDrawing5.vml"/><Relationship Id="rId6" Type="http://schemas.openxmlformats.org/officeDocument/2006/relationships/tags" Target="../tags/tag38.xml"/><Relationship Id="rId11" Type="http://schemas.openxmlformats.org/officeDocument/2006/relationships/oleObject" Target="../embeddings/oleObject10.bin"/><Relationship Id="rId5" Type="http://schemas.openxmlformats.org/officeDocument/2006/relationships/tags" Target="../tags/tag37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36.xml"/><Relationship Id="rId9" Type="http://schemas.openxmlformats.org/officeDocument/2006/relationships/tags" Target="../tags/tag41.xml"/><Relationship Id="rId14" Type="http://schemas.openxmlformats.org/officeDocument/2006/relationships/image" Target="../media/image14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image" Target="../media/image15.emf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oleObject" Target="../embeddings/oleObject13.bin"/><Relationship Id="rId2" Type="http://schemas.openxmlformats.org/officeDocument/2006/relationships/tags" Target="../tags/tag42.xml"/><Relationship Id="rId1" Type="http://schemas.openxmlformats.org/officeDocument/2006/relationships/vmlDrawing" Target="../drawings/vmlDrawing6.vml"/><Relationship Id="rId6" Type="http://schemas.openxmlformats.org/officeDocument/2006/relationships/tags" Target="../tags/tag46.xml"/><Relationship Id="rId11" Type="http://schemas.openxmlformats.org/officeDocument/2006/relationships/image" Target="../media/image1.emf"/><Relationship Id="rId5" Type="http://schemas.openxmlformats.org/officeDocument/2006/relationships/tags" Target="../tags/tag45.xml"/><Relationship Id="rId10" Type="http://schemas.openxmlformats.org/officeDocument/2006/relationships/oleObject" Target="../embeddings/oleObject12.bin"/><Relationship Id="rId4" Type="http://schemas.openxmlformats.org/officeDocument/2006/relationships/tags" Target="../tags/tag44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3.w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3.wmf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12" Type="http://schemas.openxmlformats.org/officeDocument/2006/relationships/image" Target="../media/image16.emf"/><Relationship Id="rId2" Type="http://schemas.openxmlformats.org/officeDocument/2006/relationships/tags" Target="../tags/tag49.xml"/><Relationship Id="rId1" Type="http://schemas.openxmlformats.org/officeDocument/2006/relationships/vmlDrawing" Target="../drawings/vmlDrawing7.vml"/><Relationship Id="rId6" Type="http://schemas.openxmlformats.org/officeDocument/2006/relationships/tags" Target="../tags/tag53.xml"/><Relationship Id="rId11" Type="http://schemas.openxmlformats.org/officeDocument/2006/relationships/oleObject" Target="../embeddings/oleObject15.bin"/><Relationship Id="rId5" Type="http://schemas.openxmlformats.org/officeDocument/2006/relationships/tags" Target="../tags/tag52.xml"/><Relationship Id="rId10" Type="http://schemas.openxmlformats.org/officeDocument/2006/relationships/image" Target="../media/image1.emf"/><Relationship Id="rId4" Type="http://schemas.openxmlformats.org/officeDocument/2006/relationships/tags" Target="../tags/tag51.xml"/><Relationship Id="rId9" Type="http://schemas.openxmlformats.org/officeDocument/2006/relationships/oleObject" Target="../embeddings/oleObject14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16.06.2016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© 2012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611560" y="1943835"/>
            <a:ext cx="8073445" cy="1440000"/>
          </a:xfrm>
        </p:spPr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</a:t>
            </a:r>
            <a:r>
              <a:rPr lang="pl-PL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INSPEKtorů </a:t>
            </a:r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SÚKL z </a:t>
            </a:r>
            <a:r>
              <a:rPr lang="pl-PL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 </a:t>
            </a:r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SVP</a:t>
            </a:r>
            <a:endParaRPr lang="cs-CZ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>
          <a:xfrm>
            <a:off x="566555" y="3779999"/>
            <a:ext cx="8073445" cy="2394305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RNDr. Lenka Kárászová</a:t>
            </a:r>
          </a:p>
          <a:p>
            <a:pPr algn="ctr"/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Ing. Lucie Pallagy</a:t>
            </a:r>
          </a:p>
          <a:p>
            <a:pPr algn="ctr"/>
            <a:endParaRPr lang="cs-CZ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cs-CZ" sz="1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Seminář SÚKL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08820"/>
            <a:ext cx="8300266" cy="4311180"/>
          </a:xfrm>
        </p:spPr>
        <p:txBody>
          <a:bodyPr/>
          <a:lstStyle/>
          <a:p>
            <a:r>
              <a:rPr lang="cs-CZ" b="1" dirty="0" smtClean="0"/>
              <a:t>LEGISLATIVA</a:t>
            </a:r>
            <a:r>
              <a:rPr lang="cs-CZ" dirty="0" smtClean="0"/>
              <a:t> </a:t>
            </a:r>
            <a:r>
              <a:rPr lang="cs-CZ" sz="2400" b="1" dirty="0" smtClean="0"/>
              <a:t>-</a:t>
            </a:r>
            <a:r>
              <a:rPr lang="cs-CZ" sz="2400" dirty="0" smtClean="0"/>
              <a:t> </a:t>
            </a:r>
            <a:r>
              <a:rPr lang="cs-CZ" sz="2400" b="1" dirty="0" smtClean="0"/>
              <a:t>stručný přehled</a:t>
            </a:r>
          </a:p>
          <a:p>
            <a:pPr marL="0" indent="0">
              <a:buNone/>
            </a:pPr>
            <a:endParaRPr lang="cs-CZ" sz="1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/>
              <a:t>VYR-32 -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/>
              <a:t>přehled nejčastějších nálezů z inspekcí dle jednotlivých kapitol</a:t>
            </a:r>
          </a:p>
          <a:p>
            <a:r>
              <a:rPr lang="cs-CZ" b="1" dirty="0" smtClean="0"/>
              <a:t>STATISTICKÉ HODNOCENÍ NÁLEZŮ</a:t>
            </a:r>
          </a:p>
          <a:p>
            <a:pPr marL="0" indent="0">
              <a:buNone/>
            </a:pPr>
            <a:endParaRPr lang="cs-CZ" sz="1000" dirty="0" smtClean="0"/>
          </a:p>
          <a:p>
            <a:r>
              <a:rPr lang="cs-CZ" b="1" dirty="0" smtClean="0"/>
              <a:t>„ZAJÍMAVÉ“ NÁLEZY Z INSPEKCÍ</a:t>
            </a:r>
          </a:p>
          <a:p>
            <a:pPr marL="0" indent="0">
              <a:buNone/>
            </a:pPr>
            <a:endParaRPr lang="cs-CZ" sz="1000" b="1" dirty="0" smtClean="0"/>
          </a:p>
          <a:p>
            <a:r>
              <a:rPr lang="cs-CZ" b="1" dirty="0" smtClean="0"/>
              <a:t>DISKUZE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LEGISLATIVA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č. 378/2007 Sb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/>
              <a:t>o léčivech a o změnách některých souvisejících </a:t>
            </a:r>
            <a:r>
              <a:rPr lang="cs-CZ" sz="2400" b="1" dirty="0" smtClean="0"/>
              <a:t>zákonů (zákon o léčivech), ve znění pozdějších předpisů</a:t>
            </a:r>
          </a:p>
          <a:p>
            <a:pPr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vyhláška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č. 229/2008 Sb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.,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/>
              <a:t>o výrobě a distribuci léčiv</a:t>
            </a:r>
          </a:p>
          <a:p>
            <a:pPr algn="just"/>
            <a:r>
              <a:rPr lang="cs-CZ" sz="2400" b="1" dirty="0" smtClean="0"/>
              <a:t>Pravidla pro léčivé přípravky v Evropském unii: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Eudralex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400" dirty="0" smtClean="0"/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Rules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Governing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Medicinal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Products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European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Union,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Volume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4, EU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Guidelines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Good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manufacturing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Part I</a:t>
            </a:r>
          </a:p>
          <a:p>
            <a:pPr marL="0" indent="0" algn="just">
              <a:buNone/>
            </a:pPr>
            <a:r>
              <a:rPr lang="cs-CZ" sz="2400" b="1" dirty="0"/>
              <a:t>č</a:t>
            </a:r>
            <a:r>
              <a:rPr lang="cs-CZ" sz="2400" b="1" dirty="0" smtClean="0"/>
              <a:t>eský překlad pokynu: 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VYR-32 a jeho doplňky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54847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5526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kapitola 1, verze 4 -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 </a:t>
            </a:r>
          </a:p>
          <a:p>
            <a:pPr algn="just"/>
            <a:r>
              <a:rPr lang="cs-CZ" sz="2400" b="1" dirty="0" smtClean="0"/>
              <a:t>kapitola 2, verze 4 -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Pracovníci</a:t>
            </a:r>
            <a:r>
              <a:rPr lang="cs-CZ" sz="2400" b="1" dirty="0"/>
              <a:t> </a:t>
            </a:r>
            <a:endParaRPr lang="cs-CZ" sz="2400" b="1" dirty="0" smtClean="0"/>
          </a:p>
          <a:p>
            <a:pPr algn="just"/>
            <a:r>
              <a:rPr lang="cs-CZ" sz="2400" b="1" dirty="0" smtClean="0"/>
              <a:t>kapitola 3, verze 4 -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 a zařízení</a:t>
            </a:r>
            <a:r>
              <a:rPr lang="cs-CZ" sz="2400" b="1" dirty="0" smtClean="0"/>
              <a:t>    </a:t>
            </a:r>
          </a:p>
          <a:p>
            <a:pPr algn="just"/>
            <a:r>
              <a:rPr lang="cs-CZ" sz="2400" b="1" dirty="0" smtClean="0"/>
              <a:t>kapitola 4, verze 3 -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Dokumentace</a:t>
            </a:r>
            <a:r>
              <a:rPr lang="cs-CZ" sz="2400" b="1" dirty="0" smtClean="0"/>
              <a:t> </a:t>
            </a:r>
          </a:p>
          <a:p>
            <a:pPr algn="just"/>
            <a:r>
              <a:rPr lang="cs-CZ" sz="2400" b="1" dirty="0" smtClean="0"/>
              <a:t>kapitola 5, verze 4 -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</a:t>
            </a:r>
          </a:p>
          <a:p>
            <a:pPr algn="just"/>
            <a:r>
              <a:rPr lang="cs-CZ" sz="2400" b="1" dirty="0"/>
              <a:t>kapitola 6, verze 4 -</a:t>
            </a:r>
            <a:r>
              <a:rPr lang="cs-CZ" sz="2400" dirty="0"/>
              <a:t>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</a:t>
            </a:r>
            <a:r>
              <a:rPr lang="cs-CZ" sz="2400" dirty="0"/>
              <a:t>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jakosti </a:t>
            </a:r>
            <a:endParaRPr lang="cs-CZ" sz="2400" b="1" dirty="0"/>
          </a:p>
          <a:p>
            <a:pPr algn="just"/>
            <a:r>
              <a:rPr lang="cs-CZ" sz="2400" b="1" dirty="0"/>
              <a:t>kapitola 7, verze 4 -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Externě zajišťované činnosti</a:t>
            </a:r>
            <a:r>
              <a:rPr lang="cs-CZ" sz="2400" b="1" dirty="0"/>
              <a:t>   </a:t>
            </a:r>
          </a:p>
          <a:p>
            <a:pPr algn="just"/>
            <a:r>
              <a:rPr lang="cs-CZ" sz="2400" b="1" dirty="0"/>
              <a:t>kapitola 8, verze </a:t>
            </a:r>
            <a:r>
              <a:rPr lang="cs-CZ" sz="2400" b="1" dirty="0" smtClean="0"/>
              <a:t>4 </a:t>
            </a:r>
            <a:r>
              <a:rPr lang="cs-CZ" sz="2400" b="1" dirty="0"/>
              <a:t>-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Reklamace a stahování přípravků</a:t>
            </a:r>
            <a:r>
              <a:rPr lang="cs-CZ" sz="2400" b="1" dirty="0"/>
              <a:t> </a:t>
            </a:r>
          </a:p>
          <a:p>
            <a:pPr algn="just"/>
            <a:r>
              <a:rPr lang="cs-CZ" sz="2400" b="1" dirty="0"/>
              <a:t>kapitola 9, verze 3 -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 inspekce</a:t>
            </a: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LEGISLATIVA – VYR-32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14032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POKYNY JSOU PLATNÉ OD DATA STANOVENÉHO KOMISÍ, NE AŽ PO JEJICH </a:t>
            </a:r>
            <a:b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PŘEKLADU DO ČJ !!!</a:t>
            </a:r>
          </a:p>
          <a:p>
            <a:pPr marL="0" indent="0" algn="ctr">
              <a:buNone/>
            </a:pPr>
            <a:endParaRPr lang="cs-CZ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400" b="1" dirty="0"/>
              <a:t>Měla by být jmenována osoba, která bude odpovídat za implementaci legislativních požadavků do farmaceutické společnosti.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LEGISLATIVA 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00114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dokument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Dotazník pro výrobce LP (SMF)</a:t>
            </a:r>
            <a:r>
              <a:rPr lang="cs-CZ" dirty="0" smtClean="0"/>
              <a:t> </a:t>
            </a:r>
            <a:r>
              <a:rPr lang="cs-CZ" sz="2400" b="1" dirty="0" smtClean="0"/>
              <a:t>obvykle vykazuje tyto nedostatky:</a:t>
            </a:r>
          </a:p>
          <a:p>
            <a:pPr lvl="2" algn="just">
              <a:buClr>
                <a:srgbClr val="002060"/>
              </a:buClr>
            </a:pPr>
            <a:r>
              <a:rPr lang="cs-CZ" sz="2400" b="1" dirty="0" smtClean="0"/>
              <a:t>neobsahuje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aktuální informace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/>
              <a:t>(citace neplatné legislativy, uvádí jiný rozsah povolení, než jaký schválil SÚKL v rámci povolení k výrobě LP, obsahuje neaktuální přílohy – mapy výrobních či skladových prostor),</a:t>
            </a:r>
          </a:p>
          <a:p>
            <a:pPr lvl="2" algn="just"/>
            <a:r>
              <a:rPr lang="cs-CZ" sz="2400" b="1" dirty="0" smtClean="0"/>
              <a:t>je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příliš stručný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nepopisuje dostatečně všechny činnosti - uvádí pouze odkazy na řízené dokumenty (např. systém školení pracovníků je popsán v SOP XY „Školení pracovníků“).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19386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o</a:t>
            </a:r>
            <a:r>
              <a:rPr lang="cs-CZ" sz="2400" b="1" dirty="0" smtClean="0"/>
              <a:t>becný problém: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SVP X ISO </a:t>
            </a:r>
            <a:r>
              <a:rPr lang="cs-CZ" sz="2400" b="1" dirty="0"/>
              <a:t>nebo jiný systém </a:t>
            </a:r>
            <a:r>
              <a:rPr lang="cs-CZ" sz="2400" b="1" dirty="0" smtClean="0"/>
              <a:t>jakosti.</a:t>
            </a:r>
          </a:p>
          <a:p>
            <a:r>
              <a:rPr lang="cs-CZ" sz="2400" b="1" dirty="0" smtClean="0"/>
              <a:t>systém</a:t>
            </a:r>
            <a:r>
              <a:rPr lang="cs-CZ" dirty="0" smtClean="0"/>
              <a:t>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ízení jakosti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/>
              <a:t>a systém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 rizik pro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jakost</a:t>
            </a:r>
            <a:r>
              <a:rPr lang="cs-CZ" sz="2400" b="1" dirty="0" smtClean="0"/>
              <a:t> je nedostatečně provázán:</a:t>
            </a:r>
          </a:p>
          <a:p>
            <a:pPr lvl="2" algn="just"/>
            <a:r>
              <a:rPr lang="cs-CZ" sz="2400" b="1" dirty="0" smtClean="0"/>
              <a:t>nedílnou součástí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kvalitního a fungujícího FSJ </a:t>
            </a:r>
            <a:r>
              <a:rPr lang="cs-CZ" sz="2400" b="1" dirty="0" smtClean="0"/>
              <a:t>je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ANALÝZA RIZIK</a:t>
            </a:r>
            <a:r>
              <a:rPr lang="cs-CZ" sz="2400" b="1" dirty="0" smtClean="0"/>
              <a:t>, která musí definovat konkrétní rizika v dané oblasti - např. příjem surovin, vzorkování, kvalifikace vzduchotechniky, školení pracovníků apod. (se zaměřením na riziko pro pacienta - jakost, bezpečnost, účinnost). Tato konkrétní rizika pak minimalizovat nejen pomocí systému řízené dokumentace, ale také pomocí příslušných opatření.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27242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toto nelze zajistit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 podpory vyššího vedení společnosti</a:t>
            </a:r>
            <a:r>
              <a:rPr lang="cs-CZ" sz="2400" b="1" dirty="0" smtClean="0"/>
              <a:t>. </a:t>
            </a:r>
            <a:br>
              <a:rPr lang="cs-CZ" sz="2400" b="1" dirty="0" smtClean="0"/>
            </a:br>
            <a:r>
              <a:rPr lang="cs-CZ" sz="2400" b="1" dirty="0" smtClean="0"/>
              <a:t>Je nutné mít k dispozici především dostatečný počet kvalifikovaných pracovníků, kteří jsou schopni identifikovat konkrétní rizika,</a:t>
            </a:r>
          </a:p>
          <a:p>
            <a:pPr algn="just"/>
            <a:r>
              <a:rPr lang="cs-CZ" sz="2400" b="1" dirty="0" smtClean="0"/>
              <a:t>není pravidelně hodnocena účinnost FSJ (např. interním auditem). Přezkoumání jakosti vedením není prováděno (např. přezkoumání počtu reklamací, závad v jakosti, stahovaných LP, hlášených nežádoucích účinků apod.),</a:t>
            </a:r>
          </a:p>
          <a:p>
            <a:pPr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Analýza rizik je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ŽIVÝ DOKUMENT</a:t>
            </a:r>
            <a:r>
              <a:rPr lang="cs-CZ" sz="2400" b="1" dirty="0" smtClean="0"/>
              <a:t>, jehož základní myšlenkou je jednoznačně identifikovat rizika pro pacienta při veškerých výrobních a kontrolních činnostech.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PROČ?!</a:t>
            </a:r>
          </a:p>
          <a:p>
            <a:endParaRPr lang="cs-CZ" sz="2400" b="1" dirty="0" smtClean="0"/>
          </a:p>
          <a:p>
            <a:endParaRPr lang="cs-CZ" sz="2400" b="1" u="sng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65789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protože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každou změnou v systému je nutné zhodnotit, zda daná změna nějakým způsobem nemůže ovlivnit jakost, bezpečnost a účinnost LP nebo příslušný proces,</a:t>
            </a:r>
            <a:r>
              <a:rPr lang="cs-CZ" sz="2400" b="1" dirty="0" smtClean="0"/>
              <a:t> </a:t>
            </a:r>
            <a:br>
              <a:rPr lang="cs-CZ" sz="2400" b="1" dirty="0" smtClean="0"/>
            </a:br>
            <a:r>
              <a:rPr lang="cs-CZ" sz="2400" b="1" dirty="0" smtClean="0"/>
              <a:t>např. validace </a:t>
            </a:r>
            <a:r>
              <a:rPr lang="cs-CZ" sz="2400" b="1" dirty="0"/>
              <a:t>čištění při zavedení nového LP do </a:t>
            </a:r>
            <a:r>
              <a:rPr lang="cs-CZ" sz="2400" b="1" dirty="0" smtClean="0"/>
              <a:t>výroby, rozšíření </a:t>
            </a:r>
            <a:r>
              <a:rPr lang="cs-CZ" sz="2400" b="1" dirty="0"/>
              <a:t>skladovacích/výrobních </a:t>
            </a:r>
            <a:r>
              <a:rPr lang="cs-CZ" sz="2400" b="1" dirty="0" smtClean="0"/>
              <a:t>prostor.</a:t>
            </a:r>
          </a:p>
          <a:p>
            <a:pPr algn="just"/>
            <a:r>
              <a:rPr lang="cs-CZ" sz="2400" b="1" dirty="0" smtClean="0"/>
              <a:t>tento přístup je více než vhodný pro využití v systému </a:t>
            </a:r>
            <a:r>
              <a:rPr lang="cs-CZ" sz="2400" b="1" dirty="0"/>
              <a:t/>
            </a:r>
            <a:br>
              <a:rPr lang="cs-CZ" sz="2400" b="1" dirty="0"/>
            </a:b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 změn</a:t>
            </a:r>
            <a:r>
              <a:rPr lang="cs-CZ" sz="2400" b="1" dirty="0" smtClean="0"/>
              <a:t>.</a:t>
            </a:r>
          </a:p>
          <a:p>
            <a:pPr marL="0" indent="0" algn="just">
              <a:buNone/>
            </a:pPr>
            <a:endParaRPr lang="cs-CZ" sz="2000" b="1" dirty="0" smtClean="0"/>
          </a:p>
          <a:p>
            <a:pPr marL="0" indent="0" algn="just">
              <a:buNone/>
            </a:pPr>
            <a:r>
              <a:rPr lang="cs-CZ" sz="2000" b="1" dirty="0" smtClean="0"/>
              <a:t>Poznámka:</a:t>
            </a:r>
          </a:p>
          <a:p>
            <a:pPr marL="0" indent="0" algn="just">
              <a:buNone/>
            </a:pPr>
            <a:r>
              <a:rPr lang="cs-CZ" sz="2000" b="1" dirty="0" smtClean="0"/>
              <a:t>Příklady procesů a aplikací řízení rizik pro jakost lze mj. najít také v pokynu </a:t>
            </a:r>
            <a:r>
              <a:rPr lang="cs-CZ" sz="2000" b="1" dirty="0" smtClean="0">
                <a:solidFill>
                  <a:srgbClr val="FF0000"/>
                </a:solidFill>
              </a:rPr>
              <a:t>ICH Q9 - doplněk 20, VYR-32</a:t>
            </a:r>
            <a:r>
              <a:rPr lang="cs-CZ" sz="2000" b="1" dirty="0" smtClean="0"/>
              <a:t> (</a:t>
            </a:r>
            <a:r>
              <a:rPr lang="cs-CZ" sz="2000" b="1" dirty="0" err="1" smtClean="0"/>
              <a:t>The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Rules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Governing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Medicinal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Products</a:t>
            </a:r>
            <a:r>
              <a:rPr lang="cs-CZ" sz="2000" b="1" dirty="0" smtClean="0"/>
              <a:t> in </a:t>
            </a:r>
            <a:r>
              <a:rPr lang="cs-CZ" sz="2000" b="1" dirty="0" err="1" smtClean="0"/>
              <a:t>the</a:t>
            </a:r>
            <a:r>
              <a:rPr lang="cs-CZ" sz="2000" b="1" dirty="0" smtClean="0"/>
              <a:t> EU, </a:t>
            </a:r>
            <a:r>
              <a:rPr lang="cs-CZ" sz="2000" b="1" dirty="0" err="1" smtClean="0"/>
              <a:t>Volume</a:t>
            </a:r>
            <a:r>
              <a:rPr lang="cs-CZ" sz="2000" b="1" dirty="0" smtClean="0"/>
              <a:t> 4, EU </a:t>
            </a:r>
            <a:r>
              <a:rPr lang="cs-CZ" sz="2000" b="1" dirty="0" err="1" smtClean="0"/>
              <a:t>Guidelines</a:t>
            </a:r>
            <a:r>
              <a:rPr lang="cs-CZ" sz="2000" b="1" dirty="0" smtClean="0"/>
              <a:t> to GMP, Part III).</a:t>
            </a:r>
            <a:endParaRPr lang="cs-CZ" sz="2000" b="1" dirty="0"/>
          </a:p>
          <a:p>
            <a:pPr marL="0" indent="0" algn="just">
              <a:buNone/>
            </a:pPr>
            <a:endParaRPr lang="cs-CZ" sz="24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3882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systém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Řízení změn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není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jednoznačně popsán</a:t>
            </a:r>
            <a:r>
              <a:rPr lang="cs-CZ" sz="2400" b="1" dirty="0" smtClean="0"/>
              <a:t> v předpisové dokumentaci,</a:t>
            </a:r>
          </a:p>
          <a:p>
            <a:pPr lvl="2" algn="just"/>
            <a:r>
              <a:rPr lang="cs-CZ" sz="2400" b="1" dirty="0" smtClean="0"/>
              <a:t>není zřejmé, kdo může být iniciátorem změny, </a:t>
            </a:r>
          </a:p>
          <a:p>
            <a:pPr lvl="2" algn="just"/>
            <a:r>
              <a:rPr lang="cs-CZ" sz="2400" b="1" dirty="0" smtClean="0"/>
              <a:t>nejsou stanoveny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odpovědnosti jednotlivých pracovníků</a:t>
            </a:r>
            <a:r>
              <a:rPr lang="cs-CZ" sz="2400" b="1" dirty="0" smtClean="0"/>
              <a:t> a není zřejmé, kdo se má k danému ZŘ vyjádřit (ZŘ s dopadem na registrační dokumentaci),</a:t>
            </a:r>
          </a:p>
          <a:p>
            <a:pPr lvl="2" algn="just"/>
            <a:r>
              <a:rPr lang="cs-CZ" sz="2400" b="1" dirty="0" smtClean="0"/>
              <a:t>není sestaven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plán jednotlivých kroků ZŘ</a:t>
            </a:r>
            <a:r>
              <a:rPr lang="cs-CZ" sz="2400" b="1" dirty="0" smtClean="0"/>
              <a:t> s termíny realizace,</a:t>
            </a:r>
          </a:p>
          <a:p>
            <a:pPr lvl="2" algn="just"/>
            <a:r>
              <a:rPr lang="cs-CZ" sz="2400" b="1" dirty="0" smtClean="0"/>
              <a:t>není prováděno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zhodnocení již zavedené změny</a:t>
            </a:r>
            <a:r>
              <a:rPr lang="cs-CZ" sz="2400" b="1" dirty="0" smtClean="0"/>
              <a:t>, zda nedošlo k neúmyslnému dopadu na jakost LP.</a:t>
            </a:r>
          </a:p>
          <a:p>
            <a:pPr lvl="2"/>
            <a:endParaRPr lang="cs-CZ" sz="24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81093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systém řešení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Odchylek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nejsou definovány jednotlivé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typy odchylek</a:t>
            </a:r>
            <a:r>
              <a:rPr lang="cs-CZ" sz="2400" b="1" dirty="0" smtClean="0"/>
              <a:t> </a:t>
            </a:r>
            <a:br>
              <a:rPr lang="cs-CZ" sz="2400" b="1" dirty="0" smtClean="0"/>
            </a:br>
            <a:r>
              <a:rPr lang="cs-CZ" sz="2400" b="1" dirty="0" smtClean="0"/>
              <a:t>(např. plánovaná/neplánovaná, kritická, významná, ostatní) a není popsán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 jejich řešení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nejsou stanoveny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odpovědné osoby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odchylky jsou popsány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velmi stručně</a:t>
            </a:r>
            <a:r>
              <a:rPr lang="cs-CZ" sz="2400" b="1" dirty="0" smtClean="0"/>
              <a:t> (např. nízký výtěžek - neuvedena příčina) nebo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nejsou šetřeny dostatečně</a:t>
            </a:r>
            <a:r>
              <a:rPr lang="cs-CZ" sz="2400" b="1" dirty="0" smtClean="0"/>
              <a:t> (např. chybí </a:t>
            </a:r>
            <a:r>
              <a:rPr lang="cs-CZ" sz="2400" b="1" dirty="0" err="1" smtClean="0"/>
              <a:t>č.š</a:t>
            </a:r>
            <a:r>
              <a:rPr lang="cs-CZ" sz="2400" b="1" dirty="0" smtClean="0"/>
              <a:t>. a </a:t>
            </a:r>
            <a:r>
              <a:rPr lang="cs-CZ" sz="2400" b="1" dirty="0" err="1" smtClean="0"/>
              <a:t>exsp</a:t>
            </a:r>
            <a:r>
              <a:rPr lang="cs-CZ" sz="2400" b="1" dirty="0" smtClean="0"/>
              <a:t>. na sekundárním obalu - jediné opatření je proškolení obsluhy X prošetření hlášených reklamací, 100% kontrola skladových zásob, informace na SÚKL),</a:t>
            </a:r>
          </a:p>
          <a:p>
            <a:endParaRPr lang="cs-CZ" sz="24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17507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systém </a:t>
            </a:r>
            <a:r>
              <a:rPr lang="cs-CZ" sz="2400" b="1" dirty="0"/>
              <a:t>řešení</a:t>
            </a:r>
            <a:r>
              <a:rPr lang="cs-CZ" b="1" dirty="0"/>
              <a:t>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Odchylek</a:t>
            </a:r>
            <a:r>
              <a:rPr lang="cs-CZ" b="1" dirty="0"/>
              <a:t>:</a:t>
            </a:r>
          </a:p>
          <a:p>
            <a:pPr lvl="2" algn="just"/>
            <a:r>
              <a:rPr lang="cs-CZ" sz="2400" b="1" dirty="0"/>
              <a:t>není prováděno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přezkoumání účinnosti</a:t>
            </a:r>
            <a:r>
              <a:rPr lang="cs-CZ" sz="2400" b="1" dirty="0"/>
              <a:t> přijatých nápravných a preventivních opatření (zejména při opakovaných </a:t>
            </a:r>
            <a:r>
              <a:rPr lang="cs-CZ" sz="2400" b="1" dirty="0" smtClean="0"/>
              <a:t>odchylkách - nevyhovující monitoring).</a:t>
            </a:r>
            <a:endParaRPr lang="cs-CZ" sz="2400" b="1" dirty="0"/>
          </a:p>
          <a:p>
            <a:endParaRPr lang="cs-CZ" sz="24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8385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audity u výrobců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API</a:t>
            </a:r>
            <a:r>
              <a:rPr lang="cs-CZ" sz="2400" b="1" dirty="0" smtClean="0"/>
              <a:t>: ZOL, paragraf 64, písmeno l) </a:t>
            </a:r>
          </a:p>
          <a:p>
            <a:pPr lvl="2" algn="just"/>
            <a:r>
              <a:rPr lang="cs-CZ" sz="2400" b="1" dirty="0" smtClean="0"/>
              <a:t>není </a:t>
            </a:r>
            <a:r>
              <a:rPr lang="cs-CZ" sz="2400" b="1" dirty="0"/>
              <a:t>zřejmé, zda byl audit proveden v souladu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s </a:t>
            </a:r>
            <a:r>
              <a:rPr lang="cs-CZ" sz="2400" b="1" dirty="0"/>
              <a:t>požadavky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GMP</a:t>
            </a:r>
            <a:r>
              <a:rPr lang="cs-CZ" sz="2400" b="1" dirty="0"/>
              <a:t> </a:t>
            </a:r>
            <a:r>
              <a:rPr lang="cs-CZ" sz="1800" b="1" dirty="0"/>
              <a:t>(</a:t>
            </a:r>
            <a:r>
              <a:rPr lang="cs-CZ" sz="1800" b="1" dirty="0" err="1"/>
              <a:t>The</a:t>
            </a:r>
            <a:r>
              <a:rPr lang="cs-CZ" sz="1800" b="1" dirty="0"/>
              <a:t> </a:t>
            </a:r>
            <a:r>
              <a:rPr lang="cs-CZ" sz="1800" b="1" dirty="0" err="1"/>
              <a:t>Rules</a:t>
            </a:r>
            <a:r>
              <a:rPr lang="cs-CZ" sz="1800" b="1" dirty="0"/>
              <a:t> </a:t>
            </a:r>
            <a:r>
              <a:rPr lang="cs-CZ" sz="1800" b="1" dirty="0" err="1"/>
              <a:t>Governing</a:t>
            </a:r>
            <a:r>
              <a:rPr lang="cs-CZ" sz="1800" b="1" dirty="0"/>
              <a:t> </a:t>
            </a:r>
            <a:r>
              <a:rPr lang="cs-CZ" sz="1800" b="1" dirty="0" err="1"/>
              <a:t>Medicinal</a:t>
            </a:r>
            <a:r>
              <a:rPr lang="cs-CZ" sz="1800" b="1" dirty="0"/>
              <a:t> </a:t>
            </a:r>
            <a:r>
              <a:rPr lang="cs-CZ" sz="1800" b="1" dirty="0" err="1"/>
              <a:t>Products</a:t>
            </a:r>
            <a:r>
              <a:rPr lang="cs-CZ" sz="1800" b="1" dirty="0"/>
              <a:t> in </a:t>
            </a:r>
            <a:r>
              <a:rPr lang="cs-CZ" sz="1800" b="1" dirty="0" err="1"/>
              <a:t>the</a:t>
            </a:r>
            <a:r>
              <a:rPr lang="cs-CZ" sz="1800" b="1" dirty="0"/>
              <a:t> EU, </a:t>
            </a:r>
            <a:r>
              <a:rPr lang="cs-CZ" sz="1800" b="1" dirty="0" err="1"/>
              <a:t>Volume</a:t>
            </a:r>
            <a:r>
              <a:rPr lang="cs-CZ" sz="1800" b="1" dirty="0"/>
              <a:t> 4, EU </a:t>
            </a:r>
            <a:r>
              <a:rPr lang="cs-CZ" sz="1800" b="1" dirty="0" err="1"/>
              <a:t>Guidelines</a:t>
            </a:r>
            <a:r>
              <a:rPr lang="cs-CZ" sz="1800" b="1" dirty="0"/>
              <a:t> to GMP, Part II - VYR-26</a:t>
            </a:r>
            <a:r>
              <a:rPr lang="cs-CZ" sz="1800" b="1" dirty="0" smtClean="0"/>
              <a:t>)</a:t>
            </a:r>
            <a:r>
              <a:rPr lang="cs-CZ" sz="2400" b="1" dirty="0" smtClean="0"/>
              <a:t>, </a:t>
            </a:r>
            <a:endParaRPr lang="cs-CZ" sz="2400" b="1" dirty="0"/>
          </a:p>
          <a:p>
            <a:pPr lvl="2" algn="just"/>
            <a:r>
              <a:rPr lang="cs-CZ" sz="2400" b="1" dirty="0"/>
              <a:t>auditní zprávy jsou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příliš stručné</a:t>
            </a:r>
            <a:r>
              <a:rPr lang="cs-CZ" sz="2400" b="1" dirty="0"/>
              <a:t> a neobsahují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seznam</a:t>
            </a:r>
            <a:r>
              <a:rPr lang="cs-CZ" sz="2400" b="1" dirty="0"/>
              <a:t> auditovaných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API</a:t>
            </a:r>
            <a:r>
              <a:rPr lang="cs-CZ" sz="2400" b="1" dirty="0" smtClean="0"/>
              <a:t>, v auditní zprávě není uveden závěr, že výroba API probíhá v souladu s požadavky EU GMP,</a:t>
            </a:r>
          </a:p>
          <a:p>
            <a:pPr lvl="2" algn="just"/>
            <a:r>
              <a:rPr lang="cs-CZ" sz="2400" b="1" dirty="0"/>
              <a:t>výrobce LP může využít služeb externí auditorské </a:t>
            </a:r>
            <a:r>
              <a:rPr lang="cs-CZ" sz="2400" b="1" dirty="0" smtClean="0"/>
              <a:t>společnosti. Odpovědnosti </a:t>
            </a:r>
            <a:r>
              <a:rPr lang="cs-CZ" sz="2400" b="1" dirty="0"/>
              <a:t>ohledně provedení auditu u výrobce API </a:t>
            </a:r>
            <a:r>
              <a:rPr lang="cs-CZ" sz="2400" b="1" dirty="0" smtClean="0"/>
              <a:t>mají </a:t>
            </a:r>
            <a:r>
              <a:rPr lang="cs-CZ" sz="2400" b="1" dirty="0"/>
              <a:t>být definovány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technickou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smlouvou</a:t>
            </a:r>
            <a:r>
              <a:rPr lang="cs-CZ" sz="2400" b="1" dirty="0" smtClean="0"/>
              <a:t>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94908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systém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Hodnocení dodavatelů</a:t>
            </a:r>
            <a:r>
              <a:rPr lang="cs-CZ" sz="2400" b="1" dirty="0" smtClean="0"/>
              <a:t> (v návaznosti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kapitola 7</a:t>
            </a:r>
            <a:r>
              <a:rPr lang="cs-CZ" sz="2400" b="1" dirty="0" smtClean="0"/>
              <a:t>):</a:t>
            </a:r>
            <a:endParaRPr lang="cs-CZ" sz="2400" b="1" dirty="0"/>
          </a:p>
          <a:p>
            <a:pPr lvl="2" algn="just"/>
            <a:r>
              <a:rPr lang="cs-CZ" sz="2400" b="1" dirty="0" smtClean="0"/>
              <a:t>není dostatečně popsán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 výběru a monitoringu</a:t>
            </a:r>
            <a:r>
              <a:rPr lang="cs-CZ" sz="2400" b="1" dirty="0" smtClean="0"/>
              <a:t> dodavatelů (dotazník, externí audit, pravidelné hodnocení dodavatele - např. kvality dodávaného materiálu/služby, počet reklamací apod., posouzení stavu smlouvy). Systém provádění externích auditů není popsán - nejsou stanoveny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intervaly auditů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má být zřejmý 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schválený dodavatelský řetězec API</a:t>
            </a:r>
            <a:r>
              <a:rPr lang="cs-CZ" sz="2400" b="1" dirty="0" smtClean="0"/>
              <a:t>, </a:t>
            </a:r>
            <a:br>
              <a:rPr lang="cs-CZ" sz="2400" b="1" dirty="0" smtClean="0"/>
            </a:br>
            <a:r>
              <a:rPr lang="cs-CZ" sz="2400" b="1" dirty="0" smtClean="0"/>
              <a:t>tzn. že je veden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seznam</a:t>
            </a:r>
            <a:r>
              <a:rPr lang="cs-CZ" sz="2400" b="1" dirty="0" smtClean="0"/>
              <a:t> schválených dodavatelů a je zabezpečeno, že každá dodávka pochází ze známého zdroje.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53671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pravidelné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Přezkoumání jakosti produktu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provádí se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všechny registrované LP</a:t>
            </a:r>
            <a:r>
              <a:rPr lang="cs-CZ" sz="2400" b="1" dirty="0" smtClean="0"/>
              <a:t> ne jen pro vyráběné (v případě smluvní výroby s ohledem na technickou smlouvu o odpovědnostech v systému SVP),</a:t>
            </a:r>
          </a:p>
          <a:p>
            <a:pPr lvl="2"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pravidelné periodické nebo průběžné</a:t>
            </a:r>
            <a:r>
              <a:rPr lang="cs-CZ" sz="2400" b="1" dirty="0" smtClean="0"/>
              <a:t> znamená </a:t>
            </a:r>
            <a:br>
              <a:rPr lang="cs-CZ" sz="2400" b="1" dirty="0" smtClean="0"/>
            </a:br>
            <a:r>
              <a:rPr lang="cs-CZ" sz="2400" b="1" dirty="0" smtClean="0"/>
              <a:t>v definovaném intervalu předpisovou dokumentací (zpravidla 1 rok). S ohledem na požadavek hodnocení trendů je přípustné tento interval prodloužit v těch případech, kdy se vyrobí např. pouze </a:t>
            </a:r>
            <a:r>
              <a:rPr lang="cs-CZ" sz="2400" b="1" dirty="0"/>
              <a:t>2</a:t>
            </a:r>
            <a:r>
              <a:rPr lang="cs-CZ" sz="2400" b="1" dirty="0" smtClean="0"/>
              <a:t> šarže LP za stanovené období.</a:t>
            </a:r>
            <a:endParaRPr lang="cs-CZ" sz="24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53401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pravidelné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Přezkoumání jakosti produktu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zapomíná se na přezkoumání dodavatelského řetězce léčivých látek, přezkoumání dohod o technických otázkách a přezkoumání registračních závazků </a:t>
            </a:r>
            <a:br>
              <a:rPr lang="cs-CZ" sz="2400" b="1" dirty="0" smtClean="0"/>
            </a:br>
            <a:r>
              <a:rPr lang="cs-CZ" sz="2400" b="1" dirty="0" smtClean="0"/>
              <a:t>u nových registrací a  změn v registraci,</a:t>
            </a:r>
          </a:p>
          <a:p>
            <a:pPr lvl="2" algn="just"/>
            <a:r>
              <a:rPr lang="cs-CZ" sz="2400" b="1" dirty="0" smtClean="0"/>
              <a:t>požadavky jsou velmi konkrétně uvedeny v bodě 1.10, kapitoly 1, VYR-32.</a:t>
            </a:r>
          </a:p>
          <a:p>
            <a:pPr algn="just"/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Odstrašující příklady nefunkčního FSJ:</a:t>
            </a:r>
          </a:p>
          <a:p>
            <a:pPr lvl="2" algn="just"/>
            <a:r>
              <a:rPr lang="cs-CZ" sz="2400" b="1" dirty="0"/>
              <a:t>realizace výroby LP bez povolení,</a:t>
            </a:r>
          </a:p>
          <a:p>
            <a:pPr lvl="2" algn="just"/>
            <a:r>
              <a:rPr lang="cs-CZ" sz="2400" b="1" dirty="0"/>
              <a:t>pronájem výrobních prostor jiné společnosti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FARMACEUTICKÝ SYSTÉM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64502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zásady: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veškeré činnosti podléhající pokynům SVP</a:t>
            </a:r>
            <a:r>
              <a:rPr lang="cs-CZ" sz="2400" b="1" dirty="0" smtClean="0"/>
              <a:t>, které jsou zajištěny externě, mají být řádně definovány, schváleny </a:t>
            </a:r>
            <a:br>
              <a:rPr lang="cs-CZ" sz="2400" b="1" dirty="0" smtClean="0"/>
            </a:br>
            <a:r>
              <a:rPr lang="cs-CZ" sz="2400" b="1" dirty="0" smtClean="0"/>
              <a:t>a kontrolovány tak, aby nedocházelo k nesprávným výkladům, jejichž důsledkem by mohla být nevyhovující jakost produktu nebo operace,</a:t>
            </a:r>
          </a:p>
          <a:p>
            <a:pPr algn="just"/>
            <a:r>
              <a:rPr lang="cs-CZ" sz="2400" b="1" dirty="0" smtClean="0"/>
              <a:t>má existovat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písemná smlouva</a:t>
            </a:r>
            <a:r>
              <a:rPr lang="cs-CZ" sz="2400" b="1" dirty="0" smtClean="0"/>
              <a:t>, upravující externě zajišťované činnosti, produkty nebo operace, k nimiž se tyto činnosti vztahují,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včetně dohody o souvisejících otázkách</a:t>
            </a:r>
            <a:r>
              <a:rPr lang="cs-CZ" sz="2400" b="1" dirty="0" smtClean="0"/>
              <a:t>,</a:t>
            </a:r>
          </a:p>
          <a:p>
            <a:pPr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odpovědností</a:t>
            </a:r>
            <a:r>
              <a:rPr lang="cs-CZ" sz="2400" b="1" dirty="0"/>
              <a:t> za dodržování SVP </a:t>
            </a:r>
            <a:r>
              <a:rPr lang="cs-CZ" sz="2400" b="1" dirty="0" smtClean="0"/>
              <a:t>mezi smluvní strany,</a:t>
            </a:r>
          </a:p>
          <a:p>
            <a:pPr algn="just"/>
            <a:r>
              <a:rPr lang="cs-CZ" sz="2400" b="1" dirty="0" smtClean="0"/>
              <a:t>propojení s kapitolou 1 „Hodnocení dodavatelů“.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EXTERNĚ ZAJIŠŤOVANÉ ČINNOSTI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24821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2D3291"/>
                </a:solidFill>
              </a:rPr>
              <a:t>hlavní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parametry smlouvy</a:t>
            </a:r>
            <a:r>
              <a:rPr lang="cs-CZ" sz="2400" b="1" dirty="0" smtClean="0">
                <a:solidFill>
                  <a:srgbClr val="2D3291"/>
                </a:solidFill>
              </a:rPr>
              <a:t>: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technická hlediska mají být stanovena </a:t>
            </a:r>
            <a:r>
              <a:rPr lang="cs-CZ" sz="2400" b="1" dirty="0" smtClean="0"/>
              <a:t>kompetentními osobami s odpovídající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znalostí externě zajišťovaných činností a SVP</a:t>
            </a:r>
            <a:r>
              <a:rPr lang="cs-CZ" sz="2400" b="1" dirty="0" smtClean="0">
                <a:solidFill>
                  <a:srgbClr val="2D3291"/>
                </a:solidFill>
              </a:rPr>
              <a:t>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ve smlouvě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být jasně uvedeno, kdo provádí jednotlivé kroky externě zajišťovaných činností</a:t>
            </a:r>
            <a:r>
              <a:rPr lang="cs-CZ" sz="2400" b="1" dirty="0" smtClean="0">
                <a:solidFill>
                  <a:srgbClr val="2D3291"/>
                </a:solidFill>
              </a:rPr>
              <a:t>, včetně případného předání části činností dalším stranám,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smlouva má objednateli umožnit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provedení auditu</a:t>
            </a:r>
            <a:r>
              <a:rPr lang="cs-CZ" sz="2400" b="1" dirty="0" smtClean="0">
                <a:solidFill>
                  <a:srgbClr val="2D3291"/>
                </a:solidFill>
              </a:rPr>
              <a:t>.</a:t>
            </a:r>
          </a:p>
          <a:p>
            <a:endParaRPr lang="cs-CZ" dirty="0"/>
          </a:p>
          <a:p>
            <a:endParaRPr lang="cs-CZ" sz="2400" b="1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EXTERNĚ ZAJIŠŤOVANÉ ČINNOSTI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42136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2D3291"/>
                </a:solidFill>
              </a:rPr>
              <a:t>povinnosti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objednatele</a:t>
            </a:r>
            <a:r>
              <a:rPr lang="cs-CZ" sz="2400" b="1" dirty="0" smtClean="0">
                <a:solidFill>
                  <a:srgbClr val="2D3291"/>
                </a:solidFill>
              </a:rPr>
              <a:t>:</a:t>
            </a:r>
            <a:endParaRPr lang="cs-CZ" sz="2400" b="1" dirty="0">
              <a:solidFill>
                <a:srgbClr val="2D3291"/>
              </a:solidFill>
            </a:endParaRPr>
          </a:p>
          <a:p>
            <a:pPr lvl="2" algn="just">
              <a:buClr>
                <a:schemeClr val="tx1"/>
              </a:buClr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FSJ</a:t>
            </a:r>
            <a:r>
              <a:rPr lang="cs-CZ" sz="2400" b="1" dirty="0" smtClean="0">
                <a:solidFill>
                  <a:srgbClr val="2D3291"/>
                </a:solidFill>
              </a:rPr>
              <a:t> objednatele má zahrnovat kontrolu a přezkoumání všech externě zajišťovaných činností,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nese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konečnou odpovědnost</a:t>
            </a:r>
            <a:r>
              <a:rPr lang="cs-CZ" sz="2400" b="1" dirty="0" smtClean="0">
                <a:solidFill>
                  <a:srgbClr val="2D3291"/>
                </a:solidFill>
              </a:rPr>
              <a:t> za existenci procesů zajišťujících  kontrolu externě zajišťovaných činností,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součástí těchto procesů musí být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řízení rizik pro jakost</a:t>
            </a:r>
            <a:r>
              <a:rPr lang="cs-CZ" sz="2400" b="1" dirty="0" smtClean="0">
                <a:solidFill>
                  <a:srgbClr val="2D3291"/>
                </a:solidFill>
              </a:rPr>
              <a:t>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je povinen posoudit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vhodnost a způsobilost příjemce smlouvy</a:t>
            </a:r>
            <a:r>
              <a:rPr lang="cs-CZ" sz="2400" b="1" dirty="0" smtClean="0">
                <a:solidFill>
                  <a:srgbClr val="2D3291"/>
                </a:solidFill>
              </a:rPr>
              <a:t> a poskytnout veškeré informace,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má sledovat a hodnotit činnost příjemce smlouvy </a:t>
            </a:r>
            <a:br>
              <a:rPr lang="cs-CZ" sz="2400" b="1" dirty="0" smtClean="0">
                <a:solidFill>
                  <a:srgbClr val="2D3291"/>
                </a:solidFill>
              </a:rPr>
            </a:br>
            <a:r>
              <a:rPr lang="cs-CZ" sz="2400" b="1" dirty="0" smtClean="0">
                <a:solidFill>
                  <a:srgbClr val="2D3291"/>
                </a:solidFill>
              </a:rPr>
              <a:t>a identifikovat 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realizovat nutná zlepšení</a:t>
            </a:r>
            <a:r>
              <a:rPr lang="cs-CZ" sz="2400" b="1" dirty="0" smtClean="0">
                <a:solidFill>
                  <a:srgbClr val="2D3291"/>
                </a:solidFill>
              </a:rPr>
              <a:t>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EXTERNĚ ZAJIŠŤOVANÉ ČINNOSTI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56531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/>
          <a:lstStyle/>
          <a:p>
            <a:r>
              <a:rPr lang="cs-CZ" sz="2400" b="1" dirty="0">
                <a:solidFill>
                  <a:srgbClr val="2D3291"/>
                </a:solidFill>
              </a:rPr>
              <a:t>povinnosti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příjemce smlouvy</a:t>
            </a:r>
            <a:r>
              <a:rPr lang="cs-CZ" sz="2400" b="1" dirty="0" smtClean="0">
                <a:solidFill>
                  <a:srgbClr val="2D3291"/>
                </a:solidFill>
              </a:rPr>
              <a:t>:</a:t>
            </a:r>
            <a:endParaRPr lang="cs-CZ" sz="2400" b="1" dirty="0">
              <a:solidFill>
                <a:srgbClr val="2D3291"/>
              </a:solidFill>
            </a:endParaRPr>
          </a:p>
          <a:p>
            <a:pPr lvl="2" algn="just">
              <a:buClr>
                <a:schemeClr val="tx1"/>
              </a:buClr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být schopen provádět zadanou práci</a:t>
            </a:r>
            <a:r>
              <a:rPr lang="cs-CZ" sz="2400" b="1" dirty="0" smtClean="0"/>
              <a:t>,</a:t>
            </a:r>
          </a:p>
          <a:p>
            <a:pPr lvl="2" algn="just">
              <a:buClr>
                <a:schemeClr val="tx1"/>
              </a:buClr>
            </a:pPr>
            <a:r>
              <a:rPr lang="cs-CZ" sz="2400" b="1" dirty="0" smtClean="0"/>
              <a:t>nesmí zadat žádnou část práce svěřené mu na základě smlouvy třetí straně bez předchozího souhlasu objednatele a bez schválení příslušného ujednání,</a:t>
            </a:r>
          </a:p>
          <a:p>
            <a:pPr lvl="2" algn="just">
              <a:buClr>
                <a:schemeClr val="tx1"/>
              </a:buClr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nesmí provádět žádné neschválené změny</a:t>
            </a:r>
            <a:r>
              <a:rPr lang="cs-CZ" sz="2400" b="1" dirty="0" smtClean="0"/>
              <a:t> - zejména pokud by mohly mít dopad na jakost externě zajišťovaných činností.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EXTERNĚ ZAJIŠŤOVANÉ ČINNOSTI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15637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763815"/>
            <a:ext cx="8210257" cy="4356185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pracovníci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obecně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není k dispozici dostatečný počet kvalifikovaných pracovníků - zejména v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</a:t>
            </a:r>
            <a:r>
              <a:rPr lang="cs-CZ" sz="2400" b="1" dirty="0" smtClean="0"/>
              <a:t> → nefunkční FSJ (optimálně cca 10 - 20% zaměstnanců výroby),</a:t>
            </a:r>
          </a:p>
          <a:p>
            <a:pPr lvl="2" algn="just"/>
            <a:r>
              <a:rPr lang="cs-CZ" sz="2400" b="1" dirty="0" smtClean="0"/>
              <a:t>nejsou definovány všechny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odpovědnosti</a:t>
            </a:r>
            <a:r>
              <a:rPr lang="cs-CZ" sz="2400" b="1" dirty="0" smtClean="0"/>
              <a:t> v popisech práce (např. funkce interního auditora, metrologa),</a:t>
            </a:r>
          </a:p>
          <a:p>
            <a:pPr lvl="2" algn="just"/>
            <a:r>
              <a:rPr lang="cs-CZ" sz="2400" b="1" dirty="0" smtClean="0"/>
              <a:t>není definována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zastupitelnost pracovníků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organizační schéma neobsahuje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pozici QP</a:t>
            </a:r>
            <a:r>
              <a:rPr lang="cs-CZ" sz="2400" b="1" dirty="0" smtClean="0"/>
              <a:t>.</a:t>
            </a:r>
            <a:endParaRPr lang="cs-CZ" sz="2400" b="1" dirty="0"/>
          </a:p>
          <a:p>
            <a:pPr marL="0" indent="0">
              <a:buNone/>
            </a:pPr>
            <a:endParaRPr lang="cs-CZ" sz="2400" b="1" dirty="0"/>
          </a:p>
          <a:p>
            <a:pPr marL="914400" lvl="2" indent="0" algn="just">
              <a:buNone/>
            </a:pPr>
            <a:endParaRPr lang="cs-CZ" sz="24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PRACOVNÍCI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39084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18710"/>
            <a:ext cx="8229600" cy="1143000"/>
          </a:xfrm>
        </p:spPr>
        <p:txBody>
          <a:bodyPr/>
          <a:lstStyle/>
          <a:p>
            <a:pPr algn="ctr"/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Zdravotní a hygienické požadavky</a:t>
            </a:r>
            <a:r>
              <a:rPr lang="cs-CZ" sz="2400" b="1" dirty="0" smtClean="0"/>
              <a:t>:</a:t>
            </a:r>
            <a:endParaRPr lang="cs-CZ" sz="2400" b="1" dirty="0"/>
          </a:p>
          <a:p>
            <a:pPr lvl="2" algn="just"/>
            <a:r>
              <a:rPr lang="cs-CZ" sz="2400" b="1" dirty="0" smtClean="0"/>
              <a:t>není popsaný vstup </a:t>
            </a:r>
            <a:r>
              <a:rPr lang="cs-CZ" sz="2400" b="1" dirty="0"/>
              <a:t>pracovníků do čistých prostor, včetně externích </a:t>
            </a:r>
            <a:r>
              <a:rPr lang="cs-CZ" sz="2400" b="1" dirty="0" smtClean="0"/>
              <a:t>pracovníků,</a:t>
            </a:r>
          </a:p>
          <a:p>
            <a:pPr lvl="2" algn="just"/>
            <a:r>
              <a:rPr lang="cs-CZ" sz="2400" b="1" dirty="0" smtClean="0"/>
              <a:t>nedostatečně </a:t>
            </a:r>
            <a:r>
              <a:rPr lang="cs-CZ" sz="2400" b="1" dirty="0"/>
              <a:t>popsána výměna oděvů (QC - MB</a:t>
            </a:r>
            <a:r>
              <a:rPr lang="cs-CZ" sz="2400" b="1" dirty="0" smtClean="0"/>
              <a:t>),</a:t>
            </a:r>
            <a:endParaRPr lang="cs-CZ" sz="2400" b="1" dirty="0"/>
          </a:p>
          <a:p>
            <a:pPr lvl="2" algn="just"/>
            <a:r>
              <a:rPr lang="cs-CZ" sz="2400" b="1" dirty="0" smtClean="0"/>
              <a:t>není postup pro praní</a:t>
            </a:r>
            <a:r>
              <a:rPr lang="cs-CZ" sz="2400" b="1" dirty="0"/>
              <a:t>, sušení a sterilizace pracovních oděvů do čistých </a:t>
            </a:r>
            <a:r>
              <a:rPr lang="cs-CZ" sz="2400" b="1" dirty="0" smtClean="0"/>
              <a:t>prostor,</a:t>
            </a:r>
          </a:p>
          <a:p>
            <a:pPr lvl="2" algn="just"/>
            <a:r>
              <a:rPr lang="cs-CZ" sz="2400" b="1" dirty="0" smtClean="0"/>
              <a:t>není jednoznačný lékařský posudek, zda pracovník je schopen vykonávat danou práci. </a:t>
            </a:r>
          </a:p>
          <a:p>
            <a:pPr marL="914400" lvl="2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81999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/>
              <a:t>systém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olení</a:t>
            </a:r>
            <a:r>
              <a:rPr lang="cs-CZ" sz="2400" b="1" dirty="0"/>
              <a:t>:</a:t>
            </a:r>
          </a:p>
          <a:p>
            <a:pPr lvl="2" algn="just"/>
            <a:r>
              <a:rPr lang="cs-CZ" sz="2400" b="1" dirty="0"/>
              <a:t>není prováděno školení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vyššího vedení</a:t>
            </a:r>
            <a:r>
              <a:rPr lang="cs-CZ" sz="2400" b="1" dirty="0"/>
              <a:t> </a:t>
            </a:r>
            <a:r>
              <a:rPr lang="cs-CZ" sz="2400" b="1" dirty="0" smtClean="0"/>
              <a:t>a dalších pracovníků z </a:t>
            </a:r>
            <a:r>
              <a:rPr lang="cs-CZ" sz="2400" b="1" dirty="0"/>
              <a:t>relevantních kapitol SVP, i když </a:t>
            </a:r>
            <a:r>
              <a:rPr lang="cs-CZ" sz="2400" b="1" dirty="0" smtClean="0"/>
              <a:t>jsou zapojeni přímo do procesu, např. ZŘ - zejména se jedná o jednatele společnosti, generální/finanční ředitele, IT pracovníky apod.,</a:t>
            </a:r>
          </a:p>
          <a:p>
            <a:pPr lvl="2" algn="just"/>
            <a:r>
              <a:rPr lang="cs-CZ" sz="2400" b="1" dirty="0" smtClean="0"/>
              <a:t>není prováděno školení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zaměstnanců externích společností</a:t>
            </a:r>
            <a:r>
              <a:rPr lang="cs-CZ" sz="2400" b="1" dirty="0" smtClean="0"/>
              <a:t>, např. pracovníků úklidu nebo brigádníků,</a:t>
            </a:r>
          </a:p>
          <a:p>
            <a:pPr lvl="2" algn="just"/>
            <a:r>
              <a:rPr lang="cs-CZ" sz="2400" b="1" dirty="0" smtClean="0"/>
              <a:t>není ověřena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účinnost školení</a:t>
            </a:r>
            <a:r>
              <a:rPr lang="cs-CZ" sz="2400" b="1" dirty="0" smtClean="0"/>
              <a:t>, např. testem či pohovorem,</a:t>
            </a:r>
          </a:p>
          <a:p>
            <a:pPr lvl="2" algn="just"/>
            <a:r>
              <a:rPr lang="cs-CZ" sz="2400" b="1" dirty="0" smtClean="0"/>
              <a:t>pracovníci QC trénují analýzy na „ostrých vzorcích“.</a:t>
            </a:r>
            <a:endParaRPr lang="cs-CZ" sz="2400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PRACOVNÍCI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82166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prostory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skladové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prostory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nemají dostatečnou kapacitu</a:t>
            </a:r>
            <a:r>
              <a:rPr lang="cs-CZ" sz="2400" b="1" dirty="0" smtClean="0"/>
              <a:t> - systém skladování „paleta na paletě“ a zastavěné uličky,</a:t>
            </a:r>
          </a:p>
          <a:p>
            <a:pPr lvl="2" algn="just"/>
            <a:r>
              <a:rPr lang="cs-CZ" sz="2400" b="1" dirty="0" smtClean="0"/>
              <a:t>nejsou řádně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označeny</a:t>
            </a:r>
            <a:r>
              <a:rPr lang="cs-CZ" sz="2400" b="1" dirty="0" smtClean="0"/>
              <a:t> (karanténa, reklamace, příjem, expedice, suroviny do výroby, meziprodukty apod.),</a:t>
            </a:r>
          </a:p>
          <a:p>
            <a:pPr lvl="2" algn="just"/>
            <a:r>
              <a:rPr lang="cs-CZ" sz="2400" b="1" dirty="0" smtClean="0"/>
              <a:t>není prováděn monitoring teploty a vlhkosti </a:t>
            </a:r>
            <a:br>
              <a:rPr lang="cs-CZ" sz="2400" b="1" dirty="0" smtClean="0"/>
            </a:br>
            <a:r>
              <a:rPr lang="cs-CZ" sz="2400" b="1" dirty="0" smtClean="0"/>
              <a:t>v prostoru příjmu nebo v meziskladech,</a:t>
            </a:r>
          </a:p>
          <a:p>
            <a:pPr lvl="2" algn="just"/>
            <a:r>
              <a:rPr lang="cs-CZ" sz="2400" b="1" dirty="0" smtClean="0"/>
              <a:t>není zabezpečena dostatečná ochrana před kontaminací při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vzorkování ve skladových prostorech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potištěné obaly jsou skladovány bez jakéhokoliv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zabezpečení</a:t>
            </a:r>
            <a:r>
              <a:rPr lang="cs-CZ" sz="2400" b="1" dirty="0" smtClean="0"/>
              <a:t>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 A ZAŘÍZENÍ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39410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Autofit/>
          </a:bodyPr>
          <a:lstStyle/>
          <a:p>
            <a:pPr lvl="0"/>
            <a:r>
              <a:rPr lang="cs-CZ" sz="2400" b="1" dirty="0">
                <a:solidFill>
                  <a:srgbClr val="2D3291"/>
                </a:solidFill>
              </a:rPr>
              <a:t>prostory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výrobní</a:t>
            </a:r>
            <a:r>
              <a:rPr lang="cs-CZ" sz="2400" b="1" dirty="0" smtClean="0">
                <a:solidFill>
                  <a:srgbClr val="2D3291"/>
                </a:solidFill>
              </a:rPr>
              <a:t>: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nejsou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logicky uspořádány</a:t>
            </a:r>
            <a:r>
              <a:rPr lang="cs-CZ" sz="2400" b="1" dirty="0" smtClean="0">
                <a:solidFill>
                  <a:srgbClr val="2D3291"/>
                </a:solidFill>
              </a:rPr>
              <a:t> dle sledu jednotlivých operací (včetně skladování),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poškozeny vnitřní povrchy stěn a podlahy - riziko částicové i mikrobiální kontaminace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obtížně čistitelný povrch</a:t>
            </a:r>
            <a:r>
              <a:rPr lang="cs-CZ" sz="2400" b="1" dirty="0" smtClean="0">
                <a:solidFill>
                  <a:srgbClr val="2D3291"/>
                </a:solidFill>
              </a:rPr>
              <a:t> (stejně jako vystouplé zářivky - čisté prostory),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potrubí s médii nejsou označena (doporučuje se uvádět i směr jejich toku),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výskyt nezaslepených potrubí a kohoutů,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při prašných operacích (vzorkování, navažování, homogenizace) je nedostatečná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ochrana proti rozprachu</a:t>
            </a:r>
            <a:r>
              <a:rPr lang="cs-CZ" sz="2400" b="1" dirty="0" smtClean="0">
                <a:solidFill>
                  <a:srgbClr val="2D3291"/>
                </a:solidFill>
              </a:rPr>
              <a:t>.</a:t>
            </a:r>
            <a:endParaRPr lang="cs-CZ" sz="2400" b="1" dirty="0">
              <a:solidFill>
                <a:srgbClr val="2D3291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 A ZAŘÍZENÍ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76915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>
            <a:noAutofit/>
          </a:bodyPr>
          <a:lstStyle/>
          <a:p>
            <a:pPr lvl="0"/>
            <a:r>
              <a:rPr lang="cs-CZ" sz="2400" b="1" dirty="0">
                <a:solidFill>
                  <a:srgbClr val="2D3291"/>
                </a:solidFill>
              </a:rPr>
              <a:t>prostory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pomocné</a:t>
            </a:r>
            <a:r>
              <a:rPr lang="cs-CZ" sz="2400" b="1" dirty="0" smtClean="0">
                <a:solidFill>
                  <a:srgbClr val="2D3291"/>
                </a:solidFill>
              </a:rPr>
              <a:t>: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dílny pro údržbáře nejsou začleněny do čistých či kontrolovaných výrobních prostor (tzv. šedá zóna), ale vstup do dílen je často právě z těchto prostor - nejsou přijata žádná režimová opatření, chybí personální propust,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na toalety je umožněn vstup přímo z výrobních nebo skladových prostor,</a:t>
            </a:r>
          </a:p>
          <a:p>
            <a:pPr lvl="0"/>
            <a:r>
              <a:rPr lang="cs-CZ" sz="2400" b="1" dirty="0" smtClean="0">
                <a:solidFill>
                  <a:srgbClr val="2D3291"/>
                </a:solidFill>
              </a:rPr>
              <a:t>prostory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kontroly jakosti</a:t>
            </a:r>
            <a:r>
              <a:rPr lang="cs-CZ" sz="2400" b="1" dirty="0">
                <a:solidFill>
                  <a:srgbClr val="2D3291"/>
                </a:solidFill>
              </a:rPr>
              <a:t>:</a:t>
            </a:r>
          </a:p>
          <a:p>
            <a:pPr lvl="2" algn="just"/>
            <a:r>
              <a:rPr lang="cs-CZ" sz="2400" b="1" dirty="0">
                <a:solidFill>
                  <a:srgbClr val="2D3291"/>
                </a:solidFill>
              </a:rPr>
              <a:t>nejsou logicky uspořádány dle sledu jednotlivých operací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 A ZAŘÍZENÍ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09085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>
            <a:noAutofit/>
          </a:bodyPr>
          <a:lstStyle/>
          <a:p>
            <a:pPr lvl="0"/>
            <a:r>
              <a:rPr lang="cs-CZ" sz="2400" b="1" dirty="0" smtClean="0">
                <a:solidFill>
                  <a:srgbClr val="2D3291"/>
                </a:solidFill>
              </a:rPr>
              <a:t>výrobní a laboratorní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zařízení</a:t>
            </a:r>
            <a:r>
              <a:rPr lang="cs-CZ" sz="2400" b="1" dirty="0" smtClean="0">
                <a:solidFill>
                  <a:srgbClr val="2D3291"/>
                </a:solidFill>
              </a:rPr>
              <a:t> ve výrobě: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není prováděna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pravidelná preventivní údržba</a:t>
            </a:r>
            <a:r>
              <a:rPr lang="cs-CZ" sz="2400" b="1" dirty="0" smtClean="0">
                <a:solidFill>
                  <a:srgbClr val="2D3291"/>
                </a:solidFill>
              </a:rPr>
              <a:t>, není sestaven plán PPÚ, návody k obsluze (manuál výrobce) není zařazen do systému řízené dokumentace,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PPÚ je popsána příliš stručně, např. denně vizuální kontrola čistoty zařízení (kritická místa?, míra čistoty?)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nejsou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kvalifikována</a:t>
            </a:r>
            <a:r>
              <a:rPr lang="cs-CZ" sz="2400" b="1" dirty="0" smtClean="0">
                <a:solidFill>
                  <a:srgbClr val="2D3291"/>
                </a:solidFill>
              </a:rPr>
              <a:t>, např. „putovní váhy“,</a:t>
            </a:r>
          </a:p>
          <a:p>
            <a:pPr lvl="2" algn="just"/>
            <a:r>
              <a:rPr lang="cs-CZ" sz="2400" b="1" dirty="0" smtClean="0">
                <a:solidFill>
                  <a:srgbClr val="2D3291"/>
                </a:solidFill>
              </a:rPr>
              <a:t>nejsou označena svým stavem, např. mimo provoz, před/po sanitaci,</a:t>
            </a:r>
          </a:p>
          <a:p>
            <a:pPr lvl="2" algn="just"/>
            <a:r>
              <a:rPr lang="cs-CZ" sz="2400" b="1" dirty="0" smtClean="0"/>
              <a:t>pro </a:t>
            </a:r>
            <a:r>
              <a:rPr lang="cs-CZ" sz="2400" b="1" dirty="0"/>
              <a:t>stav jednotlivých zařízení není určen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holding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</a:t>
            </a:r>
            <a:r>
              <a:rPr lang="cs-CZ" sz="2400" b="1" dirty="0">
                <a:solidFill>
                  <a:srgbClr val="2D3291"/>
                </a:solidFill>
              </a:rPr>
              <a:t>.</a:t>
            </a:r>
            <a:endParaRPr lang="cs-CZ" sz="2400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 A ZAŘÍZENÍ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93250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dirty="0" smtClean="0"/>
              <a:t> </a:t>
            </a:r>
            <a:r>
              <a:rPr lang="cs-CZ" sz="2400" b="1" dirty="0" smtClean="0"/>
              <a:t>dokumentace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předpisová</a:t>
            </a:r>
            <a:r>
              <a:rPr lang="cs-CZ" sz="2400" b="1" dirty="0" smtClean="0"/>
              <a:t>:</a:t>
            </a:r>
          </a:p>
          <a:p>
            <a:pPr lvl="2" algn="just">
              <a:buClr>
                <a:srgbClr val="002060"/>
              </a:buClr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papírová X elektronická</a:t>
            </a:r>
            <a:r>
              <a:rPr lang="cs-CZ" sz="2400" b="1" dirty="0" smtClean="0"/>
              <a:t> → šablony dokumentů; restrikce přístupu; tisk dokumentů,</a:t>
            </a:r>
          </a:p>
          <a:p>
            <a:pPr lvl="2" algn="just">
              <a:buClr>
                <a:srgbClr val="002060"/>
              </a:buClr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řízené X neřízené kopie </a:t>
            </a:r>
            <a:r>
              <a:rPr lang="cs-CZ" sz="2400" b="1" dirty="0" smtClean="0"/>
              <a:t>tisk </a:t>
            </a:r>
            <a:r>
              <a:rPr lang="cs-CZ" sz="2400" b="1" dirty="0"/>
              <a:t>formulářů „do zásoby“,</a:t>
            </a:r>
          </a:p>
          <a:p>
            <a:pPr lvl="2" algn="just"/>
            <a:r>
              <a:rPr lang="cs-CZ" sz="2400" b="1" dirty="0" smtClean="0"/>
              <a:t>nejsou dostatečně popsány všechny činnosti - chybí popis systému (ZŘ, OŘ, stahování LP apod.),</a:t>
            </a:r>
          </a:p>
          <a:p>
            <a:pPr lvl="2" algn="just"/>
            <a:r>
              <a:rPr lang="cs-CZ" sz="2400" b="1" dirty="0" smtClean="0"/>
              <a:t>není dodržen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interval revize a aktualizace</a:t>
            </a:r>
            <a:r>
              <a:rPr lang="cs-CZ" sz="2400" b="1" dirty="0" smtClean="0"/>
              <a:t>,</a:t>
            </a:r>
          </a:p>
          <a:p>
            <a:pPr lvl="2" algn="just"/>
            <a:r>
              <a:rPr lang="cs-CZ" sz="2400" b="1" dirty="0" smtClean="0"/>
              <a:t>není veden přehled řízených dokumentů,</a:t>
            </a:r>
          </a:p>
          <a:p>
            <a:pPr lvl="2" algn="just"/>
            <a:r>
              <a:rPr lang="cs-CZ" sz="2400" b="1" dirty="0" smtClean="0"/>
              <a:t>systém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archivace</a:t>
            </a:r>
            <a:r>
              <a:rPr lang="cs-CZ" sz="2400" b="1" dirty="0" smtClean="0"/>
              <a:t>: kdo, kde a jak dlouho,</a:t>
            </a:r>
          </a:p>
          <a:p>
            <a:pPr lvl="2" algn="just"/>
            <a:r>
              <a:rPr lang="cs-CZ" sz="2400" b="1" dirty="0" smtClean="0"/>
              <a:t>není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shoda předpisové dokumentace s registrační</a:t>
            </a:r>
            <a:r>
              <a:rPr lang="cs-CZ" sz="2400" b="1" dirty="0"/>
              <a:t>.</a:t>
            </a:r>
            <a:endParaRPr lang="cs-CZ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DOKUMENTACE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32436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dirty="0" smtClean="0"/>
              <a:t> </a:t>
            </a:r>
            <a:r>
              <a:rPr lang="cs-CZ" sz="2400" b="1" dirty="0" smtClean="0"/>
              <a:t>dokumentace</a:t>
            </a:r>
            <a:r>
              <a:rPr lang="cs-CZ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záznamová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/>
              <a:t>není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shoda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záznamové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dokumentace s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předpisovou</a:t>
            </a:r>
            <a:r>
              <a:rPr lang="cs-CZ" sz="2400" b="1" dirty="0" smtClean="0"/>
              <a:t>,</a:t>
            </a:r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2" algn="just"/>
            <a:r>
              <a:rPr lang="cs-CZ" sz="2400" b="1" dirty="0" smtClean="0"/>
              <a:t>záznamy se nevyplňují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ihned po provedení příslušné činnosti nebo vůbec</a:t>
            </a:r>
            <a:r>
              <a:rPr lang="cs-CZ" sz="2400" b="1" dirty="0" smtClean="0"/>
              <a:t>, používají se přelepky,</a:t>
            </a:r>
          </a:p>
          <a:p>
            <a:pPr lvl="2" algn="just"/>
            <a:r>
              <a:rPr lang="cs-CZ" sz="2400" b="1" dirty="0" smtClean="0"/>
              <a:t>pro rukou psané záznamy není k dispozici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dost místa</a:t>
            </a:r>
            <a:r>
              <a:rPr lang="cs-CZ" sz="2400" b="1" dirty="0" smtClean="0"/>
              <a:t> (např. záznamy o odchylkách),</a:t>
            </a:r>
          </a:p>
          <a:p>
            <a:pPr lvl="2" algn="just"/>
            <a:r>
              <a:rPr lang="cs-CZ" sz="2400" b="1" dirty="0" smtClean="0"/>
              <a:t>špatná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integrita záznamů</a:t>
            </a:r>
            <a:r>
              <a:rPr lang="cs-CZ" sz="2400" b="1" dirty="0" smtClean="0"/>
              <a:t> - např. nelze dohledat primární data z QC (chromatogramy k validacím čištění či </a:t>
            </a:r>
            <a:r>
              <a:rPr lang="cs-CZ" sz="2400" b="1" dirty="0" err="1" smtClean="0"/>
              <a:t>stabilitním</a:t>
            </a:r>
            <a:r>
              <a:rPr lang="cs-CZ" sz="2400" b="1" dirty="0" smtClean="0"/>
              <a:t> studiím),</a:t>
            </a:r>
          </a:p>
          <a:p>
            <a:pPr lvl="2" algn="just"/>
            <a:r>
              <a:rPr lang="cs-CZ" sz="2400" b="1" dirty="0" smtClean="0"/>
              <a:t>neprovádí se kontrola záznamů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vedoucími pracovníky</a:t>
            </a:r>
            <a:r>
              <a:rPr lang="cs-CZ" sz="2400" b="1" dirty="0" smtClean="0"/>
              <a:t> v denících či provozních knihách.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DOKUMENTACE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71952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špatné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značení prostor</a:t>
            </a:r>
            <a:r>
              <a:rPr lang="cs-CZ" sz="2400" b="1" dirty="0" smtClean="0"/>
              <a:t> - materiálová propust je označena jiným produktem, než je ve skutečnosti připraven do výroby,</a:t>
            </a:r>
          </a:p>
          <a:p>
            <a:pPr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zařízení</a:t>
            </a:r>
            <a:r>
              <a:rPr lang="cs-CZ" sz="2400" b="1" dirty="0" smtClean="0"/>
              <a:t> je označeno stavem „umyto“, ale nebyly odstraněny fólie primárního obalu s potištěným </a:t>
            </a:r>
            <a:r>
              <a:rPr lang="cs-CZ" sz="2400" b="1" dirty="0" err="1" smtClean="0"/>
              <a:t>č.š</a:t>
            </a:r>
            <a:r>
              <a:rPr lang="cs-CZ" sz="2400" b="1" dirty="0" smtClean="0"/>
              <a:t>. a </a:t>
            </a:r>
            <a:r>
              <a:rPr lang="cs-CZ" sz="2400" b="1" dirty="0" err="1" smtClean="0"/>
              <a:t>exsp</a:t>
            </a:r>
            <a:r>
              <a:rPr lang="cs-CZ" sz="2400" b="1" dirty="0" smtClean="0"/>
              <a:t>.,</a:t>
            </a:r>
          </a:p>
          <a:p>
            <a:pPr algn="just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štítky</a:t>
            </a:r>
            <a:r>
              <a:rPr lang="cs-CZ" sz="2400" b="1" dirty="0" smtClean="0"/>
              <a:t> na mobilních zásobnících nejsou dobře připevněny,</a:t>
            </a:r>
          </a:p>
          <a:p>
            <a:pPr algn="just"/>
            <a:r>
              <a:rPr lang="cs-CZ" sz="2400" b="1" dirty="0" smtClean="0"/>
              <a:t>v ČP jsou používány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dřevěné palety</a:t>
            </a:r>
            <a:r>
              <a:rPr lang="cs-CZ" sz="2400" b="1" dirty="0" smtClean="0"/>
              <a:t>,</a:t>
            </a:r>
          </a:p>
          <a:p>
            <a:pPr algn="just"/>
            <a:r>
              <a:rPr lang="cs-CZ" sz="2400" b="1" dirty="0" smtClean="0"/>
              <a:t>z výrobních prostor lze vyjít ven, aniž by se spustil alarm,</a:t>
            </a:r>
          </a:p>
          <a:p>
            <a:pPr algn="just"/>
            <a:r>
              <a:rPr lang="cs-CZ" sz="2400" b="1" dirty="0" smtClean="0"/>
              <a:t>v místnostech, kde dochází k velkému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rozprachu</a:t>
            </a:r>
            <a:r>
              <a:rPr lang="cs-CZ" sz="2400" b="1" dirty="0" smtClean="0"/>
              <a:t> (tabletování, homogenizace), je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špatně nastaven odtah</a:t>
            </a:r>
            <a:r>
              <a:rPr lang="cs-CZ" sz="2400" b="1" dirty="0" smtClean="0"/>
              <a:t> - část produktu je zlikvidována nebo není zajištěno zamezení tzv. zpětného chodu,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60941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neprovádí se sanitace mřížek vzduchotechniky, popř. je spojena pouze s výměnou filtrů,</a:t>
            </a:r>
          </a:p>
          <a:p>
            <a:pPr algn="just"/>
            <a:r>
              <a:rPr lang="cs-CZ" sz="2400" b="1" dirty="0" smtClean="0"/>
              <a:t>obaly jsou označeny současně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různými příjmovými štítky</a:t>
            </a:r>
            <a:r>
              <a:rPr lang="cs-CZ" sz="2400" b="1" dirty="0" smtClean="0"/>
              <a:t> </a:t>
            </a:r>
            <a:br>
              <a:rPr lang="cs-CZ" sz="2400" b="1" dirty="0" smtClean="0"/>
            </a:br>
            <a:r>
              <a:rPr lang="cs-CZ" sz="2400" b="1" dirty="0" smtClean="0"/>
              <a:t>s rozdílnými údaji,</a:t>
            </a:r>
          </a:p>
          <a:p>
            <a:pPr algn="just"/>
            <a:r>
              <a:rPr lang="cs-CZ" sz="2400" b="1" dirty="0" smtClean="0"/>
              <a:t>v případech kdy jsou vstupní suroviny nebo obalové materiály použity do výroby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 propuštění oddělením kontroly jakosti</a:t>
            </a:r>
            <a:r>
              <a:rPr lang="cs-CZ" sz="2400" b="1" dirty="0" smtClean="0"/>
              <a:t> (obvykle bez mikrobiologické kontroly) nejsou pro tyto případy dokumentovány a schváleny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odchylky</a:t>
            </a:r>
            <a:r>
              <a:rPr lang="cs-CZ" sz="2400" b="1" dirty="0"/>
              <a:t>.</a:t>
            </a:r>
            <a:endParaRPr lang="cs-CZ" sz="24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VÝROBA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3992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lvl="0" algn="just"/>
            <a:r>
              <a:rPr lang="cs-CZ" sz="2400" b="1" dirty="0" smtClean="0"/>
              <a:t>používají se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nekvalifikované přístroje</a:t>
            </a:r>
            <a:r>
              <a:rPr lang="cs-CZ" sz="2400" b="1" dirty="0" smtClean="0"/>
              <a:t> nebo kvalifikace neodpovídá lékopisným doporučením (UV/VIS – spektrofotometr, kvalifikace se provádí pomocí holmiového filtru, ovšem v jiných vlnových délkách než uvádí lékopis </a:t>
            </a:r>
            <a:br>
              <a:rPr lang="cs-CZ" sz="2400" b="1" dirty="0" smtClean="0"/>
            </a:br>
            <a:r>
              <a:rPr lang="cs-CZ" sz="2400" b="1" dirty="0" smtClean="0"/>
              <a:t>a také mimo rozsah vlnových délek předpokládaného výsledku měření),</a:t>
            </a:r>
          </a:p>
          <a:p>
            <a:pPr algn="just"/>
            <a:r>
              <a:rPr lang="cs-CZ" sz="2400" b="1" dirty="0"/>
              <a:t>chybí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kvalifikace</a:t>
            </a:r>
            <a:r>
              <a:rPr lang="cs-CZ" sz="2400" b="1" dirty="0"/>
              <a:t> </a:t>
            </a:r>
            <a:r>
              <a:rPr lang="cs-CZ" sz="2400" b="1" dirty="0" err="1"/>
              <a:t>stabilitních</a:t>
            </a:r>
            <a:r>
              <a:rPr lang="cs-CZ" sz="2400" b="1" dirty="0"/>
              <a:t> </a:t>
            </a:r>
            <a:r>
              <a:rPr lang="cs-CZ" sz="2400" b="1" dirty="0" smtClean="0"/>
              <a:t>komor, </a:t>
            </a:r>
            <a:r>
              <a:rPr lang="cs-CZ" sz="2400" b="1" dirty="0"/>
              <a:t>sušáren </a:t>
            </a:r>
            <a:r>
              <a:rPr lang="cs-CZ" sz="2400" b="1" dirty="0" smtClean="0"/>
              <a:t>a lednic (teplotní </a:t>
            </a:r>
            <a:r>
              <a:rPr lang="cs-CZ" sz="2400" b="1" dirty="0"/>
              <a:t>mapy),</a:t>
            </a:r>
          </a:p>
          <a:p>
            <a:pPr lvl="0" algn="just"/>
            <a:r>
              <a:rPr lang="cs-CZ" sz="2400" b="1" dirty="0" smtClean="0"/>
              <a:t>nedodržuje se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metodika doporučená lékopisem</a:t>
            </a:r>
            <a:r>
              <a:rPr lang="cs-CZ" sz="2400" b="1" dirty="0" smtClean="0"/>
              <a:t> - stanovení vodivosti vody - závisí na teplotě, ale ta se obvykle při stanovení neměří, při měření pH se má kalibrovat na 2 pufry a 1 kontrolní.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01584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Autofit/>
          </a:bodyPr>
          <a:lstStyle/>
          <a:p>
            <a:pPr lvl="0" algn="just"/>
            <a:r>
              <a:rPr lang="cs-CZ" sz="2400" b="1" dirty="0"/>
              <a:t>výsledky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OOS</a:t>
            </a:r>
            <a:r>
              <a:rPr lang="cs-CZ" sz="2400" b="1" dirty="0"/>
              <a:t> jsou zahrnuty do </a:t>
            </a:r>
            <a:r>
              <a:rPr lang="cs-CZ" sz="2400" b="1" dirty="0" smtClean="0"/>
              <a:t>výpočtů a není zahájeno šetření,</a:t>
            </a:r>
          </a:p>
          <a:p>
            <a:pPr algn="just"/>
            <a:r>
              <a:rPr lang="cs-CZ" sz="2400" b="1" dirty="0" smtClean="0"/>
              <a:t>záznamy o provedených zkouškách neumožňují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rekonstrukci činností</a:t>
            </a:r>
            <a:r>
              <a:rPr lang="cs-CZ" sz="2400" b="1" dirty="0" smtClean="0"/>
              <a:t> - výpočty: vzorec - dosazení - jednotky,</a:t>
            </a:r>
          </a:p>
          <a:p>
            <a:pPr algn="just"/>
            <a:r>
              <a:rPr lang="cs-CZ" sz="2400" b="1" dirty="0" smtClean="0"/>
              <a:t>v primárních záznamech o přípravě zkoumadel </a:t>
            </a:r>
            <a:br>
              <a:rPr lang="cs-CZ" sz="2400" b="1" dirty="0" smtClean="0"/>
            </a:br>
            <a:r>
              <a:rPr lang="cs-CZ" sz="2400" b="1" dirty="0" smtClean="0"/>
              <a:t>a referenčních látek chybí odkazy na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použité šarže </a:t>
            </a:r>
            <a:b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atesty chemikálií</a:t>
            </a:r>
            <a:r>
              <a:rPr lang="cs-CZ" sz="2400" b="1" dirty="0" smtClean="0"/>
              <a:t>,</a:t>
            </a:r>
          </a:p>
          <a:p>
            <a:pPr algn="just"/>
            <a:r>
              <a:rPr lang="cs-CZ" sz="2400" b="1" dirty="0" smtClean="0"/>
              <a:t>jsou k dispozici chemikálie s prošlou </a:t>
            </a:r>
            <a:r>
              <a:rPr lang="cs-CZ" sz="2400" b="1" dirty="0" err="1" smtClean="0"/>
              <a:t>exsp</a:t>
            </a:r>
            <a:r>
              <a:rPr lang="cs-CZ" sz="2400" b="1" dirty="0" smtClean="0"/>
              <a:t>.,</a:t>
            </a:r>
          </a:p>
          <a:p>
            <a:pPr algn="just"/>
            <a:r>
              <a:rPr lang="cs-CZ" sz="2400" b="1" dirty="0" smtClean="0"/>
              <a:t>nejsou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dohledatelná primární data</a:t>
            </a:r>
            <a:r>
              <a:rPr lang="cs-CZ" sz="2400" b="1" dirty="0" smtClean="0"/>
              <a:t> (stability, validace), která dokládají informace uvedené v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RD</a:t>
            </a:r>
            <a:r>
              <a:rPr lang="cs-CZ" sz="2400" b="1" dirty="0" smtClean="0"/>
              <a:t> → musí být uchovávána po dobu platnosti registrace,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28198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/>
          </a:bodyPr>
          <a:lstStyle/>
          <a:p>
            <a:pPr algn="just"/>
            <a:r>
              <a:rPr lang="cs-CZ" sz="2400" b="1" dirty="0"/>
              <a:t>nevedou se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záznamy o údržbě</a:t>
            </a:r>
            <a:r>
              <a:rPr lang="cs-CZ" sz="2400" b="1" dirty="0"/>
              <a:t> laboratorních zařízení </a:t>
            </a:r>
            <a:r>
              <a:rPr lang="cs-CZ" sz="2400" b="1" dirty="0" smtClean="0"/>
              <a:t/>
            </a:r>
            <a:br>
              <a:rPr lang="cs-CZ" sz="2400" b="1" dirty="0" smtClean="0"/>
            </a:br>
            <a:r>
              <a:rPr lang="cs-CZ" sz="2400" b="1" dirty="0" smtClean="0"/>
              <a:t>v </a:t>
            </a:r>
            <a:r>
              <a:rPr lang="cs-CZ" sz="2400" b="1" dirty="0"/>
              <a:t>provozních denících (např. HPLC - výměna lampy, vstupních filtrů pro mobilní fázi</a:t>
            </a:r>
            <a:r>
              <a:rPr lang="cs-CZ" sz="2400" b="1" dirty="0" smtClean="0"/>
              <a:t>),</a:t>
            </a:r>
            <a:endParaRPr lang="cs-CZ" sz="2400" b="1" dirty="0" smtClean="0">
              <a:solidFill>
                <a:srgbClr val="2D3291"/>
              </a:solidFill>
            </a:endParaRPr>
          </a:p>
          <a:p>
            <a:pPr lvl="0"/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mikrobiologický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ani částicový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monitoring</a:t>
            </a:r>
            <a:r>
              <a:rPr lang="cs-CZ" sz="2400" b="1" dirty="0" smtClean="0">
                <a:solidFill>
                  <a:srgbClr val="2D3291"/>
                </a:solidFill>
              </a:rPr>
              <a:t>: - není prováděn,</a:t>
            </a:r>
            <a:br>
              <a:rPr lang="cs-CZ" sz="2400" b="1" dirty="0" smtClean="0">
                <a:solidFill>
                  <a:srgbClr val="2D3291"/>
                </a:solidFill>
              </a:rPr>
            </a:br>
            <a:r>
              <a:rPr lang="cs-CZ" sz="2400" b="1" dirty="0" smtClean="0">
                <a:solidFill>
                  <a:srgbClr val="2D3291"/>
                </a:solidFill>
              </a:rPr>
              <a:t>- jeho interval nevychází z analýzy rizik,</a:t>
            </a:r>
            <a:br>
              <a:rPr lang="cs-CZ" sz="2400" b="1" dirty="0" smtClean="0">
                <a:solidFill>
                  <a:srgbClr val="2D3291"/>
                </a:solidFill>
              </a:rPr>
            </a:br>
            <a:r>
              <a:rPr lang="cs-CZ" sz="2400" b="1" dirty="0" smtClean="0">
                <a:solidFill>
                  <a:srgbClr val="2D3291"/>
                </a:solidFill>
              </a:rPr>
              <a:t>- </a:t>
            </a:r>
            <a:r>
              <a:rPr lang="cs-CZ" sz="2400" b="1" dirty="0">
                <a:solidFill>
                  <a:srgbClr val="2D3291"/>
                </a:solidFill>
              </a:rPr>
              <a:t>není zřejmá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mapa odběrových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míst</a:t>
            </a:r>
            <a:r>
              <a:rPr lang="cs-CZ" sz="2400" b="1" dirty="0" smtClean="0"/>
              <a:t>,</a:t>
            </a:r>
            <a:r>
              <a:rPr lang="cs-CZ" sz="2400" b="1" dirty="0" smtClean="0">
                <a:solidFill>
                  <a:srgbClr val="2D3291"/>
                </a:solidFill>
              </a:rPr>
              <a:t/>
            </a:r>
            <a:br>
              <a:rPr lang="cs-CZ" sz="2400" b="1" dirty="0" smtClean="0">
                <a:solidFill>
                  <a:srgbClr val="2D3291"/>
                </a:solidFill>
              </a:rPr>
            </a:br>
            <a:r>
              <a:rPr lang="cs-CZ" sz="2400" b="1" dirty="0" smtClean="0">
                <a:solidFill>
                  <a:srgbClr val="2D3291"/>
                </a:solidFill>
              </a:rPr>
              <a:t>- není prováděno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trendové hodnocení</a:t>
            </a:r>
            <a:r>
              <a:rPr lang="cs-CZ" sz="2400" b="1" dirty="0" smtClean="0">
                <a:solidFill>
                  <a:srgbClr val="2D3291"/>
                </a:solidFill>
              </a:rPr>
              <a:t>.</a:t>
            </a:r>
            <a:endParaRPr lang="cs-CZ" sz="2400" b="1" dirty="0">
              <a:solidFill>
                <a:srgbClr val="2D3291"/>
              </a:solidFill>
            </a:endParaRPr>
          </a:p>
          <a:p>
            <a:pPr lvl="0" algn="just"/>
            <a:r>
              <a:rPr lang="cs-CZ" sz="2400" b="1" dirty="0" smtClean="0">
                <a:solidFill>
                  <a:srgbClr val="2D3291"/>
                </a:solidFill>
              </a:rPr>
              <a:t>požadavky </a:t>
            </a:r>
            <a:r>
              <a:rPr lang="cs-CZ" sz="2400" b="1" dirty="0">
                <a:solidFill>
                  <a:srgbClr val="2D3291"/>
                </a:solidFill>
              </a:rPr>
              <a:t>na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čisté prostory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mikrobiologii jsou stejné jako požadavky na výrobní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prostory</a:t>
            </a:r>
            <a:r>
              <a:rPr lang="cs-CZ" sz="2400" b="1" dirty="0" smtClean="0">
                <a:solidFill>
                  <a:srgbClr val="2D3291"/>
                </a:solidFill>
              </a:rPr>
              <a:t> - pouze pro zkoušku na sterilitu - A/B (VYR-32, doplněk 1), včetně vstupu a oblékání pracovníků,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JAKOSTI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11403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Autofit/>
          </a:bodyPr>
          <a:lstStyle/>
          <a:p>
            <a:r>
              <a:rPr lang="cs-CZ" sz="2400" b="1" dirty="0" smtClean="0"/>
              <a:t>systém</a:t>
            </a:r>
            <a:r>
              <a:rPr lang="cs-CZ" b="1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Reklamací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není popsán systém vyřizování reklamací jakostního charakteru -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nejsou stanoveny odpovědnosti</a:t>
            </a:r>
            <a:r>
              <a:rPr lang="cs-CZ" sz="2400" b="1" dirty="0" smtClean="0"/>
              <a:t> - nutné zapojení QA a QP, </a:t>
            </a:r>
          </a:p>
          <a:p>
            <a:pPr lvl="2" algn="just"/>
            <a:r>
              <a:rPr lang="cs-CZ" sz="2400" b="1" dirty="0" smtClean="0"/>
              <a:t>v případě reklamací jakostního charakteru není prověřena možnost výskytu i u jiných šarží LP (</a:t>
            </a:r>
            <a:r>
              <a:rPr lang="cs-CZ" sz="2400" b="1" dirty="0" err="1" smtClean="0"/>
              <a:t>bulk</a:t>
            </a:r>
            <a:r>
              <a:rPr lang="cs-CZ" sz="2400" b="1" dirty="0" smtClean="0"/>
              <a:t>).</a:t>
            </a:r>
          </a:p>
          <a:p>
            <a:pPr lvl="2" algn="just"/>
            <a:r>
              <a:rPr lang="cs-CZ" sz="2400" b="1" dirty="0" smtClean="0"/>
              <a:t>není hlášeno podezření na </a:t>
            </a:r>
            <a:r>
              <a:rPr lang="cs-CZ" sz="2400" b="1" dirty="0" err="1" smtClean="0"/>
              <a:t>ZvJ</a:t>
            </a:r>
            <a:r>
              <a:rPr lang="cs-CZ" sz="2400" b="1" dirty="0" smtClean="0"/>
              <a:t> na SÚKL - </a:t>
            </a:r>
            <a:r>
              <a:rPr lang="cs-CZ" sz="2400" b="1" dirty="0" err="1" smtClean="0"/>
              <a:t>ZoL</a:t>
            </a:r>
            <a:r>
              <a:rPr lang="cs-CZ" sz="2400" b="1" dirty="0" smtClean="0"/>
              <a:t>, </a:t>
            </a:r>
            <a:r>
              <a:rPr lang="pl-PL" sz="2400" b="1" dirty="0" smtClean="0"/>
              <a:t>§23,  odst.1 </a:t>
            </a:r>
            <a:r>
              <a:rPr lang="pl-PL" sz="2400" b="1" dirty="0"/>
              <a:t>písm b) a c)</a:t>
            </a:r>
            <a:endParaRPr lang="cs-CZ" sz="2400" b="1" dirty="0" smtClean="0"/>
          </a:p>
          <a:p>
            <a:r>
              <a:rPr lang="cs-CZ" sz="2400" b="1" dirty="0" smtClean="0"/>
              <a:t>systém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Stahování LP</a:t>
            </a:r>
            <a:r>
              <a:rPr lang="cs-CZ" sz="2400" b="1" dirty="0" smtClean="0"/>
              <a:t>:</a:t>
            </a:r>
          </a:p>
          <a:p>
            <a:pPr lvl="2" algn="just"/>
            <a:r>
              <a:rPr lang="cs-CZ" sz="2400" b="1" dirty="0" smtClean="0"/>
              <a:t>není namátkově prověřována účinnost postupů stahování, </a:t>
            </a:r>
            <a:r>
              <a:rPr lang="cs-CZ" sz="2400" b="1" dirty="0"/>
              <a:t>není uveden kontakt na Oddělení </a:t>
            </a:r>
            <a:r>
              <a:rPr lang="cs-CZ" sz="2400" b="1" dirty="0" smtClean="0"/>
              <a:t>ZVJ SÚKL. 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REKLAMACE A STAHOVÁNÍ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01185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1"/>
            <a:ext cx="8229600" cy="4311180"/>
          </a:xfrm>
        </p:spPr>
        <p:txBody>
          <a:bodyPr/>
          <a:lstStyle/>
          <a:p>
            <a:pPr algn="just"/>
            <a:r>
              <a:rPr lang="cs-CZ" sz="2400" b="1" dirty="0" smtClean="0"/>
              <a:t>jsou prováděny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pouze formálně</a:t>
            </a:r>
            <a:r>
              <a:rPr lang="cs-CZ" sz="2400" b="1" dirty="0" smtClean="0"/>
              <a:t> → interní </a:t>
            </a:r>
            <a:r>
              <a:rPr lang="cs-CZ" sz="2400" b="1" dirty="0"/>
              <a:t>a</a:t>
            </a:r>
            <a:r>
              <a:rPr lang="cs-CZ" sz="2400" b="1" dirty="0" smtClean="0"/>
              <a:t>uditor nenajde žádné nedostatky, ale auditoři SÚKL jich najdou mnoho,</a:t>
            </a:r>
            <a:endParaRPr lang="cs-CZ" sz="2400" b="1" dirty="0" smtClean="0">
              <a:sym typeface="Wingdings" panose="05000000000000000000" pitchFamily="2" charset="2"/>
            </a:endParaRPr>
          </a:p>
          <a:p>
            <a:pPr algn="just"/>
            <a:r>
              <a:rPr lang="cs-CZ" sz="2400" b="1" dirty="0" smtClean="0">
                <a:sym typeface="Wingdings" panose="05000000000000000000" pitchFamily="2" charset="2"/>
              </a:rPr>
              <a:t>provádí se pouze dle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ISO</a:t>
            </a:r>
            <a:r>
              <a:rPr lang="cs-CZ" sz="2400" b="1" dirty="0" smtClean="0">
                <a:sym typeface="Wingdings" panose="05000000000000000000" pitchFamily="2" charset="2"/>
              </a:rPr>
              <a:t> (nejsou zahrnuty požadavky SVP), interní auditor není školen v systému SVP,</a:t>
            </a:r>
          </a:p>
          <a:p>
            <a:pPr algn="just"/>
            <a:r>
              <a:rPr lang="cs-CZ" sz="2400" b="1" dirty="0" smtClean="0">
                <a:sym typeface="Wingdings" panose="05000000000000000000" pitchFamily="2" charset="2"/>
              </a:rPr>
              <a:t>neprovádí se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audit</a:t>
            </a:r>
            <a:r>
              <a:rPr lang="cs-CZ" sz="2400" b="1" dirty="0" smtClean="0">
                <a:sym typeface="Wingdings" panose="05000000000000000000" pitchFamily="2" charset="2"/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FSJ</a:t>
            </a:r>
            <a:r>
              <a:rPr lang="cs-CZ" sz="2400" b="1" dirty="0" smtClean="0">
                <a:sym typeface="Wingdings" panose="05000000000000000000" pitchFamily="2" charset="2"/>
              </a:rPr>
              <a:t>,</a:t>
            </a:r>
          </a:p>
          <a:p>
            <a:pPr algn="just"/>
            <a:r>
              <a:rPr lang="cs-CZ" sz="2400" b="1" dirty="0" smtClean="0">
                <a:sym typeface="Wingdings" panose="05000000000000000000" pitchFamily="2" charset="2"/>
              </a:rPr>
              <a:t>provádí se pouze tzv. systémové vnitřní inspekce dle jednotlivých kapitol VYR-32 - nejsou zavedeny „přípravkové“ inspekce, tzn. prověření jednoho konkrétního LP,</a:t>
            </a:r>
          </a:p>
          <a:p>
            <a:pPr algn="just"/>
            <a:r>
              <a:rPr lang="cs-CZ" sz="2400" b="1" dirty="0" smtClean="0">
                <a:sym typeface="Wingdings" panose="05000000000000000000" pitchFamily="2" charset="2"/>
              </a:rPr>
              <a:t>není kontrolováno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plnění nápravných opatření</a:t>
            </a:r>
            <a:r>
              <a:rPr lang="cs-CZ" sz="2400" b="1" dirty="0" smtClean="0">
                <a:sym typeface="Wingdings" panose="05000000000000000000" pitchFamily="2" charset="2"/>
              </a:rPr>
              <a:t> zjištěných při vnitřní inspekci → nejsou zapojeni členové vyššího vedení.</a:t>
            </a:r>
          </a:p>
          <a:p>
            <a:endParaRPr lang="cs-CZ" sz="2400" b="1" dirty="0" smtClean="0">
              <a:sym typeface="Wingdings" panose="05000000000000000000" pitchFamily="2" charset="2"/>
            </a:endParaRPr>
          </a:p>
          <a:p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76545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 INSPEKCE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87694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/>
          <a:lstStyle/>
          <a:p>
            <a:pPr algn="just"/>
            <a:r>
              <a:rPr lang="cs-CZ" sz="2400" b="1" dirty="0" smtClean="0"/>
              <a:t>opatření se přijmou pouze pro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 konkrétní případ</a:t>
            </a:r>
            <a:r>
              <a:rPr lang="cs-CZ" sz="2400" b="1" dirty="0" smtClean="0"/>
              <a:t>, nejsou přijata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systémová opatření</a:t>
            </a:r>
            <a:r>
              <a:rPr lang="cs-CZ" sz="2400" b="1" dirty="0" smtClean="0"/>
              <a:t>, např. ochranné zóny okolo topení, klimatizací v lednicích apod.,</a:t>
            </a:r>
          </a:p>
          <a:p>
            <a:pPr algn="just"/>
            <a:r>
              <a:rPr lang="cs-CZ" sz="2400" b="1" dirty="0" smtClean="0"/>
              <a:t>neplní se nápravná opatření, není </a:t>
            </a:r>
            <a:r>
              <a:rPr lang="cs-CZ" sz="2400" b="1" dirty="0"/>
              <a:t>prováděna </a:t>
            </a:r>
            <a:r>
              <a:rPr lang="cs-CZ" sz="2400" b="1" dirty="0" smtClean="0"/>
              <a:t>jejich kontrola a není brán zřetel na doporučení inspektorů.</a:t>
            </a:r>
          </a:p>
          <a:p>
            <a:pPr marL="0" indent="0" algn="just">
              <a:buNone/>
            </a:pPr>
            <a:endParaRPr lang="cs-CZ" sz="2400" b="1" dirty="0" smtClean="0"/>
          </a:p>
          <a:p>
            <a:pPr marL="0" indent="0" algn="ct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NENÍ POPSÁNO NEBO ZAZNAMENÁNO → NEEXISTUJE!!!</a:t>
            </a:r>
            <a:endParaRPr lang="cs-CZ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52155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OBECNÉ POZNATKY Z INSPEKCÍ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63062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Statistické hodnocení je zpracováno z nalezených nedostatků při následných inspekcí výrobců léčivých přípravků </a:t>
            </a:r>
            <a:br>
              <a:rPr lang="cs-CZ" sz="2400" b="1" dirty="0" smtClean="0"/>
            </a:br>
            <a:r>
              <a:rPr lang="cs-CZ" sz="2400" b="1" dirty="0" smtClean="0"/>
              <a:t>a kontrolních laboratoří, které byly provedeny v roce 2015, tj.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 subjektů</a:t>
            </a:r>
            <a:r>
              <a:rPr lang="cs-CZ" sz="2400" b="1" dirty="0" smtClean="0"/>
              <a:t>.</a:t>
            </a:r>
          </a:p>
          <a:p>
            <a:pPr algn="just"/>
            <a:r>
              <a:rPr lang="cs-CZ" sz="2400" b="1" dirty="0" smtClean="0"/>
              <a:t>Celkem bylo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2015 provedeno 90 inspekcí </a:t>
            </a:r>
            <a:r>
              <a:rPr lang="cs-CZ" sz="2400" b="1" dirty="0" smtClean="0"/>
              <a:t>(v souvislosti s žádostí o změnu v povolení k výrobě LP/činnosti kontrolní laboratoře, inspekce u výrobců LL, úvodní a cílené inspekce).</a:t>
            </a:r>
          </a:p>
          <a:p>
            <a:pPr algn="just"/>
            <a:r>
              <a:rPr lang="cs-CZ" sz="2400" b="1" dirty="0"/>
              <a:t>Počet porušení zákona o léčivech: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pPr algn="just"/>
            <a:r>
              <a:rPr lang="cs-CZ" sz="2400" b="1" dirty="0"/>
              <a:t>Počet porušení vyhlášky o výrobě a distribuci léčiv: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</a:p>
          <a:p>
            <a:pPr algn="just"/>
            <a:r>
              <a:rPr lang="cs-CZ" sz="2400" b="1" dirty="0"/>
              <a:t>Počet významných nedostatků: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</a:t>
            </a:r>
          </a:p>
          <a:p>
            <a:pPr algn="just"/>
            <a:r>
              <a:rPr lang="cs-CZ" sz="2400" b="1" dirty="0"/>
              <a:t>Počet ostatních nedostatků: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691</a:t>
            </a:r>
          </a:p>
          <a:p>
            <a:pPr marL="0" indent="0" algn="just">
              <a:buNone/>
            </a:pPr>
            <a:endParaRPr lang="cs-CZ" sz="2400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8919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kt 11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18930992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6" name="think-cell Slide" r:id="rId16" imgW="270" imgH="270" progId="TCLayout.ActiveDocument.1">
                  <p:embed/>
                </p:oleObj>
              </mc:Choice>
              <mc:Fallback>
                <p:oleObj name="think-cell Slide" r:id="rId16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bdélník 8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sym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4"/>
            <a:ext cx="8229600" cy="4176165"/>
          </a:xfrm>
        </p:spPr>
        <p:txBody>
          <a:bodyPr/>
          <a:lstStyle/>
          <a:p>
            <a:pPr algn="just"/>
            <a:endParaRPr lang="cs-CZ" sz="2400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96525" y="818710"/>
            <a:ext cx="8505945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1 a 7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3" name="Objekt 12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420702853"/>
              </p:ext>
            </p:extLst>
          </p:nvPr>
        </p:nvGraphicFramePr>
        <p:xfrm>
          <a:off x="381000" y="1562100"/>
          <a:ext cx="8153400" cy="217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7" name="Chart" r:id="rId18" imgW="8153400" imgH="2171700" progId="MSGraph.Chart.8">
                  <p:embed followColorScheme="full"/>
                </p:oleObj>
              </mc:Choice>
              <mc:Fallback>
                <p:oleObj name="Chart" r:id="rId18" imgW="8153400" imgH="217170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81000" y="1562100"/>
                        <a:ext cx="8153400" cy="217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5595938" y="3665538"/>
            <a:ext cx="838200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FF1673C1-B882-4393-B3F2-4E4158401F49}" type="datetime'H''''''''''o''''''''dnocení ''do''''''d''''''a''vate''lů'''">
              <a:rPr lang="de-DE" altLang="en-US" sz="1400" b="1"/>
              <a:pPr/>
              <a:t>Hodnocení dodavatelů</a:t>
            </a:fld>
            <a:endParaRPr lang="de-DE" sz="1400" b="1" dirty="0">
              <a:sym typeface="+mn-lt"/>
            </a:endParaRPr>
          </a:p>
        </p:txBody>
      </p:sp>
      <p:sp>
        <p:nvSpPr>
          <p:cNvPr id="18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3732213" y="3665538"/>
            <a:ext cx="1443038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763D92D-5A99-43C3-81F6-551E828536B4}" type="datetime'Podp''ora vyššího ve''dení'' / ''hodnocen''í účinno''sti FSJ'">
              <a:rPr lang="de-DE" altLang="en-US" sz="1400" b="1"/>
              <a:pPr/>
              <a:t>Podpora vyššího vedení / hodnocení účinnosti FSJ</a:t>
            </a:fld>
            <a:endParaRPr lang="de-DE" sz="1400" b="1" dirty="0">
              <a:sym typeface="+mn-lt"/>
            </a:endParaRPr>
          </a:p>
        </p:txBody>
      </p:sp>
      <p:sp>
        <p:nvSpPr>
          <p:cNvPr id="17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2466975" y="3665538"/>
            <a:ext cx="8493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3C998D32-8BFF-41B5-875A-B789298721B3}" type="datetime'A''n''''''l''''ýza'''''''' ''''''''''ri''zi''''''k'''''''''''">
              <a:rPr lang="de-DE" altLang="en-US" sz="1400" b="1"/>
              <a:pPr/>
              <a:t>Anlýza rizik</a:t>
            </a:fld>
            <a:endParaRPr lang="de-DE" sz="1400" b="1" dirty="0">
              <a:sym typeface="+mn-lt"/>
            </a:endParaRPr>
          </a:p>
        </p:txBody>
      </p:sp>
      <p:sp>
        <p:nvSpPr>
          <p:cNvPr id="14" name="Zástupný symbol pro text 2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781050" y="3665537"/>
            <a:ext cx="109696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933E20AA-AF1D-49A7-A59C-B20E3AD873B8}" type="datetime'SMF'''''' /'' P''ř''ír''uč''''ka'' j''a''ko''''s''''''ti'''''">
              <a:rPr lang="de-DE" altLang="en-US" sz="1400" b="1"/>
              <a:pPr/>
              <a:t>SMF / Příručka jakosti</a:t>
            </a:fld>
            <a:endParaRPr lang="de-DE" sz="1400" b="1" dirty="0">
              <a:sym typeface="+mn-lt"/>
            </a:endParaRPr>
          </a:p>
        </p:txBody>
      </p:sp>
      <p:sp>
        <p:nvSpPr>
          <p:cNvPr id="42" name="Zástupný symbol pro text 2"/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7412038" y="3665538"/>
            <a:ext cx="33020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8889A1CD-717D-4137-AC84-411298228582}" type="datetime'''''''''''P''Q''''''R'''''''''">
              <a:rPr lang="de-DE" altLang="en-US" sz="1400" b="1"/>
              <a:pPr/>
              <a:t>PQR</a:t>
            </a:fld>
            <a:endParaRPr lang="de-DE" sz="1400" b="1" dirty="0">
              <a:sym typeface="+mn-lt"/>
            </a:endParaRPr>
          </a:p>
        </p:txBody>
      </p:sp>
      <p:graphicFrame>
        <p:nvGraphicFramePr>
          <p:cNvPr id="37" name="Objekt 36"/>
          <p:cNvGraphicFramePr>
            <a:graphicFrameLocks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1880772664"/>
              </p:ext>
            </p:extLst>
          </p:nvPr>
        </p:nvGraphicFramePr>
        <p:xfrm>
          <a:off x="381000" y="4114800"/>
          <a:ext cx="8153400" cy="2009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8" name="Chart" r:id="rId21" imgW="8153400" imgH="2009685" progId="MSGraph.Chart.8">
                  <p:embed followColorScheme="full"/>
                </p:oleObj>
              </mc:Choice>
              <mc:Fallback>
                <p:oleObj name="Chart" r:id="rId21" imgW="8153400" imgH="200968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381000" y="4114800"/>
                        <a:ext cx="8153400" cy="2009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Zástupný symbol pro text 2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5370513" y="6056313"/>
            <a:ext cx="1290638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D44A096-AA3E-40A6-99B0-E3D9BFB2CB5D}" type="datetime'Au''di''ty ''sm''lu''v''''ní''''c''''h ''p''''atn''''er''ů'">
              <a:rPr lang="de-DE" altLang="en-US" sz="1400" b="1"/>
              <a:pPr/>
              <a:t>Audity smluvních patnerů</a:t>
            </a:fld>
            <a:endParaRPr lang="de-DE" sz="1400" b="1" dirty="0">
              <a:sym typeface="+mn-lt"/>
            </a:endParaRPr>
          </a:p>
        </p:txBody>
      </p:sp>
      <p:sp>
        <p:nvSpPr>
          <p:cNvPr id="38" name="Zástupný symbol pro text 2"/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4130675" y="6056313"/>
            <a:ext cx="6445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A076936C-85FF-4C49-832C-2A78BD6CC54C}" type="datetime'S''''''''m''''''''l''''''''o''u''''''''v''''a'''''''''''''">
              <a:rPr lang="de-DE" altLang="en-US" sz="1400" b="1"/>
              <a:pPr/>
              <a:t>Smlouva</a:t>
            </a:fld>
            <a:endParaRPr lang="de-DE" sz="1400" b="1" dirty="0">
              <a:sym typeface="+mn-lt"/>
            </a:endParaRPr>
          </a:p>
        </p:txBody>
      </p:sp>
      <p:sp>
        <p:nvSpPr>
          <p:cNvPr id="39" name="Zástupný symbol pro text 2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762000" y="6056313"/>
            <a:ext cx="11350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18CF94D6-FC3D-4882-913A-D083A3E7086C}" type="datetime'Zm''ěno''''v''''á'''''''' ''''ř''''''í''''ze''''''''''n''í'">
              <a:rPr lang="de-DE" altLang="en-US" sz="1400" b="1"/>
              <a:pPr/>
              <a:t>Změnová řízení</a:t>
            </a:fld>
            <a:endParaRPr lang="de-DE" sz="1400" b="1" dirty="0">
              <a:sym typeface="+mn-lt"/>
            </a:endParaRPr>
          </a:p>
        </p:txBody>
      </p:sp>
      <p:sp>
        <p:nvSpPr>
          <p:cNvPr id="40" name="Zástupný symbol pro text 2"/>
          <p:cNvSpPr>
            <a:spLocks noGrp="1"/>
          </p:cNvSpPr>
          <p:nvPr>
            <p:custDataLst>
              <p:tags r:id="rId14"/>
            </p:custDataLst>
          </p:nvPr>
        </p:nvSpPr>
        <p:spPr bwMode="auto">
          <a:xfrm>
            <a:off x="2235200" y="6056313"/>
            <a:ext cx="13128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20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AF8AEED0-AC8C-4FD3-9B01-74FEE796B342}" type="datetime'Odc''''''hyl''''ko''''''''v''á'''''' říze''n''''''''''''''í'">
              <a:rPr lang="de-DE" altLang="en-US" sz="1400" b="1"/>
              <a:pPr/>
              <a:t>Odchylková řízení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60345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kt 18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289570513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bdélník 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latin typeface="Calibri"/>
              <a:sym typeface="Calibri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2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4" name="Objekt 13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087603531"/>
              </p:ext>
            </p:extLst>
          </p:nvPr>
        </p:nvGraphicFramePr>
        <p:xfrm>
          <a:off x="533400" y="1866900"/>
          <a:ext cx="7991543" cy="3952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Chart" r:id="rId11" imgW="7991543" imgH="3952785" progId="MSGraph.Chart.8">
                  <p:embed followColorScheme="full"/>
                </p:oleObj>
              </mc:Choice>
              <mc:Fallback>
                <p:oleObj name="Chart" r:id="rId11" imgW="7991543" imgH="395278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533400" y="1866900"/>
                        <a:ext cx="7991543" cy="39527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6804025" y="5761038"/>
            <a:ext cx="54610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A1F8797F-5EE9-42A3-9F1B-A86595C3946B}" type="datetime'Š''''''''''ko''le''''''''''''''n''''''''''''í'''''''">
              <a:rPr lang="de-DE" altLang="en-US" sz="1400" b="1"/>
              <a:pPr/>
              <a:t>Školení</a:t>
            </a:fld>
            <a:endParaRPr lang="de-DE" sz="1400" b="1" dirty="0">
              <a:sym typeface="+mn-lt"/>
            </a:endParaRPr>
          </a:p>
        </p:txBody>
      </p:sp>
      <p:sp>
        <p:nvSpPr>
          <p:cNvPr id="17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3954463" y="5761038"/>
            <a:ext cx="114935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8C9921F-02FE-46B5-A404-CA284E3035B7}" type="datetime'''Osobn''''''''''''''''''''''í'''''''''' ''hyg''''ie''''n''a'">
              <a:rPr lang="de-DE" altLang="en-US" sz="1400" b="1"/>
              <a:pPr/>
              <a:t>Osobní hygiena</a:t>
            </a:fld>
            <a:endParaRPr lang="de-DE" sz="1400" b="1" dirty="0">
              <a:sym typeface="+mn-lt"/>
            </a:endParaRPr>
          </a:p>
        </p:txBody>
      </p:sp>
      <p:sp>
        <p:nvSpPr>
          <p:cNvPr id="18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1693863" y="5761038"/>
            <a:ext cx="5762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1AD936B-0D02-4992-A7CA-17009BEEB9E2}" type="datetime'''O''''''be''''''''c''''n''''''''''''''''''ě'''''''''''''''''">
              <a:rPr lang="de-DE" altLang="en-US" sz="1400" b="1"/>
              <a:pPr/>
              <a:t>Obecně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5073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k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5368179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8" name="think-cell Slide" r:id="rId15" imgW="270" imgH="270" progId="TCLayout.ActiveDocument.1">
                  <p:embed/>
                </p:oleObj>
              </mc:Choice>
              <mc:Fallback>
                <p:oleObj name="think-cell Slide" r:id="rId15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bdélník 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sym typeface="+mn-lt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3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Objekt 7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814622749"/>
              </p:ext>
            </p:extLst>
          </p:nvPr>
        </p:nvGraphicFramePr>
        <p:xfrm>
          <a:off x="381000" y="1562100"/>
          <a:ext cx="8162857" cy="217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9" name="Chart" r:id="rId17" imgW="8162857" imgH="2171700" progId="MSGraph.Chart.8">
                  <p:embed followColorScheme="full"/>
                </p:oleObj>
              </mc:Choice>
              <mc:Fallback>
                <p:oleObj name="Chart" r:id="rId17" imgW="8162857" imgH="217170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81000" y="1562100"/>
                        <a:ext cx="8162857" cy="2171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5022850" y="3665538"/>
            <a:ext cx="833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1849CA8-AC84-465E-ACD1-942CEB9B7CF1}" type="datetime'P''r''''''''''o''s''t''''o''''''ry K''''''''''''''''''''''''J'">
              <a:rPr lang="de-DE" altLang="en-US" sz="1400" b="1"/>
              <a:pPr/>
              <a:t>Prostory KJ</a:t>
            </a:fld>
            <a:endParaRPr lang="de-DE" sz="1400" b="1" dirty="0">
              <a:sym typeface="+mn-lt"/>
            </a:endParaRPr>
          </a:p>
        </p:txBody>
      </p:sp>
      <p:sp>
        <p:nvSpPr>
          <p:cNvPr id="10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6710363" y="3665539"/>
            <a:ext cx="13636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0C91381-55DC-4763-818C-DEE5D10861E5}" type="datetime'''''''''Pomoc''''''né pr''o''''''''''s''''to''''''''''''ry'">
              <a:rPr lang="de-DE" altLang="en-US" sz="1400" b="1"/>
              <a:pPr/>
              <a:t>Pomocné prostory</a:t>
            </a:fld>
            <a:endParaRPr lang="de-DE" sz="1400" b="1" dirty="0">
              <a:sym typeface="+mn-lt"/>
            </a:endParaRPr>
          </a:p>
        </p:txBody>
      </p:sp>
      <p:sp>
        <p:nvSpPr>
          <p:cNvPr id="13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2862263" y="3665538"/>
            <a:ext cx="12398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26ED474-E5CA-42EC-B27A-6B9597469887}" type="datetime'''výrob''''''''''''''''''''''''ní ''''p''ro''''''sto''ry'''''">
              <a:rPr lang="de-DE" altLang="en-US" sz="1400" b="1"/>
              <a:pPr/>
              <a:t>výrobní prostory</a:t>
            </a:fld>
            <a:endParaRPr lang="de-DE" sz="1400" b="1" dirty="0">
              <a:sym typeface="+mn-lt"/>
            </a:endParaRPr>
          </a:p>
        </p:txBody>
      </p:sp>
      <p:sp>
        <p:nvSpPr>
          <p:cNvPr id="12" name="Zástupný symbol pro text 2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854075" y="3665538"/>
            <a:ext cx="13414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59B7587D-A7E6-4181-A7C5-4B60F2C02CE8}" type="datetime'S''''''''''k''lad''o''vé'' ''p''r''o''s''''to''r''''''y'''''">
              <a:rPr lang="de-DE" altLang="en-US" sz="1400" b="1"/>
              <a:pPr/>
              <a:t>Skladové prostory</a:t>
            </a:fld>
            <a:endParaRPr lang="de-DE" sz="1400" b="1" dirty="0">
              <a:sym typeface="+mn-lt"/>
            </a:endParaRPr>
          </a:p>
        </p:txBody>
      </p:sp>
      <p:graphicFrame>
        <p:nvGraphicFramePr>
          <p:cNvPr id="16" name="Objekt 15"/>
          <p:cNvGraphicFramePr>
            <a:graphicFrameLocks/>
          </p:cNvGraphicFramePr>
          <p:nvPr>
            <p:custDataLst>
              <p:tags r:id="rId9"/>
            </p:custDataLst>
            <p:extLst>
              <p:ext uri="{D42A27DB-BD31-4B8C-83A1-F6EECF244321}">
                <p14:modId xmlns:p14="http://schemas.microsoft.com/office/powerpoint/2010/main" val="1728322559"/>
              </p:ext>
            </p:extLst>
          </p:nvPr>
        </p:nvGraphicFramePr>
        <p:xfrm>
          <a:off x="381000" y="4114800"/>
          <a:ext cx="8162857" cy="20096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0" name="Chart" r:id="rId20" imgW="8162857" imgH="2009685" progId="MSGraph.Chart.8">
                  <p:embed followColorScheme="full"/>
                </p:oleObj>
              </mc:Choice>
              <mc:Fallback>
                <p:oleObj name="Chart" r:id="rId20" imgW="8162857" imgH="2009685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381000" y="4114800"/>
                        <a:ext cx="8162857" cy="20096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Zástupný symbol pro text 2"/>
          <p:cNvSpPr>
            <a:spLocks noGrp="1"/>
          </p:cNvSpPr>
          <p:nvPr>
            <p:custDataLst>
              <p:tags r:id="rId10"/>
            </p:custDataLst>
          </p:nvPr>
        </p:nvSpPr>
        <p:spPr bwMode="auto">
          <a:xfrm>
            <a:off x="4799013" y="6056312"/>
            <a:ext cx="1279525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51292CA-EEBA-4AD5-8F1B-A57D688573A6}" type="datetime'''Kvalifik''''ace'' /'' kali''''brace ''zaří''''ze''''''ní'">
              <a:rPr lang="de-DE" altLang="en-US" sz="1400" b="1"/>
              <a:pPr/>
              <a:t>Kvalifikace / kalibrace zařízení</a:t>
            </a:fld>
            <a:endParaRPr lang="de-DE" sz="1400" b="1" dirty="0">
              <a:sym typeface="+mn-lt"/>
            </a:endParaRPr>
          </a:p>
        </p:txBody>
      </p:sp>
      <p:sp>
        <p:nvSpPr>
          <p:cNvPr id="17" name="Zástupný symbol pro text 2"/>
          <p:cNvSpPr>
            <a:spLocks noGrp="1"/>
          </p:cNvSpPr>
          <p:nvPr>
            <p:custDataLst>
              <p:tags r:id="rId11"/>
            </p:custDataLst>
          </p:nvPr>
        </p:nvSpPr>
        <p:spPr bwMode="auto">
          <a:xfrm>
            <a:off x="6945313" y="6056314"/>
            <a:ext cx="8937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11FF4BCF-3BD7-4432-A46A-B34A24DE5B37}" type="datetime'PC'' ''''''''''''''s''o''''''f''''t''''''wa''''r''''''''e'">
              <a:rPr lang="de-DE" altLang="en-US" sz="1400" b="1"/>
              <a:pPr/>
              <a:t>PC software</a:t>
            </a:fld>
            <a:endParaRPr lang="de-DE" sz="1400" b="1" dirty="0">
              <a:sym typeface="+mn-lt"/>
            </a:endParaRPr>
          </a:p>
        </p:txBody>
      </p:sp>
      <p:sp>
        <p:nvSpPr>
          <p:cNvPr id="19" name="Zástupný symbol pro text 2"/>
          <p:cNvSpPr>
            <a:spLocks noGrp="1"/>
          </p:cNvSpPr>
          <p:nvPr>
            <p:custDataLst>
              <p:tags r:id="rId12"/>
            </p:custDataLst>
          </p:nvPr>
        </p:nvSpPr>
        <p:spPr bwMode="auto">
          <a:xfrm>
            <a:off x="3322638" y="6056313"/>
            <a:ext cx="31908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210F241-C3B3-4931-8F14-487B52C879EC}" type="datetime'''''''''''''''''P''''''''''''''''''''''P''''''''Ú'''">
              <a:rPr lang="de-DE" altLang="en-US" sz="1400" b="1"/>
              <a:pPr/>
              <a:t>PPÚ</a:t>
            </a:fld>
            <a:endParaRPr lang="de-DE" sz="1400" b="1" dirty="0">
              <a:sym typeface="+mn-lt"/>
            </a:endParaRPr>
          </a:p>
        </p:txBody>
      </p:sp>
      <p:sp>
        <p:nvSpPr>
          <p:cNvPr id="20" name="Zástupný symbol pro text 2"/>
          <p:cNvSpPr>
            <a:spLocks noGrp="1"/>
          </p:cNvSpPr>
          <p:nvPr>
            <p:custDataLst>
              <p:tags r:id="rId13"/>
            </p:custDataLst>
          </p:nvPr>
        </p:nvSpPr>
        <p:spPr bwMode="auto">
          <a:xfrm>
            <a:off x="1277938" y="6056313"/>
            <a:ext cx="492125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9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86C7B6D-CE70-4316-B780-6DACBAA15F53}" type="datetime'''''''''''''''''''Š''''''''k''''''ů''''''dc''i'''''''''''''">
              <a:rPr lang="de-DE" altLang="en-US" sz="1400" b="1"/>
              <a:pPr/>
              <a:t>Škůdci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508210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k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848342467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0" name="think-cell Slide" r:id="rId11" imgW="270" imgH="270" progId="TCLayout.ActiveDocument.1">
                  <p:embed/>
                </p:oleObj>
              </mc:Choice>
              <mc:Fallback>
                <p:oleObj name="think-cell Slide" r:id="rId11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bdélník 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sym typeface="+mn-lt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51520" y="818710"/>
            <a:ext cx="855095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4 a 6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Objekt 7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933044024"/>
              </p:ext>
            </p:extLst>
          </p:nvPr>
        </p:nvGraphicFramePr>
        <p:xfrm>
          <a:off x="381000" y="2400300"/>
          <a:ext cx="8153400" cy="3390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1" name="Chart" r:id="rId13" imgW="8153400" imgH="3390990" progId="MSGraph.Chart.8">
                  <p:embed followColorScheme="full"/>
                </p:oleObj>
              </mc:Choice>
              <mc:Fallback>
                <p:oleObj name="Chart" r:id="rId13" imgW="8153400" imgH="339099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81000" y="2400300"/>
                        <a:ext cx="8153400" cy="3390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7027863" y="5732463"/>
            <a:ext cx="1100138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4BDE831-9B0E-46E8-ADD9-D8108EB8D138}" type="datetime'''OOS'''''''''''''' /'' ''Sta''''''bi''''''l''''''''ity'">
              <a:rPr lang="de-DE" altLang="en-US" sz="1400" b="1"/>
              <a:pPr/>
              <a:t>OOS / Stability</a:t>
            </a:fld>
            <a:endParaRPr lang="de-DE" sz="1400" b="1" dirty="0">
              <a:sym typeface="+mn-lt"/>
            </a:endParaRPr>
          </a:p>
        </p:txBody>
      </p:sp>
      <p:sp>
        <p:nvSpPr>
          <p:cNvPr id="10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5472113" y="5732463"/>
            <a:ext cx="108585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50275478-913D-4E57-959E-625D330B4D00}" type="datetime'''Prim''''ární ''data / r''e''konstrukce činn''''o''s''t''í'''">
              <a:rPr lang="de-DE" altLang="en-US" sz="1400" b="1"/>
              <a:pPr/>
              <a:t>Primární data / rekonstrukce činností</a:t>
            </a:fld>
            <a:endParaRPr lang="de-DE" sz="1400" b="1" dirty="0">
              <a:sym typeface="+mn-lt"/>
            </a:endParaRPr>
          </a:p>
        </p:txBody>
      </p:sp>
      <p:sp>
        <p:nvSpPr>
          <p:cNvPr id="11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3683000" y="5732463"/>
            <a:ext cx="15414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9B239728-A488-49F3-BC31-AEEF0CFD7E84}" type="datetime'''''''Lék''op''''is'''''' / ''Sp''''ec''''''i''fikac''e'''''">
              <a:rPr lang="de-DE" altLang="en-US" sz="1400" b="1"/>
              <a:pPr/>
              <a:t>Lékopis / Specifikace</a:t>
            </a:fld>
            <a:endParaRPr lang="de-DE" sz="1400" b="1" dirty="0">
              <a:sym typeface="+mn-lt"/>
            </a:endParaRPr>
          </a:p>
        </p:txBody>
      </p:sp>
      <p:sp>
        <p:nvSpPr>
          <p:cNvPr id="13" name="Zástupný symbol pro text 2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2381250" y="5732463"/>
            <a:ext cx="102076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1E45462E-1D21-4585-B650-7F563A136E58}" type="datetime'Z''áz''''namo''''''vá'' ''d''''''o''''''kum''''''entace'''">
              <a:rPr lang="de-DE" altLang="en-US" sz="1400" b="1"/>
              <a:pPr/>
              <a:t>Záznamová dokumentace</a:t>
            </a:fld>
            <a:endParaRPr lang="de-DE" sz="1400" b="1" dirty="0">
              <a:sym typeface="+mn-lt"/>
            </a:endParaRPr>
          </a:p>
        </p:txBody>
      </p:sp>
      <p:sp>
        <p:nvSpPr>
          <p:cNvPr id="12" name="Zástupný symbol pro text 2"/>
          <p:cNvSpPr>
            <a:spLocks noGrp="1"/>
          </p:cNvSpPr>
          <p:nvPr>
            <p:custDataLst>
              <p:tags r:id="rId9"/>
            </p:custDataLst>
          </p:nvPr>
        </p:nvSpPr>
        <p:spPr bwMode="auto">
          <a:xfrm>
            <a:off x="819150" y="5732463"/>
            <a:ext cx="1020763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5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CAAB44C7-3B2E-41F8-A7CA-A9A49DBF5843}" type="datetime'Předpi''s''o''''v''á'''' ''do''''''''''ku''''m''enta''ce'">
              <a:rPr lang="de-DE" altLang="en-US" sz="1400" b="1"/>
              <a:pPr/>
              <a:t>Předpisová dokumentace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12057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Objekt 13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751924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4" name="think-cell Slide" r:id="rId10" imgW="270" imgH="270" progId="TCLayout.ActiveDocument.1">
                  <p:embed/>
                </p:oleObj>
              </mc:Choice>
              <mc:Fallback>
                <p:oleObj name="think-cell Slide" r:id="rId10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bdélník 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sym typeface="+mn-lt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31540" y="818710"/>
            <a:ext cx="8229600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5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Objekt 7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1840246375"/>
              </p:ext>
            </p:extLst>
          </p:nvPr>
        </p:nvGraphicFramePr>
        <p:xfrm>
          <a:off x="381000" y="2400300"/>
          <a:ext cx="8124757" cy="3390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5" name="Chart" r:id="rId12" imgW="8124757" imgH="3390990" progId="MSGraph.Chart.8">
                  <p:embed followColorScheme="full"/>
                </p:oleObj>
              </mc:Choice>
              <mc:Fallback>
                <p:oleObj name="Chart" r:id="rId12" imgW="8124757" imgH="339099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81000" y="2400300"/>
                        <a:ext cx="8124757" cy="3390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6594475" y="5732464"/>
            <a:ext cx="15668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0451722-69E6-4E7A-94D2-0E70A87FCEEB}" type="datetime'V''ali''''d''''a''c''''''e ''/ ''''Kvalif''i''k''''''ac''e'">
              <a:rPr lang="de-DE" altLang="en-US" sz="1400" b="1"/>
              <a:pPr/>
              <a:t>Validace / Kvalifikace</a:t>
            </a:fld>
            <a:endParaRPr lang="de-DE" sz="1400" b="1" dirty="0">
              <a:sym typeface="+mn-lt"/>
            </a:endParaRPr>
          </a:p>
        </p:txBody>
      </p:sp>
      <p:sp>
        <p:nvSpPr>
          <p:cNvPr id="11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4556125" y="5732463"/>
            <a:ext cx="1747838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2C5C48A0-E04B-4816-80AA-18C22AD6361F}" type="datetime'Kontaminace ''(''částicová a mikrobiologická) / Monit''oring'">
              <a:rPr lang="de-DE" altLang="en-US" sz="1400" b="1"/>
              <a:pPr/>
              <a:t>Kontaminace (částicová a mikrobiologická) / Monitoring</a:t>
            </a:fld>
            <a:endParaRPr lang="de-DE" sz="1400" b="1" dirty="0">
              <a:sym typeface="+mn-lt"/>
            </a:endParaRPr>
          </a:p>
        </p:txBody>
      </p:sp>
      <p:sp>
        <p:nvSpPr>
          <p:cNvPr id="12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2509838" y="5732464"/>
            <a:ext cx="194310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B3E273F4-DF25-4198-ACF4-50F0FE99869B}" type="datetime'''Sa''''''nit''''ac''e pro''''stor'' a z''a''''''ř''í''ze''ní'">
              <a:rPr lang="de-DE" altLang="en-US" sz="1400" b="1"/>
              <a:pPr/>
              <a:t>Sanitace prostor a zařízení</a:t>
            </a:fld>
            <a:endParaRPr lang="de-DE" sz="1400" b="1" dirty="0">
              <a:sym typeface="+mn-lt"/>
            </a:endParaRPr>
          </a:p>
        </p:txBody>
      </p:sp>
      <p:sp>
        <p:nvSpPr>
          <p:cNvPr id="13" name="Zástupný symbol pro text 2"/>
          <p:cNvSpPr>
            <a:spLocks noGrp="1"/>
          </p:cNvSpPr>
          <p:nvPr>
            <p:custDataLst>
              <p:tags r:id="rId8"/>
            </p:custDataLst>
          </p:nvPr>
        </p:nvSpPr>
        <p:spPr bwMode="auto">
          <a:xfrm>
            <a:off x="947738" y="5732463"/>
            <a:ext cx="1163638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4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26717660-9586-476C-9E78-B083610B83B5}" type="datetime'Z''na''č''e''n''''''í ''''''pr''os''to''r a mat''''e''riálů'''">
              <a:rPr lang="de-DE" altLang="en-US" sz="1400" b="1"/>
              <a:pPr/>
              <a:t>Značení prostor a materiálů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353307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kt 12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27032694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8" name="think-cell Slide" r:id="rId9" imgW="270" imgH="270" progId="TCLayout.ActiveDocument.1">
                  <p:embed/>
                </p:oleObj>
              </mc:Choice>
              <mc:Fallback>
                <p:oleObj name="think-cell Slide" r:id="rId9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Obdélník 1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endParaRPr lang="de-DE" sz="1400" b="1" dirty="0">
              <a:sym typeface="+mn-lt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296525" y="773705"/>
            <a:ext cx="8505945" cy="1143000"/>
          </a:xfrm>
        </p:spPr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STATISTICKÉ HODNOCENÍ NÁLEZŮ – kapitola 8 a 9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Objekt 7"/>
          <p:cNvGraphicFramePr>
            <a:graphicFrameLocks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3825043532"/>
              </p:ext>
            </p:extLst>
          </p:nvPr>
        </p:nvGraphicFramePr>
        <p:xfrm>
          <a:off x="381000" y="2400300"/>
          <a:ext cx="8105843" cy="3390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9" name="Chart" r:id="rId11" imgW="8105843" imgH="3390990" progId="MSGraph.Chart.8">
                  <p:embed followColorScheme="full"/>
                </p:oleObj>
              </mc:Choice>
              <mc:Fallback>
                <p:oleObj name="Chart" r:id="rId11" imgW="8105843" imgH="3390990" progId="MSGraph.Chart.8">
                  <p:embed followColorScheme="full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1000" y="2400300"/>
                        <a:ext cx="8105843" cy="33909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Zástupný symbol pro text 2"/>
          <p:cNvSpPr>
            <a:spLocks noGrp="1"/>
          </p:cNvSpPr>
          <p:nvPr>
            <p:custDataLst>
              <p:tags r:id="rId5"/>
            </p:custDataLst>
          </p:nvPr>
        </p:nvSpPr>
        <p:spPr bwMode="auto">
          <a:xfrm>
            <a:off x="1443038" y="5732464"/>
            <a:ext cx="81121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A0E0658D-57F1-4A1B-B3EE-1E7C3B75587E}" type="datetime'Re''''''''''''''''''k''l''''a''''m''''''''''''''''''ace'''">
              <a:rPr lang="de-DE" altLang="en-US" sz="1400" b="1"/>
              <a:pPr/>
              <a:t>Reklamace</a:t>
            </a:fld>
            <a:endParaRPr lang="de-DE" sz="1400" b="1" dirty="0">
              <a:sym typeface="+mn-lt"/>
            </a:endParaRPr>
          </a:p>
        </p:txBody>
      </p:sp>
      <p:sp>
        <p:nvSpPr>
          <p:cNvPr id="10" name="Zástupný symbol pro text 2"/>
          <p:cNvSpPr>
            <a:spLocks noGrp="1"/>
          </p:cNvSpPr>
          <p:nvPr>
            <p:custDataLst>
              <p:tags r:id="rId6"/>
            </p:custDataLst>
          </p:nvPr>
        </p:nvSpPr>
        <p:spPr bwMode="auto">
          <a:xfrm>
            <a:off x="6430963" y="5732463"/>
            <a:ext cx="1198563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11D931B7-2C14-4A55-A1AD-7C0D6214FA81}" type="datetime'''V''''n''''''i''''třn''í'''' ''in''s''pe''''k''c''''''e'''''">
              <a:rPr lang="de-DE" altLang="en-US" sz="1400" b="1"/>
              <a:pPr/>
              <a:t>Vnitřní inspekce</a:t>
            </a:fld>
            <a:endParaRPr lang="de-DE" sz="1400" b="1" dirty="0">
              <a:sym typeface="+mn-lt"/>
            </a:endParaRPr>
          </a:p>
        </p:txBody>
      </p:sp>
      <p:sp>
        <p:nvSpPr>
          <p:cNvPr id="11" name="Zástupný symbol pro text 2"/>
          <p:cNvSpPr>
            <a:spLocks noGrp="1"/>
          </p:cNvSpPr>
          <p:nvPr>
            <p:custDataLst>
              <p:tags r:id="rId7"/>
            </p:custDataLst>
          </p:nvPr>
        </p:nvSpPr>
        <p:spPr bwMode="auto">
          <a:xfrm>
            <a:off x="3962400" y="5732464"/>
            <a:ext cx="952500" cy="21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rgbClr r="0" g="0" b="0"/>
                </a:solidFill>
              </a14:hiddenFill>
            </a:ext>
          </a:extLst>
        </p:spPr>
        <p:txBody>
          <a:bodyPr vert="horz" lIns="0" tIns="0" rIns="0" bIns="0" numCol="1" spcCol="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Tx/>
              <a:buBlip>
                <a:blip r:embed="rId1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0"/>
              </a:spcBef>
              <a:spcAft>
                <a:spcPct val="0"/>
              </a:spcAft>
              <a:buNone/>
            </a:pPr>
            <a:fld id="{05A26CE9-AF30-465D-8DE4-3C64CA441FFC}" type="datetime'''''''''''''''St''''a''h''''''o''''v''á''n''''í LP'''''''''''">
              <a:rPr lang="de-DE" altLang="en-US" sz="1400" b="1"/>
              <a:pPr/>
              <a:t>Stahování LP</a:t>
            </a:fld>
            <a:endParaRPr lang="de-DE" sz="1400" b="1" dirty="0"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924982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analytické váhy jsou podloženy přeloženým papírem, aby byly v rovnováze, či jsou umístěny na stole spolu </a:t>
            </a:r>
            <a:br>
              <a:rPr lang="cs-CZ" sz="2400" b="1" dirty="0" smtClean="0"/>
            </a:br>
            <a:r>
              <a:rPr lang="cs-CZ" sz="2400" b="1" dirty="0" smtClean="0"/>
              <a:t>s centrifugou,</a:t>
            </a:r>
          </a:p>
          <a:p>
            <a:pPr algn="just"/>
            <a:r>
              <a:rPr lang="cs-CZ" sz="2400" b="1" dirty="0" smtClean="0"/>
              <a:t>váha pro kontrolní měření byla nově natřena - tak kvalitně, že bylo přetřeno také místo pro kontrolu rovnovážného stavu,</a:t>
            </a:r>
          </a:p>
          <a:p>
            <a:pPr algn="just"/>
            <a:r>
              <a:rPr lang="cs-CZ" sz="2400" b="1" dirty="0" smtClean="0"/>
              <a:t>v rtuťovém teploměru je přerušen rtuťový sloupec, ale záznamy jsou vedeny,</a:t>
            </a:r>
          </a:p>
          <a:p>
            <a:pPr algn="just"/>
            <a:r>
              <a:rPr lang="cs-CZ" sz="2400" b="1" dirty="0" smtClean="0"/>
              <a:t>digitální teploměr je pokryt potištěnou krycí fólií od výrobce, ale záznamy jsou vedeny,</a:t>
            </a:r>
          </a:p>
          <a:p>
            <a:pPr algn="just"/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„ZAJÍMAVÉ“ NÁLEZY Z INSPEKCÍ</a:t>
            </a:r>
          </a:p>
        </p:txBody>
      </p:sp>
    </p:spTree>
    <p:extLst>
      <p:ext uri="{BB962C8B-B14F-4D97-AF65-F5344CB8AC3E}">
        <p14:creationId xmlns:p14="http://schemas.microsoft.com/office/powerpoint/2010/main" val="4111865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/>
              <a:t>teploměr je kalibrován v rozsahu 0°C, 25°C a 40°C, ale používá se v mrazáku</a:t>
            </a:r>
            <a:r>
              <a:rPr lang="cs-CZ" sz="2400" b="1" dirty="0" smtClean="0"/>
              <a:t>,</a:t>
            </a:r>
          </a:p>
          <a:p>
            <a:pPr algn="just"/>
            <a:r>
              <a:rPr lang="cs-CZ" sz="2400" b="1" dirty="0" smtClean="0"/>
              <a:t>léčivé přípravky určené k likvidaci byly nalezeny mimo skladové prostory u popelnic,</a:t>
            </a:r>
          </a:p>
          <a:p>
            <a:pPr algn="just"/>
            <a:r>
              <a:rPr lang="cs-CZ" sz="2400" b="1" dirty="0" smtClean="0"/>
              <a:t>v personální propusti nebylo k dispozici umyvadlo,</a:t>
            </a:r>
          </a:p>
          <a:p>
            <a:pPr algn="just"/>
            <a:r>
              <a:rPr lang="cs-CZ" sz="2400" b="1" dirty="0" smtClean="0"/>
              <a:t>v pastičce na hlodavce byla nalezena myš ve značném stádiu rozkladu,</a:t>
            </a:r>
          </a:p>
          <a:p>
            <a:pPr algn="just"/>
            <a:r>
              <a:rPr lang="cs-CZ" sz="2400" b="1" dirty="0" smtClean="0"/>
              <a:t>výsledky měření vyhovují i lékopisům, ve kterých nejsou uvedeny požadované články.</a:t>
            </a:r>
          </a:p>
          <a:p>
            <a:pPr algn="just"/>
            <a:endParaRPr lang="cs-CZ" sz="2400" b="1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>
          <a:xfrm>
            <a:off x="2186735" y="503675"/>
            <a:ext cx="5040000" cy="252000"/>
          </a:xfrm>
        </p:spPr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31540" y="773705"/>
            <a:ext cx="8229600" cy="11430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„ZAJÍMAVÉ“ NÁLEZY Z INSPEKCÍ</a:t>
            </a:r>
          </a:p>
        </p:txBody>
      </p:sp>
    </p:spTree>
    <p:extLst>
      <p:ext uri="{BB962C8B-B14F-4D97-AF65-F5344CB8AC3E}">
        <p14:creationId xmlns:p14="http://schemas.microsoft.com/office/powerpoint/2010/main" val="20121772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176165"/>
          </a:xfrm>
        </p:spPr>
        <p:txBody>
          <a:bodyPr/>
          <a:lstStyle/>
          <a:p>
            <a:pPr algn="just"/>
            <a:r>
              <a:rPr lang="cs-CZ" sz="2400" b="1" dirty="0"/>
              <a:t>nefunkční kohouty s médii se v přítomnosti inspektorů stávají opět funkčními,</a:t>
            </a:r>
          </a:p>
          <a:p>
            <a:pPr lvl="0" algn="just"/>
            <a:r>
              <a:rPr lang="cs-CZ" sz="2400" b="1" dirty="0" smtClean="0"/>
              <a:t>sanitace </a:t>
            </a:r>
            <a:r>
              <a:rPr lang="cs-CZ" sz="2400" b="1" dirty="0"/>
              <a:t>v prostorech třídy čistoty „A“ je </a:t>
            </a:r>
            <a:r>
              <a:rPr lang="cs-CZ" sz="2400" b="1" dirty="0" smtClean="0"/>
              <a:t>prováděna </a:t>
            </a:r>
            <a:r>
              <a:rPr lang="cs-CZ" sz="2400" b="1" dirty="0"/>
              <a:t>dezinfekčním roztokem připraveným </a:t>
            </a:r>
            <a:r>
              <a:rPr lang="cs-CZ" sz="2400" b="1" dirty="0" smtClean="0"/>
              <a:t>z</a:t>
            </a:r>
            <a:r>
              <a:rPr lang="cs-CZ" sz="2400" b="1" dirty="0"/>
              <a:t> nesterilního koncentrátu dezinfekce </a:t>
            </a:r>
            <a:r>
              <a:rPr lang="cs-CZ" sz="2400" b="1"/>
              <a:t>a </a:t>
            </a:r>
            <a:r>
              <a:rPr lang="cs-CZ" sz="2400" b="1" smtClean="0"/>
              <a:t>z pitné </a:t>
            </a:r>
            <a:r>
              <a:rPr lang="cs-CZ" sz="2400" b="1" dirty="0" smtClean="0"/>
              <a:t>vody,</a:t>
            </a:r>
            <a:endParaRPr lang="cs-CZ" sz="2400" dirty="0"/>
          </a:p>
          <a:p>
            <a:pPr algn="just"/>
            <a:r>
              <a:rPr lang="cs-CZ" sz="2400" b="1" dirty="0" smtClean="0"/>
              <a:t>ve </a:t>
            </a:r>
            <a:r>
              <a:rPr lang="cs-CZ" sz="2400" b="1" dirty="0"/>
              <a:t>třídě čistoty „B“ nebo dokonce ve třídě čistoty „A“ je nainstalovaná </a:t>
            </a:r>
            <a:r>
              <a:rPr lang="cs-CZ" sz="2400" b="1" dirty="0" smtClean="0"/>
              <a:t>výlevka,</a:t>
            </a:r>
            <a:endParaRPr lang="cs-CZ" sz="2400" dirty="0"/>
          </a:p>
          <a:p>
            <a:pPr algn="just"/>
            <a:r>
              <a:rPr lang="cs-CZ" sz="2400" b="1" dirty="0" smtClean="0"/>
              <a:t>praní </a:t>
            </a:r>
            <a:r>
              <a:rPr lang="cs-CZ" sz="2400" b="1" dirty="0"/>
              <a:t>pracovních oděvů pro třídy čistoty „A“, „B“ a „C“ je prováděno v pitné vodě a jejich sušení ve třídě čistoty „D</a:t>
            </a:r>
            <a:r>
              <a:rPr lang="cs-CZ" sz="2400" b="1" dirty="0" smtClean="0"/>
              <a:t>“.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76545" y="818710"/>
            <a:ext cx="8229600" cy="1143000"/>
          </a:xfrm>
        </p:spPr>
        <p:txBody>
          <a:bodyPr/>
          <a:lstStyle/>
          <a:p>
            <a:pPr algn="ctr"/>
            <a:r>
              <a:rPr lang="cs-CZ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„ZAJÍMAVÉ“ NÁLEZY Z INSPEKCÍ</a:t>
            </a:r>
          </a:p>
        </p:txBody>
      </p:sp>
    </p:spTree>
    <p:extLst>
      <p:ext uri="{BB962C8B-B14F-4D97-AF65-F5344CB8AC3E}">
        <p14:creationId xmlns:p14="http://schemas.microsoft.com/office/powerpoint/2010/main" val="33732938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1673805"/>
            <a:ext cx="8229600" cy="3600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1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?!</a:t>
            </a:r>
            <a:endParaRPr lang="cs-CZ" sz="1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pl-PL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Poznatky auditorů SÚKL z inspekcí SVP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900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16.06.2016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3045&quot;&gt;&lt;version val=&quot;24164&quot;/&gt;&lt;CPresentation id=&quot;1&quot;&gt;&lt;m_precDefaultNumber&gt;&lt;m_bNumberIsYear val=&quot;1&quot;/&gt;&lt;m_chMinusSymbol&gt;-&lt;/m_chMinusSymbol&gt;&lt;m_chDecimalSymbol17909&gt;,&lt;/m_chDecimalSymbol17909&gt;&lt;m_nGroupingDigits17909 val=&quot;3&quot;/&gt;&lt;m_chGroupingSymbol17909&gt; 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,&lt;/m_chDecimalSymbol17909&gt;&lt;m_nGroupingDigits17909 val=&quot;3&quot;/&gt;&lt;m_chGroupingSymbol17909&gt; 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d.%m.%Y&lt;/m_strFormatTime&gt;&lt;m_yearfmt&gt;&lt;begin val=&quot;0&quot;/&gt;&lt;end val=&quot;0&quot;/&gt;&lt;/m_yearfmt&gt;&lt;/m_precDefaultDate&gt;&lt;m_precDefaultYear&gt;&lt;m_yearfmt&gt;&lt;begin val=&quot;0&quot;/&gt;&lt;end val=&quot;4&quot;/&gt;&lt;/m_yearfmt&gt;&lt;/m_precDefaultYear&gt;&lt;m_precDefaultQuarter&gt;&lt;m_yearfmt&gt;&lt;begin val=&quot;0&quot;/&gt;&lt;end val=&quot;4&quot;/&gt;&lt;/m_yearfmt&gt;&lt;/m_precDefaultQuarter&gt;&lt;m_precDefaultMonth&gt;&lt;m_yearfmt&gt;&lt;begin val=&quot;0&quot;/&gt;&lt;end val=&quot;4&quot;/&gt;&lt;/m_yearfmt&gt;&lt;/m_precDefaultMonth&gt;&lt;m_precDefaultWeek&gt;&lt;m_yearfmt&gt;&lt;begin val=&quot;0&quot;/&gt;&lt;end val=&quot;4&quot;/&gt;&lt;/m_yearfmt&gt;&lt;/m_precDefaultWeek&gt;&lt;m_precDefaultDay&gt;&lt;m_yearfmt&gt;&lt;begin val=&quot;0&quot;/&gt;&lt;end val=&quot;4&quot;/&gt;&lt;/m_yearfmt&gt;&lt;/m_precDefaultDay&gt;&lt;m_mruColor&gt;&lt;m_vecMRU length=&quot;3&quot;&gt;&lt;elem m_fUsage=&quot;4.09510000000000040000E+000&quot;&gt;&lt;m_msothmcolidx val=&quot;0&quot;/&gt;&lt;m_rgb r=&quot;FF&quot; g=&quot;00&quot; b=&quot;00&quot;/&gt;&lt;m_nBrightness val=&quot;0&quot;/&gt;&lt;/elem&gt;&lt;elem m_fUsage=&quot;2.17630403910000060000E+000&quot;&gt;&lt;m_msothmcolidx val=&quot;0&quot;/&gt;&lt;m_rgb r=&quot;2D&quot; g=&quot;32&quot; b=&quot;91&quot;/&gt;&lt;m_nBrightness val=&quot;0&quot;/&gt;&lt;/elem&gt;&lt;elem m_fUsage=&quot;5.90490000000000180000E-001&quot;&gt;&lt;m_msothmcolidx val=&quot;0&quot;/&gt;&lt;m_rgb r=&quot;D2&quot; g=&quot;26&quot; b=&quot;30&quot;/&gt;&lt;m_nBrightness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Kp4mkptSUis6uDns66Ae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N3NDzMJQeCeb0GOtcI_e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9oGkkwsSfuc1JTSKSAyb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EiiBD9fnRWCkIM4gTdSaR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KktK1V9T8S91ga7VJiEd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6aMjoaY6RxG7RlOBqFW0z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k5JEhbPQ3qZjNZRRVnaT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K77bV7ETEq2U.78UIk3P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I5rOr4.hTOWC.00sdRk6h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c.3i0UrRcuXbAHHSlpUV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2gehZIsRSGunXjuhUHwV.w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uEWaXULRiiTvjf7bpuOtA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uYvmyLjCQLqqIcbxKjcLU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7Cv699r.Q.CrzBTTwJ3WR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GhR4OD3SkO_NHHipTui9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sOk.rj3TXunP27gdc4Wh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XvAVy8WRAahtlgNhD3lS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lzFWdquToKfAd_Pk1Y1EQ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1_G2Oc0SdWluWazhLEn2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3akS43HTAWaS.GW3lsQE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mZ0zvqCQma0D.aIHBfsFQ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413As2fSLWuIEURxjuCCw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BrOjAY5iTUea3_mwqWdps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2mv5I27RiGAKpQvO1ELNQ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kWmcwFaTiaJSI.BVDu8iA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5gDC4dnMTLWNvQI5wr0vX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.rccnoMSQO.krya80Jgv0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gtND8dvQlyq5wIdvwDO_A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WCyRifiTbCIs6ZaGE1H_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7AxHuqOQc2mXs6_opY4.Q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NwpVcBSQN2i7EUyZ766pA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GtufE0nTE24soRe.7jWM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KRp57t4TwyPNae8FR79rw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TcCY1ErTySNM3UJMHhDg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g5bfZsaRWuvmgjsBXxNdw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fqkF22MTA2uF7ehWg4okw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pXxBM0nWSUSHJAWTmW9iUQ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LU8Esw1ESoGHC.0IH8mBn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4KREj8f.TbOaPSAoHAq6MA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oAQqfy2T3uA.B2XtmRsp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2B06btASka53pS2m6iFr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LdIkTRISz2e5NYciN2TgQ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0ZWIKhZsQry7oUNzCPmUF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GLtUHjyHQzCF3eom1I9e8A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bc8S3VaTC2LP9GqJkhcS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VWfM_Hd.QvuiPDwLh0wFNw"/>
</p:tagLst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2835</Words>
  <Application>Microsoft Office PowerPoint</Application>
  <PresentationFormat>Předvádění na obrazovce (4:3)</PresentationFormat>
  <Paragraphs>432</Paragraphs>
  <Slides>50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50</vt:i4>
      </vt:variant>
    </vt:vector>
  </HeadingPairs>
  <TitlesOfParts>
    <vt:vector size="54" baseType="lpstr">
      <vt:lpstr>Motiv sady Office</vt:lpstr>
      <vt:lpstr>1_Motiv sady Office</vt:lpstr>
      <vt:lpstr>think-cell Slide</vt:lpstr>
      <vt:lpstr>Chart</vt:lpstr>
      <vt:lpstr>Prezentace aplikace PowerPoint</vt:lpstr>
      <vt:lpstr>Poznatky INSPEKtorů SÚKL z KONTROL SVP</vt:lpstr>
      <vt:lpstr>OBSAH </vt:lpstr>
      <vt:lpstr>LEGISLATIVA</vt:lpstr>
      <vt:lpstr>LEGISLATIVA – VYR-32</vt:lpstr>
      <vt:lpstr>LEGISLATIVA 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FARMACEUTICKÝ SYSTÉM JAKOSTI</vt:lpstr>
      <vt:lpstr>EXTERNĚ ZAJIŠŤOVANÉ ČINNOSTI</vt:lpstr>
      <vt:lpstr>EXTERNĚ ZAJIŠŤOVANÉ ČINNOSTI</vt:lpstr>
      <vt:lpstr>EXTERNĚ ZAJIŠŤOVANÉ ČINNOSTI</vt:lpstr>
      <vt:lpstr>EXTERNĚ ZAJIŠŤOVANÉ ČINNOSTI</vt:lpstr>
      <vt:lpstr>PRACOVNÍCI</vt:lpstr>
      <vt:lpstr>PRACOVNÍCI</vt:lpstr>
      <vt:lpstr>PRACOVNÍCI</vt:lpstr>
      <vt:lpstr>PROSTORY A ZAŘÍZENÍ</vt:lpstr>
      <vt:lpstr>PROSTORY A ZAŘÍZENÍ</vt:lpstr>
      <vt:lpstr>PROSTORY A ZAŘÍZENÍ</vt:lpstr>
      <vt:lpstr>PROSTORY A ZAŘÍZENÍ</vt:lpstr>
      <vt:lpstr>DOKUMENTACE</vt:lpstr>
      <vt:lpstr>DOKUMENTACE</vt:lpstr>
      <vt:lpstr>VÝROBA</vt:lpstr>
      <vt:lpstr>VÝROBA</vt:lpstr>
      <vt:lpstr>KONTROLA JAKOSTI</vt:lpstr>
      <vt:lpstr>KONTROLA JAKOSTI</vt:lpstr>
      <vt:lpstr>KONTROLA JAKOSTI</vt:lpstr>
      <vt:lpstr>REKLAMACE A STAHOVÁNÍ</vt:lpstr>
      <vt:lpstr>VNITŘNÍ INSPEKCE</vt:lpstr>
      <vt:lpstr>OBECNÉ POZNATKY Z INSPEKCÍ</vt:lpstr>
      <vt:lpstr>STATISTICKÉ HODNOCENÍ NÁLEZŮ</vt:lpstr>
      <vt:lpstr>STATISTICKÉ HODNOCENÍ NÁLEZŮ – kapitola 1 a 7</vt:lpstr>
      <vt:lpstr>STATISTICKÉ HODNOCENÍ NÁLEZŮ – kapitola 2</vt:lpstr>
      <vt:lpstr>STATISTICKÉ HODNOCENÍ NÁLEZŮ – kapitola 3</vt:lpstr>
      <vt:lpstr>STATISTICKÉ HODNOCENÍ NÁLEZŮ – kapitola 4 a 6</vt:lpstr>
      <vt:lpstr>STATISTICKÉ HODNOCENÍ NÁLEZŮ – kapitola 5</vt:lpstr>
      <vt:lpstr>STATISTICKÉ HODNOCENÍ NÁLEZŮ – kapitola 8 a 9</vt:lpstr>
      <vt:lpstr>„ZAJÍMAVÉ“ NÁLEZY Z INSPEKCÍ</vt:lpstr>
      <vt:lpstr>„ZAJÍMAVÉ“ NÁLEZY Z INSPEKCÍ</vt:lpstr>
      <vt:lpstr>„ZAJÍMAVÉ“ NÁLEZY Z INSPEKCÍ</vt:lpstr>
      <vt:lpstr>Prezentace aplikace PowerPoint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Kárászová Lenka</cp:lastModifiedBy>
  <cp:revision>193</cp:revision>
  <dcterms:created xsi:type="dcterms:W3CDTF">2012-11-07T12:54:42Z</dcterms:created>
  <dcterms:modified xsi:type="dcterms:W3CDTF">2016-06-14T13:46:07Z</dcterms:modified>
</cp:coreProperties>
</file>