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handoutMasterIdLst>
    <p:handoutMasterId r:id="rId39"/>
  </p:handoutMasterIdLst>
  <p:sldIdLst>
    <p:sldId id="256" r:id="rId3"/>
    <p:sldId id="257" r:id="rId4"/>
    <p:sldId id="258" r:id="rId5"/>
    <p:sldId id="291" r:id="rId6"/>
    <p:sldId id="260" r:id="rId7"/>
    <p:sldId id="287" r:id="rId8"/>
    <p:sldId id="288" r:id="rId9"/>
    <p:sldId id="261" r:id="rId10"/>
    <p:sldId id="262" r:id="rId11"/>
    <p:sldId id="263" r:id="rId12"/>
    <p:sldId id="264" r:id="rId13"/>
    <p:sldId id="265" r:id="rId14"/>
    <p:sldId id="266" r:id="rId15"/>
    <p:sldId id="286" r:id="rId16"/>
    <p:sldId id="267" r:id="rId17"/>
    <p:sldId id="289" r:id="rId18"/>
    <p:sldId id="269" r:id="rId19"/>
    <p:sldId id="270" r:id="rId20"/>
    <p:sldId id="271" r:id="rId21"/>
    <p:sldId id="272" r:id="rId22"/>
    <p:sldId id="273" r:id="rId23"/>
    <p:sldId id="274" r:id="rId24"/>
    <p:sldId id="290" r:id="rId25"/>
    <p:sldId id="275" r:id="rId26"/>
    <p:sldId id="277" r:id="rId27"/>
    <p:sldId id="276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59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09" autoAdjust="0"/>
  </p:normalViewPr>
  <p:slideViewPr>
    <p:cSldViewPr>
      <p:cViewPr>
        <p:scale>
          <a:sx n="80" d="100"/>
          <a:sy n="80" d="100"/>
        </p:scale>
        <p:origin x="-1037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9A9D48-8D3F-4812-A736-4B433189E2B5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8A30D3-10C6-4564-9BC0-327924E93A6D}">
      <dgm:prSet phldrT="[Text]" custT="1"/>
      <dgm:spPr>
        <a:solidFill>
          <a:srgbClr val="C00000"/>
        </a:solidFill>
      </dgm:spPr>
      <dgm:t>
        <a:bodyPr/>
        <a:lstStyle/>
        <a:p>
          <a:r>
            <a:rPr lang="cs-CZ" sz="1000" b="1" noProof="0" dirty="0" smtClean="0"/>
            <a:t>Přístupy k p</a:t>
          </a:r>
          <a:r>
            <a:rPr lang="en-GB" sz="1000" b="1" noProof="0" dirty="0" err="1" smtClean="0"/>
            <a:t>roces</a:t>
          </a:r>
          <a:r>
            <a:rPr lang="cs-CZ" sz="1000" b="1" noProof="0" dirty="0" smtClean="0"/>
            <a:t>ní</a:t>
          </a:r>
          <a:r>
            <a:rPr lang="en-GB" sz="1000" b="1" noProof="0" dirty="0" smtClean="0"/>
            <a:t> </a:t>
          </a:r>
          <a:r>
            <a:rPr lang="en-GB" sz="1000" b="1" noProof="0" dirty="0" err="1" smtClean="0"/>
            <a:t>valida</a:t>
          </a:r>
          <a:r>
            <a:rPr lang="cs-CZ" sz="1000" b="1" noProof="0" dirty="0" err="1" smtClean="0"/>
            <a:t>ci</a:t>
          </a:r>
          <a:endParaRPr lang="en-GB" sz="1000" b="1" noProof="0" dirty="0"/>
        </a:p>
      </dgm:t>
    </dgm:pt>
    <dgm:pt modelId="{F705B753-F9E4-4871-B77E-A6E3138A17D9}" type="parTrans" cxnId="{1F4F79EA-2CFC-475B-BBDA-AFD11F4AFA3D}">
      <dgm:prSet/>
      <dgm:spPr/>
      <dgm:t>
        <a:bodyPr/>
        <a:lstStyle/>
        <a:p>
          <a:endParaRPr lang="en-GB"/>
        </a:p>
      </dgm:t>
    </dgm:pt>
    <dgm:pt modelId="{799FE4BA-335A-4FAD-B7BE-5EF6282A9476}" type="sibTrans" cxnId="{1F4F79EA-2CFC-475B-BBDA-AFD11F4AFA3D}">
      <dgm:prSet/>
      <dgm:spPr/>
      <dgm:t>
        <a:bodyPr/>
        <a:lstStyle/>
        <a:p>
          <a:endParaRPr lang="en-GB"/>
        </a:p>
      </dgm:t>
    </dgm:pt>
    <dgm:pt modelId="{17274F37-2974-4832-9D63-3765F6935F16}">
      <dgm:prSet phldrT="[Text]" custT="1"/>
      <dgm:spPr/>
      <dgm:t>
        <a:bodyPr/>
        <a:lstStyle/>
        <a:p>
          <a:r>
            <a:rPr lang="cs-CZ" sz="1000" b="1" noProof="0" dirty="0" smtClean="0">
              <a:solidFill>
                <a:schemeClr val="bg1"/>
              </a:solidFill>
            </a:rPr>
            <a:t>Průběžné ověřování procesů</a:t>
          </a:r>
          <a:endParaRPr lang="en-GB" sz="1000" b="1" noProof="0" dirty="0">
            <a:solidFill>
              <a:schemeClr val="bg1"/>
            </a:solidFill>
          </a:endParaRPr>
        </a:p>
      </dgm:t>
    </dgm:pt>
    <dgm:pt modelId="{8966536B-5725-4FFB-AE53-6F22A1F457B0}" type="parTrans" cxnId="{E11A7D70-8CE0-448F-928E-FC0A446C89C3}">
      <dgm:prSet/>
      <dgm:spPr/>
      <dgm:t>
        <a:bodyPr/>
        <a:lstStyle/>
        <a:p>
          <a:endParaRPr lang="en-GB"/>
        </a:p>
      </dgm:t>
    </dgm:pt>
    <dgm:pt modelId="{768BB061-E4E4-42B5-810A-6D7370BE58EF}" type="sibTrans" cxnId="{E11A7D70-8CE0-448F-928E-FC0A446C89C3}">
      <dgm:prSet/>
      <dgm:spPr/>
      <dgm:t>
        <a:bodyPr/>
        <a:lstStyle/>
        <a:p>
          <a:endParaRPr lang="en-GB"/>
        </a:p>
      </dgm:t>
    </dgm:pt>
    <dgm:pt modelId="{EFEA8521-289C-4E65-B1DD-391A2882002E}">
      <dgm:prSet phldrT="[Text]" custT="1"/>
      <dgm:spPr/>
      <dgm:t>
        <a:bodyPr/>
        <a:lstStyle/>
        <a:p>
          <a:r>
            <a:rPr lang="cs-CZ" sz="1100" b="1" dirty="0" smtClean="0"/>
            <a:t>Hybridní přístup</a:t>
          </a:r>
          <a:endParaRPr lang="en-GB" sz="1100" b="1" dirty="0"/>
        </a:p>
      </dgm:t>
    </dgm:pt>
    <dgm:pt modelId="{CC9B782E-671F-47B0-94A8-C8F37D738C90}" type="parTrans" cxnId="{F01F10AE-90D0-4DB8-8DD9-A6DBD030A2D9}">
      <dgm:prSet/>
      <dgm:spPr/>
      <dgm:t>
        <a:bodyPr/>
        <a:lstStyle/>
        <a:p>
          <a:endParaRPr lang="en-GB"/>
        </a:p>
      </dgm:t>
    </dgm:pt>
    <dgm:pt modelId="{B7CE2DF3-8F48-41F7-83C1-5E7183DE2166}" type="sibTrans" cxnId="{F01F10AE-90D0-4DB8-8DD9-A6DBD030A2D9}">
      <dgm:prSet/>
      <dgm:spPr/>
      <dgm:t>
        <a:bodyPr/>
        <a:lstStyle/>
        <a:p>
          <a:endParaRPr lang="en-GB"/>
        </a:p>
      </dgm:t>
    </dgm:pt>
    <dgm:pt modelId="{B1F132B8-2D8F-4BAC-A94B-84247DA11152}">
      <dgm:prSet phldrT="[Text]" custT="1"/>
      <dgm:spPr/>
      <dgm:t>
        <a:bodyPr/>
        <a:lstStyle/>
        <a:p>
          <a:r>
            <a:rPr lang="cs-CZ" sz="1100" b="1" dirty="0" smtClean="0">
              <a:solidFill>
                <a:schemeClr val="bg1"/>
              </a:solidFill>
            </a:rPr>
            <a:t>Tradiční přístup</a:t>
          </a:r>
          <a:endParaRPr lang="en-GB" sz="1100" b="1" dirty="0">
            <a:solidFill>
              <a:schemeClr val="bg1"/>
            </a:solidFill>
          </a:endParaRPr>
        </a:p>
      </dgm:t>
    </dgm:pt>
    <dgm:pt modelId="{A242B2D0-8E46-4EF3-8D85-41B03A57C3B8}" type="parTrans" cxnId="{CE5363D1-DAB9-4E58-A302-12176A907F66}">
      <dgm:prSet/>
      <dgm:spPr/>
      <dgm:t>
        <a:bodyPr/>
        <a:lstStyle/>
        <a:p>
          <a:endParaRPr lang="en-GB"/>
        </a:p>
      </dgm:t>
    </dgm:pt>
    <dgm:pt modelId="{14C9AE40-BC92-48AC-B12B-F33FCD6F27A9}" type="sibTrans" cxnId="{CE5363D1-DAB9-4E58-A302-12176A907F66}">
      <dgm:prSet/>
      <dgm:spPr/>
      <dgm:t>
        <a:bodyPr/>
        <a:lstStyle/>
        <a:p>
          <a:endParaRPr lang="en-GB"/>
        </a:p>
      </dgm:t>
    </dgm:pt>
    <dgm:pt modelId="{DF93975E-C708-47A3-B5C2-404B5E6A255D}">
      <dgm:prSet phldrT="[Text]" custT="1"/>
      <dgm:spPr/>
      <dgm:t>
        <a:bodyPr/>
        <a:lstStyle/>
        <a:p>
          <a:r>
            <a:rPr lang="cs-CZ" sz="1100" b="1" noProof="0" dirty="0" err="1" smtClean="0"/>
            <a:t>Konkurentní</a:t>
          </a:r>
          <a:r>
            <a:rPr lang="cs-CZ" sz="1100" b="1" noProof="0" dirty="0" smtClean="0"/>
            <a:t> validace - výjimečně</a:t>
          </a:r>
          <a:endParaRPr lang="cs-CZ" sz="1100" b="1" noProof="0" dirty="0"/>
        </a:p>
      </dgm:t>
    </dgm:pt>
    <dgm:pt modelId="{9A0719FA-52D5-479C-96A7-F0FF94A9A647}" type="parTrans" cxnId="{488A0539-4BE6-495C-BF9F-2E2EADA4CDDA}">
      <dgm:prSet/>
      <dgm:spPr/>
      <dgm:t>
        <a:bodyPr/>
        <a:lstStyle/>
        <a:p>
          <a:endParaRPr lang="en-GB"/>
        </a:p>
      </dgm:t>
    </dgm:pt>
    <dgm:pt modelId="{EB02601D-63C7-4224-9253-AAEB65642E45}" type="sibTrans" cxnId="{488A0539-4BE6-495C-BF9F-2E2EADA4CDDA}">
      <dgm:prSet/>
      <dgm:spPr/>
      <dgm:t>
        <a:bodyPr/>
        <a:lstStyle/>
        <a:p>
          <a:endParaRPr lang="en-GB"/>
        </a:p>
      </dgm:t>
    </dgm:pt>
    <dgm:pt modelId="{B9F243F8-3A63-4BF7-8E97-4BBAD095F749}" type="pres">
      <dgm:prSet presAssocID="{3F9A9D48-8D3F-4812-A736-4B433189E2B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5809107-104B-4FA8-8C8A-4889FB061CA7}" type="pres">
      <dgm:prSet presAssocID="{CE8A30D3-10C6-4564-9BC0-327924E93A6D}" presName="centerShape" presStyleLbl="node0" presStyleIdx="0" presStyleCnt="1"/>
      <dgm:spPr/>
      <dgm:t>
        <a:bodyPr/>
        <a:lstStyle/>
        <a:p>
          <a:endParaRPr lang="en-GB"/>
        </a:p>
      </dgm:t>
    </dgm:pt>
    <dgm:pt modelId="{9E913237-6CFC-4E46-8509-DBDD58720E78}" type="pres">
      <dgm:prSet presAssocID="{8966536B-5725-4FFB-AE53-6F22A1F457B0}" presName="parTrans" presStyleLbl="sibTrans2D1" presStyleIdx="0" presStyleCnt="4"/>
      <dgm:spPr/>
      <dgm:t>
        <a:bodyPr/>
        <a:lstStyle/>
        <a:p>
          <a:endParaRPr lang="en-GB"/>
        </a:p>
      </dgm:t>
    </dgm:pt>
    <dgm:pt modelId="{80A85A68-F943-4391-A479-DEBA680CDC64}" type="pres">
      <dgm:prSet presAssocID="{8966536B-5725-4FFB-AE53-6F22A1F457B0}" presName="connectorText" presStyleLbl="sibTrans2D1" presStyleIdx="0" presStyleCnt="4"/>
      <dgm:spPr/>
      <dgm:t>
        <a:bodyPr/>
        <a:lstStyle/>
        <a:p>
          <a:endParaRPr lang="en-GB"/>
        </a:p>
      </dgm:t>
    </dgm:pt>
    <dgm:pt modelId="{0C691458-3B7D-4B54-BDEF-1DD8C35396F1}" type="pres">
      <dgm:prSet presAssocID="{17274F37-2974-4832-9D63-3765F6935F16}" presName="node" presStyleLbl="node1" presStyleIdx="0" presStyleCnt="4" custRadScaleRad="99427" custRadScaleInc="223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4C7AEE1-ABA8-42E4-9C92-31293D6198AA}" type="pres">
      <dgm:prSet presAssocID="{CC9B782E-671F-47B0-94A8-C8F37D738C90}" presName="parTrans" presStyleLbl="sibTrans2D1" presStyleIdx="1" presStyleCnt="4"/>
      <dgm:spPr/>
      <dgm:t>
        <a:bodyPr/>
        <a:lstStyle/>
        <a:p>
          <a:endParaRPr lang="en-GB"/>
        </a:p>
      </dgm:t>
    </dgm:pt>
    <dgm:pt modelId="{C82871E7-CBA0-4CB7-8025-33D1480BB1AF}" type="pres">
      <dgm:prSet presAssocID="{CC9B782E-671F-47B0-94A8-C8F37D738C90}" presName="connectorText" presStyleLbl="sibTrans2D1" presStyleIdx="1" presStyleCnt="4"/>
      <dgm:spPr/>
      <dgm:t>
        <a:bodyPr/>
        <a:lstStyle/>
        <a:p>
          <a:endParaRPr lang="en-GB"/>
        </a:p>
      </dgm:t>
    </dgm:pt>
    <dgm:pt modelId="{7B025C28-4DB9-40CD-8B34-FEBD93E175D7}" type="pres">
      <dgm:prSet presAssocID="{EFEA8521-289C-4E65-B1DD-391A2882002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512B6F-619C-48DC-98E2-68C325D04F04}" type="pres">
      <dgm:prSet presAssocID="{A242B2D0-8E46-4EF3-8D85-41B03A57C3B8}" presName="parTrans" presStyleLbl="sibTrans2D1" presStyleIdx="2" presStyleCnt="4"/>
      <dgm:spPr/>
      <dgm:t>
        <a:bodyPr/>
        <a:lstStyle/>
        <a:p>
          <a:endParaRPr lang="en-GB"/>
        </a:p>
      </dgm:t>
    </dgm:pt>
    <dgm:pt modelId="{7771B744-AF8D-4D06-8B8A-A49AA0DDEA76}" type="pres">
      <dgm:prSet presAssocID="{A242B2D0-8E46-4EF3-8D85-41B03A57C3B8}" presName="connectorText" presStyleLbl="sibTrans2D1" presStyleIdx="2" presStyleCnt="4"/>
      <dgm:spPr/>
      <dgm:t>
        <a:bodyPr/>
        <a:lstStyle/>
        <a:p>
          <a:endParaRPr lang="en-GB"/>
        </a:p>
      </dgm:t>
    </dgm:pt>
    <dgm:pt modelId="{2EB2DF86-F2C0-4649-9A0B-57E8B65AC93F}" type="pres">
      <dgm:prSet presAssocID="{B1F132B8-2D8F-4BAC-A94B-84247DA11152}" presName="node" presStyleLbl="node1" presStyleIdx="2" presStyleCnt="4" custRadScaleRad="100207" custRadScaleInc="-209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A748D8-5ECF-47C4-ACD8-1E9BAA1118EE}" type="pres">
      <dgm:prSet presAssocID="{9A0719FA-52D5-479C-96A7-F0FF94A9A647}" presName="parTrans" presStyleLbl="sibTrans2D1" presStyleIdx="3" presStyleCnt="4"/>
      <dgm:spPr/>
      <dgm:t>
        <a:bodyPr/>
        <a:lstStyle/>
        <a:p>
          <a:endParaRPr lang="en-GB"/>
        </a:p>
      </dgm:t>
    </dgm:pt>
    <dgm:pt modelId="{8F6D4867-F7AE-4552-B250-4DB6EE7F54D9}" type="pres">
      <dgm:prSet presAssocID="{9A0719FA-52D5-479C-96A7-F0FF94A9A647}" presName="connectorText" presStyleLbl="sibTrans2D1" presStyleIdx="3" presStyleCnt="4"/>
      <dgm:spPr/>
      <dgm:t>
        <a:bodyPr/>
        <a:lstStyle/>
        <a:p>
          <a:endParaRPr lang="en-GB"/>
        </a:p>
      </dgm:t>
    </dgm:pt>
    <dgm:pt modelId="{FD090A27-1A62-4A19-80C7-EC4F80B203EC}" type="pres">
      <dgm:prSet presAssocID="{DF93975E-C708-47A3-B5C2-404B5E6A255D}" presName="node" presStyleLbl="node1" presStyleIdx="3" presStyleCnt="4" custRadScaleRad="104581" custRadScaleInc="3694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24F6DAC-6279-4E9E-9BAF-DBD63C84B499}" type="presOf" srcId="{A242B2D0-8E46-4EF3-8D85-41B03A57C3B8}" destId="{7771B744-AF8D-4D06-8B8A-A49AA0DDEA76}" srcOrd="1" destOrd="0" presId="urn:microsoft.com/office/officeart/2005/8/layout/radial5"/>
    <dgm:cxn modelId="{F7BD3F43-55A4-4F6A-8F65-461F2380911B}" type="presOf" srcId="{B1F132B8-2D8F-4BAC-A94B-84247DA11152}" destId="{2EB2DF86-F2C0-4649-9A0B-57E8B65AC93F}" srcOrd="0" destOrd="0" presId="urn:microsoft.com/office/officeart/2005/8/layout/radial5"/>
    <dgm:cxn modelId="{59C14E43-F43A-4A2E-B054-46AF0960401D}" type="presOf" srcId="{CC9B782E-671F-47B0-94A8-C8F37D738C90}" destId="{C82871E7-CBA0-4CB7-8025-33D1480BB1AF}" srcOrd="1" destOrd="0" presId="urn:microsoft.com/office/officeart/2005/8/layout/radial5"/>
    <dgm:cxn modelId="{E11A7D70-8CE0-448F-928E-FC0A446C89C3}" srcId="{CE8A30D3-10C6-4564-9BC0-327924E93A6D}" destId="{17274F37-2974-4832-9D63-3765F6935F16}" srcOrd="0" destOrd="0" parTransId="{8966536B-5725-4FFB-AE53-6F22A1F457B0}" sibTransId="{768BB061-E4E4-42B5-810A-6D7370BE58EF}"/>
    <dgm:cxn modelId="{1F4F79EA-2CFC-475B-BBDA-AFD11F4AFA3D}" srcId="{3F9A9D48-8D3F-4812-A736-4B433189E2B5}" destId="{CE8A30D3-10C6-4564-9BC0-327924E93A6D}" srcOrd="0" destOrd="0" parTransId="{F705B753-F9E4-4871-B77E-A6E3138A17D9}" sibTransId="{799FE4BA-335A-4FAD-B7BE-5EF6282A9476}"/>
    <dgm:cxn modelId="{BD56F223-1B66-491B-B9FA-921FFB531192}" type="presOf" srcId="{17274F37-2974-4832-9D63-3765F6935F16}" destId="{0C691458-3B7D-4B54-BDEF-1DD8C35396F1}" srcOrd="0" destOrd="0" presId="urn:microsoft.com/office/officeart/2005/8/layout/radial5"/>
    <dgm:cxn modelId="{91A1DB72-2FCE-4B2F-A16C-5CE11D1B457E}" type="presOf" srcId="{CC9B782E-671F-47B0-94A8-C8F37D738C90}" destId="{E4C7AEE1-ABA8-42E4-9C92-31293D6198AA}" srcOrd="0" destOrd="0" presId="urn:microsoft.com/office/officeart/2005/8/layout/radial5"/>
    <dgm:cxn modelId="{F01F10AE-90D0-4DB8-8DD9-A6DBD030A2D9}" srcId="{CE8A30D3-10C6-4564-9BC0-327924E93A6D}" destId="{EFEA8521-289C-4E65-B1DD-391A2882002E}" srcOrd="1" destOrd="0" parTransId="{CC9B782E-671F-47B0-94A8-C8F37D738C90}" sibTransId="{B7CE2DF3-8F48-41F7-83C1-5E7183DE2166}"/>
    <dgm:cxn modelId="{32A83E04-D127-4684-B547-5753B01A98F1}" type="presOf" srcId="{CE8A30D3-10C6-4564-9BC0-327924E93A6D}" destId="{B5809107-104B-4FA8-8C8A-4889FB061CA7}" srcOrd="0" destOrd="0" presId="urn:microsoft.com/office/officeart/2005/8/layout/radial5"/>
    <dgm:cxn modelId="{488A0539-4BE6-495C-BF9F-2E2EADA4CDDA}" srcId="{CE8A30D3-10C6-4564-9BC0-327924E93A6D}" destId="{DF93975E-C708-47A3-B5C2-404B5E6A255D}" srcOrd="3" destOrd="0" parTransId="{9A0719FA-52D5-479C-96A7-F0FF94A9A647}" sibTransId="{EB02601D-63C7-4224-9253-AAEB65642E45}"/>
    <dgm:cxn modelId="{020C7285-AC82-4487-A16D-EB9F54A11107}" type="presOf" srcId="{EFEA8521-289C-4E65-B1DD-391A2882002E}" destId="{7B025C28-4DB9-40CD-8B34-FEBD93E175D7}" srcOrd="0" destOrd="0" presId="urn:microsoft.com/office/officeart/2005/8/layout/radial5"/>
    <dgm:cxn modelId="{6D493A77-DF75-4C32-9722-5AEFDF7188BD}" type="presOf" srcId="{8966536B-5725-4FFB-AE53-6F22A1F457B0}" destId="{9E913237-6CFC-4E46-8509-DBDD58720E78}" srcOrd="0" destOrd="0" presId="urn:microsoft.com/office/officeart/2005/8/layout/radial5"/>
    <dgm:cxn modelId="{CE5363D1-DAB9-4E58-A302-12176A907F66}" srcId="{CE8A30D3-10C6-4564-9BC0-327924E93A6D}" destId="{B1F132B8-2D8F-4BAC-A94B-84247DA11152}" srcOrd="2" destOrd="0" parTransId="{A242B2D0-8E46-4EF3-8D85-41B03A57C3B8}" sibTransId="{14C9AE40-BC92-48AC-B12B-F33FCD6F27A9}"/>
    <dgm:cxn modelId="{B2B82C4C-A726-497C-8819-024AED63D313}" type="presOf" srcId="{DF93975E-C708-47A3-B5C2-404B5E6A255D}" destId="{FD090A27-1A62-4A19-80C7-EC4F80B203EC}" srcOrd="0" destOrd="0" presId="urn:microsoft.com/office/officeart/2005/8/layout/radial5"/>
    <dgm:cxn modelId="{80A37B33-3184-4589-9E02-0AFCB1A9FBEB}" type="presOf" srcId="{8966536B-5725-4FFB-AE53-6F22A1F457B0}" destId="{80A85A68-F943-4391-A479-DEBA680CDC64}" srcOrd="1" destOrd="0" presId="urn:microsoft.com/office/officeart/2005/8/layout/radial5"/>
    <dgm:cxn modelId="{147DC151-5432-4C25-9179-705A86DE47D1}" type="presOf" srcId="{9A0719FA-52D5-479C-96A7-F0FF94A9A647}" destId="{C8A748D8-5ECF-47C4-ACD8-1E9BAA1118EE}" srcOrd="0" destOrd="0" presId="urn:microsoft.com/office/officeart/2005/8/layout/radial5"/>
    <dgm:cxn modelId="{003FEF85-6639-41B7-869F-FC5D15AD951A}" type="presOf" srcId="{A242B2D0-8E46-4EF3-8D85-41B03A57C3B8}" destId="{07512B6F-619C-48DC-98E2-68C325D04F04}" srcOrd="0" destOrd="0" presId="urn:microsoft.com/office/officeart/2005/8/layout/radial5"/>
    <dgm:cxn modelId="{FA60EABA-4EA7-471A-A899-0D6DADAA8006}" type="presOf" srcId="{3F9A9D48-8D3F-4812-A736-4B433189E2B5}" destId="{B9F243F8-3A63-4BF7-8E97-4BBAD095F749}" srcOrd="0" destOrd="0" presId="urn:microsoft.com/office/officeart/2005/8/layout/radial5"/>
    <dgm:cxn modelId="{28D63D0F-4D1D-497C-AE35-730EBFB62A21}" type="presOf" srcId="{9A0719FA-52D5-479C-96A7-F0FF94A9A647}" destId="{8F6D4867-F7AE-4552-B250-4DB6EE7F54D9}" srcOrd="1" destOrd="0" presId="urn:microsoft.com/office/officeart/2005/8/layout/radial5"/>
    <dgm:cxn modelId="{4DE2E75B-0A23-4A0F-A8C0-71AD9D8E5A12}" type="presParOf" srcId="{B9F243F8-3A63-4BF7-8E97-4BBAD095F749}" destId="{B5809107-104B-4FA8-8C8A-4889FB061CA7}" srcOrd="0" destOrd="0" presId="urn:microsoft.com/office/officeart/2005/8/layout/radial5"/>
    <dgm:cxn modelId="{410A65CC-4FF8-4E50-8166-4EBC71C33B05}" type="presParOf" srcId="{B9F243F8-3A63-4BF7-8E97-4BBAD095F749}" destId="{9E913237-6CFC-4E46-8509-DBDD58720E78}" srcOrd="1" destOrd="0" presId="urn:microsoft.com/office/officeart/2005/8/layout/radial5"/>
    <dgm:cxn modelId="{30E52D75-9623-4838-B297-DAD70C8B904C}" type="presParOf" srcId="{9E913237-6CFC-4E46-8509-DBDD58720E78}" destId="{80A85A68-F943-4391-A479-DEBA680CDC64}" srcOrd="0" destOrd="0" presId="urn:microsoft.com/office/officeart/2005/8/layout/radial5"/>
    <dgm:cxn modelId="{7149E5D9-B51A-4FBE-A759-4B8A1A718F9C}" type="presParOf" srcId="{B9F243F8-3A63-4BF7-8E97-4BBAD095F749}" destId="{0C691458-3B7D-4B54-BDEF-1DD8C35396F1}" srcOrd="2" destOrd="0" presId="urn:microsoft.com/office/officeart/2005/8/layout/radial5"/>
    <dgm:cxn modelId="{7A707916-E94D-4FEB-B89C-9054DB992C3C}" type="presParOf" srcId="{B9F243F8-3A63-4BF7-8E97-4BBAD095F749}" destId="{E4C7AEE1-ABA8-42E4-9C92-31293D6198AA}" srcOrd="3" destOrd="0" presId="urn:microsoft.com/office/officeart/2005/8/layout/radial5"/>
    <dgm:cxn modelId="{4ADAF914-5B46-4680-B38F-750A1BC44353}" type="presParOf" srcId="{E4C7AEE1-ABA8-42E4-9C92-31293D6198AA}" destId="{C82871E7-CBA0-4CB7-8025-33D1480BB1AF}" srcOrd="0" destOrd="0" presId="urn:microsoft.com/office/officeart/2005/8/layout/radial5"/>
    <dgm:cxn modelId="{46D7E042-DCA5-411C-9FA1-472F887CBCA8}" type="presParOf" srcId="{B9F243F8-3A63-4BF7-8E97-4BBAD095F749}" destId="{7B025C28-4DB9-40CD-8B34-FEBD93E175D7}" srcOrd="4" destOrd="0" presId="urn:microsoft.com/office/officeart/2005/8/layout/radial5"/>
    <dgm:cxn modelId="{6CE0947C-0EF0-468A-88C5-3CB343A76F55}" type="presParOf" srcId="{B9F243F8-3A63-4BF7-8E97-4BBAD095F749}" destId="{07512B6F-619C-48DC-98E2-68C325D04F04}" srcOrd="5" destOrd="0" presId="urn:microsoft.com/office/officeart/2005/8/layout/radial5"/>
    <dgm:cxn modelId="{9242A2F5-7AA3-42C2-B2E1-7811438203EC}" type="presParOf" srcId="{07512B6F-619C-48DC-98E2-68C325D04F04}" destId="{7771B744-AF8D-4D06-8B8A-A49AA0DDEA76}" srcOrd="0" destOrd="0" presId="urn:microsoft.com/office/officeart/2005/8/layout/radial5"/>
    <dgm:cxn modelId="{37E1730A-1579-4C88-AC9B-730EF1214546}" type="presParOf" srcId="{B9F243F8-3A63-4BF7-8E97-4BBAD095F749}" destId="{2EB2DF86-F2C0-4649-9A0B-57E8B65AC93F}" srcOrd="6" destOrd="0" presId="urn:microsoft.com/office/officeart/2005/8/layout/radial5"/>
    <dgm:cxn modelId="{30CDCA52-DC7A-428F-90A0-30CBBF7A45E9}" type="presParOf" srcId="{B9F243F8-3A63-4BF7-8E97-4BBAD095F749}" destId="{C8A748D8-5ECF-47C4-ACD8-1E9BAA1118EE}" srcOrd="7" destOrd="0" presId="urn:microsoft.com/office/officeart/2005/8/layout/radial5"/>
    <dgm:cxn modelId="{866B74F4-374B-4360-A1BE-E01D3807A3BE}" type="presParOf" srcId="{C8A748D8-5ECF-47C4-ACD8-1E9BAA1118EE}" destId="{8F6D4867-F7AE-4552-B250-4DB6EE7F54D9}" srcOrd="0" destOrd="0" presId="urn:microsoft.com/office/officeart/2005/8/layout/radial5"/>
    <dgm:cxn modelId="{EA86B843-02DF-4B9A-8DA7-5032FA720C36}" type="presParOf" srcId="{B9F243F8-3A63-4BF7-8E97-4BBAD095F749}" destId="{FD090A27-1A62-4A19-80C7-EC4F80B203EC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09107-104B-4FA8-8C8A-4889FB061CA7}">
      <dsp:nvSpPr>
        <dsp:cNvPr id="0" name=""/>
        <dsp:cNvSpPr/>
      </dsp:nvSpPr>
      <dsp:spPr>
        <a:xfrm>
          <a:off x="3641638" y="1327063"/>
          <a:ext cx="946323" cy="946323"/>
        </a:xfrm>
        <a:prstGeom prst="ellips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b="1" kern="1200" noProof="0" dirty="0" smtClean="0"/>
            <a:t>Přístupy k p</a:t>
          </a:r>
          <a:r>
            <a:rPr lang="en-GB" sz="1000" b="1" kern="1200" noProof="0" dirty="0" err="1" smtClean="0"/>
            <a:t>roces</a:t>
          </a:r>
          <a:r>
            <a:rPr lang="cs-CZ" sz="1000" b="1" kern="1200" noProof="0" dirty="0" smtClean="0"/>
            <a:t>ní</a:t>
          </a:r>
          <a:r>
            <a:rPr lang="en-GB" sz="1000" b="1" kern="1200" noProof="0" dirty="0" smtClean="0"/>
            <a:t> </a:t>
          </a:r>
          <a:r>
            <a:rPr lang="en-GB" sz="1000" b="1" kern="1200" noProof="0" dirty="0" err="1" smtClean="0"/>
            <a:t>valida</a:t>
          </a:r>
          <a:r>
            <a:rPr lang="cs-CZ" sz="1000" b="1" kern="1200" noProof="0" dirty="0" err="1" smtClean="0"/>
            <a:t>ci</a:t>
          </a:r>
          <a:endParaRPr lang="en-GB" sz="1000" b="1" kern="1200" noProof="0" dirty="0"/>
        </a:p>
      </dsp:txBody>
      <dsp:txXfrm>
        <a:off x="3780224" y="1465649"/>
        <a:ext cx="669151" cy="669151"/>
      </dsp:txXfrm>
    </dsp:sp>
    <dsp:sp modelId="{9E913237-6CFC-4E46-8509-DBDD58720E78}">
      <dsp:nvSpPr>
        <dsp:cNvPr id="0" name=""/>
        <dsp:cNvSpPr/>
      </dsp:nvSpPr>
      <dsp:spPr>
        <a:xfrm rot="16260291">
          <a:off x="4027835" y="986159"/>
          <a:ext cx="196842" cy="3217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kern="1200"/>
        </a:p>
      </dsp:txBody>
      <dsp:txXfrm>
        <a:off x="4056844" y="1080031"/>
        <a:ext cx="137789" cy="193050"/>
      </dsp:txXfrm>
    </dsp:sp>
    <dsp:sp modelId="{0C691458-3B7D-4B54-BDEF-1DD8C35396F1}">
      <dsp:nvSpPr>
        <dsp:cNvPr id="0" name=""/>
        <dsp:cNvSpPr/>
      </dsp:nvSpPr>
      <dsp:spPr>
        <a:xfrm>
          <a:off x="3664747" y="9542"/>
          <a:ext cx="946323" cy="9463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b="1" kern="1200" noProof="0" dirty="0" smtClean="0">
              <a:solidFill>
                <a:schemeClr val="bg1"/>
              </a:solidFill>
            </a:rPr>
            <a:t>Průběžné ověřování procesů</a:t>
          </a:r>
          <a:endParaRPr lang="en-GB" sz="1000" b="1" kern="1200" noProof="0" dirty="0">
            <a:solidFill>
              <a:schemeClr val="bg1"/>
            </a:solidFill>
          </a:endParaRPr>
        </a:p>
      </dsp:txBody>
      <dsp:txXfrm>
        <a:off x="3803333" y="148128"/>
        <a:ext cx="669151" cy="669151"/>
      </dsp:txXfrm>
    </dsp:sp>
    <dsp:sp modelId="{E4C7AEE1-ABA8-42E4-9C92-31293D6198AA}">
      <dsp:nvSpPr>
        <dsp:cNvPr id="0" name=""/>
        <dsp:cNvSpPr/>
      </dsp:nvSpPr>
      <dsp:spPr>
        <a:xfrm>
          <a:off x="4671340" y="1639349"/>
          <a:ext cx="200866" cy="3217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kern="1200"/>
        </a:p>
      </dsp:txBody>
      <dsp:txXfrm>
        <a:off x="4671340" y="1703699"/>
        <a:ext cx="140606" cy="193050"/>
      </dsp:txXfrm>
    </dsp:sp>
    <dsp:sp modelId="{7B025C28-4DB9-40CD-8B34-FEBD93E175D7}">
      <dsp:nvSpPr>
        <dsp:cNvPr id="0" name=""/>
        <dsp:cNvSpPr/>
      </dsp:nvSpPr>
      <dsp:spPr>
        <a:xfrm>
          <a:off x="4966956" y="1327063"/>
          <a:ext cx="946323" cy="9463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b="1" kern="1200" dirty="0" smtClean="0"/>
            <a:t>Hybridní přístup</a:t>
          </a:r>
          <a:endParaRPr lang="en-GB" sz="1100" b="1" kern="1200" dirty="0"/>
        </a:p>
      </dsp:txBody>
      <dsp:txXfrm>
        <a:off x="5105542" y="1465649"/>
        <a:ext cx="669151" cy="669151"/>
      </dsp:txXfrm>
    </dsp:sp>
    <dsp:sp modelId="{07512B6F-619C-48DC-98E2-68C325D04F04}">
      <dsp:nvSpPr>
        <dsp:cNvPr id="0" name=""/>
        <dsp:cNvSpPr/>
      </dsp:nvSpPr>
      <dsp:spPr>
        <a:xfrm rot="5343292">
          <a:off x="4024708" y="2297168"/>
          <a:ext cx="201887" cy="3217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kern="1200"/>
        </a:p>
      </dsp:txBody>
      <dsp:txXfrm>
        <a:off x="4054491" y="2331239"/>
        <a:ext cx="141321" cy="193050"/>
      </dsp:txXfrm>
    </dsp:sp>
    <dsp:sp modelId="{2EB2DF86-F2C0-4649-9A0B-57E8B65AC93F}">
      <dsp:nvSpPr>
        <dsp:cNvPr id="0" name=""/>
        <dsp:cNvSpPr/>
      </dsp:nvSpPr>
      <dsp:spPr>
        <a:xfrm>
          <a:off x="3663530" y="2654126"/>
          <a:ext cx="946323" cy="9463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b="1" kern="1200" dirty="0" smtClean="0">
              <a:solidFill>
                <a:schemeClr val="bg1"/>
              </a:solidFill>
            </a:rPr>
            <a:t>Tradiční přístup</a:t>
          </a:r>
          <a:endParaRPr lang="en-GB" sz="1100" b="1" kern="1200" dirty="0">
            <a:solidFill>
              <a:schemeClr val="bg1"/>
            </a:solidFill>
          </a:endParaRPr>
        </a:p>
      </dsp:txBody>
      <dsp:txXfrm>
        <a:off x="3802116" y="2792712"/>
        <a:ext cx="669151" cy="669151"/>
      </dsp:txXfrm>
    </dsp:sp>
    <dsp:sp modelId="{C8A748D8-5ECF-47C4-ACD8-1E9BAA1118EE}">
      <dsp:nvSpPr>
        <dsp:cNvPr id="0" name=""/>
        <dsp:cNvSpPr/>
      </dsp:nvSpPr>
      <dsp:spPr>
        <a:xfrm rot="11797461">
          <a:off x="3340549" y="1442968"/>
          <a:ext cx="233044" cy="3217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kern="1200"/>
        </a:p>
      </dsp:txBody>
      <dsp:txXfrm rot="10800000">
        <a:off x="3409001" y="1517319"/>
        <a:ext cx="163131" cy="193050"/>
      </dsp:txXfrm>
    </dsp:sp>
    <dsp:sp modelId="{FD090A27-1A62-4A19-80C7-EC4F80B203EC}">
      <dsp:nvSpPr>
        <dsp:cNvPr id="0" name=""/>
        <dsp:cNvSpPr/>
      </dsp:nvSpPr>
      <dsp:spPr>
        <a:xfrm>
          <a:off x="2313542" y="930525"/>
          <a:ext cx="946323" cy="9463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b="1" kern="1200" noProof="0" dirty="0" err="1" smtClean="0"/>
            <a:t>Konkurentní</a:t>
          </a:r>
          <a:r>
            <a:rPr lang="cs-CZ" sz="1100" b="1" kern="1200" noProof="0" dirty="0" smtClean="0"/>
            <a:t> validace - výjimečně</a:t>
          </a:r>
          <a:endParaRPr lang="cs-CZ" sz="1100" b="1" kern="1200" noProof="0" dirty="0"/>
        </a:p>
      </dsp:txBody>
      <dsp:txXfrm>
        <a:off x="2452128" y="1069111"/>
        <a:ext cx="669151" cy="669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5980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40929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6A40565-952B-4D62-9E78-EC4E668BBBE6}" type="datetime1">
              <a:rPr lang="cs-CZ" smtClean="0"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202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URS – User </a:t>
            </a:r>
            <a:r>
              <a:rPr lang="cs-CZ" dirty="0" err="1" smtClean="0"/>
              <a:t>Requirement</a:t>
            </a:r>
            <a:r>
              <a:rPr lang="cs-CZ" dirty="0" smtClean="0"/>
              <a:t> </a:t>
            </a:r>
            <a:r>
              <a:rPr lang="cs-CZ" dirty="0" err="1" smtClean="0"/>
              <a:t>Specification</a:t>
            </a:r>
            <a:r>
              <a:rPr lang="cs-CZ" dirty="0" smtClean="0"/>
              <a:t> – Uživatelská specifikace</a:t>
            </a:r>
          </a:p>
          <a:p>
            <a:r>
              <a:rPr lang="cs-CZ" dirty="0" smtClean="0"/>
              <a:t>FS – </a:t>
            </a:r>
            <a:r>
              <a:rPr lang="cs-CZ" dirty="0" err="1" smtClean="0"/>
              <a:t>Functional</a:t>
            </a:r>
            <a:r>
              <a:rPr lang="cs-CZ" dirty="0" smtClean="0"/>
              <a:t> </a:t>
            </a:r>
            <a:r>
              <a:rPr lang="cs-CZ" dirty="0" err="1" smtClean="0"/>
              <a:t>Specification</a:t>
            </a:r>
            <a:r>
              <a:rPr lang="cs-CZ" dirty="0" smtClean="0"/>
              <a:t> – Funkční specifikace</a:t>
            </a:r>
          </a:p>
          <a:p>
            <a:r>
              <a:rPr lang="cs-CZ" dirty="0" err="1" smtClean="0"/>
              <a:t>Factory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Site</a:t>
            </a:r>
            <a:r>
              <a:rPr lang="cs-CZ" dirty="0" smtClean="0"/>
              <a:t> </a:t>
            </a:r>
            <a:r>
              <a:rPr lang="cs-CZ" dirty="0" err="1" smtClean="0"/>
              <a:t>Acceptance</a:t>
            </a:r>
            <a:r>
              <a:rPr lang="cs-CZ" dirty="0" smtClean="0"/>
              <a:t> </a:t>
            </a:r>
            <a:r>
              <a:rPr lang="cs-CZ" dirty="0" err="1" smtClean="0"/>
              <a:t>Testing</a:t>
            </a:r>
            <a:r>
              <a:rPr lang="cs-CZ" dirty="0" smtClean="0"/>
              <a:t> – ověření URS u dodavatele nebo až u příjemce</a:t>
            </a:r>
            <a:r>
              <a:rPr lang="cs-CZ" baseline="0" dirty="0" smtClean="0"/>
              <a:t> – výrobce LP, kroky b) nebo částečně některé požadavky uvedené pro c) mohou být vynechány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A15D3C-BAC6-444E-94BA-AE17C6FC9ECB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239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9775950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14.6.2016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14.6.2016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14.6.2016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Kvalifikace a validace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4347215" cy="1800000"/>
          </a:xfrm>
        </p:spPr>
        <p:txBody>
          <a:bodyPr>
            <a:normAutofit/>
          </a:bodyPr>
          <a:lstStyle/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Ing. Dana </a:t>
            </a:r>
            <a:r>
              <a:rPr lang="cs-CZ" sz="2200" dirty="0" smtClean="0">
                <a:solidFill>
                  <a:schemeClr val="bg1"/>
                </a:solidFill>
              </a:rPr>
              <a:t>Machutková</a:t>
            </a:r>
          </a:p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Ing</a:t>
            </a:r>
            <a:r>
              <a:rPr lang="cs-CZ" sz="2200" dirty="0" smtClean="0">
                <a:solidFill>
                  <a:schemeClr val="bg1"/>
                </a:solidFill>
              </a:rPr>
              <a:t>. František Chuchma, CSc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</a:p>
          <a:p>
            <a:pPr algn="ctr"/>
            <a:endParaRPr lang="cs-CZ" sz="2200" dirty="0">
              <a:solidFill>
                <a:schemeClr val="bg1"/>
              </a:solidFill>
            </a:endParaRPr>
          </a:p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SÚKL</a:t>
            </a:r>
          </a:p>
          <a:p>
            <a:pPr algn="ctr"/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14.6.2016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VYR-32 Doplněk 15 - právní základ: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Tento pokyn je překladem </a:t>
            </a:r>
            <a:endParaRPr lang="cs-CZ" dirty="0" smtClean="0"/>
          </a:p>
          <a:p>
            <a:pPr marL="0" indent="0" algn="just">
              <a:buNone/>
            </a:pPr>
            <a:r>
              <a:rPr lang="cs-CZ" dirty="0" err="1" smtClean="0"/>
              <a:t>Eudralex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Rules</a:t>
            </a:r>
            <a:r>
              <a:rPr lang="cs-CZ" dirty="0"/>
              <a:t> </a:t>
            </a:r>
            <a:r>
              <a:rPr lang="cs-CZ" dirty="0" err="1"/>
              <a:t>Governing</a:t>
            </a:r>
            <a:r>
              <a:rPr lang="cs-CZ" dirty="0"/>
              <a:t> </a:t>
            </a:r>
            <a:r>
              <a:rPr lang="cs-CZ" dirty="0" err="1"/>
              <a:t>Medicinal</a:t>
            </a:r>
            <a:r>
              <a:rPr lang="cs-CZ" dirty="0"/>
              <a:t> </a:t>
            </a:r>
            <a:r>
              <a:rPr lang="cs-CZ" dirty="0" err="1"/>
              <a:t>Products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European</a:t>
            </a:r>
            <a:r>
              <a:rPr lang="cs-CZ" dirty="0"/>
              <a:t> Union, </a:t>
            </a:r>
            <a:r>
              <a:rPr lang="cs-CZ" dirty="0" err="1"/>
              <a:t>Volume</a:t>
            </a:r>
            <a:r>
              <a:rPr lang="cs-CZ" dirty="0"/>
              <a:t> 4, EU </a:t>
            </a:r>
            <a:r>
              <a:rPr lang="cs-CZ" dirty="0" err="1"/>
              <a:t>Guidelines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Manufacturing</a:t>
            </a:r>
            <a:r>
              <a:rPr lang="cs-CZ" dirty="0"/>
              <a:t> </a:t>
            </a:r>
            <a:r>
              <a:rPr lang="cs-CZ" dirty="0" err="1"/>
              <a:t>Practice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Medicinal</a:t>
            </a:r>
            <a:r>
              <a:rPr lang="cs-CZ" dirty="0"/>
              <a:t> </a:t>
            </a:r>
            <a:r>
              <a:rPr lang="cs-CZ" dirty="0" err="1"/>
              <a:t>Product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Human</a:t>
            </a:r>
            <a:r>
              <a:rPr lang="cs-CZ" dirty="0"/>
              <a:t> and </a:t>
            </a:r>
            <a:r>
              <a:rPr lang="cs-CZ" dirty="0" err="1"/>
              <a:t>Veterinary</a:t>
            </a:r>
            <a:r>
              <a:rPr lang="cs-CZ" dirty="0"/>
              <a:t> Use, Part 1, </a:t>
            </a:r>
            <a:r>
              <a:rPr lang="cs-CZ" dirty="0" err="1"/>
              <a:t>Annex</a:t>
            </a:r>
            <a:r>
              <a:rPr lang="cs-CZ" dirty="0"/>
              <a:t> 15: </a:t>
            </a:r>
            <a:r>
              <a:rPr lang="cs-CZ" dirty="0" err="1"/>
              <a:t>Qualification</a:t>
            </a:r>
            <a:r>
              <a:rPr lang="cs-CZ" dirty="0"/>
              <a:t> and </a:t>
            </a:r>
            <a:r>
              <a:rPr lang="cs-CZ" dirty="0" err="1"/>
              <a:t>Validation</a:t>
            </a:r>
            <a:r>
              <a:rPr lang="cs-CZ" dirty="0" smtClean="0"/>
              <a:t>,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Platnost: od </a:t>
            </a:r>
            <a:r>
              <a:rPr lang="cs-CZ" b="1" dirty="0" smtClean="0"/>
              <a:t>1. října 2015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Obsah prezentace 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Změny </a:t>
            </a:r>
          </a:p>
          <a:p>
            <a:pPr algn="just"/>
            <a:r>
              <a:rPr lang="cs-CZ" dirty="0" smtClean="0"/>
              <a:t>Organizace a plánování, VMP</a:t>
            </a:r>
          </a:p>
          <a:p>
            <a:pPr algn="just"/>
            <a:r>
              <a:rPr lang="cs-CZ" dirty="0" smtClean="0"/>
              <a:t>Dokumentace – požadavky</a:t>
            </a:r>
          </a:p>
          <a:p>
            <a:pPr algn="just"/>
            <a:r>
              <a:rPr lang="cs-CZ" dirty="0" smtClean="0"/>
              <a:t>Kvalifikace – fáze, rozdělení</a:t>
            </a:r>
          </a:p>
          <a:p>
            <a:pPr algn="just"/>
            <a:r>
              <a:rPr lang="cs-CZ" dirty="0" smtClean="0"/>
              <a:t>Validace – druhy, rozdělení dle přístupu</a:t>
            </a:r>
          </a:p>
          <a:p>
            <a:pPr algn="just"/>
            <a:r>
              <a:rPr lang="cs-CZ" dirty="0" smtClean="0"/>
              <a:t>Řízení změn </a:t>
            </a:r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marL="0" indent="0" algn="just">
              <a:buNone/>
            </a:pPr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84940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Kvalifikace a validace (Q + V) - závaznost: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K</a:t>
            </a:r>
            <a:r>
              <a:rPr lang="cs-CZ" dirty="0" smtClean="0"/>
              <a:t>valifikace </a:t>
            </a:r>
            <a:r>
              <a:rPr lang="cs-CZ" dirty="0"/>
              <a:t>a validace, které se vztahují na </a:t>
            </a:r>
            <a:r>
              <a:rPr lang="cs-CZ" b="1" dirty="0"/>
              <a:t>prostory, zařízení, média</a:t>
            </a:r>
            <a:r>
              <a:rPr lang="cs-CZ" dirty="0"/>
              <a:t> a </a:t>
            </a:r>
            <a:r>
              <a:rPr lang="cs-CZ" b="1" dirty="0"/>
              <a:t>procesy</a:t>
            </a:r>
            <a:r>
              <a:rPr lang="cs-CZ" dirty="0"/>
              <a:t> používané k výrobě </a:t>
            </a:r>
            <a:r>
              <a:rPr lang="cs-CZ" b="1" dirty="0"/>
              <a:t>léčivých </a:t>
            </a:r>
            <a:r>
              <a:rPr lang="cs-CZ" b="1" dirty="0" smtClean="0"/>
              <a:t>přípravků</a:t>
            </a:r>
            <a:r>
              <a:rPr lang="cs-CZ" dirty="0" smtClean="0"/>
              <a:t>.</a:t>
            </a:r>
            <a:endParaRPr lang="cs-CZ" b="1" dirty="0" smtClean="0"/>
          </a:p>
          <a:p>
            <a:r>
              <a:rPr lang="cs-CZ" b="1" dirty="0"/>
              <a:t>P</a:t>
            </a:r>
            <a:r>
              <a:rPr lang="cs-CZ" b="1" dirty="0" smtClean="0"/>
              <a:t>očítačové </a:t>
            </a:r>
            <a:r>
              <a:rPr lang="cs-CZ" b="1" dirty="0"/>
              <a:t>systémy </a:t>
            </a:r>
            <a:r>
              <a:rPr lang="cs-CZ" dirty="0"/>
              <a:t>používané ve výrobě léčivých </a:t>
            </a:r>
            <a:r>
              <a:rPr lang="cs-CZ" dirty="0" smtClean="0"/>
              <a:t>přípravků.</a:t>
            </a:r>
          </a:p>
          <a:p>
            <a:r>
              <a:rPr lang="cs-CZ" dirty="0"/>
              <a:t>L</a:t>
            </a:r>
            <a:r>
              <a:rPr lang="cs-CZ" dirty="0" smtClean="0"/>
              <a:t>ze </a:t>
            </a:r>
            <a:r>
              <a:rPr lang="cs-CZ" dirty="0"/>
              <a:t>ji použít i jako volitelné vodítko pro </a:t>
            </a:r>
            <a:r>
              <a:rPr lang="cs-CZ" b="1" dirty="0"/>
              <a:t>léčivé </a:t>
            </a:r>
            <a:r>
              <a:rPr lang="cs-CZ" b="1" dirty="0" smtClean="0"/>
              <a:t>látky</a:t>
            </a:r>
            <a:r>
              <a:rPr lang="cs-CZ" dirty="0" smtClean="0"/>
              <a:t>.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2184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Klíčové změny: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600000"/>
          </a:xfrm>
        </p:spPr>
        <p:txBody>
          <a:bodyPr/>
          <a:lstStyle/>
          <a:p>
            <a:r>
              <a:rPr lang="cs-CZ" dirty="0" smtClean="0"/>
              <a:t>Zahrnutí principů ICH pokynů </a:t>
            </a:r>
          </a:p>
          <a:p>
            <a:r>
              <a:rPr lang="cs-CZ" dirty="0" smtClean="0"/>
              <a:t>Odkaz na </a:t>
            </a:r>
            <a:r>
              <a:rPr lang="cs-CZ" dirty="0" smtClean="0"/>
              <a:t>Doplněk 11 - </a:t>
            </a:r>
            <a:r>
              <a:rPr lang="cs-CZ" dirty="0" smtClean="0"/>
              <a:t>Počítačové systémy</a:t>
            </a:r>
          </a:p>
          <a:p>
            <a:r>
              <a:rPr lang="cs-CZ" dirty="0" smtClean="0"/>
              <a:t>Plánování a dokumentování kvalifikací a validací</a:t>
            </a:r>
          </a:p>
          <a:p>
            <a:r>
              <a:rPr lang="cs-CZ" dirty="0" smtClean="0"/>
              <a:t>Významné změny v kapitolách k procesní validaci a validaci čištění</a:t>
            </a:r>
          </a:p>
          <a:p>
            <a:r>
              <a:rPr lang="cs-CZ" dirty="0" smtClean="0"/>
              <a:t>Informace ke kvalifikačním stadiím pro prostory, zařízení a média (přidány URS, FAT, SAT)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KVALIFIKACE A VALIDACE / VYR-32 DOPLNĚK 15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3872314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79999"/>
            <a:ext cx="8229600" cy="1152000"/>
          </a:xfrm>
        </p:spPr>
        <p:txBody>
          <a:bodyPr>
            <a:normAutofit/>
          </a:bodyPr>
          <a:lstStyle/>
          <a:p>
            <a:r>
              <a:rPr lang="cs-CZ" dirty="0" smtClean="0"/>
              <a:t>Změny – nové kapitoly: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51140"/>
          </a:xfrm>
        </p:spPr>
        <p:txBody>
          <a:bodyPr/>
          <a:lstStyle/>
          <a:p>
            <a:r>
              <a:rPr lang="cs-CZ" dirty="0" smtClean="0"/>
              <a:t>V kapitole procesní validace: průběžné ověřování procesů </a:t>
            </a:r>
            <a:r>
              <a:rPr lang="cs-CZ" i="1" dirty="0" smtClean="0"/>
              <a:t>(</a:t>
            </a:r>
            <a:r>
              <a:rPr lang="cs-CZ" i="1" dirty="0" err="1" smtClean="0"/>
              <a:t>Continuous</a:t>
            </a:r>
            <a:r>
              <a:rPr lang="cs-CZ" i="1" dirty="0" smtClean="0"/>
              <a:t> </a:t>
            </a:r>
            <a:r>
              <a:rPr lang="cs-CZ" i="1" dirty="0" err="1"/>
              <a:t>process</a:t>
            </a:r>
            <a:r>
              <a:rPr lang="cs-CZ" i="1" dirty="0"/>
              <a:t> </a:t>
            </a:r>
            <a:r>
              <a:rPr lang="cs-CZ" i="1" dirty="0" err="1" smtClean="0"/>
              <a:t>verification</a:t>
            </a:r>
            <a:r>
              <a:rPr lang="cs-CZ" i="1" dirty="0" smtClean="0"/>
              <a:t>) </a:t>
            </a:r>
            <a:r>
              <a:rPr lang="cs-CZ" dirty="0" smtClean="0"/>
              <a:t>a </a:t>
            </a:r>
            <a:r>
              <a:rPr lang="cs-CZ" dirty="0" smtClean="0"/>
              <a:t>průběžné ověřování procesu během životního </a:t>
            </a:r>
            <a:r>
              <a:rPr lang="cs-CZ" dirty="0"/>
              <a:t>cyklu </a:t>
            </a:r>
            <a:r>
              <a:rPr lang="cs-CZ" i="1" dirty="0" smtClean="0"/>
              <a:t>(</a:t>
            </a:r>
            <a:r>
              <a:rPr lang="cs-CZ" i="1" dirty="0" err="1" smtClean="0"/>
              <a:t>Ongoing</a:t>
            </a:r>
            <a:r>
              <a:rPr lang="cs-CZ" i="1" dirty="0" smtClean="0"/>
              <a:t> </a:t>
            </a:r>
            <a:r>
              <a:rPr lang="cs-CZ" i="1" dirty="0" err="1"/>
              <a:t>Process</a:t>
            </a:r>
            <a:r>
              <a:rPr lang="cs-CZ" i="1" dirty="0"/>
              <a:t> </a:t>
            </a:r>
            <a:r>
              <a:rPr lang="cs-CZ" i="1" dirty="0" err="1" smtClean="0"/>
              <a:t>Verification</a:t>
            </a:r>
            <a:r>
              <a:rPr lang="cs-CZ" i="1" dirty="0" smtClean="0"/>
              <a:t>)</a:t>
            </a:r>
            <a:endParaRPr lang="cs-CZ" i="1" dirty="0" smtClean="0"/>
          </a:p>
          <a:p>
            <a:r>
              <a:rPr lang="cs-CZ" dirty="0" smtClean="0"/>
              <a:t>Ověření dopravy</a:t>
            </a:r>
          </a:p>
          <a:p>
            <a:r>
              <a:rPr lang="cs-CZ" dirty="0" smtClean="0"/>
              <a:t>Validace balení</a:t>
            </a:r>
          </a:p>
          <a:p>
            <a:r>
              <a:rPr lang="cs-CZ" dirty="0" smtClean="0"/>
              <a:t>Kvalifikace médií</a:t>
            </a:r>
          </a:p>
          <a:p>
            <a:r>
              <a:rPr lang="cs-CZ" dirty="0" smtClean="0"/>
              <a:t>Validace zkušebních metod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KVALIFIKACE A VALIDACE / VYR-32 DOPLNĚK 15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973282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Změna v přístupu pokynu: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altLang="cs-CZ" dirty="0"/>
              <a:t>Plánování validačních aktivit pro </a:t>
            </a:r>
            <a:r>
              <a:rPr lang="cs-CZ" altLang="cs-CZ" b="1" dirty="0"/>
              <a:t>celý životní cyklus </a:t>
            </a:r>
            <a:r>
              <a:rPr lang="cs-CZ" altLang="cs-CZ" dirty="0"/>
              <a:t>(</a:t>
            </a:r>
            <a:r>
              <a:rPr lang="cs-CZ" altLang="cs-CZ" i="1" dirty="0" err="1"/>
              <a:t>life</a:t>
            </a:r>
            <a:r>
              <a:rPr lang="cs-CZ" altLang="cs-CZ" i="1" dirty="0"/>
              <a:t> </a:t>
            </a:r>
            <a:r>
              <a:rPr lang="cs-CZ" altLang="cs-CZ" i="1" dirty="0" err="1"/>
              <a:t>cycle</a:t>
            </a:r>
            <a:r>
              <a:rPr lang="cs-CZ" altLang="cs-CZ" dirty="0"/>
              <a:t>) provozu, systému, zařízení a procesu nebo </a:t>
            </a:r>
            <a:r>
              <a:rPr lang="cs-CZ" altLang="cs-CZ" dirty="0" smtClean="0"/>
              <a:t>produktu.</a:t>
            </a:r>
            <a:endParaRPr lang="cs-CZ" altLang="cs-CZ" dirty="0"/>
          </a:p>
          <a:p>
            <a:pPr algn="just"/>
            <a:r>
              <a:rPr lang="cs-CZ" altLang="cs-CZ" dirty="0"/>
              <a:t>Přístup k validacím na základě </a:t>
            </a:r>
            <a:r>
              <a:rPr lang="cs-CZ" altLang="cs-CZ" b="1" dirty="0" err="1"/>
              <a:t>Quality</a:t>
            </a:r>
            <a:r>
              <a:rPr lang="cs-CZ" altLang="cs-CZ" b="1" dirty="0"/>
              <a:t> risk </a:t>
            </a:r>
            <a:r>
              <a:rPr lang="cs-CZ" altLang="cs-CZ" b="1" dirty="0" smtClean="0"/>
              <a:t>management</a:t>
            </a:r>
            <a:r>
              <a:rPr lang="cs-CZ" altLang="cs-CZ" dirty="0" smtClean="0"/>
              <a:t>.</a:t>
            </a:r>
            <a:endParaRPr lang="cs-CZ" altLang="cs-CZ" b="1" dirty="0" smtClean="0"/>
          </a:p>
          <a:p>
            <a:pPr algn="just"/>
            <a:r>
              <a:rPr lang="cs-CZ" b="1" dirty="0"/>
              <a:t>Retrospektivní validace </a:t>
            </a:r>
            <a:r>
              <a:rPr lang="cs-CZ" dirty="0"/>
              <a:t>se již </a:t>
            </a:r>
            <a:r>
              <a:rPr lang="cs-CZ" b="1" dirty="0"/>
              <a:t>nepovažuje</a:t>
            </a:r>
            <a:r>
              <a:rPr lang="cs-CZ" dirty="0"/>
              <a:t> za přijatelný </a:t>
            </a:r>
            <a:r>
              <a:rPr lang="cs-CZ" dirty="0" smtClean="0"/>
              <a:t>přístup.</a:t>
            </a:r>
            <a:endParaRPr lang="cs-CZ" altLang="cs-CZ" b="1" dirty="0"/>
          </a:p>
          <a:p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68669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Organizace a plánování kvalifikace a validace: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Veškeré činnosti Q + V mají </a:t>
            </a:r>
            <a:r>
              <a:rPr lang="cs-CZ" dirty="0"/>
              <a:t>být </a:t>
            </a:r>
            <a:r>
              <a:rPr lang="cs-CZ" b="1" dirty="0"/>
              <a:t>plánované</a:t>
            </a:r>
            <a:r>
              <a:rPr lang="cs-CZ" dirty="0"/>
              <a:t> </a:t>
            </a:r>
            <a:r>
              <a:rPr lang="cs-CZ" dirty="0" smtClean="0"/>
              <a:t>a mají </a:t>
            </a:r>
            <a:r>
              <a:rPr lang="cs-CZ" dirty="0"/>
              <a:t>zohledňovat </a:t>
            </a:r>
            <a:r>
              <a:rPr lang="cs-CZ" b="1" dirty="0" smtClean="0"/>
              <a:t>celý životní cyklus</a:t>
            </a:r>
            <a:r>
              <a:rPr lang="cs-CZ" dirty="0" smtClean="0"/>
              <a:t>.</a:t>
            </a:r>
          </a:p>
          <a:p>
            <a:pPr algn="just"/>
            <a:r>
              <a:rPr lang="cs-CZ" dirty="0"/>
              <a:t>Činnosti </a:t>
            </a:r>
            <a:r>
              <a:rPr lang="cs-CZ" dirty="0" smtClean="0"/>
              <a:t>Q + V </a:t>
            </a:r>
            <a:r>
              <a:rPr lang="cs-CZ" dirty="0"/>
              <a:t>mohou provádět pouze patřičně vyškolení pracovníci, kteří budou dodržovat </a:t>
            </a:r>
            <a:r>
              <a:rPr lang="cs-CZ" b="1" dirty="0"/>
              <a:t>schválené </a:t>
            </a:r>
            <a:r>
              <a:rPr lang="cs-CZ" b="1" dirty="0" smtClean="0"/>
              <a:t>postupy</a:t>
            </a:r>
            <a:r>
              <a:rPr lang="cs-CZ" dirty="0" smtClean="0"/>
              <a:t>.</a:t>
            </a:r>
            <a:endParaRPr lang="cs-CZ" b="1" dirty="0" smtClean="0"/>
          </a:p>
          <a:p>
            <a:pPr algn="just"/>
            <a:r>
              <a:rPr lang="cs-CZ" dirty="0"/>
              <a:t>Pracovníci provádějící </a:t>
            </a:r>
            <a:r>
              <a:rPr lang="cs-CZ" dirty="0" smtClean="0"/>
              <a:t>Q + V nemusejí </a:t>
            </a:r>
            <a:r>
              <a:rPr lang="cs-CZ" dirty="0"/>
              <a:t>být nutně podřízení pracovníkovi řízení jakosti nebo jištění jakosti. Je však třeba, aby </a:t>
            </a:r>
            <a:r>
              <a:rPr lang="cs-CZ" b="1" dirty="0"/>
              <a:t>celý životní cyklus validace byl podroben patřičnému dohledu v oblasti </a:t>
            </a:r>
            <a:r>
              <a:rPr lang="cs-CZ" b="1" dirty="0" smtClean="0"/>
              <a:t>jakosti</a:t>
            </a:r>
            <a:r>
              <a:rPr lang="cs-CZ" dirty="0"/>
              <a:t>.</a:t>
            </a:r>
            <a:endParaRPr lang="cs-CZ" b="1" dirty="0" smtClean="0"/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53611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err="1"/>
              <a:t>Validation</a:t>
            </a:r>
            <a:r>
              <a:rPr lang="cs-CZ" dirty="0"/>
              <a:t> Master </a:t>
            </a:r>
            <a:r>
              <a:rPr lang="cs-CZ" dirty="0" err="1" smtClean="0"/>
              <a:t>Plan</a:t>
            </a:r>
            <a:r>
              <a:rPr lang="cs-CZ" dirty="0" smtClean="0"/>
              <a:t> </a:t>
            </a:r>
            <a:r>
              <a:rPr lang="cs-CZ" dirty="0"/>
              <a:t>(VMP</a:t>
            </a:r>
            <a:r>
              <a:rPr lang="cs-CZ" dirty="0" smtClean="0"/>
              <a:t>) definuje: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Kvalifikační </a:t>
            </a:r>
            <a:r>
              <a:rPr lang="cs-CZ" dirty="0"/>
              <a:t>a validační </a:t>
            </a:r>
            <a:r>
              <a:rPr lang="cs-CZ" b="1" dirty="0" smtClean="0"/>
              <a:t>koncepci</a:t>
            </a:r>
            <a:r>
              <a:rPr lang="cs-CZ" dirty="0" smtClean="0"/>
              <a:t>.</a:t>
            </a:r>
            <a:endParaRPr lang="cs-CZ" b="1" dirty="0" smtClean="0"/>
          </a:p>
          <a:p>
            <a:pPr algn="just"/>
            <a:r>
              <a:rPr lang="cs-CZ" dirty="0" smtClean="0"/>
              <a:t>Organizační strukturu, </a:t>
            </a:r>
            <a:r>
              <a:rPr lang="cs-CZ" dirty="0"/>
              <a:t>včetně </a:t>
            </a:r>
            <a:r>
              <a:rPr lang="cs-CZ" b="1" dirty="0"/>
              <a:t>rolí a </a:t>
            </a:r>
            <a:r>
              <a:rPr lang="cs-CZ" b="1" dirty="0" smtClean="0"/>
              <a:t>odpovědností</a:t>
            </a:r>
            <a:r>
              <a:rPr lang="cs-CZ" dirty="0" smtClean="0"/>
              <a:t>.</a:t>
            </a:r>
            <a:endParaRPr lang="cs-CZ" b="1" dirty="0" smtClean="0"/>
          </a:p>
          <a:p>
            <a:pPr algn="just"/>
            <a:r>
              <a:rPr lang="cs-CZ" b="1" dirty="0" smtClean="0"/>
              <a:t>Přehled</a:t>
            </a:r>
            <a:r>
              <a:rPr lang="cs-CZ" dirty="0" smtClean="0"/>
              <a:t> </a:t>
            </a:r>
            <a:r>
              <a:rPr lang="cs-CZ" dirty="0"/>
              <a:t>prostor, zařízení, systémů a procesů daného pracoviště </a:t>
            </a:r>
            <a:r>
              <a:rPr lang="cs-CZ" b="1" dirty="0"/>
              <a:t>a stav kvalifikace a </a:t>
            </a:r>
            <a:r>
              <a:rPr lang="cs-CZ" b="1" dirty="0" smtClean="0"/>
              <a:t>validace</a:t>
            </a:r>
            <a:r>
              <a:rPr lang="cs-CZ" dirty="0" smtClean="0"/>
              <a:t>.</a:t>
            </a:r>
            <a:endParaRPr lang="cs-CZ" b="1" dirty="0" smtClean="0"/>
          </a:p>
          <a:p>
            <a:pPr algn="just"/>
            <a:r>
              <a:rPr lang="cs-CZ" dirty="0" smtClean="0"/>
              <a:t>Řízení </a:t>
            </a:r>
            <a:r>
              <a:rPr lang="cs-CZ" b="1" dirty="0"/>
              <a:t>změn</a:t>
            </a:r>
            <a:r>
              <a:rPr lang="cs-CZ" dirty="0"/>
              <a:t> a </a:t>
            </a:r>
            <a:r>
              <a:rPr lang="cs-CZ" b="1" dirty="0"/>
              <a:t>odchylek</a:t>
            </a:r>
            <a:r>
              <a:rPr lang="cs-CZ" dirty="0"/>
              <a:t> pro kvalifikaci a </a:t>
            </a:r>
            <a:r>
              <a:rPr lang="cs-CZ" dirty="0" smtClean="0"/>
              <a:t>validaci.</a:t>
            </a:r>
            <a:endParaRPr lang="cs-CZ" dirty="0"/>
          </a:p>
          <a:p>
            <a:pPr algn="just"/>
            <a:r>
              <a:rPr lang="cs-CZ" dirty="0" smtClean="0"/>
              <a:t>Pokyny </a:t>
            </a:r>
            <a:r>
              <a:rPr lang="cs-CZ" dirty="0"/>
              <a:t>ke stanovení </a:t>
            </a:r>
            <a:r>
              <a:rPr lang="cs-CZ" b="1" dirty="0"/>
              <a:t>akceptačních kritérií </a:t>
            </a:r>
            <a:r>
              <a:rPr lang="cs-CZ" b="1" dirty="0" smtClean="0"/>
              <a:t>kritických parametrů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r>
              <a:rPr lang="cs-CZ" dirty="0" smtClean="0"/>
              <a:t>Odkazy </a:t>
            </a:r>
            <a:r>
              <a:rPr lang="cs-CZ" dirty="0"/>
              <a:t>na stávající </a:t>
            </a:r>
            <a:r>
              <a:rPr lang="cs-CZ" dirty="0" smtClean="0"/>
              <a:t>dokumenty.</a:t>
            </a:r>
            <a:endParaRPr lang="cs-CZ" dirty="0"/>
          </a:p>
          <a:p>
            <a:pPr algn="just"/>
            <a:r>
              <a:rPr lang="cs-CZ" b="1" dirty="0" smtClean="0"/>
              <a:t>Strategii</a:t>
            </a:r>
            <a:r>
              <a:rPr lang="cs-CZ" dirty="0" smtClean="0"/>
              <a:t> Q + V, </a:t>
            </a:r>
            <a:r>
              <a:rPr lang="cs-CZ" dirty="0"/>
              <a:t>včetně případné </a:t>
            </a:r>
            <a:r>
              <a:rPr lang="cs-CZ" b="1" dirty="0" smtClean="0"/>
              <a:t>rekvalifikace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8475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Dokumentace Q + V - požadavky: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Správná dokumentační </a:t>
            </a:r>
            <a:r>
              <a:rPr lang="cs-CZ" dirty="0" smtClean="0"/>
              <a:t>praxe.</a:t>
            </a:r>
          </a:p>
          <a:p>
            <a:pPr algn="just"/>
            <a:r>
              <a:rPr lang="cs-CZ" dirty="0" smtClean="0"/>
              <a:t>Definovaní </a:t>
            </a:r>
            <a:r>
              <a:rPr lang="cs-CZ" dirty="0"/>
              <a:t>kritických systémů, parametrů a akceptačních </a:t>
            </a:r>
            <a:r>
              <a:rPr lang="cs-CZ" dirty="0" smtClean="0"/>
              <a:t>kritérií.</a:t>
            </a:r>
          </a:p>
          <a:p>
            <a:pPr algn="just"/>
            <a:r>
              <a:rPr lang="cs-CZ" dirty="0"/>
              <a:t>Možnost spojování jednotlivých kvalifikačních kroků </a:t>
            </a:r>
            <a:r>
              <a:rPr lang="cs-CZ" dirty="0" smtClean="0"/>
              <a:t>(je-li </a:t>
            </a:r>
            <a:r>
              <a:rPr lang="cs-CZ" dirty="0"/>
              <a:t>to </a:t>
            </a:r>
            <a:r>
              <a:rPr lang="cs-CZ" dirty="0" smtClean="0"/>
              <a:t>účelné).</a:t>
            </a:r>
            <a:endParaRPr lang="cs-CZ" dirty="0"/>
          </a:p>
          <a:p>
            <a:pPr algn="just"/>
            <a:r>
              <a:rPr lang="cs-CZ" dirty="0"/>
              <a:t>Pokud Q </a:t>
            </a:r>
            <a:r>
              <a:rPr lang="cs-CZ" dirty="0" smtClean="0"/>
              <a:t>+ </a:t>
            </a:r>
            <a:r>
              <a:rPr lang="cs-CZ" dirty="0"/>
              <a:t>V provádí externí </a:t>
            </a:r>
            <a:r>
              <a:rPr lang="cs-CZ" dirty="0" smtClean="0"/>
              <a:t>firma, </a:t>
            </a:r>
            <a:r>
              <a:rPr lang="cs-CZ" dirty="0"/>
              <a:t>je vhodné doplnit </a:t>
            </a:r>
            <a:r>
              <a:rPr lang="cs-CZ" dirty="0" smtClean="0"/>
              <a:t>schvalovací protokol.</a:t>
            </a: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15276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Dokumentace Q + V - požadavky: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Odchylky dokumentovat jednoznačně a vyšetřit </a:t>
            </a:r>
            <a:r>
              <a:rPr lang="cs-CZ" dirty="0" smtClean="0"/>
              <a:t>příčiny.</a:t>
            </a:r>
          </a:p>
          <a:p>
            <a:pPr algn="just"/>
            <a:r>
              <a:rPr lang="cs-CZ" dirty="0"/>
              <a:t>Výsledky a závěry dokumentovat včetně doporučení řešení odchylek a dalšího </a:t>
            </a:r>
            <a:r>
              <a:rPr lang="cs-CZ" dirty="0" smtClean="0"/>
              <a:t>postupu.</a:t>
            </a:r>
            <a:endParaRPr lang="cs-CZ" dirty="0"/>
          </a:p>
          <a:p>
            <a:pPr algn="just"/>
            <a:r>
              <a:rPr lang="cs-CZ" dirty="0"/>
              <a:t>Schválení zprávy z jednotlivých kroků vždy před zahájením následujícího kroku Q </a:t>
            </a:r>
            <a:r>
              <a:rPr lang="cs-CZ" dirty="0" smtClean="0"/>
              <a:t>+ V.</a:t>
            </a:r>
            <a:endParaRPr lang="cs-CZ" dirty="0"/>
          </a:p>
          <a:p>
            <a:pPr algn="just"/>
            <a:endParaRPr lang="cs-CZ" dirty="0"/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4063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Fáze kvalifikace: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 smtClean="0"/>
              <a:t>Specifikace uživatelských požadavků (URS).</a:t>
            </a:r>
          </a:p>
          <a:p>
            <a:pPr algn="just"/>
            <a:r>
              <a:rPr lang="cs-CZ" dirty="0" smtClean="0"/>
              <a:t>Kvalifikace návrhu (DQ).</a:t>
            </a:r>
          </a:p>
          <a:p>
            <a:pPr algn="just"/>
            <a:r>
              <a:rPr lang="cs-CZ" dirty="0" smtClean="0"/>
              <a:t>Funkční zkoušky u dodavatele/zákazníka (FAT/SAT).</a:t>
            </a:r>
          </a:p>
          <a:p>
            <a:pPr algn="just"/>
            <a:r>
              <a:rPr lang="cs-CZ" dirty="0" smtClean="0"/>
              <a:t>Instalační kvalifikace (IQ).</a:t>
            </a:r>
          </a:p>
          <a:p>
            <a:pPr algn="just"/>
            <a:r>
              <a:rPr lang="cs-CZ" dirty="0" smtClean="0"/>
              <a:t>Operační kvalifikace (OQ).</a:t>
            </a:r>
          </a:p>
          <a:p>
            <a:pPr algn="just"/>
            <a:r>
              <a:rPr lang="cs-CZ" dirty="0" smtClean="0"/>
              <a:t>Procesní kvalifikace (PQ).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738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585065"/>
          </a:xfrm>
        </p:spPr>
        <p:txBody>
          <a:bodyPr/>
          <a:lstStyle/>
          <a:p>
            <a:r>
              <a:rPr lang="cs-CZ" dirty="0" smtClean="0"/>
              <a:t>Fáze kvalifikace</a:t>
            </a:r>
            <a:endParaRPr lang="en-GB" dirty="0"/>
          </a:p>
        </p:txBody>
      </p:sp>
      <p:sp>
        <p:nvSpPr>
          <p:cNvPr id="5" name="Zaoblený obdélník 4"/>
          <p:cNvSpPr/>
          <p:nvPr/>
        </p:nvSpPr>
        <p:spPr bwMode="auto">
          <a:xfrm>
            <a:off x="1043608" y="2348880"/>
            <a:ext cx="914400" cy="576064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URS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352730" cy="4310621"/>
          </a:xfr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Možná stadia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</a:t>
            </a:r>
            <a:r>
              <a:rPr lang="cs-CZ" sz="1400" b="1" dirty="0" err="1" smtClean="0"/>
              <a:t>or</a:t>
            </a:r>
            <a:r>
              <a:rPr lang="cs-CZ" dirty="0" smtClean="0"/>
              <a:t>                                                  </a:t>
            </a:r>
            <a:endParaRPr lang="cs-CZ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b="1" dirty="0" smtClean="0"/>
              <a:t>a)    and/</a:t>
            </a:r>
            <a:r>
              <a:rPr lang="cs-CZ" sz="1400" b="1" dirty="0" err="1" smtClean="0"/>
              <a:t>or</a:t>
            </a:r>
            <a:r>
              <a:rPr lang="cs-CZ" sz="1400" dirty="0" smtClean="0"/>
              <a:t>                                                                           </a:t>
            </a:r>
          </a:p>
          <a:p>
            <a:pPr marL="0" indent="0">
              <a:buNone/>
            </a:pPr>
            <a:r>
              <a:rPr lang="cs-CZ" sz="1400" dirty="0" smtClean="0"/>
              <a:t>                                                                                               </a:t>
            </a: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1400" dirty="0" smtClean="0"/>
              <a:t>                                     </a:t>
            </a:r>
            <a:r>
              <a:rPr lang="cs-CZ" sz="1400" b="1" dirty="0" smtClean="0"/>
              <a:t>b)    and/</a:t>
            </a:r>
            <a:r>
              <a:rPr lang="cs-CZ" sz="1400" b="1" dirty="0" err="1" smtClean="0"/>
              <a:t>or</a:t>
            </a:r>
            <a:endParaRPr lang="cs-CZ" sz="1400" b="1" dirty="0"/>
          </a:p>
          <a:p>
            <a:pPr marL="0" indent="0">
              <a:buNone/>
            </a:pPr>
            <a:r>
              <a:rPr lang="cs-CZ" sz="1400" dirty="0" smtClean="0"/>
              <a:t>                                                                                                                     </a:t>
            </a:r>
            <a:endParaRPr lang="cs-CZ" sz="1400" b="1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                                                  </a:t>
            </a:r>
          </a:p>
          <a:p>
            <a:pPr marL="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</a:t>
            </a:r>
            <a:r>
              <a:rPr lang="cs-CZ" sz="1400" b="1" dirty="0" smtClean="0"/>
              <a:t>c)</a:t>
            </a:r>
            <a:endParaRPr lang="cs-CZ" sz="1400" dirty="0" smtClean="0"/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6" name="Zaoblený obdélník 5"/>
          <p:cNvSpPr/>
          <p:nvPr/>
        </p:nvSpPr>
        <p:spPr bwMode="auto">
          <a:xfrm>
            <a:off x="1043608" y="3416424"/>
            <a:ext cx="914400" cy="60121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FS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Zaoblený obdélník 6"/>
          <p:cNvSpPr/>
          <p:nvPr/>
        </p:nvSpPr>
        <p:spPr bwMode="auto">
          <a:xfrm>
            <a:off x="2334816" y="2802632"/>
            <a:ext cx="914400" cy="61379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DQ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Zaoblený obdélník 7"/>
          <p:cNvSpPr/>
          <p:nvPr/>
        </p:nvSpPr>
        <p:spPr bwMode="auto">
          <a:xfrm>
            <a:off x="2704109" y="5013176"/>
            <a:ext cx="914400" cy="629419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FAT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Zaoblený obdélník 8"/>
          <p:cNvSpPr/>
          <p:nvPr/>
        </p:nvSpPr>
        <p:spPr bwMode="auto">
          <a:xfrm>
            <a:off x="1364457" y="5013176"/>
            <a:ext cx="914400" cy="61570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SAT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Zaoblený obdélník 9"/>
          <p:cNvSpPr/>
          <p:nvPr/>
        </p:nvSpPr>
        <p:spPr bwMode="auto">
          <a:xfrm>
            <a:off x="3801616" y="4167733"/>
            <a:ext cx="914400" cy="6256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IQ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Zaoblený obdélník 10"/>
          <p:cNvSpPr/>
          <p:nvPr/>
        </p:nvSpPr>
        <p:spPr bwMode="auto">
          <a:xfrm>
            <a:off x="4728322" y="3344564"/>
            <a:ext cx="914400" cy="60392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OQ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Zaoblený obdélník 11"/>
          <p:cNvSpPr/>
          <p:nvPr/>
        </p:nvSpPr>
        <p:spPr bwMode="auto">
          <a:xfrm>
            <a:off x="5652492" y="2564904"/>
            <a:ext cx="914400" cy="5446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PQ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Zaoblený obdélník 12"/>
          <p:cNvSpPr/>
          <p:nvPr/>
        </p:nvSpPr>
        <p:spPr bwMode="auto">
          <a:xfrm>
            <a:off x="6656970" y="1812082"/>
            <a:ext cx="914400" cy="53679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PV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Zaoblený obdélník 13"/>
          <p:cNvSpPr/>
          <p:nvPr/>
        </p:nvSpPr>
        <p:spPr bwMode="auto">
          <a:xfrm>
            <a:off x="5796136" y="4167733"/>
            <a:ext cx="1058416" cy="629419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IQ/OQ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Zaoblený obdélník 14"/>
          <p:cNvSpPr/>
          <p:nvPr/>
        </p:nvSpPr>
        <p:spPr bwMode="auto">
          <a:xfrm>
            <a:off x="6845467" y="3336669"/>
            <a:ext cx="1080120" cy="603919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OQ/PQ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Zaoblený obdélník 15"/>
          <p:cNvSpPr/>
          <p:nvPr/>
        </p:nvSpPr>
        <p:spPr bwMode="auto">
          <a:xfrm>
            <a:off x="7661448" y="2580624"/>
            <a:ext cx="1038175" cy="5446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PQ/PV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1" name="Přímá spojnice se šipkou 20"/>
          <p:cNvCxnSpPr>
            <a:stCxn id="5" idx="3"/>
            <a:endCxn id="7" idx="1"/>
          </p:cNvCxnSpPr>
          <p:nvPr/>
        </p:nvCxnSpPr>
        <p:spPr bwMode="auto">
          <a:xfrm>
            <a:off x="1958008" y="2636912"/>
            <a:ext cx="376808" cy="47261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6" idx="3"/>
            <a:endCxn id="7" idx="1"/>
          </p:cNvCxnSpPr>
          <p:nvPr/>
        </p:nvCxnSpPr>
        <p:spPr bwMode="auto">
          <a:xfrm flipV="1">
            <a:off x="1958008" y="3109528"/>
            <a:ext cx="376808" cy="60750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7" idx="2"/>
            <a:endCxn id="8" idx="0"/>
          </p:cNvCxnSpPr>
          <p:nvPr/>
        </p:nvCxnSpPr>
        <p:spPr bwMode="auto">
          <a:xfrm>
            <a:off x="2792016" y="3416424"/>
            <a:ext cx="369293" cy="1596752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Přímá spojnice se šipkou 64"/>
          <p:cNvCxnSpPr>
            <a:stCxn id="7" idx="2"/>
          </p:cNvCxnSpPr>
          <p:nvPr/>
        </p:nvCxnSpPr>
        <p:spPr bwMode="auto">
          <a:xfrm flipH="1">
            <a:off x="1821656" y="3416424"/>
            <a:ext cx="970360" cy="155885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Přímá spojnice se šipkou 78"/>
          <p:cNvCxnSpPr>
            <a:endCxn id="11" idx="2"/>
          </p:cNvCxnSpPr>
          <p:nvPr/>
        </p:nvCxnSpPr>
        <p:spPr bwMode="auto">
          <a:xfrm flipV="1">
            <a:off x="4731559" y="3948484"/>
            <a:ext cx="453963" cy="49929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Přímá spojnice se šipkou 85"/>
          <p:cNvCxnSpPr>
            <a:stCxn id="11" idx="3"/>
            <a:endCxn id="12" idx="2"/>
          </p:cNvCxnSpPr>
          <p:nvPr/>
        </p:nvCxnSpPr>
        <p:spPr bwMode="auto">
          <a:xfrm flipV="1">
            <a:off x="5642722" y="3109528"/>
            <a:ext cx="466970" cy="53699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0" name="Přímá spojnice se šipkou 89"/>
          <p:cNvCxnSpPr>
            <a:stCxn id="10" idx="3"/>
            <a:endCxn id="14" idx="1"/>
          </p:cNvCxnSpPr>
          <p:nvPr/>
        </p:nvCxnSpPr>
        <p:spPr bwMode="auto">
          <a:xfrm>
            <a:off x="4716016" y="4480545"/>
            <a:ext cx="1080120" cy="189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Přímá spojnice se šipkou 92"/>
          <p:cNvCxnSpPr>
            <a:stCxn id="11" idx="3"/>
            <a:endCxn id="12" idx="2"/>
          </p:cNvCxnSpPr>
          <p:nvPr/>
        </p:nvCxnSpPr>
        <p:spPr bwMode="auto">
          <a:xfrm flipV="1">
            <a:off x="5642722" y="3109528"/>
            <a:ext cx="466970" cy="53699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Přímá spojnice se šipkou 95"/>
          <p:cNvCxnSpPr>
            <a:stCxn id="12" idx="3"/>
            <a:endCxn id="13" idx="2"/>
          </p:cNvCxnSpPr>
          <p:nvPr/>
        </p:nvCxnSpPr>
        <p:spPr bwMode="auto">
          <a:xfrm flipV="1">
            <a:off x="6566892" y="2348880"/>
            <a:ext cx="547278" cy="48833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1" name="Pravoúhlá spojnice 100"/>
          <p:cNvCxnSpPr>
            <a:stCxn id="9" idx="2"/>
          </p:cNvCxnSpPr>
          <p:nvPr/>
        </p:nvCxnSpPr>
        <p:spPr bwMode="auto">
          <a:xfrm rot="5400000" flipH="1" flipV="1">
            <a:off x="2886310" y="4256373"/>
            <a:ext cx="307851" cy="2437159"/>
          </a:xfrm>
          <a:prstGeom prst="bentConnector4">
            <a:avLst>
              <a:gd name="adj1" fmla="val -111185"/>
              <a:gd name="adj2" fmla="val 100417"/>
            </a:avLst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Přímá spojnice se šipkou 104"/>
          <p:cNvCxnSpPr>
            <a:stCxn id="8" idx="3"/>
          </p:cNvCxnSpPr>
          <p:nvPr/>
        </p:nvCxnSpPr>
        <p:spPr bwMode="auto">
          <a:xfrm flipV="1">
            <a:off x="3618509" y="5321027"/>
            <a:ext cx="640307" cy="6859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Vývojový diagram: rozhodnutí 115"/>
          <p:cNvSpPr/>
          <p:nvPr/>
        </p:nvSpPr>
        <p:spPr bwMode="auto">
          <a:xfrm>
            <a:off x="3970783" y="5157192"/>
            <a:ext cx="576064" cy="317760"/>
          </a:xfrm>
          <a:prstGeom prst="flowChartDecisi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8" name="Přímá spojnice se šipkou 117"/>
          <p:cNvCxnSpPr>
            <a:stCxn id="116" idx="0"/>
            <a:endCxn id="10" idx="2"/>
          </p:cNvCxnSpPr>
          <p:nvPr/>
        </p:nvCxnSpPr>
        <p:spPr bwMode="auto">
          <a:xfrm flipV="1">
            <a:off x="4258815" y="4793357"/>
            <a:ext cx="1" cy="36383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8" name="Přímá spojnice se šipkou 127"/>
          <p:cNvCxnSpPr>
            <a:stCxn id="14" idx="0"/>
          </p:cNvCxnSpPr>
          <p:nvPr/>
        </p:nvCxnSpPr>
        <p:spPr bwMode="auto">
          <a:xfrm flipV="1">
            <a:off x="6325344" y="3109528"/>
            <a:ext cx="0" cy="105820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2" name="Přímá spojnice se šipkou 131"/>
          <p:cNvCxnSpPr/>
          <p:nvPr/>
        </p:nvCxnSpPr>
        <p:spPr bwMode="auto">
          <a:xfrm flipV="1">
            <a:off x="7385527" y="2348880"/>
            <a:ext cx="9085" cy="987789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5" name="Přímá spojnice se šipkou 134"/>
          <p:cNvCxnSpPr>
            <a:stCxn id="11" idx="3"/>
            <a:endCxn id="15" idx="1"/>
          </p:cNvCxnSpPr>
          <p:nvPr/>
        </p:nvCxnSpPr>
        <p:spPr bwMode="auto">
          <a:xfrm flipV="1">
            <a:off x="5642722" y="3638629"/>
            <a:ext cx="1202745" cy="789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8" name="Přímá spojnice se šipkou 137"/>
          <p:cNvCxnSpPr>
            <a:stCxn id="12" idx="3"/>
            <a:endCxn id="16" idx="1"/>
          </p:cNvCxnSpPr>
          <p:nvPr/>
        </p:nvCxnSpPr>
        <p:spPr bwMode="auto">
          <a:xfrm>
            <a:off x="6566892" y="2837216"/>
            <a:ext cx="1094556" cy="1572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Zaoblený obdélník 3"/>
          <p:cNvSpPr/>
          <p:nvPr/>
        </p:nvSpPr>
        <p:spPr>
          <a:xfrm>
            <a:off x="1060111" y="2336304"/>
            <a:ext cx="914400" cy="4572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URS</a:t>
            </a:r>
            <a:endParaRPr lang="cs-CZ" sz="2000" dirty="0"/>
          </a:p>
        </p:txBody>
      </p:sp>
      <p:cxnSp>
        <p:nvCxnSpPr>
          <p:cNvPr id="35" name="Přímá spojnice se šipkou 34"/>
          <p:cNvCxnSpPr>
            <a:stCxn id="7" idx="2"/>
            <a:endCxn id="10" idx="1"/>
          </p:cNvCxnSpPr>
          <p:nvPr/>
        </p:nvCxnSpPr>
        <p:spPr bwMode="auto">
          <a:xfrm>
            <a:off x="2792016" y="3416424"/>
            <a:ext cx="1009600" cy="1064121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6773772" y="2636912"/>
            <a:ext cx="611755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nebo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5815558" y="3442286"/>
            <a:ext cx="611755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nebo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4972333" y="4252875"/>
            <a:ext cx="611755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nebo</a:t>
            </a:r>
          </a:p>
        </p:txBody>
      </p:sp>
      <p:cxnSp>
        <p:nvCxnSpPr>
          <p:cNvPr id="34" name="Pravoúhlá spojnice 33"/>
          <p:cNvCxnSpPr>
            <a:endCxn id="14" idx="2"/>
          </p:cNvCxnSpPr>
          <p:nvPr/>
        </p:nvCxnSpPr>
        <p:spPr>
          <a:xfrm flipV="1">
            <a:off x="4546847" y="4797152"/>
            <a:ext cx="1778497" cy="52730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369943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Rekvalifikace: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Zařízení, prostory, média a systémy je třeba hodnotit v </a:t>
            </a:r>
            <a:r>
              <a:rPr lang="cs-CZ" b="1" dirty="0"/>
              <a:t>odpovídající četnosti</a:t>
            </a:r>
            <a:r>
              <a:rPr lang="cs-CZ" dirty="0"/>
              <a:t>, aby se potvrdilo, že </a:t>
            </a:r>
            <a:r>
              <a:rPr lang="cs-CZ" dirty="0" smtClean="0"/>
              <a:t>jsou </a:t>
            </a:r>
            <a:r>
              <a:rPr lang="cs-CZ" b="1" dirty="0"/>
              <a:t>neustále pod </a:t>
            </a:r>
            <a:r>
              <a:rPr lang="cs-CZ" b="1" dirty="0" smtClean="0"/>
              <a:t>kontrolou</a:t>
            </a:r>
            <a:r>
              <a:rPr lang="cs-CZ" dirty="0" smtClean="0"/>
              <a:t>.</a:t>
            </a:r>
            <a:endParaRPr lang="cs-CZ" b="1" dirty="0" smtClean="0"/>
          </a:p>
          <a:p>
            <a:pPr algn="just"/>
            <a:r>
              <a:rPr lang="cs-CZ" dirty="0"/>
              <a:t>V případech, kdy je rekvalifikace nutná a provádí se v určitém </a:t>
            </a:r>
            <a:r>
              <a:rPr lang="cs-CZ" b="1" dirty="0"/>
              <a:t>časovém období</a:t>
            </a:r>
            <a:r>
              <a:rPr lang="cs-CZ" dirty="0"/>
              <a:t>, je třeba toto období odůvodnit a stanovit kritéria hodnocení. </a:t>
            </a:r>
            <a:endParaRPr lang="cs-CZ" dirty="0" smtClean="0"/>
          </a:p>
          <a:p>
            <a:pPr algn="just"/>
            <a:r>
              <a:rPr lang="cs-CZ" dirty="0" smtClean="0"/>
              <a:t>Dále </a:t>
            </a:r>
            <a:r>
              <a:rPr lang="cs-CZ" dirty="0"/>
              <a:t>je nutno posoudit </a:t>
            </a:r>
            <a:r>
              <a:rPr lang="cs-CZ" dirty="0" smtClean="0"/>
              <a:t>vliv </a:t>
            </a:r>
            <a:r>
              <a:rPr lang="cs-CZ" b="1" dirty="0" smtClean="0"/>
              <a:t>změn </a:t>
            </a:r>
            <a:r>
              <a:rPr lang="cs-CZ" dirty="0" smtClean="0"/>
              <a:t>vzhledem k potřebě nového ověření.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39031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39999"/>
            <a:ext cx="8229600" cy="953885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Validace procesů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1200" dirty="0" smtClean="0"/>
              <a:t>vývoj procesu                                                                               procesní validace                                                       průběžné ověřování procesu </a:t>
            </a:r>
            <a:br>
              <a:rPr lang="cs-CZ" sz="1200" dirty="0" smtClean="0"/>
            </a:br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                                                                                                                          během životního cyklu        </a:t>
            </a:r>
            <a:endParaRPr lang="cs-CZ" sz="1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KVALIFIKACE A VALIDACE / VYR-32 DOPLNĚK 15</a:t>
            </a:r>
          </a:p>
          <a:p>
            <a:endParaRPr lang="cs-CZ" dirty="0"/>
          </a:p>
        </p:txBody>
      </p:sp>
      <p:graphicFrame>
        <p:nvGraphicFramePr>
          <p:cNvPr id="8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4426325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Ovál 8"/>
          <p:cNvSpPr/>
          <p:nvPr/>
        </p:nvSpPr>
        <p:spPr>
          <a:xfrm>
            <a:off x="2731128" y="5190272"/>
            <a:ext cx="855095" cy="855095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900" b="1" dirty="0" smtClean="0">
                <a:solidFill>
                  <a:schemeClr val="tx1"/>
                </a:solidFill>
              </a:rPr>
              <a:t>Retrospektivní validace</a:t>
            </a:r>
            <a:endParaRPr lang="cs-CZ" sz="900" b="1" dirty="0">
              <a:solidFill>
                <a:schemeClr val="tx1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2591780" y="5190272"/>
            <a:ext cx="914400" cy="914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2591780" y="5319210"/>
            <a:ext cx="994443" cy="7261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3671900" y="4734145"/>
            <a:ext cx="450050" cy="45612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826695" y="2528900"/>
            <a:ext cx="0" cy="35757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777245" y="2528900"/>
            <a:ext cx="45005" cy="3575772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3" name="Zaoblený obdélník 22"/>
          <p:cNvSpPr/>
          <p:nvPr/>
        </p:nvSpPr>
        <p:spPr>
          <a:xfrm>
            <a:off x="791580" y="2843935"/>
            <a:ext cx="900100" cy="63007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Design </a:t>
            </a:r>
            <a:r>
              <a:rPr lang="cs-CZ" sz="1100" dirty="0" err="1" smtClean="0"/>
              <a:t>space</a:t>
            </a:r>
            <a:endParaRPr lang="cs-CZ" sz="1100" dirty="0"/>
          </a:p>
        </p:txBody>
      </p:sp>
      <p:sp>
        <p:nvSpPr>
          <p:cNvPr id="24" name="Zaoblený obdélník 23"/>
          <p:cNvSpPr/>
          <p:nvPr/>
        </p:nvSpPr>
        <p:spPr>
          <a:xfrm>
            <a:off x="836585" y="4104075"/>
            <a:ext cx="855095" cy="63007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>
                <a:solidFill>
                  <a:schemeClr val="tx1"/>
                </a:solidFill>
              </a:rPr>
              <a:t>Vývoj procesu design </a:t>
            </a:r>
            <a:r>
              <a:rPr lang="cs-CZ" sz="1100" dirty="0" err="1" smtClean="0">
                <a:solidFill>
                  <a:schemeClr val="tx1"/>
                </a:solidFill>
              </a:rPr>
              <a:t>space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26" name="Přímá spojnice se šipkou 25"/>
          <p:cNvCxnSpPr>
            <a:stCxn id="23" idx="3"/>
          </p:cNvCxnSpPr>
          <p:nvPr/>
        </p:nvCxnSpPr>
        <p:spPr>
          <a:xfrm flipV="1">
            <a:off x="1691680" y="3023955"/>
            <a:ext cx="2430270" cy="1350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1691680" y="4419110"/>
            <a:ext cx="2430270" cy="900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aoblený obdélník 28"/>
          <p:cNvSpPr/>
          <p:nvPr/>
        </p:nvSpPr>
        <p:spPr>
          <a:xfrm>
            <a:off x="7237233" y="3333884"/>
            <a:ext cx="914400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Průběžné ověřování procesu</a:t>
            </a:r>
            <a:endParaRPr lang="cs-CZ" sz="1100" dirty="0"/>
          </a:p>
        </p:txBody>
      </p:sp>
      <p:cxnSp>
        <p:nvCxnSpPr>
          <p:cNvPr id="31" name="Přímá spojnice se šipkou 30"/>
          <p:cNvCxnSpPr/>
          <p:nvPr/>
        </p:nvCxnSpPr>
        <p:spPr>
          <a:xfrm>
            <a:off x="5070746" y="3023955"/>
            <a:ext cx="2170178" cy="4500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3671900" y="3654025"/>
            <a:ext cx="3565333" cy="137059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V="1">
            <a:off x="6327195" y="3879050"/>
            <a:ext cx="910038" cy="36923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V="1">
            <a:off x="5067055" y="4104075"/>
            <a:ext cx="2170178" cy="151374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4977045" y="3333884"/>
            <a:ext cx="585065" cy="7297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/>
          <p:nvPr/>
        </p:nvCxnSpPr>
        <p:spPr>
          <a:xfrm flipV="1">
            <a:off x="4977045" y="4644135"/>
            <a:ext cx="585065" cy="6750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984056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Validace procesů – obecné požadavky: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Pro procesní validaci se používají stejné velikosti šarží jako pro budoucí </a:t>
            </a:r>
            <a:r>
              <a:rPr lang="cs-CZ" dirty="0" smtClean="0"/>
              <a:t>produkci.</a:t>
            </a:r>
            <a:endParaRPr lang="cs-CZ" dirty="0"/>
          </a:p>
          <a:p>
            <a:pPr algn="just"/>
            <a:r>
              <a:rPr lang="cs-CZ" dirty="0"/>
              <a:t>Musí být splněny všechny atributy jakosti, registrace a podmínek </a:t>
            </a:r>
            <a:r>
              <a:rPr lang="cs-CZ" dirty="0" smtClean="0"/>
              <a:t>GMP.</a:t>
            </a:r>
            <a:endParaRPr lang="cs-CZ" dirty="0"/>
          </a:p>
          <a:p>
            <a:pPr algn="just"/>
            <a:r>
              <a:rPr lang="cs-CZ" dirty="0"/>
              <a:t>Dodavatelé výchozích materiálů musí být </a:t>
            </a:r>
            <a:r>
              <a:rPr lang="cs-CZ" dirty="0" smtClean="0"/>
              <a:t>kvalifikovaní.</a:t>
            </a:r>
            <a:endParaRPr lang="cs-CZ" dirty="0"/>
          </a:p>
          <a:p>
            <a:pPr algn="just"/>
            <a:r>
              <a:rPr lang="cs-CZ" dirty="0"/>
              <a:t>Validační šarže lze komerčně </a:t>
            </a:r>
            <a:r>
              <a:rPr lang="cs-CZ" dirty="0" smtClean="0"/>
              <a:t>uplatnit.</a:t>
            </a:r>
            <a:endParaRPr lang="cs-CZ" dirty="0"/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89662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Validace procesů – obecné požadavky: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Validace procesů u </a:t>
            </a:r>
            <a:r>
              <a:rPr lang="cs-CZ" b="1" dirty="0"/>
              <a:t>nových přípravků </a:t>
            </a:r>
            <a:r>
              <a:rPr lang="cs-CZ" dirty="0"/>
              <a:t>musí pokrývat </a:t>
            </a:r>
            <a:r>
              <a:rPr lang="cs-CZ" b="1" dirty="0"/>
              <a:t>všechny síly</a:t>
            </a:r>
            <a:r>
              <a:rPr lang="cs-CZ" dirty="0"/>
              <a:t>, které mají být uvedeny na </a:t>
            </a:r>
            <a:r>
              <a:rPr lang="cs-CZ" dirty="0" smtClean="0"/>
              <a:t>trh </a:t>
            </a:r>
            <a:r>
              <a:rPr lang="cs-CZ" dirty="0"/>
              <a:t>a všechna místa </a:t>
            </a:r>
            <a:r>
              <a:rPr lang="cs-CZ" dirty="0" smtClean="0"/>
              <a:t>výroby.</a:t>
            </a:r>
          </a:p>
          <a:p>
            <a:pPr algn="just"/>
            <a:r>
              <a:rPr lang="cs-CZ" dirty="0" smtClean="0"/>
              <a:t>Postup </a:t>
            </a:r>
            <a:r>
              <a:rPr lang="cs-CZ" b="1" dirty="0"/>
              <a:t>„</a:t>
            </a:r>
            <a:r>
              <a:rPr lang="cs-CZ" b="1" i="1" dirty="0" err="1"/>
              <a:t>bracketing</a:t>
            </a:r>
            <a:r>
              <a:rPr lang="cs-CZ" b="1" dirty="0" smtClean="0"/>
              <a:t>“</a:t>
            </a:r>
            <a:r>
              <a:rPr lang="cs-CZ" dirty="0" smtClean="0"/>
              <a:t>, vycházející </a:t>
            </a:r>
            <a:r>
              <a:rPr lang="cs-CZ" dirty="0"/>
              <a:t>z vědeckého základu a zohlednění rizik, </a:t>
            </a:r>
            <a:r>
              <a:rPr lang="cs-CZ" dirty="0" smtClean="0"/>
              <a:t>dle kterého </a:t>
            </a:r>
            <a:r>
              <a:rPr lang="cs-CZ" dirty="0"/>
              <a:t>se v procesu validace zkoušejí </a:t>
            </a:r>
            <a:r>
              <a:rPr lang="cs-CZ" b="1" dirty="0"/>
              <a:t>pouze šarže v nejzazších bodech </a:t>
            </a:r>
            <a:r>
              <a:rPr lang="cs-CZ" dirty="0" smtClean="0"/>
              <a:t>(např</a:t>
            </a:r>
            <a:r>
              <a:rPr lang="cs-CZ" dirty="0"/>
              <a:t>. síla, </a:t>
            </a:r>
            <a:r>
              <a:rPr lang="cs-CZ" dirty="0" smtClean="0"/>
              <a:t>velikost balení), je přijatelný pouze na základě rozsáhlých znalostí o procesu a vhodný např. při </a:t>
            </a:r>
            <a:r>
              <a:rPr lang="cs-CZ" b="1" dirty="0" smtClean="0"/>
              <a:t>transferech</a:t>
            </a:r>
            <a:r>
              <a:rPr lang="cs-CZ" dirty="0" smtClean="0"/>
              <a:t>, </a:t>
            </a:r>
            <a:r>
              <a:rPr lang="cs-CZ" b="1" dirty="0" smtClean="0"/>
              <a:t>změně velikosti šarže </a:t>
            </a:r>
            <a:r>
              <a:rPr lang="cs-CZ" dirty="0" smtClean="0"/>
              <a:t>apod.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85897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err="1" smtClean="0"/>
              <a:t>Konkurentní</a:t>
            </a:r>
            <a:r>
              <a:rPr lang="cs-CZ" dirty="0" smtClean="0"/>
              <a:t> validace: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Výjimečně, pokud </a:t>
            </a:r>
            <a:r>
              <a:rPr lang="cs-CZ" dirty="0"/>
              <a:t>existuje silný poměr přínosů a rizik pro pacienta, může být přijatelné nedokončit program validace před zahájením rutinní </a:t>
            </a:r>
            <a:r>
              <a:rPr lang="cs-CZ" dirty="0" smtClean="0"/>
              <a:t>výroby.</a:t>
            </a:r>
          </a:p>
          <a:p>
            <a:pPr algn="just"/>
            <a:r>
              <a:rPr lang="cs-CZ" dirty="0" smtClean="0"/>
              <a:t>Rozhodnutí </a:t>
            </a:r>
            <a:r>
              <a:rPr lang="cs-CZ" dirty="0"/>
              <a:t>o provedení </a:t>
            </a:r>
            <a:r>
              <a:rPr lang="cs-CZ" dirty="0" err="1"/>
              <a:t>konkurentní</a:t>
            </a:r>
            <a:r>
              <a:rPr lang="cs-CZ" dirty="0"/>
              <a:t> validace musí být odůvodněné, </a:t>
            </a:r>
            <a:r>
              <a:rPr lang="cs-CZ" dirty="0" smtClean="0"/>
              <a:t>zdokumentované a schválené ve VMP.</a:t>
            </a:r>
          </a:p>
          <a:p>
            <a:pPr algn="just"/>
            <a:r>
              <a:rPr lang="cs-CZ" dirty="0" smtClean="0"/>
              <a:t>Je </a:t>
            </a:r>
            <a:r>
              <a:rPr lang="cs-CZ" dirty="0"/>
              <a:t>třeba, aby existovaly dostatečné údaje na podporu závěru, že jakákoliv </a:t>
            </a:r>
            <a:r>
              <a:rPr lang="cs-CZ" b="1" dirty="0"/>
              <a:t>daná šarže přípravku je uniformní </a:t>
            </a:r>
            <a:r>
              <a:rPr lang="cs-CZ" dirty="0"/>
              <a:t>a </a:t>
            </a:r>
            <a:r>
              <a:rPr lang="cs-CZ" b="1" dirty="0"/>
              <a:t>splňuje definovaná akceptační kritéria</a:t>
            </a:r>
            <a:r>
              <a:rPr lang="cs-CZ" dirty="0"/>
              <a:t>. Výsledky a závěr musí být formálně zdokumentovány a k dispozici kvalifikované osobě, a to </a:t>
            </a:r>
            <a:r>
              <a:rPr lang="cs-CZ" b="1" dirty="0"/>
              <a:t>před certifikací </a:t>
            </a:r>
            <a:r>
              <a:rPr lang="cs-CZ" b="1" dirty="0" smtClean="0"/>
              <a:t>šarže</a:t>
            </a:r>
            <a:r>
              <a:rPr lang="cs-CZ" dirty="0"/>
              <a:t>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77378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Tradiční validace procesů: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fontScale="92500"/>
          </a:bodyPr>
          <a:lstStyle/>
          <a:p>
            <a:pPr algn="just"/>
            <a:r>
              <a:rPr lang="cs-CZ" dirty="0"/>
              <a:t>Výchozí PV je vyhodnocována </a:t>
            </a:r>
            <a:r>
              <a:rPr lang="cs-CZ" b="1" dirty="0" smtClean="0"/>
              <a:t>minimálně pro tři </a:t>
            </a:r>
            <a:r>
              <a:rPr lang="cs-CZ" dirty="0" smtClean="0"/>
              <a:t>po sobě následující výrobní šarže.</a:t>
            </a:r>
          </a:p>
          <a:p>
            <a:pPr algn="just"/>
            <a:r>
              <a:rPr lang="cs-CZ" dirty="0"/>
              <a:t>Počet vyrobených šarží a počet odebraných vzorků má vycházet z </a:t>
            </a:r>
            <a:r>
              <a:rPr lang="cs-CZ" b="1" dirty="0"/>
              <a:t>principů řízení rizik jakosti</a:t>
            </a:r>
            <a:r>
              <a:rPr lang="cs-CZ" dirty="0"/>
              <a:t>, umožňovat stanovení </a:t>
            </a:r>
            <a:r>
              <a:rPr lang="cs-CZ" b="1" dirty="0"/>
              <a:t>normálního rozmezí variací a trendů </a:t>
            </a:r>
            <a:r>
              <a:rPr lang="cs-CZ" dirty="0"/>
              <a:t>a </a:t>
            </a:r>
            <a:r>
              <a:rPr lang="cs-CZ" dirty="0" smtClean="0"/>
              <a:t>poskytovat  dostatečné </a:t>
            </a:r>
            <a:r>
              <a:rPr lang="cs-CZ" dirty="0"/>
              <a:t>údaje pro </a:t>
            </a:r>
            <a:r>
              <a:rPr lang="cs-CZ" dirty="0" smtClean="0"/>
              <a:t>hodnocení.</a:t>
            </a:r>
            <a:endParaRPr lang="cs-CZ" dirty="0"/>
          </a:p>
          <a:p>
            <a:pPr algn="just"/>
            <a:r>
              <a:rPr lang="cs-CZ" dirty="0"/>
              <a:t>Původní postup validace s použitím třech šarží může vyžadovat doplnění o další údaje získané z </a:t>
            </a:r>
            <a:r>
              <a:rPr lang="cs-CZ" b="1" dirty="0"/>
              <a:t>následných šarží v rámci průběžného ověřování </a:t>
            </a:r>
            <a:r>
              <a:rPr lang="cs-CZ" b="1" dirty="0" smtClean="0"/>
              <a:t>procesu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85480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Minimální sestava PV protokolu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Popis </a:t>
            </a:r>
            <a:r>
              <a:rPr lang="cs-CZ" dirty="0" smtClean="0"/>
              <a:t>procesu.</a:t>
            </a:r>
            <a:endParaRPr lang="cs-CZ" dirty="0"/>
          </a:p>
          <a:p>
            <a:pPr algn="just"/>
            <a:r>
              <a:rPr lang="cs-CZ" dirty="0"/>
              <a:t>Funkce a </a:t>
            </a:r>
            <a:r>
              <a:rPr lang="cs-CZ" dirty="0" smtClean="0"/>
              <a:t>odpovědnosti.</a:t>
            </a:r>
            <a:endParaRPr lang="cs-CZ" dirty="0"/>
          </a:p>
          <a:p>
            <a:pPr algn="just"/>
            <a:r>
              <a:rPr lang="cs-CZ" dirty="0"/>
              <a:t>CPP a </a:t>
            </a:r>
            <a:r>
              <a:rPr lang="cs-CZ" dirty="0" smtClean="0"/>
              <a:t>CQA (kritické procesní parametry, atributy jakosti).</a:t>
            </a:r>
            <a:endParaRPr lang="cs-CZ" dirty="0"/>
          </a:p>
          <a:p>
            <a:pPr algn="just"/>
            <a:r>
              <a:rPr lang="cs-CZ" dirty="0"/>
              <a:t>Ostatní nekritické parametry významné pro </a:t>
            </a:r>
            <a:r>
              <a:rPr lang="cs-CZ" dirty="0" smtClean="0"/>
              <a:t>proces.</a:t>
            </a:r>
            <a:endParaRPr lang="cs-CZ" dirty="0"/>
          </a:p>
          <a:p>
            <a:pPr algn="just"/>
            <a:r>
              <a:rPr lang="cs-CZ" dirty="0"/>
              <a:t>Seznamy zařízení a měřících </a:t>
            </a:r>
            <a:r>
              <a:rPr lang="cs-CZ" dirty="0" smtClean="0"/>
              <a:t>přístrojů.</a:t>
            </a:r>
            <a:endParaRPr lang="cs-CZ" dirty="0"/>
          </a:p>
          <a:p>
            <a:pPr algn="just"/>
            <a:r>
              <a:rPr lang="cs-CZ" dirty="0"/>
              <a:t>Použité analytické metody a </a:t>
            </a:r>
            <a:r>
              <a:rPr lang="cs-CZ" dirty="0" smtClean="0"/>
              <a:t>IPC.</a:t>
            </a:r>
            <a:endParaRPr lang="cs-CZ" dirty="0"/>
          </a:p>
          <a:p>
            <a:pPr algn="just"/>
            <a:r>
              <a:rPr lang="cs-CZ" dirty="0"/>
              <a:t>Doplňkové testy a vzorkovací </a:t>
            </a:r>
            <a:r>
              <a:rPr lang="cs-CZ" dirty="0" smtClean="0"/>
              <a:t>plány.</a:t>
            </a:r>
            <a:endParaRPr lang="cs-CZ" dirty="0"/>
          </a:p>
          <a:p>
            <a:pPr algn="just"/>
            <a:r>
              <a:rPr lang="cs-CZ" dirty="0"/>
              <a:t>Způsob dokumentování a vyhodnocování </a:t>
            </a:r>
            <a:r>
              <a:rPr lang="cs-CZ" dirty="0" smtClean="0"/>
              <a:t>PV.</a:t>
            </a:r>
            <a:endParaRPr lang="cs-CZ" dirty="0"/>
          </a:p>
          <a:p>
            <a:pPr algn="just"/>
            <a:r>
              <a:rPr lang="cs-CZ" dirty="0"/>
              <a:t>Způsob propouštění šarží </a:t>
            </a:r>
            <a:r>
              <a:rPr lang="cs-CZ" dirty="0" smtClean="0"/>
              <a:t>QC.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73095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Průběžné ověřování </a:t>
            </a:r>
            <a:r>
              <a:rPr lang="cs-CZ" dirty="0" smtClean="0"/>
              <a:t>procesů </a:t>
            </a:r>
            <a:r>
              <a:rPr lang="cs-CZ" sz="2800" b="0" i="1" dirty="0" smtClean="0"/>
              <a:t>(</a:t>
            </a:r>
            <a:r>
              <a:rPr lang="cs-CZ" sz="2800" b="0" i="1" dirty="0" err="1"/>
              <a:t>Continuous</a:t>
            </a:r>
            <a:r>
              <a:rPr lang="cs-CZ" sz="2800" b="0" i="1" dirty="0"/>
              <a:t> </a:t>
            </a:r>
            <a:r>
              <a:rPr lang="cs-CZ" sz="2800" b="0" i="1" dirty="0" err="1"/>
              <a:t>process</a:t>
            </a:r>
            <a:r>
              <a:rPr lang="cs-CZ" sz="2800" b="0" i="1" dirty="0"/>
              <a:t> </a:t>
            </a:r>
            <a:r>
              <a:rPr lang="cs-CZ" sz="2800" b="0" i="1" dirty="0" err="1"/>
              <a:t>verification</a:t>
            </a:r>
            <a:r>
              <a:rPr lang="cs-CZ" sz="2800" b="0" i="1" dirty="0"/>
              <a:t>)</a:t>
            </a:r>
            <a:r>
              <a:rPr lang="cs-CZ" dirty="0"/>
              <a:t>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fontScale="92500"/>
          </a:bodyPr>
          <a:lstStyle/>
          <a:p>
            <a:pPr algn="just"/>
            <a:r>
              <a:rPr lang="cs-CZ" dirty="0"/>
              <a:t>Pro produkty vyvinuté metodou </a:t>
            </a:r>
            <a:r>
              <a:rPr lang="cs-CZ" b="1" i="1" dirty="0" err="1"/>
              <a:t>Quality</a:t>
            </a:r>
            <a:r>
              <a:rPr lang="cs-CZ" b="1" i="1" dirty="0"/>
              <a:t> by </a:t>
            </a:r>
            <a:r>
              <a:rPr lang="cs-CZ" b="1" i="1" dirty="0" smtClean="0"/>
              <a:t>Design </a:t>
            </a:r>
            <a:r>
              <a:rPr lang="cs-CZ" dirty="0" smtClean="0"/>
              <a:t>a s použitím</a:t>
            </a:r>
            <a:r>
              <a:rPr lang="cs-CZ" b="1" i="1" dirty="0" smtClean="0"/>
              <a:t> Design </a:t>
            </a:r>
            <a:r>
              <a:rPr lang="cs-CZ" b="1" i="1" dirty="0" err="1" smtClean="0"/>
              <a:t>space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r>
              <a:rPr lang="cs-CZ" dirty="0"/>
              <a:t>Při používání </a:t>
            </a:r>
            <a:r>
              <a:rPr lang="cs-CZ" b="1" i="1" dirty="0" err="1"/>
              <a:t>Process</a:t>
            </a:r>
            <a:r>
              <a:rPr lang="cs-CZ" b="1" i="1" dirty="0"/>
              <a:t> </a:t>
            </a:r>
            <a:r>
              <a:rPr lang="cs-CZ" b="1" i="1" dirty="0" err="1"/>
              <a:t>Analytical</a:t>
            </a:r>
            <a:r>
              <a:rPr lang="cs-CZ" b="1" i="1" dirty="0"/>
              <a:t> Technology </a:t>
            </a:r>
            <a:r>
              <a:rPr lang="cs-CZ" dirty="0"/>
              <a:t>(PAT</a:t>
            </a:r>
            <a:r>
              <a:rPr lang="cs-CZ" dirty="0" smtClean="0"/>
              <a:t>) a kontrol procesu využívající </a:t>
            </a:r>
            <a:r>
              <a:rPr lang="cs-CZ" dirty="0" err="1" smtClean="0"/>
              <a:t>multivariační</a:t>
            </a:r>
            <a:r>
              <a:rPr lang="cs-CZ" dirty="0" smtClean="0"/>
              <a:t> statistiku.</a:t>
            </a:r>
          </a:p>
          <a:p>
            <a:pPr algn="just"/>
            <a:r>
              <a:rPr lang="cs-CZ" dirty="0" smtClean="0"/>
              <a:t>Musí </a:t>
            </a:r>
            <a:r>
              <a:rPr lang="cs-CZ" dirty="0"/>
              <a:t>existovat vědecky podložená </a:t>
            </a:r>
            <a:r>
              <a:rPr lang="cs-CZ" b="1" dirty="0"/>
              <a:t>kontrolní strategie </a:t>
            </a:r>
            <a:r>
              <a:rPr lang="cs-CZ" dirty="0"/>
              <a:t>pro požadované </a:t>
            </a:r>
            <a:r>
              <a:rPr lang="cs-CZ" b="1" dirty="0"/>
              <a:t>atributy pro vstupní materiály</a:t>
            </a:r>
            <a:r>
              <a:rPr lang="cs-CZ" dirty="0"/>
              <a:t>, </a:t>
            </a:r>
            <a:r>
              <a:rPr lang="cs-CZ" b="1" dirty="0"/>
              <a:t>kritické atributy jakosti </a:t>
            </a:r>
            <a:r>
              <a:rPr lang="cs-CZ" dirty="0"/>
              <a:t>a </a:t>
            </a:r>
            <a:r>
              <a:rPr lang="cs-CZ" b="1" dirty="0"/>
              <a:t>kritické parametry procesu</a:t>
            </a:r>
            <a:r>
              <a:rPr lang="cs-CZ" dirty="0"/>
              <a:t>, aby se potvrdila realizace přípravku. Ta by měla zahrnovat i pravidelné hodnocení kontrolní strategie. </a:t>
            </a:r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51119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57200" y="1080002"/>
            <a:ext cx="8229600" cy="50379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Příklad DESIGN SPACE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idx="1"/>
          </p:nvPr>
        </p:nvSpPr>
        <p:spPr>
          <a:xfrm>
            <a:off x="386535" y="1440000"/>
            <a:ext cx="4040188" cy="612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Tradiční přístup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57200" y="3789040"/>
            <a:ext cx="4040188" cy="2430270"/>
          </a:xfrm>
        </p:spPr>
        <p:txBody>
          <a:bodyPr>
            <a:normAutofit/>
          </a:bodyPr>
          <a:lstStyle/>
          <a:p>
            <a:r>
              <a:rPr lang="cs-CZ" sz="2200" dirty="0" smtClean="0"/>
              <a:t>Granulace v rotačním granulátoru v ověřenými rozsahy parametrů </a:t>
            </a:r>
          </a:p>
          <a:p>
            <a:pPr lvl="1"/>
            <a:r>
              <a:rPr lang="cs-CZ" sz="1800" b="1" i="1" dirty="0" smtClean="0"/>
              <a:t>Rychlost 1400-1600 </a:t>
            </a:r>
            <a:r>
              <a:rPr lang="cs-CZ" sz="1800" b="1" i="1" dirty="0" err="1" smtClean="0"/>
              <a:t>rpm</a:t>
            </a:r>
            <a:endParaRPr lang="cs-CZ" sz="1800" b="1" i="1" dirty="0" smtClean="0"/>
          </a:p>
          <a:p>
            <a:pPr lvl="1"/>
            <a:r>
              <a:rPr lang="cs-CZ" sz="1800" b="1" i="1" dirty="0" smtClean="0"/>
              <a:t>Množství </a:t>
            </a:r>
            <a:r>
              <a:rPr lang="cs-CZ" sz="1800" b="1" i="1" dirty="0"/>
              <a:t>vody 1750 ml ±5</a:t>
            </a:r>
            <a:r>
              <a:rPr lang="cs-CZ" sz="1800" b="1" i="1" dirty="0" smtClean="0"/>
              <a:t>%</a:t>
            </a:r>
          </a:p>
          <a:p>
            <a:pPr lvl="1"/>
            <a:r>
              <a:rPr lang="cs-CZ" sz="1800" b="1" i="1" dirty="0" smtClean="0"/>
              <a:t>Tlak 2.5-3,0 bar</a:t>
            </a:r>
            <a:endParaRPr lang="cs-CZ" sz="1800" b="1" i="1" dirty="0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sz="quarter" idx="3"/>
          </p:nvPr>
        </p:nvSpPr>
        <p:spPr>
          <a:xfrm>
            <a:off x="4531881" y="1440000"/>
            <a:ext cx="4041775" cy="612000"/>
          </a:xfrm>
        </p:spPr>
        <p:txBody>
          <a:bodyPr/>
          <a:lstStyle/>
          <a:p>
            <a:pPr algn="ctr"/>
            <a:r>
              <a:rPr lang="cs-CZ" dirty="0" smtClean="0"/>
              <a:t>Design </a:t>
            </a:r>
            <a:r>
              <a:rPr lang="cs-CZ" dirty="0" err="1" smtClean="0"/>
              <a:t>space</a:t>
            </a:r>
            <a:endParaRPr lang="cs-CZ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sz="quarter" idx="4"/>
          </p:nvPr>
        </p:nvSpPr>
        <p:spPr>
          <a:xfrm>
            <a:off x="4645025" y="3733580"/>
            <a:ext cx="4041775" cy="2485730"/>
          </a:xfrm>
        </p:spPr>
        <p:txBody>
          <a:bodyPr>
            <a:normAutofit/>
          </a:bodyPr>
          <a:lstStyle/>
          <a:p>
            <a:r>
              <a:rPr lang="cs-CZ" sz="2200" dirty="0" smtClean="0"/>
              <a:t>Granulace v rotačním granulátoru do vytvoření požadované velikosti částic </a:t>
            </a:r>
            <a:r>
              <a:rPr lang="cs-CZ" sz="2200" b="1" dirty="0" smtClean="0"/>
              <a:t>V</a:t>
            </a:r>
            <a:r>
              <a:rPr lang="cs-CZ" sz="2200" dirty="0"/>
              <a:t> </a:t>
            </a:r>
            <a:r>
              <a:rPr lang="cs-CZ" sz="2200" dirty="0" smtClean="0"/>
              <a:t>změnou otáček, výší tlaku a množstvím vody dle vztahu </a:t>
            </a:r>
          </a:p>
          <a:p>
            <a:pPr lvl="1"/>
            <a:r>
              <a:rPr lang="cs-CZ" sz="1800" b="1" i="1" dirty="0" smtClean="0"/>
              <a:t>V </a:t>
            </a:r>
            <a:r>
              <a:rPr lang="en-US" sz="1800" b="1" i="1" dirty="0" smtClean="0"/>
              <a:t>= f</a:t>
            </a:r>
            <a:r>
              <a:rPr lang="cs-CZ" sz="1800" b="1" i="1" dirty="0" smtClean="0"/>
              <a:t> </a:t>
            </a:r>
            <a:r>
              <a:rPr lang="en-US" sz="1800" b="1" i="1" dirty="0" smtClean="0"/>
              <a:t>(</a:t>
            </a:r>
            <a:r>
              <a:rPr lang="cs-CZ" sz="1800" b="1" i="1" dirty="0" smtClean="0"/>
              <a:t>otáčky</a:t>
            </a:r>
            <a:r>
              <a:rPr lang="en-US" sz="1800" b="1" i="1" dirty="0" smtClean="0"/>
              <a:t>) </a:t>
            </a:r>
            <a:r>
              <a:rPr lang="en-US" sz="1800" b="1" i="1" dirty="0"/>
              <a:t>+ </a:t>
            </a:r>
            <a:r>
              <a:rPr lang="en-US" sz="1800" b="1" i="1" dirty="0" smtClean="0"/>
              <a:t>f</a:t>
            </a:r>
            <a:r>
              <a:rPr lang="cs-CZ" sz="1800" b="1" i="1" dirty="0" smtClean="0"/>
              <a:t> </a:t>
            </a:r>
            <a:r>
              <a:rPr lang="en-US" sz="1800" b="1" i="1" dirty="0" smtClean="0"/>
              <a:t>(</a:t>
            </a:r>
            <a:r>
              <a:rPr lang="cs-CZ" sz="1800" b="1" i="1" dirty="0" smtClean="0"/>
              <a:t>množství vody</a:t>
            </a:r>
            <a:r>
              <a:rPr lang="en-US" sz="1800" b="1" i="1" dirty="0" smtClean="0"/>
              <a:t>)</a:t>
            </a:r>
            <a:r>
              <a:rPr lang="cs-CZ" sz="1800" b="1" i="1" dirty="0" smtClean="0"/>
              <a:t> </a:t>
            </a:r>
            <a:r>
              <a:rPr lang="en-US" sz="1800" b="1" i="1" dirty="0" smtClean="0"/>
              <a:t>+ f</a:t>
            </a:r>
            <a:r>
              <a:rPr lang="cs-CZ" sz="1800" b="1" i="1" dirty="0" smtClean="0"/>
              <a:t> </a:t>
            </a:r>
            <a:r>
              <a:rPr lang="en-US" sz="1800" b="1" i="1" dirty="0" smtClean="0"/>
              <a:t>(</a:t>
            </a:r>
            <a:r>
              <a:rPr lang="cs-CZ" sz="1800" b="1" i="1" dirty="0" smtClean="0"/>
              <a:t>tlak</a:t>
            </a:r>
            <a:r>
              <a:rPr lang="en-US" sz="1800" b="1" i="1" dirty="0" smtClean="0"/>
              <a:t>)</a:t>
            </a:r>
            <a:r>
              <a:rPr lang="cs-CZ" sz="1800" b="1" i="1" dirty="0" smtClean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KVALIFIKACE A VALIDACE / VYR-32 DOPLNĚK 15</a:t>
            </a:r>
          </a:p>
          <a:p>
            <a:endParaRPr lang="cs-CZ" dirty="0"/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55" y="2033845"/>
            <a:ext cx="3735415" cy="166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020" y="2033845"/>
            <a:ext cx="3960440" cy="166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243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Hybridní přístup: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Kombinace tradičního a kontinuálního </a:t>
            </a:r>
            <a:r>
              <a:rPr lang="cs-CZ" dirty="0" smtClean="0"/>
              <a:t>přístupu.</a:t>
            </a:r>
            <a:endParaRPr lang="cs-CZ" dirty="0"/>
          </a:p>
          <a:p>
            <a:pPr algn="just"/>
            <a:r>
              <a:rPr lang="cs-CZ" dirty="0" smtClean="0"/>
              <a:t>Použití pro </a:t>
            </a:r>
            <a:r>
              <a:rPr lang="cs-CZ" dirty="0"/>
              <a:t>změnové </a:t>
            </a:r>
            <a:r>
              <a:rPr lang="cs-CZ" dirty="0" smtClean="0"/>
              <a:t>stavy.</a:t>
            </a:r>
            <a:endParaRPr lang="cs-CZ" dirty="0"/>
          </a:p>
          <a:p>
            <a:pPr algn="just"/>
            <a:r>
              <a:rPr lang="cs-CZ" dirty="0" smtClean="0"/>
              <a:t>Použití pro </a:t>
            </a:r>
            <a:r>
              <a:rPr lang="cs-CZ" i="1" dirty="0" err="1" smtClean="0"/>
              <a:t>Ongoing</a:t>
            </a:r>
            <a:r>
              <a:rPr lang="cs-CZ" i="1" dirty="0" smtClean="0"/>
              <a:t> </a:t>
            </a:r>
            <a:r>
              <a:rPr lang="cs-CZ" i="1" dirty="0" err="1" smtClean="0"/>
              <a:t>process</a:t>
            </a:r>
            <a:r>
              <a:rPr lang="cs-CZ" i="1" dirty="0" smtClean="0"/>
              <a:t> </a:t>
            </a:r>
            <a:r>
              <a:rPr lang="cs-CZ" i="1" dirty="0" err="1" smtClean="0"/>
              <a:t>verification</a:t>
            </a:r>
            <a:r>
              <a:rPr lang="cs-CZ" dirty="0" smtClean="0"/>
              <a:t>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99756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Průběžné ověření</a:t>
            </a:r>
            <a:r>
              <a:rPr lang="cs-CZ" dirty="0" smtClean="0"/>
              <a:t> </a:t>
            </a:r>
            <a:r>
              <a:rPr lang="cs-CZ" sz="2800" b="0" i="1" dirty="0">
                <a:solidFill>
                  <a:srgbClr val="2D3291"/>
                </a:solidFill>
                <a:ea typeface="+mn-ea"/>
                <a:cs typeface="+mn-cs"/>
              </a:rPr>
              <a:t>(</a:t>
            </a:r>
            <a:r>
              <a:rPr lang="cs-CZ" sz="2800" b="0" i="1" dirty="0" err="1">
                <a:solidFill>
                  <a:srgbClr val="2D3291"/>
                </a:solidFill>
                <a:ea typeface="+mn-ea"/>
                <a:cs typeface="+mn-cs"/>
              </a:rPr>
              <a:t>Ongoing</a:t>
            </a:r>
            <a:r>
              <a:rPr lang="cs-CZ" sz="2800" b="0" i="1" dirty="0">
                <a:solidFill>
                  <a:srgbClr val="2D3291"/>
                </a:solidFill>
                <a:ea typeface="+mn-ea"/>
                <a:cs typeface="+mn-cs"/>
              </a:rPr>
              <a:t> </a:t>
            </a:r>
            <a:r>
              <a:rPr lang="cs-CZ" sz="2800" b="0" i="1" dirty="0" err="1">
                <a:solidFill>
                  <a:srgbClr val="2D3291"/>
                </a:solidFill>
                <a:ea typeface="+mn-ea"/>
                <a:cs typeface="+mn-cs"/>
              </a:rPr>
              <a:t>Process</a:t>
            </a:r>
            <a:r>
              <a:rPr lang="cs-CZ" sz="2800" b="0" i="1" dirty="0">
                <a:solidFill>
                  <a:srgbClr val="2D3291"/>
                </a:solidFill>
                <a:ea typeface="+mn-ea"/>
                <a:cs typeface="+mn-cs"/>
              </a:rPr>
              <a:t> </a:t>
            </a:r>
            <a:r>
              <a:rPr lang="cs-CZ" sz="2800" b="0" i="1" dirty="0" err="1" smtClean="0">
                <a:solidFill>
                  <a:srgbClr val="2D3291"/>
                </a:solidFill>
                <a:ea typeface="+mn-ea"/>
                <a:cs typeface="+mn-cs"/>
              </a:rPr>
              <a:t>Verification</a:t>
            </a:r>
            <a:r>
              <a:rPr lang="cs-CZ" sz="2800" b="0" i="1" dirty="0" smtClean="0">
                <a:solidFill>
                  <a:srgbClr val="2D3291"/>
                </a:solidFill>
                <a:ea typeface="+mn-ea"/>
                <a:cs typeface="+mn-cs"/>
              </a:rPr>
              <a:t>)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Provádí se během </a:t>
            </a:r>
            <a:r>
              <a:rPr lang="cs-CZ" b="1" dirty="0"/>
              <a:t>životního cyklu procesu </a:t>
            </a:r>
            <a:r>
              <a:rPr lang="cs-CZ" i="1" dirty="0"/>
              <a:t>(</a:t>
            </a:r>
            <a:r>
              <a:rPr lang="cs-CZ" i="1" dirty="0" err="1"/>
              <a:t>lifecycle</a:t>
            </a:r>
            <a:r>
              <a:rPr lang="cs-CZ" i="1" dirty="0" smtClean="0"/>
              <a:t>).</a:t>
            </a:r>
            <a:endParaRPr lang="cs-CZ" i="1" dirty="0"/>
          </a:p>
          <a:p>
            <a:pPr algn="just"/>
            <a:r>
              <a:rPr lang="cs-CZ" dirty="0" smtClean="0"/>
              <a:t>Je nutné stanovit </a:t>
            </a:r>
            <a:r>
              <a:rPr lang="cs-CZ" b="1" dirty="0"/>
              <a:t>periodické intervaly a rozsah </a:t>
            </a:r>
            <a:r>
              <a:rPr lang="cs-CZ" dirty="0"/>
              <a:t>vyhodnocování pro </a:t>
            </a:r>
            <a:r>
              <a:rPr lang="cs-CZ" dirty="0" smtClean="0"/>
              <a:t>verifikaci.</a:t>
            </a:r>
            <a:endParaRPr lang="cs-CZ" dirty="0"/>
          </a:p>
          <a:p>
            <a:pPr algn="just"/>
            <a:r>
              <a:rPr lang="cs-CZ" dirty="0"/>
              <a:t>Podle situace modifikovat verifikaci v jednotlivých bodech </a:t>
            </a:r>
            <a:r>
              <a:rPr lang="cs-CZ" dirty="0" smtClean="0"/>
              <a:t>cyklu.</a:t>
            </a:r>
            <a:endParaRPr lang="cs-CZ" dirty="0"/>
          </a:p>
          <a:p>
            <a:pPr algn="just"/>
            <a:r>
              <a:rPr lang="cs-CZ" dirty="0"/>
              <a:t>Využívat </a:t>
            </a:r>
            <a:r>
              <a:rPr lang="cs-CZ" b="1" dirty="0"/>
              <a:t>statistické metody </a:t>
            </a:r>
            <a:r>
              <a:rPr lang="cs-CZ" b="1" dirty="0" smtClean="0"/>
              <a:t>vyhodnocování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r>
              <a:rPr lang="cs-CZ" dirty="0"/>
              <a:t>Využívat pro </a:t>
            </a:r>
            <a:r>
              <a:rPr lang="cs-CZ" b="1" dirty="0" err="1"/>
              <a:t>Product</a:t>
            </a:r>
            <a:r>
              <a:rPr lang="cs-CZ" b="1" dirty="0"/>
              <a:t> </a:t>
            </a:r>
            <a:r>
              <a:rPr lang="cs-CZ" b="1" dirty="0" err="1"/>
              <a:t>Quality</a:t>
            </a:r>
            <a:r>
              <a:rPr lang="cs-CZ" b="1" dirty="0"/>
              <a:t> </a:t>
            </a:r>
            <a:r>
              <a:rPr lang="cs-CZ" b="1" dirty="0" err="1" smtClean="0"/>
              <a:t>Review</a:t>
            </a:r>
            <a:r>
              <a:rPr lang="cs-CZ" dirty="0" smtClean="0"/>
              <a:t>.</a:t>
            </a:r>
            <a:endParaRPr lang="cs-CZ" b="1" dirty="0"/>
          </a:p>
          <a:p>
            <a:pPr marL="0" indent="0" algn="just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74453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Ověření dopravy: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Verifikace </a:t>
            </a:r>
            <a:r>
              <a:rPr lang="cs-CZ" b="1" dirty="0"/>
              <a:t>značení a </a:t>
            </a:r>
            <a:r>
              <a:rPr lang="cs-CZ" b="1" dirty="0" smtClean="0"/>
              <a:t>obalů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r>
              <a:rPr lang="cs-CZ" dirty="0"/>
              <a:t>Verifikovat </a:t>
            </a:r>
            <a:r>
              <a:rPr lang="cs-CZ" b="1" dirty="0"/>
              <a:t>sezónní vlivy</a:t>
            </a:r>
            <a:r>
              <a:rPr lang="cs-CZ" dirty="0"/>
              <a:t>, </a:t>
            </a:r>
            <a:r>
              <a:rPr lang="cs-CZ" b="1" dirty="0"/>
              <a:t>kolizní situace </a:t>
            </a:r>
            <a:r>
              <a:rPr lang="cs-CZ" dirty="0"/>
              <a:t>na dopravní cestě a další možné </a:t>
            </a:r>
            <a:r>
              <a:rPr lang="cs-CZ" dirty="0" smtClean="0"/>
              <a:t>okolnosti.</a:t>
            </a:r>
            <a:endParaRPr lang="cs-CZ" dirty="0"/>
          </a:p>
          <a:p>
            <a:pPr algn="just"/>
            <a:r>
              <a:rPr lang="cs-CZ" b="1" dirty="0"/>
              <a:t>Analýza rizik </a:t>
            </a:r>
            <a:r>
              <a:rPr lang="cs-CZ" dirty="0"/>
              <a:t>je vhodným nástrojem pro vyhledání faktorů ovlivňujících </a:t>
            </a:r>
            <a:r>
              <a:rPr lang="cs-CZ" dirty="0" smtClean="0"/>
              <a:t>dopravu.</a:t>
            </a:r>
            <a:endParaRPr lang="cs-CZ" dirty="0"/>
          </a:p>
          <a:p>
            <a:pPr algn="just"/>
            <a:r>
              <a:rPr lang="cs-CZ" b="1" dirty="0"/>
              <a:t>Kontinuální monitoring </a:t>
            </a:r>
            <a:r>
              <a:rPr lang="cs-CZ" dirty="0"/>
              <a:t>a záznamy pro </a:t>
            </a:r>
            <a:r>
              <a:rPr lang="cs-CZ" b="1" dirty="0"/>
              <a:t>kritické </a:t>
            </a:r>
            <a:r>
              <a:rPr lang="cs-CZ" dirty="0"/>
              <a:t>okolnosti </a:t>
            </a:r>
            <a:r>
              <a:rPr lang="cs-CZ" dirty="0" smtClean="0"/>
              <a:t>transportu.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41405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Validace </a:t>
            </a:r>
            <a:r>
              <a:rPr lang="cs-CZ" dirty="0" smtClean="0"/>
              <a:t>balení: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Vyšetřuje se vliv </a:t>
            </a:r>
            <a:r>
              <a:rPr lang="cs-CZ" b="1" dirty="0"/>
              <a:t>různých balících metod a zařízení </a:t>
            </a:r>
            <a:r>
              <a:rPr lang="cs-CZ" dirty="0"/>
              <a:t>na produkt (obal</a:t>
            </a:r>
            <a:r>
              <a:rPr lang="cs-CZ" dirty="0" smtClean="0"/>
              <a:t>).</a:t>
            </a:r>
            <a:endParaRPr lang="cs-CZ" dirty="0"/>
          </a:p>
          <a:p>
            <a:pPr algn="just"/>
            <a:r>
              <a:rPr lang="cs-CZ" dirty="0"/>
              <a:t>Kvalifikace zařízení pro balení je výchozí základnou včetně simulování mezních parametrů (rychlost, teploty svařování apod</a:t>
            </a:r>
            <a:r>
              <a:rPr lang="cs-CZ" dirty="0" smtClean="0"/>
              <a:t>.).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40799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Validace médií: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Mezi </a:t>
            </a:r>
            <a:r>
              <a:rPr lang="cs-CZ" dirty="0" smtClean="0"/>
              <a:t>„</a:t>
            </a:r>
            <a:r>
              <a:rPr lang="cs-CZ" dirty="0" err="1" smtClean="0"/>
              <a:t>utilities</a:t>
            </a:r>
            <a:r>
              <a:rPr lang="cs-CZ" dirty="0" smtClean="0"/>
              <a:t>“ </a:t>
            </a:r>
            <a:r>
              <a:rPr lang="cs-CZ" dirty="0"/>
              <a:t>patří </a:t>
            </a:r>
            <a:r>
              <a:rPr lang="cs-CZ" b="1" dirty="0"/>
              <a:t>pára, voda, vzduch, ostatní plyny </a:t>
            </a:r>
            <a:r>
              <a:rPr lang="cs-CZ" dirty="0"/>
              <a:t>a další technická </a:t>
            </a:r>
            <a:r>
              <a:rPr lang="cs-CZ" dirty="0" smtClean="0"/>
              <a:t>média.</a:t>
            </a:r>
            <a:endParaRPr lang="cs-CZ" dirty="0"/>
          </a:p>
          <a:p>
            <a:pPr algn="just"/>
            <a:r>
              <a:rPr lang="cs-CZ" dirty="0"/>
              <a:t>Kvalita médií je potvrzována během instalace a ověřena během </a:t>
            </a:r>
            <a:r>
              <a:rPr lang="cs-CZ" b="1" dirty="0" smtClean="0"/>
              <a:t>kvalifikací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r>
              <a:rPr lang="cs-CZ" dirty="0"/>
              <a:t>Kvalifikace </a:t>
            </a:r>
            <a:r>
              <a:rPr lang="cs-CZ" dirty="0" smtClean="0"/>
              <a:t>médií musí </a:t>
            </a:r>
            <a:r>
              <a:rPr lang="cs-CZ" dirty="0"/>
              <a:t>zohledňovat </a:t>
            </a:r>
            <a:r>
              <a:rPr lang="cs-CZ" b="1" dirty="0"/>
              <a:t>sezonní </a:t>
            </a:r>
            <a:r>
              <a:rPr lang="cs-CZ" b="1" dirty="0" smtClean="0"/>
              <a:t>vlivy</a:t>
            </a:r>
            <a:r>
              <a:rPr lang="cs-CZ" dirty="0" smtClean="0"/>
              <a:t>.</a:t>
            </a:r>
            <a:endParaRPr lang="cs-CZ" b="1" dirty="0" smtClean="0"/>
          </a:p>
          <a:p>
            <a:pPr algn="just"/>
            <a:r>
              <a:rPr lang="cs-CZ" dirty="0" smtClean="0"/>
              <a:t>Pokud dochází </a:t>
            </a:r>
            <a:r>
              <a:rPr lang="cs-CZ" dirty="0"/>
              <a:t>k přímému kontaktu s přípravkem, např. u vzduchotechnických systémů (HVAC) nebo </a:t>
            </a:r>
            <a:r>
              <a:rPr lang="cs-CZ" dirty="0" err="1" smtClean="0"/>
              <a:t>inertizace</a:t>
            </a:r>
            <a:r>
              <a:rPr lang="cs-CZ" dirty="0" smtClean="0"/>
              <a:t> produktu, je </a:t>
            </a:r>
            <a:r>
              <a:rPr lang="cs-CZ" dirty="0"/>
              <a:t>třeba provést posouzení rizik, aby se zmírnila veškeré rizika </a:t>
            </a:r>
            <a:r>
              <a:rPr lang="cs-CZ" dirty="0" smtClean="0"/>
              <a:t>selhání.</a:t>
            </a:r>
            <a:endParaRPr lang="cs-CZ" dirty="0"/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33056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Validace zkušebních metod: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Analytické metody používané </a:t>
            </a:r>
            <a:r>
              <a:rPr lang="cs-CZ"/>
              <a:t>pro </a:t>
            </a:r>
            <a:r>
              <a:rPr lang="cs-CZ" smtClean="0"/>
              <a:t>Q + V </a:t>
            </a:r>
            <a:r>
              <a:rPr lang="cs-CZ" dirty="0"/>
              <a:t>musí být rovněž </a:t>
            </a:r>
            <a:r>
              <a:rPr lang="cs-CZ" dirty="0" smtClean="0"/>
              <a:t>validovány</a:t>
            </a:r>
            <a:r>
              <a:rPr lang="pt-BR" dirty="0" smtClean="0"/>
              <a:t> </a:t>
            </a:r>
            <a:r>
              <a:rPr lang="pt-BR" dirty="0"/>
              <a:t>s </a:t>
            </a:r>
            <a:r>
              <a:rPr lang="pt-BR" b="1" dirty="0"/>
              <a:t>odpovídajícím limitem detekce a </a:t>
            </a:r>
            <a:r>
              <a:rPr lang="pt-BR" b="1" dirty="0" smtClean="0"/>
              <a:t>kvantifikace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r>
              <a:rPr lang="cs-CZ" b="1" dirty="0"/>
              <a:t>Mikrobiologické metody </a:t>
            </a:r>
            <a:r>
              <a:rPr lang="cs-CZ" dirty="0"/>
              <a:t>musí být </a:t>
            </a:r>
            <a:r>
              <a:rPr lang="cs-CZ" dirty="0" smtClean="0"/>
              <a:t>validovány.</a:t>
            </a:r>
            <a:endParaRPr lang="cs-CZ" dirty="0"/>
          </a:p>
          <a:p>
            <a:pPr algn="just"/>
            <a:r>
              <a:rPr lang="cs-CZ" dirty="0"/>
              <a:t>Testovací metody pro </a:t>
            </a:r>
            <a:r>
              <a:rPr lang="cs-CZ" b="1" dirty="0"/>
              <a:t>účinnost sanitace </a:t>
            </a:r>
            <a:r>
              <a:rPr lang="cs-CZ" dirty="0"/>
              <a:t>musí být </a:t>
            </a:r>
            <a:r>
              <a:rPr lang="cs-CZ" dirty="0" smtClean="0"/>
              <a:t>validovány.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63775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Validace </a:t>
            </a:r>
            <a:r>
              <a:rPr lang="cs-CZ" dirty="0" smtClean="0"/>
              <a:t>čištění: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Pro dokázání efektivnosti čištění </a:t>
            </a:r>
            <a:r>
              <a:rPr lang="cs-CZ" b="1" dirty="0"/>
              <a:t>povrchů  v kontaktu s </a:t>
            </a:r>
            <a:r>
              <a:rPr lang="cs-CZ" b="1" dirty="0" smtClean="0"/>
              <a:t>produktem</a:t>
            </a:r>
            <a:r>
              <a:rPr lang="cs-CZ" dirty="0" smtClean="0"/>
              <a:t>.</a:t>
            </a:r>
            <a:endParaRPr lang="cs-CZ" b="1" dirty="0"/>
          </a:p>
          <a:p>
            <a:pPr algn="just"/>
            <a:r>
              <a:rPr lang="cs-CZ" dirty="0"/>
              <a:t>Identická zařízení jsou validována formou reprezentanta </a:t>
            </a:r>
            <a:r>
              <a:rPr lang="cs-CZ" dirty="0" smtClean="0"/>
              <a:t>zařízení.</a:t>
            </a:r>
            <a:endParaRPr lang="cs-CZ" dirty="0"/>
          </a:p>
          <a:p>
            <a:pPr algn="just"/>
            <a:r>
              <a:rPr lang="cs-CZ" b="1" dirty="0"/>
              <a:t>Vizuální čistota je základním kritériem, nepostačí však jako jediné </a:t>
            </a:r>
            <a:r>
              <a:rPr lang="cs-CZ" b="1" dirty="0" smtClean="0"/>
              <a:t>kritérium!</a:t>
            </a:r>
            <a:endParaRPr lang="cs-CZ" b="1" dirty="0"/>
          </a:p>
          <a:p>
            <a:pPr algn="just"/>
            <a:r>
              <a:rPr lang="cs-CZ" dirty="0"/>
              <a:t>Opakování čištění k dosažení akceptačního kritéria je </a:t>
            </a:r>
            <a:r>
              <a:rPr lang="cs-CZ" dirty="0" smtClean="0"/>
              <a:t>nepřípustné.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7955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Validace čištění: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Validace automatických CIP systémů je kvalifikována v </a:t>
            </a:r>
            <a:r>
              <a:rPr lang="cs-CZ" b="1" dirty="0"/>
              <a:t>normálních</a:t>
            </a:r>
            <a:r>
              <a:rPr lang="cs-CZ" dirty="0"/>
              <a:t> </a:t>
            </a:r>
            <a:r>
              <a:rPr lang="cs-CZ" b="1" dirty="0"/>
              <a:t>operačních </a:t>
            </a:r>
            <a:r>
              <a:rPr lang="cs-CZ" b="1" dirty="0" smtClean="0"/>
              <a:t>parametrech</a:t>
            </a:r>
            <a:r>
              <a:rPr lang="cs-CZ" dirty="0" smtClean="0"/>
              <a:t> médií a zařízení.</a:t>
            </a:r>
            <a:endParaRPr lang="cs-CZ" dirty="0"/>
          </a:p>
          <a:p>
            <a:pPr algn="just"/>
            <a:r>
              <a:rPr lang="cs-CZ" dirty="0"/>
              <a:t>Limity pro zbytkové znečištění mají být stanoveny na základě </a:t>
            </a:r>
            <a:r>
              <a:rPr lang="cs-CZ" b="1" dirty="0"/>
              <a:t>toxikologických vlastností </a:t>
            </a:r>
            <a:r>
              <a:rPr lang="cs-CZ" dirty="0" smtClean="0"/>
              <a:t>produktu.</a:t>
            </a:r>
            <a:endParaRPr lang="cs-CZ" dirty="0"/>
          </a:p>
          <a:p>
            <a:pPr algn="just"/>
            <a:r>
              <a:rPr lang="cs-CZ" dirty="0"/>
              <a:t>U specifických produktů vycházet ze znalostí vlastností produktu, </a:t>
            </a:r>
            <a:r>
              <a:rPr lang="cs-CZ" dirty="0" smtClean="0"/>
              <a:t>kritéria </a:t>
            </a:r>
            <a:r>
              <a:rPr lang="cs-CZ" dirty="0"/>
              <a:t>pro stanovení nejhoršího případu mohou zahrnovat </a:t>
            </a:r>
            <a:r>
              <a:rPr lang="cs-CZ" b="1" dirty="0"/>
              <a:t>rozpustnost, čistitelnost, toxicitu a </a:t>
            </a:r>
            <a:r>
              <a:rPr lang="cs-CZ" b="1" dirty="0" smtClean="0"/>
              <a:t>sílu</a:t>
            </a:r>
            <a:r>
              <a:rPr lang="cs-CZ" dirty="0" smtClean="0"/>
              <a:t>.</a:t>
            </a:r>
            <a:endParaRPr lang="cs-CZ" dirty="0"/>
          </a:p>
          <a:p>
            <a:pPr algn="just"/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29243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Validace čištění: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/>
          <a:lstStyle/>
          <a:p>
            <a:pPr algn="just"/>
            <a:r>
              <a:rPr lang="cs-CZ" dirty="0"/>
              <a:t>Zvláštní pozornost věnovat problémům mikrobiálního znečištění a endotoxinů již při vývoji čistícího </a:t>
            </a:r>
            <a:r>
              <a:rPr lang="cs-CZ" dirty="0" smtClean="0"/>
              <a:t>procesu.</a:t>
            </a:r>
            <a:endParaRPr lang="cs-CZ" dirty="0"/>
          </a:p>
          <a:p>
            <a:pPr algn="just"/>
            <a:r>
              <a:rPr lang="cs-CZ" dirty="0"/>
              <a:t>Součástí validace čištění je prověření doby od čištění do zahájení </a:t>
            </a:r>
            <a:r>
              <a:rPr lang="cs-CZ" dirty="0" smtClean="0"/>
              <a:t>výroby.</a:t>
            </a:r>
            <a:endParaRPr lang="cs-CZ" dirty="0"/>
          </a:p>
          <a:p>
            <a:pPr algn="just"/>
            <a:r>
              <a:rPr lang="cs-CZ" dirty="0"/>
              <a:t>Při kampaňovité výrobě ověřit vlivy produktů a </a:t>
            </a:r>
            <a:r>
              <a:rPr lang="cs-CZ" dirty="0" smtClean="0"/>
              <a:t>délky kampaně - validovat </a:t>
            </a:r>
            <a:r>
              <a:rPr lang="cs-CZ" b="1" dirty="0" smtClean="0"/>
              <a:t>maximální délku </a:t>
            </a:r>
            <a:r>
              <a:rPr lang="cs-CZ" dirty="0" smtClean="0"/>
              <a:t>kampaně v čase nebo v počtu šarží.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2997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/>
              <a:t>Validace čištění: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 fontScale="92500"/>
          </a:bodyPr>
          <a:lstStyle/>
          <a:p>
            <a:pPr algn="just"/>
            <a:r>
              <a:rPr lang="cs-CZ" b="1" dirty="0" smtClean="0"/>
              <a:t>Vzorkovací </a:t>
            </a:r>
            <a:r>
              <a:rPr lang="cs-CZ" b="1" dirty="0"/>
              <a:t>plán </a:t>
            </a:r>
            <a:r>
              <a:rPr lang="cs-CZ" dirty="0"/>
              <a:t>je součástí protokolu pro validaci </a:t>
            </a:r>
            <a:r>
              <a:rPr lang="cs-CZ" dirty="0" smtClean="0"/>
              <a:t>čištění.</a:t>
            </a:r>
          </a:p>
          <a:p>
            <a:pPr algn="just"/>
            <a:r>
              <a:rPr lang="cs-CZ" dirty="0"/>
              <a:t>Odběr vzorků má probíhat </a:t>
            </a:r>
            <a:r>
              <a:rPr lang="cs-CZ" dirty="0" smtClean="0"/>
              <a:t>zpravidla formou </a:t>
            </a:r>
            <a:r>
              <a:rPr lang="cs-CZ" dirty="0"/>
              <a:t>otěru a/nebo </a:t>
            </a:r>
            <a:r>
              <a:rPr lang="cs-CZ" dirty="0" smtClean="0"/>
              <a:t>oplachu. </a:t>
            </a:r>
            <a:r>
              <a:rPr lang="cs-CZ" dirty="0"/>
              <a:t>Materiály pro odběr vzorků a metody odběru nesmějí ovlivnit výsledek. Výtěžnost by měla prokázat, že je možné odebrat vzorek ze všech materiálů, přicházejících do styku s produktem i se všemi použitými vzorkovacími </a:t>
            </a:r>
            <a:r>
              <a:rPr lang="cs-CZ" dirty="0" smtClean="0"/>
              <a:t>metodami (</a:t>
            </a:r>
            <a:r>
              <a:rPr lang="cs-CZ" b="1" i="1" dirty="0" err="1" smtClean="0"/>
              <a:t>Recovery</a:t>
            </a:r>
            <a:r>
              <a:rPr lang="cs-CZ" b="1" i="1" dirty="0" smtClean="0"/>
              <a:t> test</a:t>
            </a:r>
            <a:r>
              <a:rPr lang="cs-CZ" dirty="0" smtClean="0"/>
              <a:t>).</a:t>
            </a:r>
            <a:endParaRPr lang="cs-CZ" dirty="0"/>
          </a:p>
          <a:p>
            <a:pPr algn="just"/>
            <a:r>
              <a:rPr lang="cs-CZ" dirty="0"/>
              <a:t>Pro manuální procesy čištění je důležité ověření účinnosti </a:t>
            </a:r>
            <a:r>
              <a:rPr lang="cs-CZ" dirty="0" smtClean="0"/>
              <a:t>čištění v odůvodněných intervalech.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61306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/>
          <a:p>
            <a:r>
              <a:rPr lang="cs-CZ" dirty="0" smtClean="0"/>
              <a:t>Řízení změn: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0000"/>
            <a:ext cx="8229600" cy="3960000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Kontrola (řízení) změn je </a:t>
            </a:r>
            <a:r>
              <a:rPr lang="cs-CZ" dirty="0" smtClean="0"/>
              <a:t>nedílnou  a základní součástí Farmaceutického systému kvality.</a:t>
            </a:r>
            <a:endParaRPr lang="cs-CZ" dirty="0"/>
          </a:p>
          <a:p>
            <a:pPr algn="just"/>
            <a:r>
              <a:rPr lang="cs-CZ" b="1" dirty="0"/>
              <a:t>Dokumentování změn je naprosto </a:t>
            </a:r>
            <a:r>
              <a:rPr lang="cs-CZ" b="1" dirty="0" smtClean="0"/>
              <a:t>nezbytné!</a:t>
            </a:r>
            <a:endParaRPr lang="cs-CZ" b="1" dirty="0"/>
          </a:p>
          <a:p>
            <a:pPr algn="just"/>
            <a:r>
              <a:rPr lang="cs-CZ" dirty="0"/>
              <a:t>Vyhodnocení vlivu změn je součástí kontroly </a:t>
            </a:r>
            <a:r>
              <a:rPr lang="cs-CZ" dirty="0" smtClean="0"/>
              <a:t>změn</a:t>
            </a:r>
            <a:r>
              <a:rPr lang="cs-CZ" dirty="0" smtClean="0"/>
              <a:t>.</a:t>
            </a:r>
          </a:p>
          <a:p>
            <a:pPr algn="just"/>
            <a:r>
              <a:rPr lang="cs-CZ" dirty="0" smtClean="0"/>
              <a:t>Nutnost zvážit </a:t>
            </a:r>
            <a:r>
              <a:rPr lang="cs-CZ" dirty="0"/>
              <a:t>vliv </a:t>
            </a:r>
            <a:r>
              <a:rPr lang="cs-CZ" dirty="0" smtClean="0"/>
              <a:t>změny oproti </a:t>
            </a:r>
            <a:r>
              <a:rPr lang="cs-CZ" dirty="0"/>
              <a:t>registrovanému </a:t>
            </a:r>
            <a:r>
              <a:rPr lang="cs-CZ" dirty="0" smtClean="0"/>
              <a:t>stavu, zejména při </a:t>
            </a:r>
            <a:r>
              <a:rPr lang="cs-CZ" dirty="0"/>
              <a:t>použití koncept „</a:t>
            </a:r>
            <a:r>
              <a:rPr lang="cs-CZ" i="1" dirty="0"/>
              <a:t>design </a:t>
            </a:r>
            <a:r>
              <a:rPr lang="cs-CZ" i="1" dirty="0" err="1"/>
              <a:t>space</a:t>
            </a:r>
            <a:r>
              <a:rPr lang="cs-CZ" dirty="0"/>
              <a:t>“, .</a:t>
            </a:r>
            <a:endParaRPr lang="cs-CZ" dirty="0"/>
          </a:p>
          <a:p>
            <a:pPr algn="just"/>
            <a:r>
              <a:rPr lang="cs-CZ" dirty="0"/>
              <a:t>Změnové řízení </a:t>
            </a:r>
            <a:r>
              <a:rPr lang="cs-CZ" b="1" dirty="0"/>
              <a:t>je vždy verifikováno </a:t>
            </a:r>
            <a:r>
              <a:rPr lang="cs-CZ" dirty="0"/>
              <a:t>odpovědnými </a:t>
            </a:r>
            <a:r>
              <a:rPr lang="cs-CZ" dirty="0" smtClean="0"/>
              <a:t>osobami.</a:t>
            </a:r>
            <a:endParaRPr lang="cs-CZ" dirty="0"/>
          </a:p>
          <a:p>
            <a:pPr marL="0" indent="0" algn="just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KVALIFIKACE A VALIDACE / VYR-32 DOPLNĚK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7942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smtClean="0"/>
              <a:t>Děkuji </a:t>
            </a:r>
            <a:r>
              <a:rPr lang="cs-CZ" dirty="0" smtClean="0"/>
              <a:t>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2320</TotalTime>
  <Words>2293</Words>
  <Application>Microsoft Office PowerPoint</Application>
  <PresentationFormat>Předvádění na obrazovce (4:3)</PresentationFormat>
  <Paragraphs>347</Paragraphs>
  <Slides>35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35</vt:i4>
      </vt:variant>
    </vt:vector>
  </HeadingPairs>
  <TitlesOfParts>
    <vt:vector size="37" baseType="lpstr">
      <vt:lpstr>Motiv sady Office</vt:lpstr>
      <vt:lpstr>1_Motiv sady Office</vt:lpstr>
      <vt:lpstr>Prezentace aplikace PowerPoint</vt:lpstr>
      <vt:lpstr>Kvalifikace a validace</vt:lpstr>
      <vt:lpstr>VYR-32 Doplněk 15 - právní základ:</vt:lpstr>
      <vt:lpstr>Obsah prezentace :</vt:lpstr>
      <vt:lpstr>Kvalifikace a validace (Q + V) - závaznost:</vt:lpstr>
      <vt:lpstr>Klíčové změny:</vt:lpstr>
      <vt:lpstr>Změny – nové kapitoly:</vt:lpstr>
      <vt:lpstr>Změna v přístupu pokynu:</vt:lpstr>
      <vt:lpstr>Organizace a plánování kvalifikace a validace:</vt:lpstr>
      <vt:lpstr>Validation Master Plan (VMP) definuje:</vt:lpstr>
      <vt:lpstr>Dokumentace Q + V - požadavky:</vt:lpstr>
      <vt:lpstr>Dokumentace Q + V - požadavky:</vt:lpstr>
      <vt:lpstr>Fáze kvalifikace:</vt:lpstr>
      <vt:lpstr>Fáze kvalifikace</vt:lpstr>
      <vt:lpstr>Rekvalifikace:</vt:lpstr>
      <vt:lpstr>Validace procesů  vývoj procesu                                                                               procesní validace                                                       průběžné ověřování procesu                                                                                                                                                                                                 během životního cyklu        </vt:lpstr>
      <vt:lpstr>Validace procesů – obecné požadavky:</vt:lpstr>
      <vt:lpstr>Validace procesů – obecné požadavky:</vt:lpstr>
      <vt:lpstr>Konkurentní validace:</vt:lpstr>
      <vt:lpstr>Tradiční validace procesů:</vt:lpstr>
      <vt:lpstr>Minimální sestava PV protokolu:</vt:lpstr>
      <vt:lpstr>Průběžné ověřování procesů (Continuous process verification):</vt:lpstr>
      <vt:lpstr>Příklad DESIGN SPACE</vt:lpstr>
      <vt:lpstr>Hybridní přístup:</vt:lpstr>
      <vt:lpstr>Průběžné ověření (Ongoing Process Verification):</vt:lpstr>
      <vt:lpstr>Ověření dopravy:</vt:lpstr>
      <vt:lpstr>Validace balení:</vt:lpstr>
      <vt:lpstr>Validace médií:</vt:lpstr>
      <vt:lpstr>Validace zkušebních metod:</vt:lpstr>
      <vt:lpstr>Validace čištění:</vt:lpstr>
      <vt:lpstr>Validace čištění:</vt:lpstr>
      <vt:lpstr>Validace čištění:</vt:lpstr>
      <vt:lpstr>Validace čištění:</vt:lpstr>
      <vt:lpstr>Řízení změn: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Machutková Dana</cp:lastModifiedBy>
  <cp:revision>87</cp:revision>
  <dcterms:created xsi:type="dcterms:W3CDTF">2012-11-07T12:54:42Z</dcterms:created>
  <dcterms:modified xsi:type="dcterms:W3CDTF">2016-06-14T13:45:10Z</dcterms:modified>
</cp:coreProperties>
</file>