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56" r:id="rId3"/>
    <p:sldId id="257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5" r:id="rId27"/>
    <p:sldId id="284" r:id="rId28"/>
    <p:sldId id="283" r:id="rId29"/>
    <p:sldId id="282" r:id="rId30"/>
    <p:sldId id="288" r:id="rId31"/>
    <p:sldId id="286" r:id="rId32"/>
    <p:sldId id="287" r:id="rId33"/>
    <p:sldId id="259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70" d="100"/>
          <a:sy n="170" d="100"/>
        </p:scale>
        <p:origin x="-384" y="1734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10525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028693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FE2D148-C391-4C87-A887-088A0262BD23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155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Článek 51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1. Členské státy přijmou veškerá vhodná opatření, aby kvalifikovaná osoba uvedená v článku 48, aniž je dotčen její vztah k držiteli povolení výroby, byla v souvislosti s postupy uvedenými v článku 52 odpovědná za zabezpečení toho, aby: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a) v případě léčivých přípravků vyráběných v daném členském státě byla každá šarže léčivých přípravků vyrobena a kontrolována v souladu s právními předpisy platnými v daném členském státě a v souladu s požadavky registrace;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b) v případě léčivých přípravků pocházejících ze třetích zemí byla každá výrobní šarže podrobena v dovážejícím členském státě úplné kvalitativní analýze, kvantitativní analýze alespoň všech účinných látek a jakýmkoli dalším zkouškám nebo kontrolám nezbytným k zajištění jakosti léčivých přípravků v souladu s požadavky registrace.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Šarže léčivých přípravků, které byly podrobeny takovýmto kontrolám v členském státě, jsou při uvedení na trh v jiném členském státě osvobozeny od kontrol, pokud jsou k nim připojeny protokoly o kontrole podepsané kvalifikovanou osobou.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2. Pokud byla v případě léčivých přípravků dovážených ze třetí země Společenstvím učiněna s vyvážející zemí příslušná ujednání zaručující, že výrobce léčivého přípravku uplatňuje standardy správné výrobní praxe, které jsou přinejmenším rovnocenné standardům stanoveným Společenstvím, a že kontroly uvedené v odstavci 1 písmenu b) jsou prováděny ve vyvážející zemi, může být kvalifikovaná osoba zproštěna odpovědnosti za provedení takových kontrol.</a:t>
            </a:r>
          </a:p>
          <a:p>
            <a:r>
              <a:rPr lang="cs-CZ" sz="1200" b="0" kern="1200" dirty="0" smtClean="0">
                <a:solidFill>
                  <a:schemeClr val="tx1"/>
                </a:solidFill>
                <a:effectLst/>
              </a:rPr>
              <a:t>3. Ve všech případech, a zejména jsou-li léčivé přípravky propouštěny k prodeji, osvědčí kvalifikovaná osoba v registru nebo v rovnocenném dokumentu stanoveném k tomuto účelu, že každá výrobní šarže odpovídá ustanovením tohoto článku; uvedený registr nebo rovnocenný dokument se průběžně aktualizuje podle prováděných činností a je k dispozici zástupcům příslušného orgánu po dobu stanovenou předpisy daného členského státu, v každém případě nejméně po dobu pěti let.</a:t>
            </a:r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5D61CDB-F050-48B6-88B1-CF5AE12E019E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397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Článek 51</a:t>
            </a:r>
          </a:p>
          <a:p>
            <a:endParaRPr lang="cs-CZ" dirty="0" smtClean="0"/>
          </a:p>
          <a:p>
            <a:r>
              <a:rPr lang="cs-CZ" dirty="0" smtClean="0"/>
              <a:t>1. Členské státy přijmou veškerá vhodná opatření, aby kvalifikovaná osoba uvedená v článku 48, aniž je dotčen její vztah k držiteli povolení výroby, byla v souvislosti s postupy uvedenými v článku 52 odpovědná za zabezpečení toho, aby:</a:t>
            </a:r>
          </a:p>
          <a:p>
            <a:endParaRPr lang="cs-CZ" dirty="0" smtClean="0"/>
          </a:p>
          <a:p>
            <a:r>
              <a:rPr lang="cs-CZ" dirty="0" smtClean="0"/>
              <a:t>a) v případě léčivých přípravků vyráběných v daném členském státě byla každá šarže léčivých přípravků vyrobena a kontrolována v souladu s právními předpisy platnými v daném členském státě a v souladu s požadavky registrace;</a:t>
            </a:r>
          </a:p>
          <a:p>
            <a:endParaRPr lang="cs-CZ" dirty="0" smtClean="0"/>
          </a:p>
          <a:p>
            <a:r>
              <a:rPr lang="cs-CZ" dirty="0" smtClean="0"/>
              <a:t>b) v případě léčivých přípravků pocházejících ze třetích zemí byla každá výrobní šarže podrobena v dovážejícím členském státě úplné kvalitativní analýze, kvantitativní analýze alespoň všech účinných látek a jakýmkoli dalším zkouškám nebo kontrolám nezbytným k zajištění jakosti léčivých přípravků v souladu s požadavky registrace.</a:t>
            </a:r>
          </a:p>
          <a:p>
            <a:endParaRPr lang="cs-CZ" dirty="0" smtClean="0"/>
          </a:p>
          <a:p>
            <a:r>
              <a:rPr lang="cs-CZ" dirty="0" smtClean="0"/>
              <a:t>Šarže léčivých přípravků, které byly podrobeny takovýmto kontrolám v členském státě, jsou při uvedení na trh v jiném členském státě osvobozeny od kontrol, pokud jsou k nim připojeny protokoly o kontrole podepsané kvalifikovanou osobou.</a:t>
            </a:r>
          </a:p>
          <a:p>
            <a:endParaRPr lang="cs-CZ" dirty="0" smtClean="0"/>
          </a:p>
          <a:p>
            <a:r>
              <a:rPr lang="cs-CZ" dirty="0" smtClean="0"/>
              <a:t>2. Pokud byla v případě léčivých přípravků dovážených ze třetí země Společenstvím učiněna s vyvážející zemí příslušná ujednání zaručující, že výrobce léčivého přípravku uplatňuje standardy správné výrobní praxe, které jsou přinejmenším rovnocenné standardům stanoveným Společenstvím, a že kontroly uvedené v odstavci 1 písmenu b) jsou prováděny ve vyvážející zemi, může být kvalifikovaná osoba zproštěna odpovědnosti za provedení takových kontrol.</a:t>
            </a:r>
          </a:p>
          <a:p>
            <a:endParaRPr lang="cs-CZ" dirty="0" smtClean="0"/>
          </a:p>
          <a:p>
            <a:r>
              <a:rPr lang="cs-CZ" dirty="0" smtClean="0"/>
              <a:t>3. Ve všech případech, a zejména jsou-li léčivé přípravky propouštěny k prodeji, osvědčí kvalifikovaná osoba v registru nebo v rovnocenném dokumentu stanoveném k tomuto účelu, že každá výrobní šarže odpovídá ustanovením tohoto článku; uvedený registr nebo rovnocenný dokument se průběžně aktualizuje podle prováděných činností a je k dispozici zástupcům příslušného orgánu po dobu stanovenou předpisy daného členského státu, v každém případě nejméně po dobu pěti let.</a:t>
            </a:r>
          </a:p>
          <a:p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Článek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51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přijmou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veškerá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opatření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aby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kvalifikovaná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uvedená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článku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48,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aniž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je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dotčen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její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vztah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držiteli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povolení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byla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souvislosti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postupy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uvedenými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článku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52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odpovědná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zabezpečení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toho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aby: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a)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případě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vyráběných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byla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každá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šarže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vyrobena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kontrolována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souladu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právními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předpisy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platnými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souladu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požadavky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registrace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b)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případě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pocházejících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třetích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zemí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byla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každá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šarže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podrobena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dovážejícím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úplné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kvalitativní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analýze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kvantitativní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analýze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alespoň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všech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účinných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látek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jakýmkoli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dalším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zkouškám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nebo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kontrolám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nezbytným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zajištění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jakosti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souladu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požadavky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registrace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Šarže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které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byly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podrobeny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takovýmto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kontrolám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jsou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uvedení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jiném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osvobozeny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od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pokud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jsou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připojeny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protokoly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podepsané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kvalifikovanou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Pokud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byla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případě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přípravků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dovážených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třetí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země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Společenstvím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učiněna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vyvážející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zemí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příslušná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ujednání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zaručující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výrobce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léčivého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uplatňuje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standardy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správné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praxe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které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jsou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přinejmenším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rovnocenné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standardům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stanoveným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Společenstvím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uvedené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odstavci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písmenu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b)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jsou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prováděny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vyvážející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zemi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může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být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kvalifikovaná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zproštěna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odpovědnosti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provedení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takových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kontrol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všech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případech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zejména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jsou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-li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léčivé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přípravky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propouštěny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prodeji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osvědčí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kvalifikovaná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osoba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registru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nebo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rovnocenném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dokumentu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stanoveném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tomuto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účelu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každá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výrobní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šarže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odpovídá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ustanovením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tohoto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článku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uvedený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registr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nebo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rovnocenný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dokument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se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průběžně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aktualizuje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podle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prováděných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činností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je k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dispozici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zástupcům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příslušného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orgánu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dobu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stanovenou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předpisy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daného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členského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státu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v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každém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případě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nejméně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dobu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pěti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let.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65E901D1-2B27-42B9-9378-3EB889565918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423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A6D6524-1853-4361-B153-212F70DF9F4E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255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Místo výroby QP 1 je zadavatelem písemné smlouvy.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BA8E565-BE0C-4AFF-A30E-02DC5CD7E643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386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Místa výroby FP1, FP2 a FP3 jsou zadavateli smlouvy.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B5595D5-FDFD-44F0-8129-E675C5CDDC9E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978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1C444A0-52D2-4A43-BA01-1844695B5FCE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01554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F415B12-4956-4E50-BD2F-42B5CB1F2023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491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DC2CD6F-B3D7-4B0B-A21F-672900F0AD44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9819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ZoL</a:t>
            </a:r>
            <a:r>
              <a:rPr lang="cs-CZ" dirty="0" smtClean="0"/>
              <a:t> §66 - (3) Kvalifikovaná osoba výrobce musí osvědčit v registru nebo v rovnocenném dokumentu stanoveném k tomuto účelu, že každá výrobní šarže odpovídá ustanovením odstavců 1 a 2; uvedený registr nebo rovnocenný dokument musí být průběžně aktualizován podle prováděných činností a musí být uchováván nejméně po dobu 5 let.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FFED9E02-E961-4F41-9D4E-666730416421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0898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3BEBA3D-8A1E-4E76-AF6A-ACE910C9AEEA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908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Pokyny SDP 2015/C 095/01 pro účinné látky – viz. </a:t>
            </a:r>
            <a:r>
              <a:rPr lang="cs-CZ" dirty="0" err="1" smtClean="0"/>
              <a:t>Eudralex</a:t>
            </a:r>
            <a:r>
              <a:rPr lang="cs-CZ" dirty="0" smtClean="0"/>
              <a:t> Vol.4 </a:t>
            </a:r>
            <a:r>
              <a:rPr lang="cs-CZ" dirty="0" err="1" smtClean="0"/>
              <a:t>Iiné</a:t>
            </a:r>
            <a:r>
              <a:rPr lang="cs-CZ" dirty="0" smtClean="0"/>
              <a:t> dokumenty vtahující se k SVP</a:t>
            </a:r>
          </a:p>
          <a:p>
            <a:r>
              <a:rPr lang="cs-CZ" dirty="0" smtClean="0"/>
              <a:t>Čl.46 – Držitel povolení k výrobě je povinen alespoň</a:t>
            </a:r>
            <a:r>
              <a:rPr lang="cs-CZ" baseline="0" dirty="0" smtClean="0"/>
              <a:t> – v ČR viz. § 70 a 64m) </a:t>
            </a:r>
            <a:r>
              <a:rPr lang="cs-CZ" baseline="0" dirty="0" err="1" smtClean="0"/>
              <a:t>ZoL</a:t>
            </a:r>
            <a:r>
              <a:rPr lang="cs-CZ" baseline="0" dirty="0" smtClean="0"/>
              <a:t> odkazy jsou pod čarou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754A519-7AA7-4B2D-9D60-CA6521FBF29C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1986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Ad 2,</a:t>
            </a:r>
            <a:r>
              <a:rPr lang="cs-CZ" baseline="0" dirty="0" smtClean="0"/>
              <a:t> </a:t>
            </a:r>
            <a:r>
              <a:rPr lang="cs-CZ" dirty="0" smtClean="0"/>
              <a:t>viz. doplněk 17 Real </a:t>
            </a:r>
            <a:r>
              <a:rPr lang="cs-CZ" dirty="0" err="1" smtClean="0"/>
              <a:t>Time</a:t>
            </a:r>
            <a:r>
              <a:rPr lang="cs-CZ" dirty="0" smtClean="0"/>
              <a:t> </a:t>
            </a:r>
            <a:r>
              <a:rPr lang="cs-CZ" dirty="0" err="1" smtClean="0"/>
              <a:t>Release</a:t>
            </a:r>
            <a:r>
              <a:rPr lang="cs-CZ" dirty="0" smtClean="0"/>
              <a:t> </a:t>
            </a:r>
            <a:r>
              <a:rPr lang="cs-CZ" dirty="0" err="1" smtClean="0"/>
              <a:t>Testing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0D03B2E-8407-4A07-AACF-42A474C02B91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7444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95E0D195-981E-4877-9FD2-4DAE2557CFF9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223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354A1EB-267A-4685-B51C-C1D945FCA28C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30359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QP </a:t>
            </a:r>
            <a:r>
              <a:rPr lang="cs-CZ" dirty="0" err="1" smtClean="0"/>
              <a:t>Discretion</a:t>
            </a:r>
            <a:r>
              <a:rPr lang="cs-CZ" dirty="0" smtClean="0"/>
              <a:t> 2006, rev.2008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1B0ED47B-A096-435A-B84A-2702E33C6FCB}" type="datetime1">
              <a:rPr lang="cs-CZ" smtClean="0"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81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13.6.2016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2016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>
            <a:normAutofit fontScale="90000"/>
          </a:bodyPr>
          <a:lstStyle/>
          <a:p>
            <a:r>
              <a:rPr lang="cs-CZ" cap="all" dirty="0"/>
              <a:t>Certifikace kvalifikovanou osobou a propouštění šarží  - doplněk 16, </a:t>
            </a:r>
            <a:r>
              <a:rPr lang="cs-CZ" cap="all" dirty="0" smtClean="0"/>
              <a:t>VYR-32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7" name="Podnadpis 14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Ing. František Chuchma, CSc.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Seminář SÚKL 16. a 17. června 2016 Praha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18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800000" cy="360000"/>
          </a:xfrm>
        </p:spPr>
        <p:txBody>
          <a:bodyPr/>
          <a:lstStyle/>
          <a:p>
            <a:fld id="{E8E9CD3E-19E8-4D42-ACDA-69C8ACEA3872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19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20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560000" y="5127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223755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altLang="cs-CZ" b="1" dirty="0"/>
              <a:t>Důvod změny</a:t>
            </a:r>
          </a:p>
          <a:p>
            <a:r>
              <a:rPr lang="cs-CZ" altLang="cs-CZ" b="1" dirty="0"/>
              <a:t>Hlavní změny</a:t>
            </a:r>
          </a:p>
          <a:p>
            <a:r>
              <a:rPr lang="cs-CZ" altLang="cs-CZ" b="1" dirty="0"/>
              <a:t>Závaznost</a:t>
            </a:r>
          </a:p>
          <a:p>
            <a:r>
              <a:rPr lang="cs-CZ" altLang="cs-CZ" b="1" dirty="0"/>
              <a:t>Obecné zásady</a:t>
            </a:r>
          </a:p>
          <a:p>
            <a:r>
              <a:rPr lang="cs-CZ" altLang="cs-CZ" b="1" dirty="0"/>
              <a:t>Postup certifikace</a:t>
            </a:r>
          </a:p>
          <a:p>
            <a:r>
              <a:rPr lang="cs-CZ" altLang="cs-CZ" b="1" dirty="0"/>
              <a:t>Kontrola jakosti a certifikace šarže LP dovezeného ze třetí země</a:t>
            </a:r>
          </a:p>
          <a:p>
            <a:r>
              <a:rPr lang="cs-CZ" altLang="cs-CZ" b="1" dirty="0"/>
              <a:t>Odpovědnosti kvalifikované osoby</a:t>
            </a:r>
          </a:p>
          <a:p>
            <a:r>
              <a:rPr lang="cs-CZ" altLang="cs-CZ" b="1" dirty="0"/>
              <a:t>QP a posouzení SVP třetími stranami</a:t>
            </a:r>
          </a:p>
          <a:p>
            <a:r>
              <a:rPr lang="cs-CZ" altLang="cs-CZ" b="1" dirty="0"/>
              <a:t>Řešení neočekávaných odchylek</a:t>
            </a:r>
          </a:p>
          <a:p>
            <a:r>
              <a:rPr lang="cs-CZ" altLang="cs-CZ" b="1" dirty="0"/>
              <a:t>Propuštění šarže</a:t>
            </a:r>
            <a:endParaRPr lang="cs-CZ" altLang="cs-CZ" sz="2000" dirty="0"/>
          </a:p>
          <a:p>
            <a:endParaRPr lang="cs-CZ" altLang="cs-CZ" sz="2000" dirty="0"/>
          </a:p>
          <a:p>
            <a:endParaRPr lang="cs-CZ" alt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4305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908880"/>
          </a:xfrm>
        </p:spPr>
        <p:txBody>
          <a:bodyPr>
            <a:normAutofit/>
          </a:bodyPr>
          <a:lstStyle/>
          <a:p>
            <a:r>
              <a:rPr lang="cs-CZ" sz="2800" dirty="0"/>
              <a:t>Důvod změny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836586" y="2520000"/>
            <a:ext cx="7850214" cy="3600000"/>
          </a:xfrm>
        </p:spPr>
        <p:txBody>
          <a:bodyPr>
            <a:normAutofit/>
          </a:bodyPr>
          <a:lstStyle/>
          <a:p>
            <a:r>
              <a:rPr lang="cs-CZ" sz="2400" dirty="0"/>
              <a:t>Globalizace farmaceutických dodavatelských řetězců a nové strategie kontroly jakosti</a:t>
            </a:r>
          </a:p>
          <a:p>
            <a:r>
              <a:rPr lang="cs-CZ" sz="2400" dirty="0"/>
              <a:t>Zohlednění požadavků Směrnice 2011/62/EU (zabránění vstupu padělaných LP do legálního dodavatelského řetězce)</a:t>
            </a:r>
          </a:p>
          <a:p>
            <a:r>
              <a:rPr lang="cs-CZ" sz="2400" dirty="0"/>
              <a:t>Implementace ICH dokumentů Q8, Q9 a Q10</a:t>
            </a:r>
          </a:p>
          <a:p>
            <a:r>
              <a:rPr lang="cs-CZ" sz="2400" dirty="0"/>
              <a:t>Harmonizace výkladu některých bodů (např. odběr vzorků ve 3. zemích</a:t>
            </a:r>
            <a:r>
              <a:rPr lang="cs-CZ" sz="2400" dirty="0" smtClean="0"/>
              <a:t>)</a:t>
            </a:r>
            <a:r>
              <a:rPr lang="cs-CZ" sz="2400" dirty="0"/>
              <a:t>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6535" y="104373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/>
              <a:t>Hlavní změny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2033845"/>
            <a:ext cx="8480285" cy="4275475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Definuje odpovědnosti držitele rozhodnutí o registraci (MAH) x odpovědnosti kvalifikované osoby (QP)</a:t>
            </a:r>
          </a:p>
          <a:p>
            <a:r>
              <a:rPr lang="cs-CZ" dirty="0"/>
              <a:t>Odpovědnosti uvedené v kap.1.6 musí QP osobně splnit, odpovědnosti v kap.1.7 musí zajistit</a:t>
            </a:r>
          </a:p>
          <a:p>
            <a:r>
              <a:rPr lang="cs-CZ" dirty="0"/>
              <a:t>Mezi povinnostmi v kap.1.7 jsou např. zajištění dodavatelského řetězce, audity u dodavatelů, shoda výroby a kontroly jakosti s MA, validace procesů ve výrobě a KJ, hodnocení změn</a:t>
            </a:r>
          </a:p>
          <a:p>
            <a:r>
              <a:rPr lang="cs-CZ" dirty="0"/>
              <a:t>Úloha QP při řešení odchylek – implementace EMA </a:t>
            </a:r>
            <a:r>
              <a:rPr lang="cs-CZ" dirty="0" err="1"/>
              <a:t>Position</a:t>
            </a:r>
            <a:r>
              <a:rPr lang="cs-CZ" dirty="0"/>
              <a:t> </a:t>
            </a:r>
            <a:r>
              <a:rPr lang="cs-CZ" dirty="0" err="1"/>
              <a:t>Paper</a:t>
            </a:r>
            <a:r>
              <a:rPr lang="cs-CZ" dirty="0"/>
              <a:t> on QP </a:t>
            </a:r>
            <a:r>
              <a:rPr lang="cs-CZ" dirty="0" err="1"/>
              <a:t>Discretion</a:t>
            </a:r>
            <a:endParaRPr lang="cs-CZ" dirty="0"/>
          </a:p>
          <a:p>
            <a:r>
              <a:rPr lang="cs-CZ" dirty="0"/>
              <a:t>Upřesnění požadavků na vzorkování dovážených LP</a:t>
            </a:r>
          </a:p>
          <a:p>
            <a:r>
              <a:rPr lang="cs-CZ" dirty="0"/>
              <a:t>Doplněk neuvádí všechny požadavky na dovoz – budou v připravovaném doplňku 21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63692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>
            <a:normAutofit/>
          </a:bodyPr>
          <a:lstStyle/>
          <a:p>
            <a:r>
              <a:rPr lang="cs-CZ" altLang="cs-CZ" sz="2800" dirty="0"/>
              <a:t>Certifikace kvalifikovanou osobou a propouštění šarží  - doplněk 16, VYR-32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38890"/>
            <a:ext cx="8453718" cy="368111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cs-CZ" altLang="cs-CZ" sz="2400" dirty="0"/>
              <a:t>Závaznost: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400" dirty="0"/>
              <a:t>Poskytuje pokyny k certifikaci kvalifikovanou osobou (QP) a k propouštění šarží léčivých přípravků pro humánní nebo veterinární použití 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400" dirty="0"/>
              <a:t>Vztahuje se i na hodnocené LP pro humánní použití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400" dirty="0"/>
              <a:t>Ustanovení jsou uvedena v článku 51 Směrnice 2001/83/ES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400" dirty="0"/>
              <a:t>Nezabývá se „oficiálním propouštěním šarží kontrolním orgánem“ (OCABR)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400" dirty="0"/>
              <a:t>Základní podmínky propouštění šarží přípravku jsou stanoveny v rozhodnutí o registraci přípravku</a:t>
            </a:r>
          </a:p>
          <a:p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4468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043735"/>
            <a:ext cx="8229600" cy="945105"/>
          </a:xfrm>
        </p:spPr>
        <p:txBody>
          <a:bodyPr>
            <a:normAutofit/>
          </a:bodyPr>
          <a:lstStyle/>
          <a:p>
            <a:r>
              <a:rPr lang="cs-CZ" altLang="cs-CZ" sz="2800" dirty="0"/>
              <a:t>Certifikace a propouštění QP – obecné zásady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168860"/>
            <a:ext cx="8229600" cy="3600000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cs-CZ" altLang="cs-CZ" sz="2200" b="1" dirty="0"/>
              <a:t>Konečnou odpovědnost za jakost, účinnost a bezpečnost LP nese držitel rozhodnutí o registraci (MAH) </a:t>
            </a:r>
          </a:p>
          <a:p>
            <a:pPr>
              <a:spcBef>
                <a:spcPct val="50000"/>
              </a:spcBef>
            </a:pPr>
            <a:r>
              <a:rPr lang="cs-CZ" altLang="cs-CZ" sz="2200" b="1" dirty="0"/>
              <a:t>QP odpovídá za výrobu a KJ každé šarže v souladu s legislativou každého členského státu, s rozhodnutím o registraci a SVP.</a:t>
            </a:r>
          </a:p>
          <a:p>
            <a:pPr>
              <a:spcBef>
                <a:spcPct val="50000"/>
              </a:spcBef>
            </a:pPr>
            <a:r>
              <a:rPr lang="cs-CZ" altLang="cs-CZ" sz="2200" b="1" dirty="0"/>
              <a:t>Proces propouštění šarží sestává z: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200" dirty="0"/>
              <a:t>Kontroly výroby a zkoušení šarže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200" dirty="0"/>
              <a:t>Certifikace konečného přípravku provedené QP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 altLang="cs-CZ" sz="2200" dirty="0"/>
              <a:t>Přesunu k prodejným zásobám a/nebo vývozu šarže konečného přípravku (při rozdílných místech nutná písemná dohoda!).</a:t>
            </a:r>
          </a:p>
          <a:p>
            <a:pPr>
              <a:spcBef>
                <a:spcPct val="50000"/>
              </a:spcBef>
            </a:pPr>
            <a:endParaRPr lang="cs-CZ" alt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27933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1223755"/>
            <a:ext cx="8435280" cy="728860"/>
          </a:xfrm>
        </p:spPr>
        <p:txBody>
          <a:bodyPr>
            <a:normAutofit/>
          </a:bodyPr>
          <a:lstStyle/>
          <a:p>
            <a:r>
              <a:rPr lang="cs-CZ" altLang="cs-CZ" sz="2400" dirty="0" smtClean="0"/>
              <a:t>Certifikace a propouštění QP – obecné zásady – pokračování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81590" y="2520000"/>
            <a:ext cx="7515835" cy="302423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altLang="cs-CZ" sz="2400" dirty="0"/>
              <a:t>Šarže byla vyrobena a zkontrolována v souladu s registrací</a:t>
            </a:r>
          </a:p>
          <a:p>
            <a:pPr>
              <a:lnSpc>
                <a:spcPct val="80000"/>
              </a:lnSpc>
            </a:pPr>
            <a:r>
              <a:rPr lang="cs-CZ" altLang="cs-CZ" sz="2400" dirty="0"/>
              <a:t>Šarže byla vyrobena a zkontrolována v souladu se zásadami a pokyny SVP</a:t>
            </a:r>
          </a:p>
          <a:p>
            <a:pPr>
              <a:lnSpc>
                <a:spcPct val="80000"/>
              </a:lnSpc>
            </a:pPr>
            <a:r>
              <a:rPr lang="cs-CZ" altLang="cs-CZ" sz="2400" dirty="0"/>
              <a:t>Byly zohledněny veškeré další relevantní právní požadavky</a:t>
            </a:r>
          </a:p>
          <a:p>
            <a:pPr>
              <a:lnSpc>
                <a:spcPct val="80000"/>
              </a:lnSpc>
            </a:pPr>
            <a:r>
              <a:rPr lang="cs-CZ" altLang="cs-CZ" sz="2400" dirty="0"/>
              <a:t>Je zajištěna dohledatelnost záznamů při šetření závad v jakosti a stahování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18713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Postup certifikace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3996145"/>
          </a:xfrm>
        </p:spPr>
        <p:txBody>
          <a:bodyPr>
            <a:noAutofit/>
          </a:bodyPr>
          <a:lstStyle/>
          <a:p>
            <a:r>
              <a:rPr lang="cs-CZ" sz="2400" dirty="0"/>
              <a:t>Každá šarže LP musí být </a:t>
            </a:r>
            <a:r>
              <a:rPr lang="cs-CZ" sz="2400" dirty="0" smtClean="0">
                <a:solidFill>
                  <a:srgbClr val="FF0000"/>
                </a:solidFill>
              </a:rPr>
              <a:t>certifikována</a:t>
            </a:r>
            <a:r>
              <a:rPr lang="cs-CZ" sz="2400" dirty="0" smtClean="0"/>
              <a:t> </a:t>
            </a:r>
            <a:r>
              <a:rPr lang="cs-CZ" sz="2400" dirty="0"/>
              <a:t>QP v rámci EU před propuštěním k prodeji</a:t>
            </a:r>
          </a:p>
          <a:p>
            <a:r>
              <a:rPr lang="cs-CZ" sz="2400" dirty="0"/>
              <a:t>Certifikuje jen QP výrobce (dovozce), který je uveden v RD</a:t>
            </a:r>
          </a:p>
          <a:p>
            <a:r>
              <a:rPr lang="cs-CZ" sz="2400" dirty="0"/>
              <a:t>QP musí mít důkladné znalosti související s certifikací nebo konfirmací šarže. QP má </a:t>
            </a:r>
            <a:r>
              <a:rPr lang="cs-CZ" sz="2400" dirty="0">
                <a:solidFill>
                  <a:srgbClr val="FF0000"/>
                </a:solidFill>
              </a:rPr>
              <a:t>dokládat vzdělávání</a:t>
            </a:r>
            <a:r>
              <a:rPr lang="cs-CZ" sz="2400" dirty="0"/>
              <a:t> pro danou oblast.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QP</a:t>
            </a:r>
            <a:r>
              <a:rPr lang="cs-CZ" sz="2400" dirty="0"/>
              <a:t> provádějící certifikaci </a:t>
            </a:r>
            <a:r>
              <a:rPr lang="cs-CZ" sz="2400" dirty="0">
                <a:solidFill>
                  <a:srgbClr val="FF0000"/>
                </a:solidFill>
              </a:rPr>
              <a:t>ručí</a:t>
            </a:r>
            <a:r>
              <a:rPr lang="cs-CZ" sz="2400" dirty="0"/>
              <a:t> za provedení nezbytných kroků v rámci farmaceutického systému jakosti bez ohledu na to, kolik míst se na výrobě a KJ zúčastní.</a:t>
            </a:r>
          </a:p>
          <a:p>
            <a:r>
              <a:rPr lang="cs-CZ" sz="2400" dirty="0"/>
              <a:t>U výrobních kroků v EU musí mít každé výrobní místo QP.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17885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800" dirty="0" smtClean="0"/>
              <a:t>Certifikace LP vyrobených v ES/EHP</a:t>
            </a:r>
            <a:endParaRPr lang="en-US" altLang="cs-CZ" sz="28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756521" y="2579913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dirty="0" smtClean="0"/>
              <a:t>Výroba probíhá v jednom schváleném místě</a:t>
            </a:r>
            <a:endParaRPr lang="en-US" altLang="cs-CZ" dirty="0" smtClean="0"/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08038" y="3305175"/>
            <a:ext cx="668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35013" y="3089275"/>
            <a:ext cx="9572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879475" y="3233738"/>
            <a:ext cx="1028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2D3291"/>
                </a:solidFill>
                <a:latin typeface="Times New Roman" pitchFamily="18" charset="0"/>
              </a:rPr>
              <a:t>VM</a:t>
            </a:r>
            <a:endParaRPr lang="en-US" altLang="cs-CZ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755650" y="3284538"/>
            <a:ext cx="936625" cy="5762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VM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1908175" y="3500438"/>
            <a:ext cx="2735263" cy="144462"/>
          </a:xfrm>
          <a:prstGeom prst="rightArrow">
            <a:avLst>
              <a:gd name="adj1" fmla="val 50000"/>
              <a:gd name="adj2" fmla="val 47335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 dirty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5" name="Oval 9"/>
          <p:cNvSpPr>
            <a:spLocks noChangeArrowheads="1"/>
          </p:cNvSpPr>
          <p:nvPr/>
        </p:nvSpPr>
        <p:spPr bwMode="auto">
          <a:xfrm>
            <a:off x="4787900" y="3141663"/>
            <a:ext cx="1439863" cy="79216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FF"/>
                </a:solidFill>
                <a:latin typeface="Times New Roman" pitchFamily="18" charset="0"/>
              </a:rPr>
              <a:t>FP</a:t>
            </a:r>
            <a:endParaRPr lang="en-US" altLang="cs-CZ" sz="28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2771775" y="3860800"/>
            <a:ext cx="647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2700338" y="3789363"/>
            <a:ext cx="11509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735013" y="4622800"/>
            <a:ext cx="696697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Osobní odpovědnost kvalifikované osoby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je nastavena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v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rámci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definovaného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systému jakosti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4443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57200" y="1223755"/>
            <a:ext cx="8229600" cy="836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800" dirty="0" smtClean="0"/>
              <a:t>Léčivé přípravky vyrobené v ES/EHP</a:t>
            </a:r>
            <a:endParaRPr lang="en-US" altLang="cs-CZ" sz="28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2276872"/>
            <a:ext cx="8229600" cy="3843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altLang="cs-CZ" sz="2400" dirty="0" smtClean="0"/>
              <a:t>Různá stadia výroby jsou prováděna v různých místech v rámci téže společnosti</a:t>
            </a:r>
            <a:endParaRPr lang="en-US" altLang="cs-CZ" sz="2400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900113" y="3357563"/>
            <a:ext cx="1295400" cy="719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000099"/>
                </a:solidFill>
                <a:latin typeface="Times New Roman" pitchFamily="18" charset="0"/>
              </a:rPr>
              <a:t>VM</a:t>
            </a:r>
            <a:endParaRPr lang="en-US" altLang="cs-CZ" sz="2800" b="0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059113" y="3357563"/>
            <a:ext cx="1152525" cy="8636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000099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000099"/>
                </a:solidFill>
                <a:latin typeface="Times New Roman" pitchFamily="18" charset="0"/>
              </a:rPr>
              <a:t> 1</a:t>
            </a:r>
            <a:endParaRPr lang="en-US" altLang="cs-CZ" sz="2800" b="0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2195513" y="3644900"/>
            <a:ext cx="863600" cy="144463"/>
          </a:xfrm>
          <a:prstGeom prst="rightArrow">
            <a:avLst>
              <a:gd name="adj1" fmla="val 50000"/>
              <a:gd name="adj2" fmla="val 1494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4211638" y="3716338"/>
            <a:ext cx="936625" cy="144462"/>
          </a:xfrm>
          <a:prstGeom prst="rightArrow">
            <a:avLst>
              <a:gd name="adj1" fmla="val 50000"/>
              <a:gd name="adj2" fmla="val 1620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5148263" y="3357563"/>
            <a:ext cx="1295400" cy="86518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2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6443663" y="3716338"/>
            <a:ext cx="1152525" cy="144462"/>
          </a:xfrm>
          <a:prstGeom prst="rightArrow">
            <a:avLst>
              <a:gd name="adj1" fmla="val 50000"/>
              <a:gd name="adj2" fmla="val 1994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7591670" y="3141663"/>
            <a:ext cx="1225550" cy="1295400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2392363" y="4551363"/>
            <a:ext cx="56166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        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 1                QP 2                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 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 3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735013" y="5199063"/>
            <a:ext cx="7797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Certifikace kvalifikovanou osobou 3, která může mít osobní odpovědnost za všechna stadia výroby nebo se může spolehnout na potvrzení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(konfirmaci) QP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1 a  QP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2.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2906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6540" y="122375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800" dirty="0" smtClean="0"/>
              <a:t>Léčivé přípravky vyrobené v ES/EHP</a:t>
            </a:r>
            <a:endParaRPr lang="en-US" altLang="cs-CZ" sz="2800" dirty="0" smtClean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67145" y="2366755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altLang="cs-CZ" sz="2400" dirty="0" smtClean="0"/>
              <a:t>Některé výrobní stupně jsou zajištěny smluvně u jiné společnosti</a:t>
            </a:r>
            <a:endParaRPr lang="en-US" altLang="cs-CZ" sz="2400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95288" y="3573463"/>
            <a:ext cx="1152525" cy="719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000099"/>
                </a:solidFill>
                <a:latin typeface="Times New Roman" pitchFamily="18" charset="0"/>
              </a:rPr>
              <a:t>VM</a:t>
            </a:r>
            <a:endParaRPr lang="en-US" altLang="cs-CZ" sz="2800" b="0" dirty="0">
              <a:solidFill>
                <a:srgbClr val="000099"/>
              </a:solidFill>
              <a:latin typeface="Times New Roman" pitchFamily="18" charset="0"/>
            </a:endParaRPr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1547813" y="3860800"/>
            <a:ext cx="792162" cy="215900"/>
          </a:xfrm>
          <a:prstGeom prst="rightArrow">
            <a:avLst>
              <a:gd name="adj1" fmla="val 50000"/>
              <a:gd name="adj2" fmla="val 917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2339975" y="3573463"/>
            <a:ext cx="1152525" cy="79216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1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3492500" y="3860800"/>
            <a:ext cx="792163" cy="215900"/>
          </a:xfrm>
          <a:prstGeom prst="rightArrow">
            <a:avLst>
              <a:gd name="adj1" fmla="val 50000"/>
              <a:gd name="adj2" fmla="val 917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4284663" y="3573463"/>
            <a:ext cx="1223962" cy="8636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2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5508625" y="3933825"/>
            <a:ext cx="792163" cy="215900"/>
          </a:xfrm>
          <a:prstGeom prst="rightArrow">
            <a:avLst>
              <a:gd name="adj1" fmla="val 50000"/>
              <a:gd name="adj2" fmla="val 917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>
            <a:off x="6300788" y="3357563"/>
            <a:ext cx="1295400" cy="1368425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323850" y="5013325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800" b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03213" y="4725988"/>
            <a:ext cx="85502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2D3291"/>
                </a:solidFill>
                <a:latin typeface="Times New Roman" pitchFamily="18" charset="0"/>
              </a:rPr>
              <a:t>                         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QP1             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       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QP2             </a:t>
            </a: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       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Certifikuje QP 3 (zadavatel), která se může spolehnout na potvrzení QP1 a QP2 (příjemci). QP je odpovědná za to, že činnosti jsou prováděny v souladu s písemnou dohodou. 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1424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>
          <a:xfrm>
            <a:off x="457200" y="818710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altLang="cs-CZ" sz="2800" dirty="0" smtClean="0"/>
              <a:t>Léčivé přípravky vyrobené v ES/EHP</a:t>
            </a:r>
            <a:endParaRPr lang="en-US" altLang="cs-CZ" sz="2800" dirty="0" smtClean="0"/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457200" y="1682806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sz="1600" smtClean="0"/>
              <a:t>Léčivý přípravek v bulku je adjustován v různých místech do několika šarží konečného produktu, který je propouštěn v rámci jedné registrace – možné 2 varianty</a:t>
            </a:r>
          </a:p>
          <a:p>
            <a:r>
              <a:rPr lang="cs-CZ" altLang="cs-CZ" sz="1600" smtClean="0"/>
              <a:t>Varianta 1:</a:t>
            </a:r>
            <a:endParaRPr lang="en-US" altLang="cs-CZ" sz="1600" dirty="0" smtClean="0"/>
          </a:p>
        </p:txBody>
      </p:sp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1116013" y="3338866"/>
            <a:ext cx="10080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1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25" name="Line 5"/>
          <p:cNvSpPr>
            <a:spLocks noChangeShapeType="1"/>
          </p:cNvSpPr>
          <p:nvPr/>
        </p:nvSpPr>
        <p:spPr bwMode="auto">
          <a:xfrm>
            <a:off x="2268538" y="3627790"/>
            <a:ext cx="2808287" cy="1432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26" name="AutoShape 6"/>
          <p:cNvSpPr>
            <a:spLocks noChangeArrowheads="1"/>
          </p:cNvSpPr>
          <p:nvPr/>
        </p:nvSpPr>
        <p:spPr bwMode="auto">
          <a:xfrm>
            <a:off x="5292725" y="2824611"/>
            <a:ext cx="935038" cy="5762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FP1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27" name="AutoShape 7"/>
          <p:cNvSpPr>
            <a:spLocks noChangeArrowheads="1"/>
          </p:cNvSpPr>
          <p:nvPr/>
        </p:nvSpPr>
        <p:spPr bwMode="auto">
          <a:xfrm>
            <a:off x="5292725" y="3554766"/>
            <a:ext cx="935038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FP2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28" name="AutoShape 8"/>
          <p:cNvSpPr>
            <a:spLocks noChangeArrowheads="1"/>
          </p:cNvSpPr>
          <p:nvPr/>
        </p:nvSpPr>
        <p:spPr bwMode="auto">
          <a:xfrm>
            <a:off x="5311532" y="4324344"/>
            <a:ext cx="936625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FP3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29" name="Line 9"/>
          <p:cNvSpPr>
            <a:spLocks noChangeShapeType="1"/>
          </p:cNvSpPr>
          <p:nvPr/>
        </p:nvSpPr>
        <p:spPr bwMode="auto">
          <a:xfrm flipV="1">
            <a:off x="2339975" y="3112741"/>
            <a:ext cx="2736850" cy="51504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30" name="Line 10"/>
          <p:cNvSpPr>
            <a:spLocks noChangeShapeType="1"/>
          </p:cNvSpPr>
          <p:nvPr/>
        </p:nvSpPr>
        <p:spPr bwMode="auto">
          <a:xfrm>
            <a:off x="2268538" y="3627791"/>
            <a:ext cx="2808287" cy="93533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1090613" y="3989741"/>
            <a:ext cx="11779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QP1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3371687" y="2795704"/>
            <a:ext cx="10080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QP2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33" name="Text Box 13"/>
          <p:cNvSpPr txBox="1">
            <a:spLocks noChangeArrowheads="1"/>
          </p:cNvSpPr>
          <p:nvPr/>
        </p:nvSpPr>
        <p:spPr bwMode="auto">
          <a:xfrm>
            <a:off x="3342481" y="3684296"/>
            <a:ext cx="876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QP3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3342481" y="4417362"/>
            <a:ext cx="8175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QP4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79388" y="5137504"/>
            <a:ext cx="856932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QP1 má certifikovat všechny šarže konečného produktu před jejich propuštěním na trh.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Lze vzít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odpovědnost za všechny výrobní kroky nebo se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spolehnout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na potvrzení QP2, QP3 a QP4 o adjustaci, která proběhla v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různých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místech (písemná smlouva!)</a:t>
            </a:r>
            <a:endParaRPr lang="en-US" altLang="cs-CZ" sz="20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590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80728"/>
            <a:ext cx="8229600" cy="828092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sz="2800" dirty="0" smtClean="0">
                <a:effectLst/>
              </a:rPr>
              <a:t>Léčivé přípravky vyrobené v ES/EHP</a:t>
            </a:r>
            <a:endParaRPr lang="en-US" altLang="cs-CZ" sz="2800" dirty="0" smtClean="0">
              <a:effectLst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2060848"/>
            <a:ext cx="8229600" cy="4059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sz="1600" smtClean="0"/>
              <a:t>Léčivý přípravek v bulku je adjustován v různých místech do několika šarží konečného produktu, který je propouštěn v rámci jedné registrace – možné 2 varianty</a:t>
            </a:r>
          </a:p>
          <a:p>
            <a:r>
              <a:rPr lang="cs-CZ" altLang="cs-CZ" sz="1600" smtClean="0"/>
              <a:t>Varianta 2:</a:t>
            </a:r>
            <a:endParaRPr lang="en-US" altLang="cs-CZ" sz="1600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116013" y="3644900"/>
            <a:ext cx="10080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1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2268538" y="393382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5292725" y="2924175"/>
            <a:ext cx="935038" cy="5762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FP1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5328885" y="3679405"/>
            <a:ext cx="935038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FP2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5349279" y="4545013"/>
            <a:ext cx="936625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>
                <a:solidFill>
                  <a:srgbClr val="FF0066"/>
                </a:solidFill>
                <a:latin typeface="Times New Roman" pitchFamily="18" charset="0"/>
              </a:rPr>
              <a:t>FP3</a:t>
            </a:r>
            <a:endParaRPr lang="en-US" altLang="cs-CZ" sz="2800" b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V="1">
            <a:off x="2339975" y="3314402"/>
            <a:ext cx="2736850" cy="61942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6" name="Line 10"/>
          <p:cNvSpPr>
            <a:spLocks noChangeShapeType="1"/>
          </p:cNvSpPr>
          <p:nvPr/>
        </p:nvSpPr>
        <p:spPr bwMode="auto">
          <a:xfrm>
            <a:off x="2268538" y="3933825"/>
            <a:ext cx="2808287" cy="82044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116013" y="4292600"/>
            <a:ext cx="11779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QP1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936431" y="3038773"/>
            <a:ext cx="10080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QP2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3975100" y="3933825"/>
            <a:ext cx="876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 smtClean="0">
                <a:solidFill>
                  <a:srgbClr val="FF00FF"/>
                </a:solidFill>
                <a:latin typeface="Times New Roman" pitchFamily="18" charset="0"/>
              </a:rPr>
              <a:t>QP3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4048125" y="4797425"/>
            <a:ext cx="8175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QP4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735013" y="5443538"/>
            <a:ext cx="7797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QP2, QP3 a QP4 certifikují přípravek.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Mohou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na sebe vzít odpovědnost za všechny výrobní kroky nebo se spolehnou na potvrzení QP1 za část výroby šarže v bulku.</a:t>
            </a:r>
            <a:endParaRPr lang="en-US" altLang="cs-CZ" sz="20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770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24744"/>
            <a:ext cx="8229600" cy="594066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sz="2800" dirty="0" smtClean="0">
                <a:effectLst/>
              </a:rPr>
              <a:t>Léčivé přípravky vyrobené v ES/EHP</a:t>
            </a:r>
            <a:endParaRPr lang="en-US" altLang="cs-CZ" sz="2800" dirty="0" smtClean="0">
              <a:effectLst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67544" y="1956970"/>
            <a:ext cx="8229600" cy="4131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cs-CZ" sz="1600" smtClean="0"/>
              <a:t>Šarže bulku LP je adjustována  v různých místech do několika šarží konečného přípravku, které jsou propuštěny v rámci různých registrací (např. generika)</a:t>
            </a:r>
            <a:endParaRPr lang="en-US" altLang="cs-CZ" sz="1600" smtClean="0"/>
          </a:p>
          <a:p>
            <a:endParaRPr lang="en-US" altLang="cs-CZ" sz="1600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116013" y="3644900"/>
            <a:ext cx="100806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1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2268538" y="393382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5292725" y="2924175"/>
            <a:ext cx="935038" cy="5762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FP1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>
            <a:off x="5301408" y="3698700"/>
            <a:ext cx="935038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FP2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5320215" y="4508901"/>
            <a:ext cx="936625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FP3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V="1">
            <a:off x="2339975" y="3314402"/>
            <a:ext cx="2736850" cy="61942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6" name="Line 10"/>
          <p:cNvSpPr>
            <a:spLocks noChangeShapeType="1"/>
          </p:cNvSpPr>
          <p:nvPr/>
        </p:nvSpPr>
        <p:spPr bwMode="auto">
          <a:xfrm>
            <a:off x="2268538" y="3933825"/>
            <a:ext cx="2808287" cy="71931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116013" y="4292600"/>
            <a:ext cx="11779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QP1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981370" y="2852738"/>
            <a:ext cx="10080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QP2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3975100" y="3933825"/>
            <a:ext cx="876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QO3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4048125" y="4797425"/>
            <a:ext cx="8175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QP4</a:t>
            </a:r>
            <a:endParaRPr lang="en-US" altLang="cs-CZ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735013" y="5443538"/>
            <a:ext cx="85725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QP2, QP3 a QP4 certifikují přípravek.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Mohou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na sebe vzít odpovědnost za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všechny výrobní kroky nebo se </a:t>
            </a:r>
            <a:r>
              <a:rPr lang="cs-CZ" altLang="cs-CZ" sz="2000" b="0" dirty="0" smtClean="0">
                <a:solidFill>
                  <a:srgbClr val="FF00FF"/>
                </a:solidFill>
                <a:latin typeface="Times New Roman" pitchFamily="18" charset="0"/>
              </a:rPr>
              <a:t>spolehnout </a:t>
            </a: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na potvrzení QP1 za část výroby šarže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 dirty="0">
                <a:solidFill>
                  <a:srgbClr val="FF00FF"/>
                </a:solidFill>
                <a:latin typeface="Times New Roman" pitchFamily="18" charset="0"/>
              </a:rPr>
              <a:t>v bulku (písemná smlouva).</a:t>
            </a:r>
            <a:endParaRPr lang="en-US" altLang="cs-CZ" sz="20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5464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42419" y="863715"/>
            <a:ext cx="8730971" cy="585065"/>
          </a:xfrm>
        </p:spPr>
        <p:txBody>
          <a:bodyPr>
            <a:noAutofit/>
          </a:bodyPr>
          <a:lstStyle/>
          <a:p>
            <a:pPr eaLnBrk="1" hangingPunct="1"/>
            <a:r>
              <a:rPr lang="cs-CZ" altLang="cs-CZ" sz="2800" dirty="0" smtClean="0">
                <a:effectLst/>
              </a:rPr>
              <a:t>Fyzický dovoz a certifikace šarže LP vyráběné mimo EU (1)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611560" y="1628800"/>
            <a:ext cx="7992690" cy="43925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Proces certifikace se vztahuje na LP určené </a:t>
            </a:r>
            <a:r>
              <a:rPr lang="cs-CZ" altLang="cs-CZ" sz="2200" dirty="0" smtClean="0">
                <a:solidFill>
                  <a:srgbClr val="FF0000"/>
                </a:solidFill>
              </a:rPr>
              <a:t>pro trh EU nebo pro vývoz.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QP certifikující šarži konečného LP může zohlednit konfirmace vystavené dalšími QP.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Nutnost kontroly </a:t>
            </a:r>
            <a:r>
              <a:rPr lang="cs-CZ" altLang="cs-CZ" sz="2200" dirty="0" smtClean="0">
                <a:solidFill>
                  <a:srgbClr val="FF0000"/>
                </a:solidFill>
              </a:rPr>
              <a:t>podmínek</a:t>
            </a:r>
            <a:r>
              <a:rPr lang="cs-CZ" altLang="cs-CZ" sz="2200" dirty="0" smtClean="0"/>
              <a:t> uchovávání a přepravy před certifikací.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Odpovědnost certifikující QP za kontrolu výroby v </a:t>
            </a:r>
            <a:r>
              <a:rPr lang="cs-CZ" altLang="cs-CZ" sz="2200" dirty="0" smtClean="0">
                <a:solidFill>
                  <a:srgbClr val="FF0000"/>
                </a:solidFill>
              </a:rPr>
              <a:t>souladu se SVP a registrací</a:t>
            </a:r>
            <a:r>
              <a:rPr lang="cs-CZ" altLang="cs-CZ" sz="2200" dirty="0" smtClean="0"/>
              <a:t>. Není-li platná MRA nebo obdobná dohoda – zajištění kvalitativní analýzy a kvantitativní analýzy v souladu s RD.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Reprezentativnost odebraných vzorků (odběr po dodání do EU nebo v místě výroby ve 3.zemi).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Písemná dohoda definuje odpovědnosti za odběr vzorků. </a:t>
            </a:r>
          </a:p>
          <a:p>
            <a:pPr>
              <a:lnSpc>
                <a:spcPct val="90000"/>
              </a:lnSpc>
              <a:defRPr/>
            </a:pPr>
            <a:r>
              <a:rPr lang="cs-CZ" altLang="cs-CZ" sz="2200" dirty="0" smtClean="0"/>
              <a:t>Vzorky se mají přepravovat za podmínek jako daná šarže.</a:t>
            </a:r>
          </a:p>
        </p:txBody>
      </p:sp>
    </p:spTree>
    <p:extLst>
      <p:ext uri="{BB962C8B-B14F-4D97-AF65-F5344CB8AC3E}">
        <p14:creationId xmlns:p14="http://schemas.microsoft.com/office/powerpoint/2010/main" val="21082758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06515" y="1124744"/>
            <a:ext cx="8937485" cy="72008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altLang="cs-CZ" sz="2800" dirty="0">
                <a:solidFill>
                  <a:srgbClr val="002060"/>
                </a:solidFill>
              </a:rPr>
              <a:t>Fyzický dovoz a certifikace šarže LP vyráběné mimo </a:t>
            </a:r>
            <a:r>
              <a:rPr lang="cs-CZ" altLang="cs-CZ" sz="2800" dirty="0" smtClean="0">
                <a:solidFill>
                  <a:srgbClr val="002060"/>
                </a:solidFill>
              </a:rPr>
              <a:t>EU (2)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55650" y="2060848"/>
            <a:ext cx="7848600" cy="396054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en-US" sz="2400" b="1" dirty="0" smtClean="0">
                <a:ea typeface="MS Mincho" pitchFamily="49" charset="-128"/>
              </a:rPr>
              <a:t>Při odběru vzorků ve 3Z uplatnit proces Analýzy rizik, který má zohlednit:</a:t>
            </a:r>
          </a:p>
          <a:p>
            <a:pPr>
              <a:buFontTx/>
              <a:buChar char="•"/>
            </a:pPr>
            <a:r>
              <a:rPr lang="cs-CZ" altLang="en-US" sz="2200" dirty="0" smtClean="0">
                <a:ea typeface="MS Mincho" pitchFamily="49" charset="-128"/>
              </a:rPr>
              <a:t>Audit výrobní činnosti zahrnující veškeré činnosti odběru vzorků – cílem je reprezentativnost vzorku pro dováženou šarži.</a:t>
            </a:r>
          </a:p>
          <a:p>
            <a:pPr>
              <a:buFontTx/>
              <a:buChar char="•"/>
            </a:pPr>
            <a:r>
              <a:rPr lang="cs-CZ" altLang="en-US" sz="2200" dirty="0" smtClean="0">
                <a:ea typeface="MS Mincho" pitchFamily="49" charset="-128"/>
              </a:rPr>
              <a:t>Komplexní vědeckou studii (popis procesu odběru, popis přepravních podmínek, srovnávací analýza vzorků, časový interval mezi odběrem vzorků a dovozem šarže).</a:t>
            </a:r>
          </a:p>
          <a:p>
            <a:pPr>
              <a:buFontTx/>
              <a:buChar char="•"/>
            </a:pPr>
            <a:r>
              <a:rPr lang="cs-CZ" altLang="en-US" sz="2200" dirty="0" smtClean="0"/>
              <a:t>Zajištění náhodné periodické analýzy vzorků po dovozu k podpoře spolehlivosti vzorkování.</a:t>
            </a:r>
          </a:p>
          <a:p>
            <a:pPr>
              <a:buFontTx/>
              <a:buChar char="•"/>
            </a:pPr>
            <a:r>
              <a:rPr lang="cs-CZ" altLang="en-US" sz="2200" dirty="0" smtClean="0"/>
              <a:t>Přezkum veškerých neočekávaných výsledků nebo potvrzených OOS. Nutno hlásit orgánu dozoru v místě certifikace v EU!</a:t>
            </a:r>
          </a:p>
          <a:p>
            <a:pPr>
              <a:buFontTx/>
              <a:buChar char="•"/>
            </a:pPr>
            <a:endParaRPr lang="en-GB" alt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3636393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45117" y="1178750"/>
            <a:ext cx="8876365" cy="576064"/>
          </a:xfrm>
        </p:spPr>
        <p:txBody>
          <a:bodyPr>
            <a:noAutofit/>
          </a:bodyPr>
          <a:lstStyle/>
          <a:p>
            <a:r>
              <a:rPr lang="cs-CZ" altLang="cs-CZ" sz="2800" dirty="0"/>
              <a:t>Fyzický dovoz a certifikace šarže LP vyráběné mimo EU </a:t>
            </a:r>
            <a:r>
              <a:rPr lang="cs-CZ" altLang="cs-CZ" sz="2800" dirty="0" smtClean="0"/>
              <a:t>(3)</a:t>
            </a:r>
            <a:endParaRPr lang="en-US" altLang="cs-CZ" sz="2800" dirty="0" smtClean="0">
              <a:effectLst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08406" y="2060848"/>
            <a:ext cx="8229600" cy="4059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altLang="cs-CZ" sz="2400" b="1" smtClean="0"/>
              <a:t> Celá šarže LP nebo její první část je dovezena</a:t>
            </a:r>
          </a:p>
          <a:p>
            <a:pPr>
              <a:buFontTx/>
              <a:buNone/>
            </a:pPr>
            <a:r>
              <a:rPr lang="cs-CZ" altLang="cs-CZ" sz="2400" smtClean="0"/>
              <a:t>       </a:t>
            </a:r>
            <a:r>
              <a:rPr lang="cs-CZ" altLang="cs-CZ" sz="2400" i="1" smtClean="0"/>
              <a:t>Třetí země                                    EU</a:t>
            </a:r>
            <a:endParaRPr lang="en-US" altLang="cs-CZ" sz="2400" i="1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850798" y="3581484"/>
            <a:ext cx="1152525" cy="719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 err="1">
                <a:solidFill>
                  <a:srgbClr val="2D3291"/>
                </a:solidFill>
                <a:latin typeface="Times New Roman" pitchFamily="18" charset="0"/>
              </a:rPr>
              <a:t>Bulk</a:t>
            </a: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 FP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 flipV="1">
            <a:off x="2003323" y="3933825"/>
            <a:ext cx="2591321" cy="72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4683300" y="3257635"/>
            <a:ext cx="1366837" cy="1366837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>
                <a:solidFill>
                  <a:srgbClr val="FF0066"/>
                </a:solidFill>
                <a:latin typeface="Times New Roman" pitchFamily="18" charset="0"/>
              </a:rPr>
              <a:t>FP</a:t>
            </a:r>
            <a:endParaRPr lang="en-US" altLang="cs-CZ" b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auto">
          <a:xfrm>
            <a:off x="3515144" y="3357563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115594" y="4941888"/>
            <a:ext cx="1223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FF"/>
                </a:solidFill>
                <a:latin typeface="Times New Roman" pitchFamily="18" charset="0"/>
              </a:rPr>
              <a:t>(</a:t>
            </a: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QP1</a:t>
            </a:r>
            <a:r>
              <a:rPr lang="cs-CZ" altLang="cs-CZ" sz="2800" b="0" dirty="0">
                <a:solidFill>
                  <a:srgbClr val="FF00FF"/>
                </a:solidFill>
                <a:latin typeface="Times New Roman" pitchFamily="18" charset="0"/>
              </a:rPr>
              <a:t>)</a:t>
            </a:r>
            <a:endParaRPr lang="en-US" altLang="cs-CZ" sz="28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6110706" y="3314700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FF"/>
                </a:solidFill>
                <a:latin typeface="Times New Roman" pitchFamily="18" charset="0"/>
              </a:rPr>
              <a:t>QP2</a:t>
            </a:r>
            <a:r>
              <a:rPr lang="cs-CZ" altLang="cs-CZ" sz="2800" b="0" dirty="0">
                <a:solidFill>
                  <a:srgbClr val="FF00FF"/>
                </a:solidFill>
                <a:latin typeface="Times New Roman" pitchFamily="18" charset="0"/>
              </a:rPr>
              <a:t> dovozce</a:t>
            </a:r>
            <a:endParaRPr lang="en-US" altLang="cs-CZ" sz="2800" b="0" dirty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6" name="Line 10"/>
          <p:cNvSpPr>
            <a:spLocks noChangeShapeType="1"/>
          </p:cNvSpPr>
          <p:nvPr/>
        </p:nvSpPr>
        <p:spPr bwMode="auto">
          <a:xfrm flipH="1" flipV="1">
            <a:off x="3873156" y="3941052"/>
            <a:ext cx="2016125" cy="133494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7" name="AutoShape 11"/>
          <p:cNvSpPr>
            <a:spLocks noChangeArrowheads="1"/>
          </p:cNvSpPr>
          <p:nvPr/>
        </p:nvSpPr>
        <p:spPr bwMode="auto">
          <a:xfrm>
            <a:off x="5891358" y="4952146"/>
            <a:ext cx="1079500" cy="647700"/>
          </a:xfrm>
          <a:prstGeom prst="plus">
            <a:avLst>
              <a:gd name="adj" fmla="val 2500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2D3291"/>
                </a:solidFill>
                <a:latin typeface="Times New Roman" pitchFamily="18" charset="0"/>
              </a:rPr>
              <a:t>QC</a:t>
            </a:r>
            <a:endParaRPr lang="en-US" altLang="cs-CZ" sz="2800" b="0" dirty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426749" y="4725144"/>
            <a:ext cx="4916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4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4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Celá šarže nebo její část má být schválena QP2 dovozce před propuštěním na trh. Tato QP se může spolehnout na vzorkování a kontrolu jakosti dovezené šarže ze strany QP1.</a:t>
            </a:r>
            <a:endParaRPr lang="en-US" altLang="cs-CZ" sz="1800" b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0556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28600" y="1178750"/>
            <a:ext cx="8686800" cy="720080"/>
          </a:xfrm>
        </p:spPr>
        <p:txBody>
          <a:bodyPr>
            <a:noAutofit/>
          </a:bodyPr>
          <a:lstStyle/>
          <a:p>
            <a:r>
              <a:rPr lang="cs-CZ" altLang="cs-CZ" sz="2800" dirty="0">
                <a:solidFill>
                  <a:srgbClr val="002060"/>
                </a:solidFill>
              </a:rPr>
              <a:t>Fyzický dovoz a certifikace šarže LP vyráběné mimo EU </a:t>
            </a:r>
            <a:r>
              <a:rPr lang="cs-CZ" altLang="cs-CZ" sz="2800" dirty="0" smtClean="0">
                <a:solidFill>
                  <a:srgbClr val="002060"/>
                </a:solidFill>
              </a:rPr>
              <a:t>(4)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57200" y="2132856"/>
            <a:ext cx="8229600" cy="3987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200" smtClean="0"/>
              <a:t>Různé dovážené šarže pochází ze stejné šarže nerozplněného LP – QP může certifikovat na základě kontroly 1.dovezené šarže, nutná analýza rizik k zajištění spolehlivosti vzorků.</a:t>
            </a:r>
          </a:p>
          <a:p>
            <a:r>
              <a:rPr lang="cs-CZ" sz="2200" smtClean="0"/>
              <a:t>Nutno ověřit hlavně: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smtClean="0"/>
              <a:t>Splnění požadavků pro uchovávání nerozplněného LP.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smtClean="0"/>
              <a:t>Šarže konečného LP je uchovávána a přepravována za stanovených podmínek.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smtClean="0"/>
              <a:t>Zásilka nebyla porušena během uchovávání a přepravy.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smtClean="0"/>
              <a:t>Byla stanovena správná identifikace přípravku.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smtClean="0"/>
              <a:t>Testovaný vzorek je reprezentativní pro všechny šarže konečného LP.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62832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472" y="1178750"/>
            <a:ext cx="8758238" cy="576064"/>
          </a:xfrm>
        </p:spPr>
        <p:txBody>
          <a:bodyPr>
            <a:noAutofit/>
          </a:bodyPr>
          <a:lstStyle/>
          <a:p>
            <a:r>
              <a:rPr lang="cs-CZ" altLang="cs-CZ" sz="2800" dirty="0">
                <a:solidFill>
                  <a:srgbClr val="002060"/>
                </a:solidFill>
              </a:rPr>
              <a:t>Fyzický dovoz a certifikace šarže LP vyráběné mimo EU </a:t>
            </a:r>
            <a:r>
              <a:rPr lang="cs-CZ" altLang="cs-CZ" sz="2800" dirty="0" smtClean="0">
                <a:solidFill>
                  <a:srgbClr val="002060"/>
                </a:solidFill>
              </a:rPr>
              <a:t>(5)</a:t>
            </a:r>
            <a:endParaRPr lang="en-US" altLang="cs-CZ" sz="2800" dirty="0" smtClean="0">
              <a:effectLst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324472" y="2205863"/>
            <a:ext cx="8301608" cy="3959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altLang="cs-CZ" sz="2400" b="1" smtClean="0"/>
              <a:t>Část šarže LP je dovezena poté, co jiná část byla již dovezena na stejné nebo jiné místo.</a:t>
            </a:r>
          </a:p>
          <a:p>
            <a:pPr>
              <a:buFontTx/>
              <a:buNone/>
            </a:pPr>
            <a:r>
              <a:rPr lang="cs-CZ" altLang="cs-CZ" smtClean="0"/>
              <a:t>       </a:t>
            </a:r>
            <a:r>
              <a:rPr lang="cs-CZ" altLang="cs-CZ" sz="1800" smtClean="0"/>
              <a:t>Třetí země                                                                           EU</a:t>
            </a:r>
            <a:endParaRPr lang="en-US" altLang="cs-CZ" sz="1800" dirty="0" smtClean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619250" y="3573463"/>
            <a:ext cx="1152525" cy="7191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800" b="0" dirty="0">
                <a:solidFill>
                  <a:srgbClr val="FF0066"/>
                </a:solidFill>
                <a:latin typeface="Times New Roman" pitchFamily="18" charset="0"/>
              </a:rPr>
              <a:t>FP</a:t>
            </a:r>
            <a:endParaRPr lang="en-US" altLang="cs-CZ" sz="2800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2771775" y="3933825"/>
            <a:ext cx="18716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4716463" y="3429794"/>
            <a:ext cx="1008062" cy="1008062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66"/>
                </a:solidFill>
                <a:latin typeface="Times New Roman" pitchFamily="18" charset="0"/>
              </a:rPr>
              <a:t>FP/1</a:t>
            </a:r>
            <a:endParaRPr lang="en-US" altLang="cs-CZ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auto">
          <a:xfrm>
            <a:off x="3563938" y="3357563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227763" y="404653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800" b="0">
              <a:solidFill>
                <a:srgbClr val="2D3291"/>
              </a:solidFill>
              <a:latin typeface="Times New Roman" pitchFamily="18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303213" y="4651375"/>
            <a:ext cx="53721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QP2 a QP3 dovozců následné části šarže se mohou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spolehnout na vzorkování a kontrolu jakosti provedené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QP1. Případ nastává nejčastěji, když výrobce ve 3.zemi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a dovozce v ES/EHP spadají do korporace se stejným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1800" b="0">
                <a:solidFill>
                  <a:srgbClr val="FF00FF"/>
                </a:solidFill>
                <a:latin typeface="Times New Roman" pitchFamily="18" charset="0"/>
              </a:rPr>
              <a:t>systémem QA. Nutná analýza rizik!!</a:t>
            </a:r>
            <a:endParaRPr lang="en-US" altLang="cs-CZ" sz="1800" b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>
            <a:off x="2771775" y="3933825"/>
            <a:ext cx="4537075" cy="947738"/>
          </a:xfrm>
          <a:custGeom>
            <a:avLst/>
            <a:gdLst>
              <a:gd name="T0" fmla="*/ 0 w 2858"/>
              <a:gd name="T1" fmla="*/ 0 h 597"/>
              <a:gd name="T2" fmla="*/ 2147483647 w 2858"/>
              <a:gd name="T3" fmla="*/ 2147483647 h 597"/>
              <a:gd name="T4" fmla="*/ 2147483647 w 2858"/>
              <a:gd name="T5" fmla="*/ 2147483647 h 597"/>
              <a:gd name="T6" fmla="*/ 0 60000 65536"/>
              <a:gd name="T7" fmla="*/ 0 60000 65536"/>
              <a:gd name="T8" fmla="*/ 0 60000 65536"/>
              <a:gd name="T9" fmla="*/ 0 w 2858"/>
              <a:gd name="T10" fmla="*/ 0 h 597"/>
              <a:gd name="T11" fmla="*/ 2858 w 2858"/>
              <a:gd name="T12" fmla="*/ 597 h 5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58" h="597">
                <a:moveTo>
                  <a:pt x="0" y="0"/>
                </a:moveTo>
                <a:cubicBezTo>
                  <a:pt x="896" y="245"/>
                  <a:pt x="1792" y="491"/>
                  <a:pt x="2268" y="544"/>
                </a:cubicBezTo>
                <a:cubicBezTo>
                  <a:pt x="2744" y="597"/>
                  <a:pt x="2760" y="355"/>
                  <a:pt x="2858" y="31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7" name="Line 11"/>
          <p:cNvSpPr>
            <a:spLocks noChangeShapeType="1"/>
          </p:cNvSpPr>
          <p:nvPr/>
        </p:nvSpPr>
        <p:spPr bwMode="auto">
          <a:xfrm>
            <a:off x="2771775" y="3933825"/>
            <a:ext cx="4824413" cy="151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000">
              <a:solidFill>
                <a:srgbClr val="2D3291"/>
              </a:solidFill>
              <a:latin typeface="Arial" charset="0"/>
            </a:endParaRPr>
          </a:p>
        </p:txBody>
      </p:sp>
      <p:sp>
        <p:nvSpPr>
          <p:cNvPr id="18" name="AutoShape 12"/>
          <p:cNvSpPr>
            <a:spLocks noChangeArrowheads="1"/>
          </p:cNvSpPr>
          <p:nvPr/>
        </p:nvSpPr>
        <p:spPr bwMode="auto">
          <a:xfrm>
            <a:off x="6876256" y="3392487"/>
            <a:ext cx="865188" cy="936625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66"/>
                </a:solidFill>
                <a:latin typeface="Times New Roman" pitchFamily="18" charset="0"/>
              </a:rPr>
              <a:t>FP/2</a:t>
            </a:r>
            <a:endParaRPr lang="en-US" altLang="cs-CZ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7596188" y="5013325"/>
            <a:ext cx="863600" cy="936625"/>
          </a:xfrm>
          <a:prstGeom prst="star8">
            <a:avLst>
              <a:gd name="adj" fmla="val 38250"/>
            </a:avLst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b="0" dirty="0">
                <a:solidFill>
                  <a:srgbClr val="FF0066"/>
                </a:solidFill>
                <a:latin typeface="Times New Roman" pitchFamily="18" charset="0"/>
              </a:rPr>
              <a:t>FP/3</a:t>
            </a:r>
            <a:endParaRPr lang="en-US" altLang="cs-CZ" b="0" dirty="0">
              <a:solidFill>
                <a:srgbClr val="FF0066"/>
              </a:solidFill>
              <a:latin typeface="Times New Roman" pitchFamily="18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3832225" y="3425825"/>
            <a:ext cx="6365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>
                <a:solidFill>
                  <a:srgbClr val="FF00FF"/>
                </a:solidFill>
                <a:latin typeface="Times New Roman" pitchFamily="18" charset="0"/>
              </a:rPr>
              <a:t>QP1</a:t>
            </a:r>
            <a:endParaRPr lang="en-US" altLang="cs-CZ" sz="2000" b="0">
              <a:solidFill>
                <a:srgbClr val="FF00FF"/>
              </a:solidFill>
              <a:latin typeface="Times New Roman" pitchFamily="18" charset="0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6135688" y="4291013"/>
            <a:ext cx="63658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3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3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>
                <a:solidFill>
                  <a:srgbClr val="FF00FF"/>
                </a:solidFill>
                <a:latin typeface="Times New Roman" pitchFamily="18" charset="0"/>
              </a:rPr>
              <a:t>QP2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FF00FF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cs-CZ" altLang="cs-CZ" sz="2000" b="0">
              <a:solidFill>
                <a:srgbClr val="FF00FF"/>
              </a:solidFill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cs-CZ" altLang="cs-CZ" sz="2000" b="0">
                <a:solidFill>
                  <a:srgbClr val="FF00FF"/>
                </a:solidFill>
                <a:latin typeface="Times New Roman" pitchFamily="18" charset="0"/>
              </a:rPr>
              <a:t>QP3</a:t>
            </a:r>
            <a:endParaRPr lang="en-US" altLang="cs-CZ" sz="2000" b="0">
              <a:solidFill>
                <a:srgbClr val="FF00FF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1955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68760"/>
            <a:ext cx="8229600" cy="936104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sz="2800" dirty="0" smtClean="0">
                <a:effectLst/>
              </a:rPr>
              <a:t>Odpovědnosti QP (1)</a:t>
            </a:r>
            <a:endParaRPr lang="en-US" altLang="cs-CZ" sz="2800" dirty="0" smtClean="0">
              <a:effectLst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539750" y="2780928"/>
            <a:ext cx="8064500" cy="3240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r>
              <a:rPr lang="cs-CZ" altLang="cs-CZ" sz="2400" dirty="0" smtClean="0"/>
              <a:t>Před certifikací šarže pro propuštění </a:t>
            </a:r>
            <a:r>
              <a:rPr lang="cs-CZ" altLang="cs-CZ" sz="2400" dirty="0" smtClean="0">
                <a:solidFill>
                  <a:srgbClr val="FF0000"/>
                </a:solidFill>
              </a:rPr>
              <a:t>musí</a:t>
            </a:r>
            <a:r>
              <a:rPr lang="cs-CZ" altLang="cs-CZ" sz="2400" dirty="0" smtClean="0"/>
              <a:t> QP zajistit alespoň následující požadavky:</a:t>
            </a:r>
          </a:p>
          <a:p>
            <a:pPr>
              <a:lnSpc>
                <a:spcPct val="80000"/>
              </a:lnSpc>
              <a:buFontTx/>
              <a:buNone/>
            </a:pPr>
            <a:endParaRPr lang="cs-CZ" altLang="cs-CZ" sz="2400" dirty="0" smtClean="0"/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Certifikace je v souladu s povolením k výrobě a dovozu.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Byly splněny další povinnosti a požadavky národní legislativy. 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Certifikace šarže LP je v registru LP nebo rovnocenném dokumentu.</a:t>
            </a:r>
          </a:p>
        </p:txBody>
      </p:sp>
    </p:spTree>
    <p:extLst>
      <p:ext uri="{BB962C8B-B14F-4D97-AF65-F5344CB8AC3E}">
        <p14:creationId xmlns:p14="http://schemas.microsoft.com/office/powerpoint/2010/main" val="8535555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607132" y="1313765"/>
            <a:ext cx="8229600" cy="1143000"/>
          </a:xfrm>
        </p:spPr>
        <p:txBody>
          <a:bodyPr>
            <a:normAutofit/>
          </a:bodyPr>
          <a:lstStyle/>
          <a:p>
            <a:r>
              <a:rPr lang="cs-CZ" altLang="cs-CZ" sz="2800" dirty="0">
                <a:solidFill>
                  <a:srgbClr val="2D3291"/>
                </a:solidFill>
              </a:rPr>
              <a:t>Odpovědnosti QP </a:t>
            </a:r>
            <a:r>
              <a:rPr lang="cs-CZ" altLang="cs-CZ" sz="2800" dirty="0" smtClean="0">
                <a:solidFill>
                  <a:srgbClr val="2D3291"/>
                </a:solidFill>
              </a:rPr>
              <a:t>(2)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6724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Tx/>
              <a:buNone/>
            </a:pPr>
            <a:r>
              <a:rPr lang="pl-PL" altLang="cs-CZ" sz="2200" dirty="0" smtClean="0">
                <a:solidFill>
                  <a:srgbClr val="2D3291"/>
                </a:solidFill>
              </a:rPr>
              <a:t>QP je </a:t>
            </a:r>
            <a:r>
              <a:rPr lang="pl-PL" altLang="cs-CZ" sz="2200" dirty="0" smtClean="0">
                <a:solidFill>
                  <a:srgbClr val="FF0000"/>
                </a:solidFill>
              </a:rPr>
              <a:t>odpovědná za zajištění </a:t>
            </a:r>
            <a:r>
              <a:rPr lang="pl-PL" altLang="cs-CZ" sz="2200" dirty="0" smtClean="0">
                <a:solidFill>
                  <a:srgbClr val="2D3291"/>
                </a:solidFill>
              </a:rPr>
              <a:t>toho, že:</a:t>
            </a:r>
          </a:p>
          <a:p>
            <a:pPr marL="0" indent="0">
              <a:lnSpc>
                <a:spcPct val="80000"/>
              </a:lnSpc>
              <a:buFontTx/>
              <a:buNone/>
            </a:pPr>
            <a:endParaRPr lang="pl-PL" altLang="cs-CZ" sz="2200" dirty="0" smtClean="0">
              <a:solidFill>
                <a:srgbClr val="2D3291"/>
              </a:solidFill>
            </a:endParaRP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Výroba a kontrola jakosti probíhala v </a:t>
            </a:r>
            <a:r>
              <a:rPr lang="cs-CZ" altLang="cs-CZ" sz="2200" dirty="0" smtClean="0">
                <a:solidFill>
                  <a:srgbClr val="FF0000"/>
                </a:solidFill>
              </a:rPr>
              <a:t>souladu se SVP</a:t>
            </a:r>
            <a:r>
              <a:rPr lang="cs-CZ" altLang="cs-CZ" sz="2200" dirty="0" smtClean="0">
                <a:solidFill>
                  <a:srgbClr val="2D3291"/>
                </a:solidFill>
              </a:rPr>
              <a:t> nebo v případě šarže dovážené ze třetí země v souladu se standardy SVP,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Celý </a:t>
            </a:r>
            <a:r>
              <a:rPr lang="cs-CZ" altLang="cs-CZ" sz="2200" dirty="0" smtClean="0">
                <a:solidFill>
                  <a:srgbClr val="FF0066"/>
                </a:solidFill>
              </a:rPr>
              <a:t>dodavatelský řetězec </a:t>
            </a:r>
            <a:r>
              <a:rPr lang="cs-CZ" altLang="cs-CZ" sz="2200" dirty="0" smtClean="0">
                <a:solidFill>
                  <a:srgbClr val="2D3291"/>
                </a:solidFill>
              </a:rPr>
              <a:t>léčivé látky a léčivého přípravku až do fáze certifikace je doložen (je k dispozici QP),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Dokument o dodavatelích zahrnuje místa </a:t>
            </a:r>
            <a:r>
              <a:rPr lang="cs-CZ" altLang="cs-CZ" sz="2200" dirty="0" smtClean="0">
                <a:solidFill>
                  <a:srgbClr val="FF0000"/>
                </a:solidFill>
              </a:rPr>
              <a:t>výroby kritických materiálů</a:t>
            </a:r>
            <a:r>
              <a:rPr lang="cs-CZ" altLang="cs-CZ" sz="2200" dirty="0" smtClean="0">
                <a:solidFill>
                  <a:srgbClr val="2D3291"/>
                </a:solidFill>
              </a:rPr>
              <a:t> (výchozí suroviny a obalové materiály, subdodavatelé kritických kroků),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Šarže a její výroba vyhovují ustanovením </a:t>
            </a:r>
            <a:r>
              <a:rPr lang="cs-CZ" altLang="cs-CZ" sz="2200" dirty="0" smtClean="0">
                <a:solidFill>
                  <a:srgbClr val="FF0000"/>
                </a:solidFill>
              </a:rPr>
              <a:t>registrační</a:t>
            </a:r>
            <a:r>
              <a:rPr lang="cs-CZ" altLang="cs-CZ" sz="2200" dirty="0" smtClean="0">
                <a:solidFill>
                  <a:srgbClr val="2D3291"/>
                </a:solidFill>
              </a:rPr>
              <a:t> dokumentace 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Proběhly veškeré audity míst podílejících se na výrobě a zkoušení léčivých přípravků a LL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282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609600" y="1592400"/>
            <a:ext cx="8229600" cy="62084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Odpovědnosti QP (3)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6724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Zdroj a specifikace výchozích materiálů </a:t>
            </a:r>
            <a:r>
              <a:rPr lang="cs-CZ" altLang="cs-CZ" sz="2200" smtClean="0">
                <a:solidFill>
                  <a:srgbClr val="FF0000"/>
                </a:solidFill>
              </a:rPr>
              <a:t>odpovídají RD</a:t>
            </a:r>
            <a:r>
              <a:rPr lang="cs-CZ" altLang="cs-CZ" sz="2200" smtClean="0">
                <a:solidFill>
                  <a:srgbClr val="2D3291"/>
                </a:solidFill>
              </a:rPr>
              <a:t>, dodavatelé mají zaveden systém řízení jakosti,</a:t>
            </a:r>
          </a:p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Léčivé látky byly vyrobeny v souladu s SVP a distribuovány v souladu s SDP pro LL,</a:t>
            </a:r>
          </a:p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Dovoz LL pro humánní použití má splňovat požadavky čl.46(b) Směrnice 2001/83/ES</a:t>
            </a:r>
          </a:p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U LP, které spadají do působnosti směrnice 2001/83/ES byly pomocné látky vyrobeny v souladu se SVP podle článku 46(f),</a:t>
            </a:r>
          </a:p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Status TSE odpovídá podmínkám stanoveným v RD,</a:t>
            </a:r>
          </a:p>
          <a:p>
            <a:pPr>
              <a:lnSpc>
                <a:spcPct val="80000"/>
              </a:lnSpc>
            </a:pPr>
            <a:r>
              <a:rPr lang="cs-CZ" altLang="cs-CZ" sz="2200" smtClean="0">
                <a:solidFill>
                  <a:srgbClr val="2D3291"/>
                </a:solidFill>
              </a:rPr>
              <a:t>Veškeré záznamy jsou kompletní a potvrzené včetně mezioperačních zkoušek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1091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609600" y="1592400"/>
            <a:ext cx="8229600" cy="62084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Odpovědnosti QP (4)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6724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Zásadní výrobní a zkušební postupy byly </a:t>
            </a:r>
            <a:r>
              <a:rPr lang="cs-CZ" altLang="cs-CZ" sz="2200" dirty="0" smtClean="0">
                <a:solidFill>
                  <a:srgbClr val="FF0000"/>
                </a:solidFill>
              </a:rPr>
              <a:t>validovány</a:t>
            </a:r>
            <a:r>
              <a:rPr lang="cs-CZ" altLang="cs-CZ" sz="2200" dirty="0" smtClean="0">
                <a:solidFill>
                  <a:srgbClr val="2D3291"/>
                </a:solidFill>
              </a:rPr>
              <a:t>; pracovníci mají potřebnou kvalifikaci a jsou proškoleni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Výsledky zkoušení konečného LP </a:t>
            </a:r>
            <a:r>
              <a:rPr lang="cs-CZ" altLang="cs-CZ" sz="2200" dirty="0" smtClean="0">
                <a:solidFill>
                  <a:srgbClr val="FF0000"/>
                </a:solidFill>
              </a:rPr>
              <a:t>odpovídají specifikaci </a:t>
            </a:r>
            <a:r>
              <a:rPr lang="cs-CZ" altLang="cs-CZ" sz="2200" dirty="0" smtClean="0">
                <a:solidFill>
                  <a:srgbClr val="2D3291"/>
                </a:solidFill>
              </a:rPr>
              <a:t>nebo jsou v souladu s propouštěním v reálném čase (RTRT program),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Jsou zohledněny </a:t>
            </a:r>
            <a:r>
              <a:rPr lang="cs-CZ" altLang="cs-CZ" sz="2200" dirty="0" smtClean="0">
                <a:solidFill>
                  <a:srgbClr val="FF0000"/>
                </a:solidFill>
              </a:rPr>
              <a:t>registrační závazky </a:t>
            </a:r>
            <a:r>
              <a:rPr lang="cs-CZ" altLang="cs-CZ" sz="2200" dirty="0" smtClean="0">
                <a:solidFill>
                  <a:srgbClr val="2D3291"/>
                </a:solidFill>
              </a:rPr>
              <a:t>pro uvedení LP na trh, průběžné údaje o stabilitě podporují certifikaci,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Veškeré </a:t>
            </a:r>
            <a:r>
              <a:rPr lang="cs-CZ" altLang="cs-CZ" sz="2200" dirty="0" smtClean="0">
                <a:solidFill>
                  <a:srgbClr val="FF0000"/>
                </a:solidFill>
              </a:rPr>
              <a:t>změny </a:t>
            </a:r>
            <a:r>
              <a:rPr lang="cs-CZ" altLang="cs-CZ" sz="2200" dirty="0" smtClean="0">
                <a:solidFill>
                  <a:srgbClr val="2D3291"/>
                </a:solidFill>
              </a:rPr>
              <a:t>ve výrobě či kontrole jakosti byly dostatečně vyhodnoceny</a:t>
            </a:r>
          </a:p>
          <a:p>
            <a:pPr>
              <a:lnSpc>
                <a:spcPct val="80000"/>
              </a:lnSpc>
            </a:pPr>
            <a:r>
              <a:rPr lang="cs-CZ" altLang="cs-CZ" sz="2200" dirty="0" smtClean="0">
                <a:solidFill>
                  <a:srgbClr val="2D3291"/>
                </a:solidFill>
              </a:rPr>
              <a:t>Byla dokončena šetření související s certifikovanou šarží (OOS, nevyhovující trendy),</a:t>
            </a:r>
          </a:p>
          <a:p>
            <a:pPr>
              <a:lnSpc>
                <a:spcPct val="80000"/>
              </a:lnSpc>
            </a:pPr>
            <a:endParaRPr lang="cs-CZ" altLang="cs-CZ" sz="2200" dirty="0" smtClean="0">
              <a:solidFill>
                <a:srgbClr val="2D329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9775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67771"/>
            <a:ext cx="8229600" cy="57606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altLang="cs-CZ" dirty="0" smtClean="0">
                <a:effectLst/>
              </a:rPr>
              <a:t>Odpovědnosti QP (5)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539750" y="2159759"/>
            <a:ext cx="8064500" cy="4104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cs-CZ" altLang="cs-CZ" sz="2400" dirty="0" smtClean="0"/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Řešené reklamace, stahování nejsou v rozporu s podmínkami certifikace,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Byly uzavřeny související technické dohody,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Program vnitřních inspekcí je aktivní a aktuální,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Jsou zavedeny příslušné podmínky pro distribuci a přepravu,</a:t>
            </a:r>
          </a:p>
          <a:p>
            <a:pPr>
              <a:lnSpc>
                <a:spcPct val="80000"/>
              </a:lnSpc>
            </a:pPr>
            <a:r>
              <a:rPr lang="cs-CZ" altLang="cs-CZ" sz="2400" dirty="0" smtClean="0"/>
              <a:t>U LP pro humánní použití pro trh EU jsou na obale uvedeny ochranné prvky (podle čl.54 (o) Směrnice 2001/83/ES)</a:t>
            </a:r>
          </a:p>
        </p:txBody>
      </p:sp>
    </p:spTree>
    <p:extLst>
      <p:ext uri="{BB962C8B-B14F-4D97-AF65-F5344CB8AC3E}">
        <p14:creationId xmlns:p14="http://schemas.microsoft.com/office/powerpoint/2010/main" val="3699885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593195" y="131376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Další požadavky (1)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6724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200" dirty="0" smtClean="0"/>
              <a:t>Další požadavky  v Doplňku 2 „Výroba biologických LL a LP pro humánní použití“ a Doplněk 3 Výroba radiofarmak“</a:t>
            </a:r>
          </a:p>
          <a:p>
            <a:r>
              <a:rPr lang="cs-CZ" sz="2200" dirty="0" smtClean="0"/>
              <a:t>Souběžný dovoz a souběžná distribuce – operace přebalování dle schválení kompetentní autoritou pro zamýšlený trh: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QP potvrdí shodu s národními požadavky pro souběžný dovoz před certifikací šarže (nebo s pravidly EU pro souběžnou distribuci),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QP držitele MIA, který je stanoven jako odpovědný za certifikaci šarže pro přebalovaný přípravek  potvrzuje soulad s příslušným povolením pro přebalení a SVP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797361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609600" y="140377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Další požadavky (2)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6724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200" dirty="0" smtClean="0"/>
              <a:t>Záznam certifikace kvalifikovanou osobou: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Záznam certifikace LP do registru nebo rovnocenného dokumentu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Certifikovaná šarže splňuje ustanovení čl.51 Směrnice 2001/83/ES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Registr musí být pravidelně aktualizován a uchováván nejméně po dobu 5 let nebo delší dle požadavku příslušné autority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200" dirty="0" smtClean="0"/>
              <a:t>Při přesunu šarže do jiného čl. státu musí být k dispozici protokol o kontrole podle čl.51 Směrnice 2001/83/ES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50899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800" dirty="0" smtClean="0"/>
              <a:t>QP a posouzení SVP třetími stranami</a:t>
            </a:r>
            <a:endParaRPr lang="en-GB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31540" y="2078850"/>
            <a:ext cx="8370930" cy="39425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en-US" sz="2000" dirty="0" smtClean="0"/>
              <a:t>Spoléhání se na posouzení třetími stranami, např. audity, by mělo probíhat v souladu s kapitolou 7 Pokynů k SVP </a:t>
            </a:r>
          </a:p>
          <a:p>
            <a:pPr marL="0" indent="0">
              <a:buFontTx/>
              <a:buNone/>
            </a:pPr>
            <a:r>
              <a:rPr lang="cs-CZ" altLang="en-US" sz="2000" dirty="0" smtClean="0"/>
              <a:t>Schválení zpráv z auditů: </a:t>
            </a:r>
          </a:p>
          <a:p>
            <a:r>
              <a:rPr lang="cs-CZ" altLang="en-US" sz="2000" dirty="0" smtClean="0"/>
              <a:t>zohlednění obecných požadavků SVP,</a:t>
            </a:r>
          </a:p>
          <a:p>
            <a:r>
              <a:rPr lang="cs-CZ" altLang="en-US" sz="2000" dirty="0" smtClean="0"/>
              <a:t> výroba a kontrola jakosti LP a LL v souladu s EU SVP nebo ekvivalentními požadavky u výroby ve třetích zemích, </a:t>
            </a:r>
          </a:p>
          <a:p>
            <a:r>
              <a:rPr lang="cs-CZ" altLang="en-US" sz="2000" dirty="0" smtClean="0"/>
              <a:t>ověření shody s registrací u externě zadávaných činností, </a:t>
            </a:r>
          </a:p>
          <a:p>
            <a:r>
              <a:rPr lang="cs-CZ" altLang="en-US" sz="2000" dirty="0" smtClean="0"/>
              <a:t>písemné závěrečné hodnocení a schválení zpráv z auditů třetí strany, přístup QP ke zprávám z auditů,</a:t>
            </a:r>
          </a:p>
          <a:p>
            <a:r>
              <a:rPr lang="cs-CZ" altLang="en-US" sz="2000" dirty="0" smtClean="0"/>
              <a:t> uplatnění zásad řízení rizik pro jakost u externě zadávaných činností</a:t>
            </a:r>
          </a:p>
          <a:p>
            <a:r>
              <a:rPr lang="cs-CZ" altLang="en-US" sz="2000" dirty="0" smtClean="0"/>
              <a:t>Opakování auditů dle zásad řízení rizik pro jakost</a:t>
            </a:r>
          </a:p>
          <a:p>
            <a:endParaRPr lang="en-GB" alt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4033746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9701" y="1016732"/>
            <a:ext cx="8229600" cy="7920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800" dirty="0" smtClean="0"/>
              <a:t>Řešení neočekávaných odchylek</a:t>
            </a:r>
            <a:endParaRPr lang="en-GB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06514" y="1808820"/>
            <a:ext cx="8775975" cy="36725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en-US" sz="2200" dirty="0" smtClean="0"/>
              <a:t>QP může uvažovat o potvrzení shody nebo certifikaci šarže, kde došlo k neočekávané odchylce výrobního procesu a/nebo metod analytických kontrol od údajů uvedených v rozhodnutí o registraci a/nebo SVP v případech, že byly splněny všechny zaregistrované specifikace.</a:t>
            </a:r>
          </a:p>
          <a:p>
            <a:r>
              <a:rPr lang="cs-CZ" altLang="en-US" sz="2200" dirty="0" smtClean="0"/>
              <a:t>Dopad odchylky je nutno posoudit v souladu s procesem řízení rizik jakosti:</a:t>
            </a:r>
          </a:p>
          <a:p>
            <a:pPr>
              <a:buFontTx/>
              <a:buChar char="•"/>
            </a:pPr>
            <a:r>
              <a:rPr lang="cs-CZ" altLang="en-US" sz="2000" dirty="0" smtClean="0"/>
              <a:t>Vyhodnocení potencionálního dopadu odchylky na jakost, bezpečnost nebo účinnost.</a:t>
            </a:r>
          </a:p>
          <a:p>
            <a:pPr>
              <a:buFontTx/>
              <a:buChar char="•"/>
            </a:pPr>
            <a:r>
              <a:rPr lang="cs-CZ" altLang="en-US" sz="2000" dirty="0" smtClean="0"/>
              <a:t>Zahrnutí šarže do průběžného programu stability.</a:t>
            </a:r>
          </a:p>
          <a:p>
            <a:pPr>
              <a:buFontTx/>
              <a:buChar char="•"/>
            </a:pPr>
            <a:r>
              <a:rPr lang="cs-CZ" altLang="en-US" sz="2000" dirty="0" smtClean="0"/>
              <a:t>U biologických LP zvážit dopad odchylky na účinnost a bezpečnost.</a:t>
            </a:r>
          </a:p>
          <a:p>
            <a:pPr marL="0" indent="0">
              <a:buFontTx/>
              <a:buNone/>
            </a:pPr>
            <a:r>
              <a:rPr lang="cs-CZ" altLang="en-US" sz="2200" dirty="0" smtClean="0"/>
              <a:t>V případech, kdy se na konfirmaci a certifikaci podílí více QP zvážit dopad všech odchylek ve výrobě a kontrole jakosti.</a:t>
            </a:r>
          </a:p>
        </p:txBody>
      </p:sp>
    </p:spTree>
    <p:extLst>
      <p:ext uri="{BB962C8B-B14F-4D97-AF65-F5344CB8AC3E}">
        <p14:creationId xmlns:p14="http://schemas.microsoft.com/office/powerpoint/2010/main" val="28883106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565150" y="1178750"/>
            <a:ext cx="8229600" cy="7200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800" dirty="0" smtClean="0"/>
              <a:t>Propuštění šarže</a:t>
            </a:r>
            <a:endParaRPr lang="en-GB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755650" y="2078850"/>
            <a:ext cx="7848600" cy="39425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altLang="en-US" sz="2200" dirty="0" smtClean="0"/>
              <a:t>Šarže léčivých přípravků lze propustit k prodeji nebo dodávce na trh teprve po certifikaci kvalifikovanou osobou. Pokud není certifikována, lze ji přepravit v karanténě na místo schválené příslušnou autoritou.</a:t>
            </a:r>
          </a:p>
          <a:p>
            <a:r>
              <a:rPr lang="cs-CZ" altLang="en-US" sz="2200" dirty="0" smtClean="0"/>
              <a:t>Bezpečnostní opatření, jimiž se zajistí, že necertifikované šarže nebudou přesunuty k prodejným zásobám (opatření fyzické nebo elektronické povahy).</a:t>
            </a:r>
          </a:p>
          <a:p>
            <a:r>
              <a:rPr lang="cs-CZ" altLang="en-US" sz="2200" dirty="0" smtClean="0"/>
              <a:t>Kroky nezbytné pro oznámení certifikace kvalifikovanou osobou místu, kde má proběhnout přesun k prodejným zásobám, je třeba definovat v rámci technické dohody.</a:t>
            </a:r>
          </a:p>
        </p:txBody>
      </p:sp>
    </p:spTree>
    <p:extLst>
      <p:ext uri="{BB962C8B-B14F-4D97-AF65-F5344CB8AC3E}">
        <p14:creationId xmlns:p14="http://schemas.microsoft.com/office/powerpoint/2010/main" val="3285507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Certifikace kvalifikovanou osobou a propouštění šarží  - doplněk 16, VYR-32</a:t>
            </a:r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601252" y="1223755"/>
            <a:ext cx="822960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Ostatní</a:t>
            </a:r>
            <a:endParaRPr lang="cs-CZ" sz="28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609600" y="2348880"/>
            <a:ext cx="8229600" cy="3276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Rejstřík uvádí definici certifikace šarže konečného přípravku, definici konfirmace (podepsané prohlášení kvalifikované osoby), definici šarže konečného přípravku, definici dovozce a kvalifikované osoby.</a:t>
            </a:r>
          </a:p>
          <a:p>
            <a:r>
              <a:rPr lang="cs-CZ" sz="2400" dirty="0" smtClean="0"/>
              <a:t>Dodatek I – Obsah konfirmace částečné výroby léčivého přípravku</a:t>
            </a:r>
          </a:p>
          <a:p>
            <a:r>
              <a:rPr lang="cs-CZ" sz="2400" dirty="0" smtClean="0"/>
              <a:t>Dodatek II – Obsah certifikátu šarže léčivého přípravku</a:t>
            </a:r>
          </a:p>
          <a:p>
            <a:r>
              <a:rPr lang="cs-CZ" sz="2400" dirty="0" smtClean="0"/>
              <a:t>Platnost od 15. dubna 2016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627775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13.6.2016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2016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3975</Words>
  <Application>Microsoft Office PowerPoint</Application>
  <PresentationFormat>Předvádění na obrazovce (4:3)</PresentationFormat>
  <Paragraphs>459</Paragraphs>
  <Slides>32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32</vt:i4>
      </vt:variant>
    </vt:vector>
  </HeadingPairs>
  <TitlesOfParts>
    <vt:vector size="34" baseType="lpstr">
      <vt:lpstr>Motiv sady Office</vt:lpstr>
      <vt:lpstr>1_Motiv sady Office</vt:lpstr>
      <vt:lpstr>Prezentace aplikace PowerPoint</vt:lpstr>
      <vt:lpstr>Certifikace kvalifikovanou osobou a propouštění šarží  - doplněk 16, VYR-32</vt:lpstr>
      <vt:lpstr>Obsah</vt:lpstr>
      <vt:lpstr>Důvod změny</vt:lpstr>
      <vt:lpstr>Hlavní změny</vt:lpstr>
      <vt:lpstr>Certifikace kvalifikovanou osobou a propouštění šarží  - doplněk 16, VYR-32</vt:lpstr>
      <vt:lpstr>Certifikace a propouštění QP – obecné zásady </vt:lpstr>
      <vt:lpstr>Certifikace a propouštění QP – obecné zásady – pokračování</vt:lpstr>
      <vt:lpstr>Postup certifikace</vt:lpstr>
      <vt:lpstr>Prezentace aplikace PowerPoint</vt:lpstr>
      <vt:lpstr>Prezentace aplikace PowerPoint</vt:lpstr>
      <vt:lpstr>Prezentace aplikace PowerPoint</vt:lpstr>
      <vt:lpstr>Prezentace aplikace PowerPoint</vt:lpstr>
      <vt:lpstr>Léčivé přípravky vyrobené v ES/EHP</vt:lpstr>
      <vt:lpstr>Léčivé přípravky vyrobené v ES/EHP</vt:lpstr>
      <vt:lpstr>Fyzický dovoz a certifikace šarže LP vyráběné mimo EU (1)</vt:lpstr>
      <vt:lpstr>Fyzický dovoz a certifikace šarže LP vyráběné mimo EU (2)</vt:lpstr>
      <vt:lpstr>Fyzický dovoz a certifikace šarže LP vyráběné mimo EU (3)</vt:lpstr>
      <vt:lpstr>Fyzický dovoz a certifikace šarže LP vyráběné mimo EU (4)</vt:lpstr>
      <vt:lpstr>Fyzický dovoz a certifikace šarže LP vyráběné mimo EU (5)</vt:lpstr>
      <vt:lpstr>Odpovědnosti QP (1)</vt:lpstr>
      <vt:lpstr>Odpovědnosti QP (2)</vt:lpstr>
      <vt:lpstr>Odpovědnosti QP (3)</vt:lpstr>
      <vt:lpstr>Odpovědnosti QP (4)</vt:lpstr>
      <vt:lpstr>Odpovědnosti QP (5)</vt:lpstr>
      <vt:lpstr>Další požadavky (1)</vt:lpstr>
      <vt:lpstr>Další požadavky (2)</vt:lpstr>
      <vt:lpstr>QP a posouzení SVP třetími stranami</vt:lpstr>
      <vt:lpstr>Řešení neočekávaných odchylek</vt:lpstr>
      <vt:lpstr>Propuštění šarže</vt:lpstr>
      <vt:lpstr>Ostatní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Chuchma František</cp:lastModifiedBy>
  <cp:revision>32</cp:revision>
  <dcterms:created xsi:type="dcterms:W3CDTF">2012-11-07T12:54:42Z</dcterms:created>
  <dcterms:modified xsi:type="dcterms:W3CDTF">2016-06-13T06:43:37Z</dcterms:modified>
</cp:coreProperties>
</file>