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9"/>
  </p:notesMasterIdLst>
  <p:handoutMasterIdLst>
    <p:handoutMasterId r:id="rId30"/>
  </p:handoutMasterIdLst>
  <p:sldIdLst>
    <p:sldId id="257" r:id="rId3"/>
    <p:sldId id="261" r:id="rId4"/>
    <p:sldId id="262" r:id="rId5"/>
    <p:sldId id="280" r:id="rId6"/>
    <p:sldId id="274" r:id="rId7"/>
    <p:sldId id="285" r:id="rId8"/>
    <p:sldId id="279" r:id="rId9"/>
    <p:sldId id="281" r:id="rId10"/>
    <p:sldId id="264" r:id="rId11"/>
    <p:sldId id="278" r:id="rId12"/>
    <p:sldId id="277" r:id="rId13"/>
    <p:sldId id="276" r:id="rId14"/>
    <p:sldId id="282" r:id="rId15"/>
    <p:sldId id="283" r:id="rId16"/>
    <p:sldId id="284" r:id="rId17"/>
    <p:sldId id="265" r:id="rId18"/>
    <p:sldId id="286" r:id="rId19"/>
    <p:sldId id="266" r:id="rId20"/>
    <p:sldId id="267" r:id="rId21"/>
    <p:sldId id="270" r:id="rId22"/>
    <p:sldId id="271" r:id="rId23"/>
    <p:sldId id="268" r:id="rId24"/>
    <p:sldId id="269" r:id="rId25"/>
    <p:sldId id="272" r:id="rId26"/>
    <p:sldId id="273" r:id="rId27"/>
    <p:sldId id="259" r:id="rId2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52" autoAdjust="0"/>
    <p:restoredTop sz="94660"/>
  </p:normalViewPr>
  <p:slideViewPr>
    <p:cSldViewPr>
      <p:cViewPr>
        <p:scale>
          <a:sx n="107" d="100"/>
          <a:sy n="107" d="100"/>
        </p:scale>
        <p:origin x="-96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Share\fv\NU\Statistika%20N&#218;\2015\graf%202007_2015.xlsx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\\Share\fv\NU\Statistika%20N&#218;\2015\graf%202007_2015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\\Share\fv\NU\Statistika%20N&#218;\2015\graf%202007_2015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6.4270674967847774E-2"/>
          <c:y val="2.1890039413893621E-2"/>
          <c:w val="0.91612152090614341"/>
          <c:h val="0.6983335043993119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List1!$A$8</c:f>
              <c:strCache>
                <c:ptCount val="1"/>
                <c:pt idx="0">
                  <c:v>Zdroj hlášení zdravotníci + pacienti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List1!$B$7:$J$7</c:f>
              <c:numCache>
                <c:formatCode>General</c:formatCode>
                <c:ptCount val="9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</c:numCache>
            </c:numRef>
          </c:cat>
          <c:val>
            <c:numRef>
              <c:f>List1!$B$8:$J$8</c:f>
              <c:numCache>
                <c:formatCode>General</c:formatCode>
                <c:ptCount val="9"/>
                <c:pt idx="0">
                  <c:v>1064</c:v>
                </c:pt>
                <c:pt idx="1">
                  <c:v>1029</c:v>
                </c:pt>
                <c:pt idx="2">
                  <c:v>848</c:v>
                </c:pt>
                <c:pt idx="3">
                  <c:v>1023</c:v>
                </c:pt>
                <c:pt idx="4">
                  <c:v>1542</c:v>
                </c:pt>
                <c:pt idx="5">
                  <c:v>1009</c:v>
                </c:pt>
                <c:pt idx="6">
                  <c:v>988</c:v>
                </c:pt>
                <c:pt idx="7">
                  <c:v>1430</c:v>
                </c:pt>
                <c:pt idx="8">
                  <c:v>1822</c:v>
                </c:pt>
              </c:numCache>
            </c:numRef>
          </c:val>
        </c:ser>
        <c:ser>
          <c:idx val="1"/>
          <c:order val="1"/>
          <c:tx>
            <c:strRef>
              <c:f>List1!$A$9</c:f>
              <c:strCache>
                <c:ptCount val="1"/>
                <c:pt idx="0">
                  <c:v>zdroj hlášení držitelé rozhodnutí o registraci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List1!$B$7:$J$7</c:f>
              <c:numCache>
                <c:formatCode>General</c:formatCode>
                <c:ptCount val="9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</c:numCache>
            </c:numRef>
          </c:cat>
          <c:val>
            <c:numRef>
              <c:f>List1!$B$9:$J$9</c:f>
              <c:numCache>
                <c:formatCode>General</c:formatCode>
                <c:ptCount val="9"/>
                <c:pt idx="0">
                  <c:v>676</c:v>
                </c:pt>
                <c:pt idx="1">
                  <c:v>488</c:v>
                </c:pt>
                <c:pt idx="2">
                  <c:v>588</c:v>
                </c:pt>
                <c:pt idx="3">
                  <c:v>721</c:v>
                </c:pt>
                <c:pt idx="4">
                  <c:v>845</c:v>
                </c:pt>
                <c:pt idx="5">
                  <c:v>1024</c:v>
                </c:pt>
                <c:pt idx="6">
                  <c:v>1060</c:v>
                </c:pt>
                <c:pt idx="7">
                  <c:v>1041</c:v>
                </c:pt>
                <c:pt idx="8">
                  <c:v>1234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03152256"/>
        <c:axId val="103154048"/>
      </c:barChart>
      <c:lineChart>
        <c:grouping val="standard"/>
        <c:varyColors val="0"/>
        <c:ser>
          <c:idx val="2"/>
          <c:order val="2"/>
          <c:tx>
            <c:strRef>
              <c:f>List1!$A$10</c:f>
              <c:strCache>
                <c:ptCount val="1"/>
                <c:pt idx="0">
                  <c:v>Počet hlášených podezření na NÚ z ČR</c:v>
                </c:pt>
              </c:strCache>
            </c:strRef>
          </c:tx>
          <c:spPr>
            <a:ln>
              <a:solidFill>
                <a:srgbClr val="FF0000"/>
              </a:solidFill>
            </a:ln>
          </c:spPr>
          <c:marker>
            <c:symbol val="diamond"/>
            <c:size val="7"/>
            <c:spPr>
              <a:solidFill>
                <a:srgbClr val="FF0000"/>
              </a:solidFill>
            </c:spPr>
          </c:marker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List1!$B$7:$J$7</c:f>
              <c:numCache>
                <c:formatCode>General</c:formatCode>
                <c:ptCount val="9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</c:numCache>
            </c:numRef>
          </c:cat>
          <c:val>
            <c:numRef>
              <c:f>List1!$B$10:$J$10</c:f>
              <c:numCache>
                <c:formatCode>General</c:formatCode>
                <c:ptCount val="9"/>
                <c:pt idx="0">
                  <c:v>1740</c:v>
                </c:pt>
                <c:pt idx="1">
                  <c:v>1517</c:v>
                </c:pt>
                <c:pt idx="2">
                  <c:v>1436</c:v>
                </c:pt>
                <c:pt idx="3">
                  <c:v>1744</c:v>
                </c:pt>
                <c:pt idx="4">
                  <c:v>2387</c:v>
                </c:pt>
                <c:pt idx="5">
                  <c:v>2033</c:v>
                </c:pt>
                <c:pt idx="6">
                  <c:v>2048</c:v>
                </c:pt>
                <c:pt idx="7">
                  <c:v>2471</c:v>
                </c:pt>
                <c:pt idx="8">
                  <c:v>3056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3152256"/>
        <c:axId val="103154048"/>
      </c:lineChart>
      <c:catAx>
        <c:axId val="10315225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03154048"/>
        <c:crosses val="autoZero"/>
        <c:auto val="1"/>
        <c:lblAlgn val="ctr"/>
        <c:lblOffset val="100"/>
        <c:noMultiLvlLbl val="0"/>
      </c:catAx>
      <c:valAx>
        <c:axId val="10315404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03152256"/>
        <c:crosses val="autoZero"/>
        <c:crossBetween val="between"/>
      </c:valAx>
      <c:spPr>
        <a:solidFill>
          <a:sysClr val="window" lastClr="FFFFFF"/>
        </a:solidFill>
      </c:spPr>
    </c:plotArea>
    <c:legend>
      <c:legendPos val="b"/>
      <c:layout>
        <c:manualLayout>
          <c:xMode val="edge"/>
          <c:yMode val="edge"/>
          <c:x val="0.21755793226381462"/>
          <c:y val="0.81245250785214174"/>
          <c:w val="0.60944741532976832"/>
          <c:h val="0.16044722692801849"/>
        </c:manualLayout>
      </c:layout>
      <c:overlay val="0"/>
      <c:spPr>
        <a:solidFill>
          <a:sysClr val="window" lastClr="FFFFFF"/>
        </a:solidFill>
      </c:spPr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6.5439245349241129E-2"/>
          <c:y val="2.1205990496677995E-2"/>
          <c:w val="0.90841866385563752"/>
          <c:h val="0.8152915597957929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List1!$A$3</c:f>
              <c:strCache>
                <c:ptCount val="1"/>
                <c:pt idx="0">
                  <c:v>lékaři</c:v>
                </c:pt>
              </c:strCache>
            </c:strRef>
          </c:tx>
          <c:spPr>
            <a:solidFill>
              <a:schemeClr val="tx2">
                <a:lumMod val="40000"/>
                <a:lumOff val="60000"/>
              </a:schemeClr>
            </a:solidFill>
          </c:spPr>
          <c:invertIfNegative val="0"/>
          <c:dLbls>
            <c:txPr>
              <a:bodyPr/>
              <a:lstStyle/>
              <a:p>
                <a:pPr>
                  <a:defRPr sz="140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List1!$B$2:$E$2</c:f>
              <c:numCache>
                <c:formatCode>General</c:formatCode>
                <c:ptCount val="4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</c:numCache>
            </c:numRef>
          </c:cat>
          <c:val>
            <c:numRef>
              <c:f>List1!$B$3:$E$3</c:f>
              <c:numCache>
                <c:formatCode>General</c:formatCode>
                <c:ptCount val="4"/>
                <c:pt idx="0">
                  <c:v>876</c:v>
                </c:pt>
                <c:pt idx="1">
                  <c:v>813</c:v>
                </c:pt>
                <c:pt idx="2">
                  <c:v>1078</c:v>
                </c:pt>
                <c:pt idx="3">
                  <c:v>1102</c:v>
                </c:pt>
              </c:numCache>
            </c:numRef>
          </c:val>
        </c:ser>
        <c:ser>
          <c:idx val="1"/>
          <c:order val="1"/>
          <c:tx>
            <c:strRef>
              <c:f>List1!$A$4</c:f>
              <c:strCache>
                <c:ptCount val="1"/>
                <c:pt idx="0">
                  <c:v>lékárníci</c:v>
                </c:pt>
              </c:strCache>
            </c:strRef>
          </c:tx>
          <c:spPr>
            <a:solidFill>
              <a:srgbClr val="00B0F0"/>
            </a:solidFill>
          </c:spPr>
          <c:invertIfNegative val="0"/>
          <c:dLbls>
            <c:txPr>
              <a:bodyPr/>
              <a:lstStyle/>
              <a:p>
                <a:pPr>
                  <a:defRPr sz="140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List1!$B$2:$E$2</c:f>
              <c:numCache>
                <c:formatCode>General</c:formatCode>
                <c:ptCount val="4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</c:numCache>
            </c:numRef>
          </c:cat>
          <c:val>
            <c:numRef>
              <c:f>List1!$B$4:$E$4</c:f>
              <c:numCache>
                <c:formatCode>General</c:formatCode>
                <c:ptCount val="4"/>
                <c:pt idx="0">
                  <c:v>48</c:v>
                </c:pt>
                <c:pt idx="1">
                  <c:v>83</c:v>
                </c:pt>
                <c:pt idx="2">
                  <c:v>143</c:v>
                </c:pt>
                <c:pt idx="3">
                  <c:v>117</c:v>
                </c:pt>
              </c:numCache>
            </c:numRef>
          </c:val>
        </c:ser>
        <c:ser>
          <c:idx val="2"/>
          <c:order val="2"/>
          <c:tx>
            <c:strRef>
              <c:f>List1!$A$5</c:f>
              <c:strCache>
                <c:ptCount val="1"/>
                <c:pt idx="0">
                  <c:v>jiní zdravotníci</c:v>
                </c:pt>
              </c:strCache>
            </c:strRef>
          </c:tx>
          <c:spPr>
            <a:solidFill>
              <a:srgbClr val="92D050"/>
            </a:solidFill>
          </c:spPr>
          <c:invertIfNegative val="0"/>
          <c:dLbls>
            <c:txPr>
              <a:bodyPr/>
              <a:lstStyle/>
              <a:p>
                <a:pPr>
                  <a:defRPr sz="140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List1!$B$2:$E$2</c:f>
              <c:numCache>
                <c:formatCode>General</c:formatCode>
                <c:ptCount val="4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</c:numCache>
            </c:numRef>
          </c:cat>
          <c:val>
            <c:numRef>
              <c:f>List1!$B$5:$E$5</c:f>
              <c:numCache>
                <c:formatCode>General</c:formatCode>
                <c:ptCount val="4"/>
                <c:pt idx="0">
                  <c:v>85</c:v>
                </c:pt>
                <c:pt idx="1">
                  <c:v>62</c:v>
                </c:pt>
                <c:pt idx="2">
                  <c:v>72</c:v>
                </c:pt>
                <c:pt idx="3">
                  <c:v>46</c:v>
                </c:pt>
              </c:numCache>
            </c:numRef>
          </c:val>
        </c:ser>
        <c:ser>
          <c:idx val="3"/>
          <c:order val="3"/>
          <c:tx>
            <c:strRef>
              <c:f>List1!$A$6</c:f>
              <c:strCache>
                <c:ptCount val="1"/>
                <c:pt idx="0">
                  <c:v>pacienti</c:v>
                </c:pt>
              </c:strCache>
            </c:strRef>
          </c:tx>
          <c:spPr>
            <a:solidFill>
              <a:srgbClr val="7030A0"/>
            </a:solidFill>
          </c:spPr>
          <c:invertIfNegative val="0"/>
          <c:dLbls>
            <c:txPr>
              <a:bodyPr/>
              <a:lstStyle/>
              <a:p>
                <a:pPr>
                  <a:defRPr sz="140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List1!$B$2:$E$2</c:f>
              <c:numCache>
                <c:formatCode>General</c:formatCode>
                <c:ptCount val="4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</c:numCache>
            </c:numRef>
          </c:cat>
          <c:val>
            <c:numRef>
              <c:f>List1!$B$6:$E$6</c:f>
              <c:numCache>
                <c:formatCode>General</c:formatCode>
                <c:ptCount val="4"/>
                <c:pt idx="0">
                  <c:v>36</c:v>
                </c:pt>
                <c:pt idx="1">
                  <c:v>67</c:v>
                </c:pt>
                <c:pt idx="2">
                  <c:v>213</c:v>
                </c:pt>
                <c:pt idx="3">
                  <c:v>577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2946048"/>
        <c:axId val="32947584"/>
      </c:barChart>
      <c:catAx>
        <c:axId val="3294604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 baseline="0">
                <a:solidFill>
                  <a:schemeClr val="bg1"/>
                </a:solidFill>
              </a:defRPr>
            </a:pPr>
            <a:endParaRPr lang="cs-CZ"/>
          </a:p>
        </c:txPr>
        <c:crossAx val="32947584"/>
        <c:crosses val="autoZero"/>
        <c:auto val="1"/>
        <c:lblAlgn val="ctr"/>
        <c:lblOffset val="100"/>
        <c:noMultiLvlLbl val="0"/>
      </c:catAx>
      <c:valAx>
        <c:axId val="3294758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 baseline="0">
                <a:solidFill>
                  <a:schemeClr val="bg1"/>
                </a:solidFill>
              </a:defRPr>
            </a:pPr>
            <a:endParaRPr lang="cs-CZ"/>
          </a:p>
        </c:txPr>
        <c:crossAx val="32946048"/>
        <c:crosses val="autoZero"/>
        <c:crossBetween val="between"/>
      </c:valAx>
      <c:spPr>
        <a:solidFill>
          <a:schemeClr val="bg1"/>
        </a:solidFill>
      </c:spPr>
    </c:plotArea>
    <c:legend>
      <c:legendPos val="b"/>
      <c:layout>
        <c:manualLayout>
          <c:xMode val="edge"/>
          <c:yMode val="edge"/>
          <c:x val="0.1480446799789894"/>
          <c:y val="0.92050461059882238"/>
          <c:w val="0.7039106400420212"/>
          <c:h val="6.2563937340295528E-2"/>
        </c:manualLayout>
      </c:layout>
      <c:overlay val="0"/>
      <c:spPr>
        <a:solidFill>
          <a:schemeClr val="bg1"/>
        </a:solidFill>
      </c:spPr>
      <c:txPr>
        <a:bodyPr/>
        <a:lstStyle/>
        <a:p>
          <a:pPr>
            <a:defRPr sz="2000"/>
          </a:pPr>
          <a:endParaRPr lang="cs-CZ"/>
        </a:p>
      </c:txPr>
    </c:legend>
    <c:plotVisOnly val="1"/>
    <c:dispBlanksAs val="gap"/>
    <c:showDLblsOverMax val="0"/>
  </c:chart>
  <c:txPr>
    <a:bodyPr/>
    <a:lstStyle/>
    <a:p>
      <a:pPr>
        <a:defRPr baseline="0"/>
      </a:pPr>
      <a:endParaRPr lang="cs-CZ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7777777777777776E-2"/>
          <c:y val="3.7859993528205934E-4"/>
          <c:w val="0.93888888888888888"/>
          <c:h val="0.72541293639664906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List1!$A$151</c:f>
              <c:strCache>
                <c:ptCount val="1"/>
                <c:pt idx="0">
                  <c:v>hlášení na vakcíny (i BCG)</c:v>
                </c:pt>
              </c:strCache>
            </c:strRef>
          </c:tx>
          <c:spPr>
            <a:solidFill>
              <a:srgbClr val="00B050"/>
            </a:solidFill>
          </c:spPr>
          <c:invertIfNegative val="0"/>
          <c:dLbls>
            <c:txPr>
              <a:bodyPr/>
              <a:lstStyle/>
              <a:p>
                <a:pPr>
                  <a:defRPr sz="180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List1!$B$150:$F$150</c:f>
              <c:numCache>
                <c:formatCode>General</c:formatCode>
                <c:ptCount val="5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</c:numCache>
            </c:numRef>
          </c:cat>
          <c:val>
            <c:numRef>
              <c:f>List1!$B$151:$F$151</c:f>
              <c:numCache>
                <c:formatCode>General</c:formatCode>
                <c:ptCount val="5"/>
                <c:pt idx="0">
                  <c:v>826</c:v>
                </c:pt>
                <c:pt idx="1">
                  <c:v>504</c:v>
                </c:pt>
                <c:pt idx="2">
                  <c:v>522</c:v>
                </c:pt>
                <c:pt idx="3">
                  <c:v>795</c:v>
                </c:pt>
                <c:pt idx="4">
                  <c:v>1156</c:v>
                </c:pt>
              </c:numCache>
            </c:numRef>
          </c:val>
        </c:ser>
        <c:ser>
          <c:idx val="1"/>
          <c:order val="1"/>
          <c:tx>
            <c:strRef>
              <c:f>List1!$A$152</c:f>
              <c:strCache>
                <c:ptCount val="1"/>
                <c:pt idx="0">
                  <c:v>hlášení na LP jiné než vakcíny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</c:spPr>
          <c:invertIfNegative val="0"/>
          <c:dLbls>
            <c:txPr>
              <a:bodyPr/>
              <a:lstStyle/>
              <a:p>
                <a:pPr>
                  <a:defRPr sz="180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List1!$B$150:$F$150</c:f>
              <c:numCache>
                <c:formatCode>General</c:formatCode>
                <c:ptCount val="5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</c:numCache>
            </c:numRef>
          </c:cat>
          <c:val>
            <c:numRef>
              <c:f>List1!$B$152:$F$152</c:f>
              <c:numCache>
                <c:formatCode>General</c:formatCode>
                <c:ptCount val="5"/>
                <c:pt idx="0">
                  <c:v>1561</c:v>
                </c:pt>
                <c:pt idx="1">
                  <c:v>1529</c:v>
                </c:pt>
                <c:pt idx="2">
                  <c:v>1526</c:v>
                </c:pt>
                <c:pt idx="3">
                  <c:v>1676</c:v>
                </c:pt>
                <c:pt idx="4">
                  <c:v>1900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95"/>
        <c:overlap val="100"/>
        <c:axId val="103198720"/>
        <c:axId val="103200256"/>
      </c:barChart>
      <c:catAx>
        <c:axId val="1031987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103200256"/>
        <c:crosses val="autoZero"/>
        <c:auto val="1"/>
        <c:lblAlgn val="ctr"/>
        <c:lblOffset val="100"/>
        <c:noMultiLvlLbl val="0"/>
      </c:catAx>
      <c:valAx>
        <c:axId val="10320025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03198720"/>
        <c:crosses val="autoZero"/>
        <c:crossBetween val="between"/>
      </c:valAx>
      <c:spPr>
        <a:solidFill>
          <a:sysClr val="window" lastClr="FFFFFF"/>
        </a:solidFill>
      </c:spPr>
    </c:plotArea>
    <c:legend>
      <c:legendPos val="t"/>
      <c:legendEntry>
        <c:idx val="0"/>
        <c:txPr>
          <a:bodyPr/>
          <a:lstStyle/>
          <a:p>
            <a:pPr>
              <a:defRPr sz="2000"/>
            </a:pPr>
            <a:endParaRPr lang="cs-CZ"/>
          </a:p>
        </c:txPr>
      </c:legendEntry>
      <c:legendEntry>
        <c:idx val="1"/>
        <c:txPr>
          <a:bodyPr/>
          <a:lstStyle/>
          <a:p>
            <a:pPr>
              <a:defRPr sz="2000"/>
            </a:pPr>
            <a:endParaRPr lang="cs-CZ"/>
          </a:p>
        </c:txPr>
      </c:legendEntry>
      <c:layout>
        <c:manualLayout>
          <c:xMode val="edge"/>
          <c:yMode val="edge"/>
          <c:x val="9.3057961504811895E-2"/>
          <c:y val="0.86278538812785388"/>
          <c:w val="0.81388385826771659"/>
          <c:h val="0.11453385107683457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2.3211699232040438E-2"/>
          <c:y val="2.2390277049320214E-3"/>
          <c:w val="0.96900862999842607"/>
          <c:h val="0.83727714899730143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List1!$A$114</c:f>
              <c:strCache>
                <c:ptCount val="1"/>
              </c:strCache>
            </c:strRef>
          </c:tx>
          <c:spPr>
            <a:solidFill>
              <a:srgbClr val="00B050"/>
            </a:solidFill>
          </c:spPr>
          <c:invertIfNegative val="0"/>
          <c:dLbls>
            <c:txPr>
              <a:bodyPr/>
              <a:lstStyle/>
              <a:p>
                <a:pPr>
                  <a:defRPr sz="1400" b="1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List1!$B$113:$M$113</c:f>
              <c:numCache>
                <c:formatCode>General</c:formatCode>
                <c:ptCount val="12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  <c:pt idx="10">
                  <c:v>2014</c:v>
                </c:pt>
                <c:pt idx="11">
                  <c:v>2015</c:v>
                </c:pt>
              </c:numCache>
            </c:numRef>
          </c:cat>
          <c:val>
            <c:numRef>
              <c:f>List1!$B$114:$M$114</c:f>
              <c:numCache>
                <c:formatCode>General</c:formatCode>
                <c:ptCount val="12"/>
                <c:pt idx="0">
                  <c:v>165</c:v>
                </c:pt>
                <c:pt idx="1">
                  <c:v>191</c:v>
                </c:pt>
                <c:pt idx="2">
                  <c:v>157</c:v>
                </c:pt>
                <c:pt idx="3">
                  <c:v>219</c:v>
                </c:pt>
                <c:pt idx="4">
                  <c:v>199</c:v>
                </c:pt>
                <c:pt idx="5">
                  <c:v>306</c:v>
                </c:pt>
                <c:pt idx="6">
                  <c:v>290</c:v>
                </c:pt>
                <c:pt idx="7">
                  <c:v>430</c:v>
                </c:pt>
                <c:pt idx="8">
                  <c:v>454</c:v>
                </c:pt>
                <c:pt idx="9">
                  <c:v>482</c:v>
                </c:pt>
                <c:pt idx="10">
                  <c:v>767</c:v>
                </c:pt>
                <c:pt idx="11">
                  <c:v>1137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cylinder"/>
        <c:axId val="104531072"/>
        <c:axId val="104557184"/>
        <c:axId val="0"/>
      </c:bar3DChart>
      <c:catAx>
        <c:axId val="1045310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200" b="1"/>
            </a:pPr>
            <a:endParaRPr lang="cs-CZ"/>
          </a:p>
        </c:txPr>
        <c:crossAx val="104557184"/>
        <c:crosses val="autoZero"/>
        <c:auto val="1"/>
        <c:lblAlgn val="ctr"/>
        <c:lblOffset val="100"/>
        <c:noMultiLvlLbl val="0"/>
      </c:catAx>
      <c:valAx>
        <c:axId val="10455718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04531072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0.32456</cdr:x>
      <cdr:y>0.02581</cdr:y>
    </cdr:from>
    <cdr:to>
      <cdr:x>0.60527</cdr:x>
      <cdr:y>0.09626</cdr:y>
    </cdr:to>
    <cdr:sp macro="" textlink="">
      <cdr:nvSpPr>
        <cdr:cNvPr id="2" name="TextovéPole 1"/>
        <cdr:cNvSpPr txBox="1"/>
      </cdr:nvSpPr>
      <cdr:spPr>
        <a:xfrm xmlns:a="http://schemas.openxmlformats.org/drawingml/2006/main">
          <a:off x="2114527" y="114300"/>
          <a:ext cx="1828853" cy="312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cs-CZ" sz="1200" b="1">
            <a:solidFill>
              <a:schemeClr val="tx2"/>
            </a:solidFill>
            <a:latin typeface="Arial" panose="020B0604020202020204" pitchFamily="34" charset="0"/>
            <a:cs typeface="Arial" panose="020B0604020202020204" pitchFamily="34" charset="0"/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03745-04E8-42A2-A8D1-9C706D111395}" type="datetimeFigureOut">
              <a:rPr lang="cs-CZ" smtClean="0"/>
              <a:pPr/>
              <a:t>9.6.2016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8523041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EF19A-23EF-42A5-8937-4D562DAA8374}" type="datetimeFigureOut">
              <a:rPr lang="cs-CZ" smtClean="0"/>
              <a:pPr/>
              <a:t>9.6.2016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8560189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9.6.2016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9.6.2016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9.6.2016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9.6.2016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9.6.2016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9.6.2016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9.6.2016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9.6.2016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9.6.2016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9.6.2016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9.6.2016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2190487"/>
      </p:ext>
    </p:extLst>
  </p:cSld>
  <p:clrMapOvr>
    <a:masterClrMapping/>
  </p:clrMapOvr>
  <p:transition>
    <p:split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9.6.2016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9.6.2016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9.6.2016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9.6.2016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9.6.2016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9.6.2016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9.6.2016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9.6.2016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9.6.2016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9.6.2016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9.6.2016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wm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5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9.6.2016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72" r:id="rId12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9.6.2016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ukl.cz/sukl/nezadouci-ucinky-leciv-informacni-zpravodaj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mailto:farmakovigilance@sukl.cz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sz="3600" cap="all" dirty="0" smtClean="0">
                <a:solidFill>
                  <a:schemeClr val="bg1"/>
                </a:solidFill>
              </a:rPr>
              <a:t>hlášení Nežádoucích účinků SÚKL</a:t>
            </a:r>
            <a:br>
              <a:rPr lang="cs-CZ" sz="3600" cap="all" dirty="0" smtClean="0">
                <a:solidFill>
                  <a:schemeClr val="bg1"/>
                </a:solidFill>
              </a:rPr>
            </a:br>
            <a:r>
              <a:rPr lang="cs-CZ" sz="3600" cap="all" dirty="0" smtClean="0">
                <a:solidFill>
                  <a:schemeClr val="bg1"/>
                </a:solidFill>
              </a:rPr>
              <a:t/>
            </a:r>
            <a:br>
              <a:rPr lang="cs-CZ" sz="3600" cap="all" dirty="0" smtClean="0">
                <a:solidFill>
                  <a:schemeClr val="bg1"/>
                </a:solidFill>
              </a:rPr>
            </a:br>
            <a:r>
              <a:rPr lang="cs-CZ" sz="3600" cap="all" dirty="0" smtClean="0"/>
              <a:t>Kampaň ke zvýšení hlášení</a:t>
            </a:r>
            <a:endParaRPr lang="cs-CZ" sz="3600" cap="all" dirty="0">
              <a:solidFill>
                <a:schemeClr val="bg1"/>
              </a:solidFill>
            </a:endParaRP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>
          <a:xfrm>
            <a:off x="2160000" y="4284094"/>
            <a:ext cx="6480000" cy="1295905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MUDr. Eva Jirsová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9.6.2016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Systém </a:t>
            </a:r>
            <a:r>
              <a:rPr lang="cs-CZ" dirty="0" err="1" smtClean="0"/>
              <a:t>spont</a:t>
            </a:r>
            <a:r>
              <a:rPr lang="cs-CZ" dirty="0" smtClean="0"/>
              <a:t>. hlášení podezření na NÚ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Důležitý zdroj informací o rizicích LP po registraci</a:t>
            </a:r>
          </a:p>
          <a:p>
            <a:r>
              <a:rPr lang="cs-CZ" u="sng" dirty="0"/>
              <a:t>Vyhledávání nových FV signálů </a:t>
            </a:r>
            <a:r>
              <a:rPr lang="cs-CZ" dirty="0"/>
              <a:t>(zcela </a:t>
            </a:r>
            <a:r>
              <a:rPr lang="cs-CZ" dirty="0" smtClean="0"/>
              <a:t>nový závažný </a:t>
            </a:r>
            <a:r>
              <a:rPr lang="cs-CZ" dirty="0"/>
              <a:t>NÚ, NÚ závažnější, než známo, výskyt častější, než známo) </a:t>
            </a:r>
          </a:p>
          <a:p>
            <a:r>
              <a:rPr lang="cs-CZ" dirty="0"/>
              <a:t>Smyslem není statistika všeho, co může lék vyvolávat (je hlášeno cca jen 5% NÚ)</a:t>
            </a:r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9.6.2016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5034264"/>
      </p:ext>
    </p:extLst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Historie sledování NÚ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Po </a:t>
            </a:r>
            <a:r>
              <a:rPr lang="cs-CZ" dirty="0" err="1"/>
              <a:t>thalidomidové</a:t>
            </a:r>
            <a:r>
              <a:rPr lang="cs-CZ" dirty="0"/>
              <a:t> aféře založeny postupně národní systémy hlášení NÚ </a:t>
            </a:r>
          </a:p>
          <a:p>
            <a:r>
              <a:rPr lang="cs-CZ" dirty="0"/>
              <a:t>WHO -</a:t>
            </a:r>
            <a:r>
              <a:rPr lang="cs-CZ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cs-CZ" dirty="0"/>
              <a:t>1968 International </a:t>
            </a:r>
            <a:r>
              <a:rPr lang="cs-CZ" dirty="0" err="1"/>
              <a:t>Programme</a:t>
            </a:r>
            <a:r>
              <a:rPr lang="cs-CZ" dirty="0"/>
              <a:t> </a:t>
            </a:r>
            <a:r>
              <a:rPr lang="cs-CZ" dirty="0" err="1"/>
              <a:t>for</a:t>
            </a:r>
            <a:r>
              <a:rPr lang="cs-CZ" dirty="0"/>
              <a:t> </a:t>
            </a:r>
            <a:r>
              <a:rPr lang="cs-CZ" dirty="0" err="1"/>
              <a:t>ADRs</a:t>
            </a:r>
            <a:r>
              <a:rPr lang="cs-CZ" dirty="0"/>
              <a:t> Monitoring (Ženeva), </a:t>
            </a:r>
            <a:r>
              <a:rPr lang="cs-CZ" dirty="0" err="1"/>
              <a:t>nár</a:t>
            </a:r>
            <a:r>
              <a:rPr lang="cs-CZ" dirty="0"/>
              <a:t>. centra (10 států vč. </a:t>
            </a:r>
            <a:r>
              <a:rPr lang="cs-CZ" dirty="0" smtClean="0"/>
              <a:t>ČSSR)</a:t>
            </a:r>
            <a:endParaRPr lang="cs-CZ" dirty="0"/>
          </a:p>
          <a:p>
            <a:r>
              <a:rPr lang="cs-CZ" dirty="0"/>
              <a:t>Od 1978 centrum v Uppsale, databáze </a:t>
            </a:r>
            <a:r>
              <a:rPr lang="cs-CZ" dirty="0" err="1"/>
              <a:t>Vigibase</a:t>
            </a:r>
            <a:r>
              <a:rPr lang="cs-CZ" dirty="0"/>
              <a:t> (113 zemí/ 8 mil. hlášení NÚ)</a:t>
            </a:r>
          </a:p>
          <a:p>
            <a:r>
              <a:rPr lang="cs-CZ" dirty="0" smtClean="0"/>
              <a:t>EMA</a:t>
            </a:r>
            <a:r>
              <a:rPr lang="cs-CZ" dirty="0"/>
              <a:t>, Londýn – </a:t>
            </a:r>
            <a:r>
              <a:rPr lang="cs-CZ" dirty="0" err="1"/>
              <a:t>zal</a:t>
            </a:r>
            <a:r>
              <a:rPr lang="cs-CZ" dirty="0"/>
              <a:t>. 1995, od 2001 databáze </a:t>
            </a:r>
            <a:r>
              <a:rPr lang="cs-CZ" dirty="0" err="1"/>
              <a:t>EudraVigilance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9.6.2016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8174334"/>
      </p:ext>
    </p:extLst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Historie sledování </a:t>
            </a:r>
            <a:r>
              <a:rPr lang="cs-CZ" dirty="0" smtClean="0"/>
              <a:t>NÚ v ČSSR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ČSSR </a:t>
            </a:r>
            <a:r>
              <a:rPr lang="cs-CZ" dirty="0"/>
              <a:t>- 1971 Komise pro sledování </a:t>
            </a:r>
            <a:r>
              <a:rPr lang="cs-CZ" dirty="0" smtClean="0"/>
              <a:t>NÚ</a:t>
            </a:r>
            <a:endParaRPr lang="cs-CZ" dirty="0"/>
          </a:p>
          <a:p>
            <a:r>
              <a:rPr lang="cs-CZ" dirty="0" smtClean="0"/>
              <a:t>ČSSR </a:t>
            </a:r>
            <a:r>
              <a:rPr lang="cs-CZ" dirty="0"/>
              <a:t>– hl. orgán sledování NÚ v sovětském </a:t>
            </a:r>
            <a:r>
              <a:rPr lang="cs-CZ" dirty="0" smtClean="0"/>
              <a:t>bloku</a:t>
            </a:r>
          </a:p>
          <a:p>
            <a:r>
              <a:rPr lang="cs-CZ" dirty="0" smtClean="0"/>
              <a:t>Vydáván 3jazyčný bulletin Nežádoucí účinky léčiv</a:t>
            </a:r>
            <a:endParaRPr lang="cs-CZ" dirty="0"/>
          </a:p>
          <a:p>
            <a:r>
              <a:rPr lang="cs-CZ" dirty="0"/>
              <a:t>V 80tých letech ročně až 3 000 zpráv (hlášení + </a:t>
            </a:r>
            <a:r>
              <a:rPr lang="cs-CZ" dirty="0" err="1"/>
              <a:t>follow-ups</a:t>
            </a:r>
            <a:r>
              <a:rPr lang="cs-CZ" dirty="0"/>
              <a:t>), v r. 1988 – </a:t>
            </a:r>
            <a:r>
              <a:rPr lang="cs-CZ" dirty="0" smtClean="0"/>
              <a:t>5036 zpráv</a:t>
            </a:r>
            <a:endParaRPr lang="cs-CZ" dirty="0"/>
          </a:p>
          <a:p>
            <a:r>
              <a:rPr lang="cs-CZ" dirty="0"/>
              <a:t>Po r. 1989 prudký pokles hlášení NÚ (1995 – jen 297)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9.6.2016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2484281"/>
      </p:ext>
    </p:ext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78750"/>
            <a:ext cx="8229600" cy="810090"/>
          </a:xfrm>
        </p:spPr>
        <p:txBody>
          <a:bodyPr/>
          <a:lstStyle/>
          <a:p>
            <a:r>
              <a:rPr lang="cs-CZ" dirty="0"/>
              <a:t>Počet hlášených podezření na NÚ z ČR </a:t>
            </a:r>
            <a:r>
              <a:rPr lang="cs-CZ" dirty="0" smtClean="0"/>
              <a:t>2007-15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9.6.2016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8" name="Zástupný symbol pro obsah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34769375"/>
              </p:ext>
            </p:extLst>
          </p:nvPr>
        </p:nvGraphicFramePr>
        <p:xfrm>
          <a:off x="457200" y="2348880"/>
          <a:ext cx="8229600" cy="40504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512780624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Hlášení NÚ v r. </a:t>
            </a:r>
            <a:r>
              <a:rPr lang="cs-CZ" dirty="0" smtClean="0"/>
              <a:t>2015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86535" y="2483895"/>
            <a:ext cx="8229600" cy="3600000"/>
          </a:xfrm>
        </p:spPr>
        <p:txBody>
          <a:bodyPr/>
          <a:lstStyle/>
          <a:p>
            <a:pPr>
              <a:defRPr/>
            </a:pPr>
            <a:r>
              <a:rPr lang="cs-CZ" b="1" dirty="0" smtClean="0"/>
              <a:t>celkem 3056</a:t>
            </a:r>
          </a:p>
          <a:p>
            <a:pPr>
              <a:defRPr/>
            </a:pPr>
            <a:r>
              <a:rPr lang="cs-CZ" b="1" dirty="0" smtClean="0"/>
              <a:t>závažné </a:t>
            </a:r>
            <a:r>
              <a:rPr lang="cs-CZ" b="1" dirty="0"/>
              <a:t>NÚ </a:t>
            </a:r>
            <a:r>
              <a:rPr lang="cs-CZ" b="1" dirty="0" smtClean="0"/>
              <a:t>2710 </a:t>
            </a:r>
            <a:r>
              <a:rPr lang="cs-CZ" b="1" dirty="0"/>
              <a:t>(</a:t>
            </a:r>
            <a:r>
              <a:rPr lang="cs-CZ" b="1" dirty="0" smtClean="0"/>
              <a:t>88%)</a:t>
            </a:r>
            <a:endParaRPr lang="cs-CZ" b="1" dirty="0"/>
          </a:p>
          <a:p>
            <a:pPr>
              <a:defRPr/>
            </a:pPr>
            <a:r>
              <a:rPr lang="cs-CZ" b="1" dirty="0"/>
              <a:t> hlášení úmrtí </a:t>
            </a:r>
            <a:r>
              <a:rPr lang="cs-CZ" b="1" dirty="0" smtClean="0"/>
              <a:t>124</a:t>
            </a:r>
            <a:endParaRPr lang="cs-CZ" b="1" dirty="0"/>
          </a:p>
          <a:p>
            <a:pPr>
              <a:defRPr/>
            </a:pPr>
            <a:r>
              <a:rPr lang="cs-CZ" b="1" dirty="0"/>
              <a:t> hospitalizace </a:t>
            </a:r>
            <a:r>
              <a:rPr lang="cs-CZ" b="1" dirty="0" smtClean="0"/>
              <a:t>772</a:t>
            </a:r>
          </a:p>
          <a:p>
            <a:pPr>
              <a:defRPr/>
            </a:pPr>
            <a:r>
              <a:rPr lang="cs-CZ" b="1" dirty="0" smtClean="0"/>
              <a:t>Pacientská hlášení 705, lékařsky ověřeno 109 (15,5%)</a:t>
            </a:r>
          </a:p>
          <a:p>
            <a:pPr marL="0" indent="0">
              <a:buNone/>
              <a:defRPr/>
            </a:pPr>
            <a:endParaRPr lang="cs-CZ" b="1" dirty="0" smtClean="0"/>
          </a:p>
          <a:p>
            <a:pPr>
              <a:defRPr/>
            </a:pPr>
            <a:endParaRPr lang="cs-CZ" b="1" dirty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9.6.2016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2355122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Hlášení NÚ </a:t>
            </a:r>
            <a:r>
              <a:rPr lang="cs-CZ" dirty="0" smtClean="0"/>
              <a:t>přímo SÚKL v </a:t>
            </a:r>
            <a:r>
              <a:rPr lang="cs-CZ" dirty="0"/>
              <a:t>r. </a:t>
            </a:r>
            <a:r>
              <a:rPr lang="cs-CZ" dirty="0" smtClean="0"/>
              <a:t>2015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545" y="2528900"/>
            <a:ext cx="8229600" cy="3600000"/>
          </a:xfrm>
        </p:spPr>
        <p:txBody>
          <a:bodyPr/>
          <a:lstStyle/>
          <a:p>
            <a:pPr>
              <a:defRPr/>
            </a:pPr>
            <a:r>
              <a:rPr lang="cs-CZ" dirty="0" smtClean="0"/>
              <a:t>Celkem 1822</a:t>
            </a:r>
          </a:p>
          <a:p>
            <a:pPr>
              <a:defRPr/>
            </a:pPr>
            <a:r>
              <a:rPr lang="cs-CZ" dirty="0" smtClean="0"/>
              <a:t>Úmrtí/hospitalizace - 7/345</a:t>
            </a:r>
          </a:p>
          <a:p>
            <a:pPr marL="0" indent="0">
              <a:buNone/>
              <a:defRPr/>
            </a:pPr>
            <a:endParaRPr lang="cs-CZ" b="1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9.6.2016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3482112"/>
              </p:ext>
            </p:extLst>
          </p:nvPr>
        </p:nvGraphicFramePr>
        <p:xfrm>
          <a:off x="836585" y="3609020"/>
          <a:ext cx="7289259" cy="189021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702481"/>
                <a:gridCol w="1645547"/>
                <a:gridCol w="1941231"/>
              </a:tblGrid>
              <a:tr h="472553">
                <a:tc>
                  <a:txBody>
                    <a:bodyPr/>
                    <a:lstStyle/>
                    <a:p>
                      <a:pPr algn="l" fontAlgn="b"/>
                      <a:r>
                        <a:rPr lang="cs-CZ" sz="2400" u="none" strike="noStrike" dirty="0">
                          <a:effectLst/>
                        </a:rPr>
                        <a:t>lékař</a:t>
                      </a:r>
                      <a:endParaRPr lang="cs-CZ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u="none" strike="noStrike">
                          <a:effectLst/>
                        </a:rPr>
                        <a:t>1102</a:t>
                      </a:r>
                      <a:endParaRPr lang="cs-CZ" sz="24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u="none" strike="noStrike" dirty="0" smtClean="0">
                          <a:effectLst/>
                        </a:rPr>
                        <a:t>60,5 </a:t>
                      </a:r>
                      <a:r>
                        <a:rPr lang="cs-CZ" sz="2400" u="none" strike="noStrike" dirty="0">
                          <a:effectLst/>
                        </a:rPr>
                        <a:t>%</a:t>
                      </a:r>
                      <a:endParaRPr lang="cs-C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472553">
                <a:tc>
                  <a:txBody>
                    <a:bodyPr/>
                    <a:lstStyle/>
                    <a:p>
                      <a:pPr algn="l" fontAlgn="b"/>
                      <a:r>
                        <a:rPr lang="cs-CZ" sz="2400" u="none" strike="noStrike" dirty="0">
                          <a:effectLst/>
                        </a:rPr>
                        <a:t>lékárník</a:t>
                      </a:r>
                      <a:endParaRPr lang="cs-CZ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u="none" strike="noStrike">
                          <a:effectLst/>
                        </a:rPr>
                        <a:t>117</a:t>
                      </a:r>
                      <a:endParaRPr lang="cs-CZ" sz="24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u="none" strike="noStrike">
                          <a:effectLst/>
                        </a:rPr>
                        <a:t> </a:t>
                      </a:r>
                      <a:endParaRPr lang="cs-CZ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472553">
                <a:tc>
                  <a:txBody>
                    <a:bodyPr/>
                    <a:lstStyle/>
                    <a:p>
                      <a:pPr algn="l" fontAlgn="b"/>
                      <a:r>
                        <a:rPr lang="cs-CZ" sz="2400" u="none" strike="noStrike" dirty="0">
                          <a:effectLst/>
                        </a:rPr>
                        <a:t>jiný zdravotník</a:t>
                      </a:r>
                      <a:endParaRPr lang="cs-CZ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u="none" strike="noStrike" dirty="0">
                          <a:effectLst/>
                        </a:rPr>
                        <a:t>46</a:t>
                      </a:r>
                      <a:endParaRPr lang="cs-CZ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u="none" strike="noStrike" dirty="0">
                          <a:effectLst/>
                        </a:rPr>
                        <a:t> </a:t>
                      </a:r>
                      <a:endParaRPr lang="cs-C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472553">
                <a:tc>
                  <a:txBody>
                    <a:bodyPr/>
                    <a:lstStyle/>
                    <a:p>
                      <a:pPr algn="l" fontAlgn="b"/>
                      <a:r>
                        <a:rPr lang="cs-CZ" sz="2400" u="none" strike="noStrike" dirty="0" smtClean="0">
                          <a:effectLst/>
                        </a:rPr>
                        <a:t>Pacient/lékařsky ověřeno</a:t>
                      </a:r>
                      <a:endParaRPr lang="cs-CZ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u="none" strike="noStrike" dirty="0" smtClean="0">
                          <a:effectLst/>
                        </a:rPr>
                        <a:t>577/74</a:t>
                      </a:r>
                      <a:endParaRPr lang="cs-CZ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u="none" strike="noStrike" dirty="0" smtClean="0">
                          <a:effectLst/>
                        </a:rPr>
                        <a:t>31,7%/12,8%</a:t>
                      </a:r>
                      <a:endParaRPr lang="cs-C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28980745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af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80496068"/>
              </p:ext>
            </p:extLst>
          </p:nvPr>
        </p:nvGraphicFramePr>
        <p:xfrm>
          <a:off x="341530" y="1988840"/>
          <a:ext cx="8319610" cy="45005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431540" y="953725"/>
            <a:ext cx="8229600" cy="116984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Hlášení NÚ na SÚKL – podle </a:t>
            </a:r>
            <a:r>
              <a:rPr lang="cs-CZ" sz="4000" dirty="0" err="1" smtClean="0">
                <a:solidFill>
                  <a:schemeClr val="tx1"/>
                </a:solidFill>
              </a:rPr>
              <a:t>hlásitele</a:t>
            </a:r>
            <a:endParaRPr lang="cs-CZ" sz="40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7514080"/>
      </p:ext>
    </p:extLst>
  </p:cSld>
  <p:clrMapOvr>
    <a:masterClrMapping/>
  </p:clrMapOvr>
  <p:transition>
    <p:split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Hlášení </a:t>
            </a:r>
            <a:r>
              <a:rPr lang="cs-CZ" dirty="0" smtClean="0"/>
              <a:t>NÚ přímo SÚKL v </a:t>
            </a:r>
            <a:r>
              <a:rPr lang="cs-CZ" dirty="0"/>
              <a:t>r. </a:t>
            </a:r>
            <a:r>
              <a:rPr lang="cs-CZ" dirty="0" smtClean="0"/>
              <a:t>2015 - lékaři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r>
              <a:rPr lang="cs-CZ" dirty="0" smtClean="0"/>
              <a:t>Celkem 648 zdravotníků poslalo 1265 hlášení</a:t>
            </a:r>
          </a:p>
          <a:p>
            <a:pPr>
              <a:defRPr/>
            </a:pPr>
            <a:r>
              <a:rPr lang="cs-CZ" dirty="0" smtClean="0"/>
              <a:t>587 lékařů poslalo 1102 hlášení</a:t>
            </a:r>
          </a:p>
          <a:p>
            <a:pPr>
              <a:defRPr/>
            </a:pPr>
            <a:r>
              <a:rPr lang="cs-CZ" dirty="0" smtClean="0"/>
              <a:t>Lékaři nejvíce – pediatrie (443), praktický lékař (91), kožní (76), imunologie (66), interní oddělení (40)</a:t>
            </a:r>
          </a:p>
          <a:p>
            <a:pPr>
              <a:defRPr/>
            </a:pPr>
            <a:r>
              <a:rPr lang="cs-CZ" dirty="0" smtClean="0"/>
              <a:t>Lékaři nejméně – gerontologie/LDN (2), gynekologie, urologie (3), neurologie (8), psychiatrie, diabetologie (10)</a:t>
            </a:r>
          </a:p>
          <a:p>
            <a:pPr>
              <a:defRPr/>
            </a:pPr>
            <a:r>
              <a:rPr lang="cs-CZ" dirty="0" smtClean="0"/>
              <a:t>1 lékař 61-38-30 hlášení</a:t>
            </a:r>
            <a:endParaRPr lang="cs-CZ" dirty="0"/>
          </a:p>
          <a:p>
            <a:pPr marL="0" indent="0">
              <a:buNone/>
              <a:defRPr/>
            </a:pPr>
            <a:endParaRPr lang="cs-CZ" b="1" dirty="0" smtClean="0"/>
          </a:p>
          <a:p>
            <a:pPr>
              <a:defRPr/>
            </a:pPr>
            <a:endParaRPr lang="cs-CZ" b="1" dirty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9.6.2016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9661627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Hlášení na vakcíny v r. 2015</a:t>
            </a:r>
            <a:endParaRPr lang="cs-CZ" dirty="0"/>
          </a:p>
        </p:txBody>
      </p:sp>
      <p:graphicFrame>
        <p:nvGraphicFramePr>
          <p:cNvPr id="8" name="Zástupný symbol pro obsah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99388657"/>
              </p:ext>
            </p:extLst>
          </p:nvPr>
        </p:nvGraphicFramePr>
        <p:xfrm>
          <a:off x="386533" y="2708919"/>
          <a:ext cx="8370931" cy="369562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346150"/>
                <a:gridCol w="979415"/>
                <a:gridCol w="2065951"/>
                <a:gridCol w="979415"/>
              </a:tblGrid>
              <a:tr h="555812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u="none" strike="noStrike" dirty="0">
                          <a:effectLst/>
                        </a:rPr>
                        <a:t>2015</a:t>
                      </a:r>
                      <a:endParaRPr lang="cs-C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400" u="none" strike="noStrike">
                          <a:effectLst/>
                        </a:rPr>
                        <a:t>celkem</a:t>
                      </a:r>
                      <a:endParaRPr lang="cs-CZ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400" u="none" strike="noStrike">
                          <a:effectLst/>
                        </a:rPr>
                        <a:t>z toho na vakcíny </a:t>
                      </a:r>
                      <a:endParaRPr lang="cs-CZ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400" u="none" strike="noStrike">
                          <a:effectLst/>
                        </a:rPr>
                        <a:t>% vakcín</a:t>
                      </a:r>
                      <a:endParaRPr lang="cs-CZ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585065">
                <a:tc>
                  <a:txBody>
                    <a:bodyPr/>
                    <a:lstStyle/>
                    <a:p>
                      <a:pPr algn="l" fontAlgn="b"/>
                      <a:r>
                        <a:rPr lang="cs-CZ" sz="2400" u="none" strike="noStrike" dirty="0">
                          <a:effectLst/>
                        </a:rPr>
                        <a:t>hlášení celkem</a:t>
                      </a:r>
                      <a:endParaRPr lang="cs-C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u="none" strike="noStrike">
                          <a:effectLst/>
                        </a:rPr>
                        <a:t>3056</a:t>
                      </a:r>
                      <a:endParaRPr lang="cs-CZ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u="none" strike="noStrike">
                          <a:effectLst/>
                        </a:rPr>
                        <a:t>1156</a:t>
                      </a:r>
                      <a:endParaRPr lang="cs-CZ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u="none" strike="noStrike">
                          <a:effectLst/>
                        </a:rPr>
                        <a:t>37.8</a:t>
                      </a:r>
                      <a:endParaRPr lang="cs-CZ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585065">
                <a:tc>
                  <a:txBody>
                    <a:bodyPr/>
                    <a:lstStyle/>
                    <a:p>
                      <a:pPr algn="l" fontAlgn="b"/>
                      <a:r>
                        <a:rPr lang="cs-CZ" sz="2400" u="none" strike="noStrike" dirty="0">
                          <a:effectLst/>
                        </a:rPr>
                        <a:t>hlášení  přímo na SUKL celkem</a:t>
                      </a:r>
                      <a:endParaRPr lang="cs-C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u="none" strike="noStrike">
                          <a:effectLst/>
                        </a:rPr>
                        <a:t>1822</a:t>
                      </a:r>
                      <a:endParaRPr lang="cs-CZ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u="none" strike="noStrike">
                          <a:effectLst/>
                        </a:rPr>
                        <a:t>1051</a:t>
                      </a:r>
                      <a:endParaRPr lang="cs-CZ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u="none" strike="noStrike">
                          <a:effectLst/>
                        </a:rPr>
                        <a:t>57.7</a:t>
                      </a:r>
                      <a:endParaRPr lang="cs-CZ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585065">
                <a:tc>
                  <a:txBody>
                    <a:bodyPr/>
                    <a:lstStyle/>
                    <a:p>
                      <a:pPr algn="l" fontAlgn="b"/>
                      <a:r>
                        <a:rPr lang="pl-PL" sz="2400" u="none" strike="noStrike" dirty="0">
                          <a:effectLst/>
                        </a:rPr>
                        <a:t>hlášení přímo na SÚKL od pacientů</a:t>
                      </a:r>
                      <a:endParaRPr lang="pl-PL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u="none" strike="noStrike" dirty="0">
                          <a:effectLst/>
                        </a:rPr>
                        <a:t>577</a:t>
                      </a:r>
                      <a:endParaRPr lang="cs-C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u="none" strike="noStrike">
                          <a:effectLst/>
                        </a:rPr>
                        <a:t>393</a:t>
                      </a:r>
                      <a:endParaRPr lang="cs-CZ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u="none" strike="noStrike">
                          <a:effectLst/>
                        </a:rPr>
                        <a:t>68.0</a:t>
                      </a:r>
                      <a:endParaRPr lang="cs-CZ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585065">
                <a:tc>
                  <a:txBody>
                    <a:bodyPr/>
                    <a:lstStyle/>
                    <a:p>
                      <a:pPr algn="l" fontAlgn="b"/>
                      <a:r>
                        <a:rPr lang="pl-PL" sz="2400" u="none" strike="noStrike">
                          <a:effectLst/>
                        </a:rPr>
                        <a:t>z toho hlášení od pediatrů</a:t>
                      </a:r>
                      <a:endParaRPr lang="pl-PL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u="none" strike="noStrike" dirty="0">
                          <a:effectLst/>
                        </a:rPr>
                        <a:t>443</a:t>
                      </a:r>
                      <a:endParaRPr lang="cs-C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u="none" strike="noStrike" dirty="0">
                          <a:effectLst/>
                        </a:rPr>
                        <a:t>423</a:t>
                      </a:r>
                      <a:endParaRPr lang="cs-C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u="none" strike="noStrike">
                          <a:effectLst/>
                        </a:rPr>
                        <a:t>95.5</a:t>
                      </a:r>
                      <a:endParaRPr lang="cs-CZ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614318">
                <a:tc>
                  <a:txBody>
                    <a:bodyPr/>
                    <a:lstStyle/>
                    <a:p>
                      <a:pPr algn="l" fontAlgn="b"/>
                      <a:r>
                        <a:rPr lang="pl-PL" sz="2400" u="none" strike="noStrike">
                          <a:effectLst/>
                        </a:rPr>
                        <a:t>z toho hlášení od praktiků</a:t>
                      </a:r>
                      <a:endParaRPr lang="pl-PL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u="none" strike="noStrike">
                          <a:effectLst/>
                        </a:rPr>
                        <a:t>91</a:t>
                      </a:r>
                      <a:endParaRPr lang="cs-CZ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u="none" strike="noStrike" dirty="0">
                          <a:effectLst/>
                        </a:rPr>
                        <a:t>34</a:t>
                      </a:r>
                      <a:endParaRPr lang="cs-C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u="none" strike="noStrike" dirty="0">
                          <a:effectLst/>
                        </a:rPr>
                        <a:t>37.4</a:t>
                      </a:r>
                      <a:endParaRPr lang="cs-C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9.6.2016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8039759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Hlášení na vakcíny </a:t>
            </a:r>
            <a:r>
              <a:rPr lang="cs-CZ" dirty="0" smtClean="0"/>
              <a:t> - podíl ze všech hlášení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9.6.2016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8" name="Zástupný symbol pro obsah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79599023"/>
              </p:ext>
            </p:extLst>
          </p:nvPr>
        </p:nvGraphicFramePr>
        <p:xfrm>
          <a:off x="457200" y="2519363"/>
          <a:ext cx="8229600" cy="36004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642442782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Počet hlášení NÚ vakcín (bez </a:t>
            </a:r>
            <a:r>
              <a:rPr lang="cs-CZ" dirty="0" smtClean="0"/>
              <a:t>BCG)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9.6.2016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8" name="Zástupný symbol pro obsah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50895783"/>
              </p:ext>
            </p:extLst>
          </p:nvPr>
        </p:nvGraphicFramePr>
        <p:xfrm>
          <a:off x="457200" y="2303875"/>
          <a:ext cx="8229600" cy="38704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513223460"/>
      </p:ext>
    </p:extLst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1089024"/>
            <a:ext cx="8229600" cy="1169845"/>
          </a:xfrm>
        </p:spPr>
        <p:txBody>
          <a:bodyPr>
            <a:noAutofit/>
          </a:bodyPr>
          <a:lstStyle/>
          <a:p>
            <a:pPr algn="ctr"/>
            <a:r>
              <a:rPr lang="cs-CZ" sz="4000" dirty="0" smtClean="0"/>
              <a:t>Hlášení hypersensitivních NÚ 2015</a:t>
            </a:r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61510" y="2168860"/>
            <a:ext cx="8056978" cy="3897533"/>
          </a:xfrm>
        </p:spPr>
        <p:txBody>
          <a:bodyPr>
            <a:normAutofit lnSpcReduction="10000"/>
          </a:bodyPr>
          <a:lstStyle/>
          <a:p>
            <a:endParaRPr lang="cs-CZ" b="1" dirty="0" smtClean="0"/>
          </a:p>
          <a:p>
            <a:r>
              <a:rPr lang="cs-CZ" dirty="0" smtClean="0"/>
              <a:t>Celkem 567 hlášení hypersensitivních reakcí</a:t>
            </a:r>
          </a:p>
          <a:p>
            <a:r>
              <a:rPr lang="cs-CZ" dirty="0" smtClean="0"/>
              <a:t>Nejčastěji po vakcínách (174), systémových ATB (125), cytostatikách (83)</a:t>
            </a:r>
          </a:p>
          <a:p>
            <a:r>
              <a:rPr lang="cs-CZ" dirty="0" smtClean="0"/>
              <a:t>Nejčastější reakce – generalizované kožní (75), otoky, hl. v obličeji (62), anafylaktická reakce (57)</a:t>
            </a:r>
          </a:p>
          <a:p>
            <a:r>
              <a:rPr lang="cs-CZ" dirty="0" smtClean="0"/>
              <a:t>Zajímavé reakce – </a:t>
            </a:r>
            <a:r>
              <a:rPr lang="cs-CZ" dirty="0" err="1" smtClean="0"/>
              <a:t>anafyl</a:t>
            </a:r>
            <a:r>
              <a:rPr lang="cs-CZ" dirty="0" smtClean="0"/>
              <a:t>. šok (13), trombocytopenická purpura (9),  závažné kožní reakce SJS/TEN (5)</a:t>
            </a:r>
            <a:endParaRPr lang="cs-CZ" dirty="0"/>
          </a:p>
          <a:p>
            <a:pPr marL="0" indent="0">
              <a:buNone/>
            </a:pPr>
            <a:endParaRPr lang="cs-CZ" sz="2800" u="sng" dirty="0" smtClean="0"/>
          </a:p>
          <a:p>
            <a:pPr eaLnBrk="1" hangingPunct="1"/>
            <a:endParaRPr lang="cs-CZ" sz="2800" dirty="0" smtClean="0"/>
          </a:p>
          <a:p>
            <a:pPr marL="0" indent="0" eaLnBrk="1" hangingPunct="1">
              <a:buNone/>
            </a:pPr>
            <a:endParaRPr lang="cs-CZ" dirty="0" smtClean="0"/>
          </a:p>
          <a:p>
            <a:pPr eaLnBrk="1" hangingPunct="1">
              <a:buFontTx/>
              <a:buNone/>
            </a:pPr>
            <a:endParaRPr lang="cs-CZ" dirty="0" smtClean="0"/>
          </a:p>
          <a:p>
            <a:pPr eaLnBrk="1" hangingPunct="1">
              <a:buFontTx/>
              <a:buNone/>
            </a:pPr>
            <a:endParaRPr lang="cs-CZ" dirty="0" smtClean="0"/>
          </a:p>
          <a:p>
            <a:pPr eaLnBrk="1" hangingPunct="1">
              <a:buFontTx/>
              <a:buNone/>
            </a:pPr>
            <a:endParaRPr lang="cs-CZ" dirty="0" smtClean="0"/>
          </a:p>
          <a:p>
            <a:pPr eaLnBrk="1" hangingPunct="1">
              <a:buFontTx/>
              <a:buNone/>
            </a:pPr>
            <a:endParaRPr lang="cs-CZ" dirty="0" smtClean="0"/>
          </a:p>
        </p:txBody>
      </p:sp>
      <p:sp>
        <p:nvSpPr>
          <p:cNvPr id="4" name="Zástupný symbol pro text 14"/>
          <p:cNvSpPr txBox="1">
            <a:spLocks/>
          </p:cNvSpPr>
          <p:nvPr/>
        </p:nvSpPr>
        <p:spPr>
          <a:xfrm>
            <a:off x="2188800" y="504000"/>
            <a:ext cx="5040000" cy="252000"/>
          </a:xfrm>
          <a:prstGeom prst="rect">
            <a:avLst/>
          </a:prstGeom>
        </p:spPr>
        <p:txBody>
          <a:bodyPr wrap="none" lIns="0" tIns="0" rIns="0" bIns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200" b="1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err="1" smtClean="0"/>
              <a:t>Farmakovigilance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6909560"/>
      </p:ext>
    </p:extLst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Zástupný symbol pro datum 3"/>
          <p:cNvSpPr>
            <a:spLocks noGrp="1"/>
          </p:cNvSpPr>
          <p:nvPr>
            <p:ph type="dt" sz="quarter" idx="4294967295"/>
          </p:nvPr>
        </p:nvSpPr>
        <p:spPr bwMode="auto">
          <a:xfrm>
            <a:off x="6875463" y="6356350"/>
            <a:ext cx="1800225" cy="360363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ABA7F2-6BA2-4A67-8BDE-4501BA891B0E}" type="datetime1">
              <a:rPr lang="cs-CZ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9.6.2016</a:t>
            </a:fld>
            <a:endParaRPr lang="cs-CZ"/>
          </a:p>
        </p:txBody>
      </p:sp>
      <p:sp>
        <p:nvSpPr>
          <p:cNvPr id="56322" name="Zástupný symbol pro zápatí 4"/>
          <p:cNvSpPr>
            <a:spLocks noGrp="1"/>
          </p:cNvSpPr>
          <p:nvPr>
            <p:ph type="ftr" sz="quarter" idx="4294967295"/>
          </p:nvPr>
        </p:nvSpPr>
        <p:spPr bwMode="auto">
          <a:xfrm>
            <a:off x="457200" y="6356350"/>
            <a:ext cx="2895600" cy="36512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/>
              <a:t>© 2014  STÁTNÍ ÚSTAV PRO KONTROLU LÉČIV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1042988"/>
            <a:ext cx="8229600" cy="990600"/>
          </a:xfrm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4000" dirty="0" smtClean="0"/>
              <a:t>Tetrazepam - TEN</a:t>
            </a:r>
            <a:endParaRPr lang="cs-CZ" sz="4000" dirty="0"/>
          </a:p>
        </p:txBody>
      </p:sp>
      <p:pic>
        <p:nvPicPr>
          <p:cNvPr id="94212" name="Obrázek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6613" y="2438400"/>
            <a:ext cx="7269162" cy="336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4213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9163" y="503238"/>
            <a:ext cx="5040312" cy="252412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cs-CZ" smtClean="0"/>
              <a:t>Farmakovigilance </a:t>
            </a:r>
          </a:p>
          <a:p>
            <a:pPr eaLnBrk="1" hangingPunct="1">
              <a:buFontTx/>
              <a:buNone/>
            </a:pPr>
            <a:endParaRPr lang="cs-CZ" smtClean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6397699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1089024"/>
            <a:ext cx="8229600" cy="1169845"/>
          </a:xfrm>
        </p:spPr>
        <p:txBody>
          <a:bodyPr>
            <a:noAutofit/>
          </a:bodyPr>
          <a:lstStyle/>
          <a:p>
            <a:pPr algn="ctr"/>
            <a:r>
              <a:rPr lang="cs-CZ" sz="4000" dirty="0" smtClean="0"/>
              <a:t>NÚ jako důvod regulační akce</a:t>
            </a:r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61510" y="2168860"/>
            <a:ext cx="8056978" cy="3897533"/>
          </a:xfrm>
        </p:spPr>
        <p:txBody>
          <a:bodyPr>
            <a:normAutofit lnSpcReduction="10000"/>
          </a:bodyPr>
          <a:lstStyle/>
          <a:p>
            <a:endParaRPr lang="cs-CZ" b="1" dirty="0" smtClean="0"/>
          </a:p>
          <a:p>
            <a:r>
              <a:rPr lang="cs-CZ" dirty="0" err="1" smtClean="0"/>
              <a:t>Fusafungin</a:t>
            </a:r>
            <a:r>
              <a:rPr lang="cs-CZ" dirty="0" smtClean="0"/>
              <a:t> – doporučeno zrušení registrace </a:t>
            </a:r>
            <a:r>
              <a:rPr lang="cs-CZ" sz="2000" dirty="0" smtClean="0"/>
              <a:t>2-4/2016</a:t>
            </a:r>
          </a:p>
          <a:p>
            <a:r>
              <a:rPr lang="cs-CZ" dirty="0" smtClean="0"/>
              <a:t>Tetrazepam – zrušena registrace </a:t>
            </a:r>
            <a:r>
              <a:rPr lang="cs-CZ" sz="2000" dirty="0" smtClean="0"/>
              <a:t>6/2013</a:t>
            </a:r>
          </a:p>
          <a:p>
            <a:r>
              <a:rPr lang="cs-CZ" dirty="0" smtClean="0"/>
              <a:t>Topický </a:t>
            </a:r>
            <a:r>
              <a:rPr lang="cs-CZ" dirty="0" err="1" smtClean="0"/>
              <a:t>ketoprofen</a:t>
            </a:r>
            <a:r>
              <a:rPr lang="cs-CZ" dirty="0" smtClean="0"/>
              <a:t> – změna výdeje (na recept), informace do SPC, edukační materiály </a:t>
            </a:r>
            <a:r>
              <a:rPr lang="cs-CZ" sz="2000" dirty="0" smtClean="0"/>
              <a:t>od 2011</a:t>
            </a:r>
          </a:p>
          <a:p>
            <a:r>
              <a:rPr lang="cs-CZ" dirty="0" smtClean="0"/>
              <a:t>Kodein – KI do 12 let, při kojení </a:t>
            </a:r>
            <a:r>
              <a:rPr lang="cs-CZ" sz="2000" dirty="0" smtClean="0"/>
              <a:t>6/2015</a:t>
            </a:r>
          </a:p>
          <a:p>
            <a:r>
              <a:rPr lang="cs-CZ" dirty="0" err="1" smtClean="0"/>
              <a:t>Hydroxyzin</a:t>
            </a:r>
            <a:r>
              <a:rPr lang="cs-CZ" dirty="0" smtClean="0"/>
              <a:t> – snížení </a:t>
            </a:r>
            <a:r>
              <a:rPr lang="cs-CZ" dirty="0" err="1" smtClean="0"/>
              <a:t>max</a:t>
            </a:r>
            <a:r>
              <a:rPr lang="cs-CZ" dirty="0" smtClean="0"/>
              <a:t> dávky </a:t>
            </a:r>
            <a:r>
              <a:rPr lang="cs-CZ" sz="2000" dirty="0" smtClean="0"/>
              <a:t>4/2015</a:t>
            </a:r>
          </a:p>
          <a:p>
            <a:r>
              <a:rPr lang="cs-CZ" dirty="0" err="1"/>
              <a:t>Ambroxol</a:t>
            </a:r>
            <a:r>
              <a:rPr lang="cs-CZ" dirty="0"/>
              <a:t>, bromhexin – </a:t>
            </a:r>
            <a:r>
              <a:rPr lang="cs-CZ" dirty="0" err="1"/>
              <a:t>SCARs</a:t>
            </a:r>
            <a:r>
              <a:rPr lang="cs-CZ" dirty="0"/>
              <a:t> do SPC </a:t>
            </a:r>
            <a:r>
              <a:rPr lang="cs-CZ" sz="1600" dirty="0"/>
              <a:t>1/2015</a:t>
            </a:r>
          </a:p>
          <a:p>
            <a:endParaRPr lang="cs-CZ" sz="2000" b="1" dirty="0" smtClean="0"/>
          </a:p>
          <a:p>
            <a:pPr marL="0" indent="0">
              <a:buNone/>
            </a:pPr>
            <a:endParaRPr lang="cs-CZ" dirty="0" smtClean="0"/>
          </a:p>
          <a:p>
            <a:pPr eaLnBrk="1" hangingPunct="1">
              <a:buFontTx/>
              <a:buNone/>
            </a:pPr>
            <a:endParaRPr lang="cs-CZ" dirty="0" smtClean="0"/>
          </a:p>
          <a:p>
            <a:pPr eaLnBrk="1" hangingPunct="1">
              <a:buFontTx/>
              <a:buNone/>
            </a:pPr>
            <a:endParaRPr lang="cs-CZ" dirty="0" smtClean="0"/>
          </a:p>
          <a:p>
            <a:pPr eaLnBrk="1" hangingPunct="1">
              <a:buFontTx/>
              <a:buNone/>
            </a:pPr>
            <a:endParaRPr lang="cs-CZ" dirty="0" smtClean="0"/>
          </a:p>
        </p:txBody>
      </p:sp>
      <p:sp>
        <p:nvSpPr>
          <p:cNvPr id="4" name="Zástupný symbol pro text 14"/>
          <p:cNvSpPr txBox="1">
            <a:spLocks/>
          </p:cNvSpPr>
          <p:nvPr/>
        </p:nvSpPr>
        <p:spPr>
          <a:xfrm>
            <a:off x="2188800" y="504000"/>
            <a:ext cx="5040000" cy="252000"/>
          </a:xfrm>
          <a:prstGeom prst="rect">
            <a:avLst/>
          </a:prstGeom>
        </p:spPr>
        <p:txBody>
          <a:bodyPr wrap="none" lIns="0" tIns="0" rIns="0" bIns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200" b="1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err="1" smtClean="0"/>
              <a:t>Farmakovigilance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67492097"/>
      </p:ext>
    </p:extLst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Kampaň ke zvýšení hlášení 2015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Letáčky pro zdravotníky – rozdáno cca 30 000</a:t>
            </a:r>
          </a:p>
          <a:p>
            <a:r>
              <a:rPr lang="cs-CZ" dirty="0" smtClean="0"/>
              <a:t>Semináře pro lékaře (kongres PL, pediatrů, kurz ČLK, „cirkus“ o očkování pro pediatry – 9 sympozií)</a:t>
            </a:r>
          </a:p>
          <a:p>
            <a:r>
              <a:rPr lang="cs-CZ" dirty="0" smtClean="0"/>
              <a:t>Počet hlášení stoupl o 585 (hlášení od pacientů na SÚKL o 364)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9.6.2016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16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0996135"/>
      </p:ext>
    </p:extLst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Kampaň ke zvýšení hlášení 2016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Letáčky pro zdravotníky </a:t>
            </a:r>
          </a:p>
          <a:p>
            <a:r>
              <a:rPr lang="cs-CZ" dirty="0" smtClean="0"/>
              <a:t>Semináře pro lékaře (kongres </a:t>
            </a:r>
            <a:r>
              <a:rPr lang="cs-CZ" dirty="0"/>
              <a:t>alergologů, pediatrů, semináře </a:t>
            </a:r>
            <a:r>
              <a:rPr lang="cs-CZ" dirty="0" smtClean="0"/>
              <a:t>pro pediatry v pražských dětských odd.)</a:t>
            </a:r>
          </a:p>
          <a:p>
            <a:r>
              <a:rPr lang="cs-CZ" dirty="0" smtClean="0"/>
              <a:t>Semináře pro lékárníky</a:t>
            </a:r>
          </a:p>
          <a:p>
            <a:r>
              <a:rPr lang="cs-CZ" dirty="0" smtClean="0"/>
              <a:t>Rozeslání informací o hlášení NÚ vakcín hygienickým stanicím</a:t>
            </a:r>
          </a:p>
          <a:p>
            <a:r>
              <a:rPr lang="cs-CZ" dirty="0" smtClean="0"/>
              <a:t>Zpravodaj Nežádoucí účinky léků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9.6.2016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17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0796632"/>
      </p:ext>
    </p:extLst>
  </p:cSld>
  <p:clrMapOvr>
    <a:masterClrMapping/>
  </p:clrMapOvr>
  <p:transition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FV Zpravodaj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www.sukl.cz/sukl/nezadouci-ucinky-leciv-informacni-zpravodaj</a:t>
            </a:r>
            <a:r>
              <a:rPr lang="cs-CZ" dirty="0" smtClean="0"/>
              <a:t> </a:t>
            </a:r>
            <a:endParaRPr lang="cs-CZ" dirty="0"/>
          </a:p>
          <a:p>
            <a:r>
              <a:rPr lang="cs-CZ" dirty="0" smtClean="0"/>
              <a:t>Rubrika Nahlásili jste nám</a:t>
            </a:r>
          </a:p>
          <a:p>
            <a:r>
              <a:rPr lang="cs-CZ" dirty="0" smtClean="0"/>
              <a:t>Statistika a informace o hlášených NÚ</a:t>
            </a:r>
          </a:p>
          <a:p>
            <a:r>
              <a:rPr lang="cs-CZ" dirty="0" smtClean="0"/>
              <a:t>Informace o způsobu hlášení</a:t>
            </a:r>
          </a:p>
          <a:p>
            <a:r>
              <a:rPr lang="cs-CZ" dirty="0" smtClean="0"/>
              <a:t>Výzvy k hlášení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9.6.2016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18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5457171"/>
      </p:ext>
    </p:extLst>
  </p:cSld>
  <p:clrMapOvr>
    <a:masterClrMapping/>
  </p:clrMapOvr>
  <p:transition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9.6.2016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19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972" y="850133"/>
            <a:ext cx="6927397" cy="53691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0774071"/>
      </p:ext>
    </p:extLst>
  </p:cSld>
  <p:clrMapOvr>
    <a:masterClrMapping/>
  </p:clrMapOvr>
  <p:transition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9.6.2016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20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818710"/>
            <a:ext cx="8595955" cy="55806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85402533"/>
      </p:ext>
    </p:extLst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9.6.2016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526" y="863715"/>
            <a:ext cx="8595954" cy="55806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69606713"/>
      </p:ext>
    </p:extLst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9.6.2016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908721"/>
            <a:ext cx="8550950" cy="54456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0823307"/>
      </p:ext>
    </p:extLst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9.6.2016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525" y="953725"/>
            <a:ext cx="8640959" cy="53105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84410682"/>
      </p:ext>
    </p:extLst>
  </p:cSld>
  <p:clrMapOvr>
    <a:masterClrMapping/>
  </p:clrMapOvr>
  <p:transition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9.6.2016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24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25468" y="301127"/>
            <a:ext cx="6858000" cy="62557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4839438"/>
      </p:ext>
    </p:extLst>
  </p:cSld>
  <p:clrMapOvr>
    <a:masterClrMapping/>
  </p:clrMapOvr>
  <p:transition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98790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73805"/>
            <a:ext cx="8229600" cy="4446195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3600" b="1" dirty="0" smtClean="0"/>
              <a:t>Děkujeme všem firmám, které s námi spolupracovaly v rámci naší kampaně a zajišťovaly distribuci letáčků!</a:t>
            </a:r>
          </a:p>
          <a:p>
            <a:pPr marL="0" indent="0">
              <a:buNone/>
            </a:pPr>
            <a:endParaRPr lang="cs-CZ" sz="3600" b="1" smtClean="0"/>
          </a:p>
          <a:p>
            <a:pPr marL="0" indent="0">
              <a:buNone/>
            </a:pPr>
            <a:r>
              <a:rPr lang="cs-CZ" sz="3600" b="1" smtClean="0"/>
              <a:t>Přivítáme </a:t>
            </a:r>
            <a:r>
              <a:rPr lang="cs-CZ" sz="3600" b="1" dirty="0" smtClean="0"/>
              <a:t>další zájemce o </a:t>
            </a:r>
            <a:r>
              <a:rPr lang="cs-CZ" sz="3600" b="1" dirty="0" smtClean="0"/>
              <a:t>distribuci</a:t>
            </a:r>
          </a:p>
          <a:p>
            <a:pPr marL="0" indent="0">
              <a:buNone/>
            </a:pPr>
            <a:r>
              <a:rPr lang="cs-CZ" sz="3600" b="1" dirty="0" smtClean="0">
                <a:hlinkClick r:id="rId2"/>
              </a:rPr>
              <a:t>farmakovigilance@sukl.cz</a:t>
            </a:r>
            <a:endParaRPr lang="cs-CZ" sz="3600" b="1" dirty="0" smtClean="0"/>
          </a:p>
          <a:p>
            <a:pPr marL="0" indent="0">
              <a:buNone/>
            </a:pPr>
            <a:endParaRPr lang="cs-CZ" sz="3600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9.6.2016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25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7525877"/>
      </p:ext>
    </p:extLst>
  </p:cSld>
  <p:clrMapOvr>
    <a:masterClrMapping/>
  </p:clrMapOvr>
  <p:transition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2816804" y="2618909"/>
            <a:ext cx="5823195" cy="1214975"/>
          </a:xfrm>
        </p:spPr>
        <p:txBody>
          <a:bodyPr/>
          <a:lstStyle/>
          <a:p>
            <a:r>
              <a:rPr lang="cs-CZ" dirty="0" smtClean="0"/>
              <a:t>Děkujeme za pozornost</a:t>
            </a:r>
            <a:endParaRPr lang="cs-CZ" dirty="0"/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2861810" y="3780000"/>
            <a:ext cx="5778190" cy="1800000"/>
          </a:xfrm>
        </p:spPr>
        <p:txBody>
          <a:bodyPr>
            <a:noAutofit/>
          </a:bodyPr>
          <a:lstStyle/>
          <a:p>
            <a:r>
              <a:rPr lang="cs-CZ" sz="1400" cap="all" dirty="0" smtClean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400" dirty="0" err="1" smtClean="0">
                <a:solidFill>
                  <a:schemeClr val="bg1"/>
                </a:solidFill>
              </a:rPr>
              <a:t>Šrobárova</a:t>
            </a:r>
            <a:r>
              <a:rPr lang="cs-CZ" sz="1400" dirty="0" smtClean="0">
                <a:solidFill>
                  <a:schemeClr val="bg1"/>
                </a:solidFill>
              </a:rPr>
              <a:t> 48, 100 41 Praha 10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e-mail: posta@</a:t>
            </a:r>
            <a:r>
              <a:rPr lang="cs-CZ" sz="1400" dirty="0" err="1" smtClean="0">
                <a:solidFill>
                  <a:schemeClr val="bg1"/>
                </a:solidFill>
              </a:rPr>
              <a:t>sukl.cz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9.6.2016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3676" y="1448780"/>
            <a:ext cx="3596647" cy="97231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474</TotalTime>
  <Words>907</Words>
  <Application>Microsoft Office PowerPoint</Application>
  <PresentationFormat>Předvádění na obrazovce (4:3)</PresentationFormat>
  <Paragraphs>195</Paragraphs>
  <Slides>26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26</vt:i4>
      </vt:variant>
    </vt:vector>
  </HeadingPairs>
  <TitlesOfParts>
    <vt:vector size="28" baseType="lpstr">
      <vt:lpstr>Motiv sady Office</vt:lpstr>
      <vt:lpstr>1_Motiv sady Office</vt:lpstr>
      <vt:lpstr>hlášení Nežádoucích účinků SÚKL  Kampaň ke zvýšení hlášení</vt:lpstr>
      <vt:lpstr>Systém spont. hlášení podezření na NÚ</vt:lpstr>
      <vt:lpstr>Historie sledování NÚ</vt:lpstr>
      <vt:lpstr>Historie sledování NÚ v ČSSR</vt:lpstr>
      <vt:lpstr>Počet hlášených podezření na NÚ z ČR 2007-15</vt:lpstr>
      <vt:lpstr>Hlášení NÚ v r. 2015</vt:lpstr>
      <vt:lpstr>Hlášení NÚ přímo SÚKL v r. 2015</vt:lpstr>
      <vt:lpstr>Prezentace aplikace PowerPoint</vt:lpstr>
      <vt:lpstr>Hlášení NÚ přímo SÚKL v r. 2015 - lékaři</vt:lpstr>
      <vt:lpstr>Hlášení na vakcíny v r. 2015</vt:lpstr>
      <vt:lpstr>Hlášení na vakcíny  - podíl ze všech hlášení</vt:lpstr>
      <vt:lpstr>Počet hlášení NÚ vakcín (bez BCG)</vt:lpstr>
      <vt:lpstr>Hlášení hypersensitivních NÚ 2015</vt:lpstr>
      <vt:lpstr>Tetrazepam - TEN</vt:lpstr>
      <vt:lpstr>NÚ jako důvod regulační akce</vt:lpstr>
      <vt:lpstr>Kampaň ke zvýšení hlášení 2015</vt:lpstr>
      <vt:lpstr>Kampaň ke zvýšení hlášení 2016</vt:lpstr>
      <vt:lpstr>FV Zpravodaj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Děkujeme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Jirsová Eva</cp:lastModifiedBy>
  <cp:revision>31</cp:revision>
  <dcterms:created xsi:type="dcterms:W3CDTF">2012-11-07T12:54:42Z</dcterms:created>
  <dcterms:modified xsi:type="dcterms:W3CDTF">2016-06-09T12:40:58Z</dcterms:modified>
</cp:coreProperties>
</file>