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handoutMasterIdLst>
    <p:handoutMasterId r:id="rId43"/>
  </p:handoutMasterIdLst>
  <p:sldIdLst>
    <p:sldId id="257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61" r:id="rId13"/>
    <p:sldId id="262" r:id="rId14"/>
    <p:sldId id="263" r:id="rId15"/>
    <p:sldId id="264" r:id="rId16"/>
    <p:sldId id="311" r:id="rId17"/>
    <p:sldId id="307" r:id="rId18"/>
    <p:sldId id="285" r:id="rId19"/>
    <p:sldId id="287" r:id="rId20"/>
    <p:sldId id="288" r:id="rId21"/>
    <p:sldId id="289" r:id="rId22"/>
    <p:sldId id="308" r:id="rId23"/>
    <p:sldId id="286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9" r:id="rId39"/>
    <p:sldId id="310" r:id="rId40"/>
    <p:sldId id="259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488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Macintosh%20HD:Users:ingridleal:Documents:NIHES:Research%20project:FINAL%20PAPER:Results:Results%20incidence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Macintosh%20HD:Users:ingridleal:Documents:NIHES:Research%20project:FINAL%20PAPER:Results:Results%20incidence2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2075047216975885E-2"/>
          <c:y val="0.12399750722141985"/>
          <c:w val="0.8907329302773197"/>
          <c:h val="0.77854949831087894"/>
        </c:manualLayout>
      </c:layout>
      <c:lineChart>
        <c:grouping val="standard"/>
        <c:varyColors val="0"/>
        <c:ser>
          <c:idx val="0"/>
          <c:order val="0"/>
          <c:tx>
            <c:v>Rosiglitazone</c:v>
          </c:tx>
          <c:cat>
            <c:strRef>
              <c:f>'Mth Tzd'!$B$186:$B$218</c:f>
              <c:strCache>
                <c:ptCount val="33"/>
                <c:pt idx="0">
                  <c:v>may-06</c:v>
                </c:pt>
                <c:pt idx="1">
                  <c:v>jun-06</c:v>
                </c:pt>
                <c:pt idx="2">
                  <c:v>jul-06</c:v>
                </c:pt>
                <c:pt idx="3">
                  <c:v>aug-06</c:v>
                </c:pt>
                <c:pt idx="4">
                  <c:v>sep-06</c:v>
                </c:pt>
                <c:pt idx="5">
                  <c:v>oct-06</c:v>
                </c:pt>
                <c:pt idx="6">
                  <c:v>nov-06</c:v>
                </c:pt>
                <c:pt idx="7">
                  <c:v>dec-06</c:v>
                </c:pt>
                <c:pt idx="8">
                  <c:v>jan-07</c:v>
                </c:pt>
                <c:pt idx="9">
                  <c:v>feb-07</c:v>
                </c:pt>
                <c:pt idx="10">
                  <c:v>mar-07</c:v>
                </c:pt>
                <c:pt idx="11">
                  <c:v>apr-07</c:v>
                </c:pt>
                <c:pt idx="12">
                  <c:v>may-07</c:v>
                </c:pt>
                <c:pt idx="13">
                  <c:v>jun-07</c:v>
                </c:pt>
                <c:pt idx="14">
                  <c:v>jul-07</c:v>
                </c:pt>
                <c:pt idx="15">
                  <c:v>aug-07</c:v>
                </c:pt>
                <c:pt idx="16">
                  <c:v>sep-07</c:v>
                </c:pt>
                <c:pt idx="17">
                  <c:v>oct-07</c:v>
                </c:pt>
                <c:pt idx="18">
                  <c:v>nov-07</c:v>
                </c:pt>
                <c:pt idx="19">
                  <c:v>dec-07</c:v>
                </c:pt>
                <c:pt idx="20">
                  <c:v>jan-08</c:v>
                </c:pt>
                <c:pt idx="21">
                  <c:v>feb-08</c:v>
                </c:pt>
                <c:pt idx="22">
                  <c:v>mar-08</c:v>
                </c:pt>
                <c:pt idx="23">
                  <c:v>apr-08</c:v>
                </c:pt>
                <c:pt idx="24">
                  <c:v>may-08</c:v>
                </c:pt>
                <c:pt idx="25">
                  <c:v>jun-08</c:v>
                </c:pt>
                <c:pt idx="26">
                  <c:v>jul-08</c:v>
                </c:pt>
                <c:pt idx="27">
                  <c:v>aug-08</c:v>
                </c:pt>
                <c:pt idx="28">
                  <c:v>sep-08</c:v>
                </c:pt>
                <c:pt idx="29">
                  <c:v>oct-08</c:v>
                </c:pt>
                <c:pt idx="30">
                  <c:v>nov-08</c:v>
                </c:pt>
                <c:pt idx="31">
                  <c:v>dec-08</c:v>
                </c:pt>
                <c:pt idx="32">
                  <c:v>jan-09</c:v>
                </c:pt>
              </c:strCache>
            </c:strRef>
          </c:cat>
          <c:val>
            <c:numRef>
              <c:f>'Mth Tzd'!$AA$77:$AA$109</c:f>
              <c:numCache>
                <c:formatCode>0.0000</c:formatCode>
                <c:ptCount val="33"/>
                <c:pt idx="0">
                  <c:v>0.89333810785275947</c:v>
                </c:pt>
                <c:pt idx="1">
                  <c:v>0.89962628636905251</c:v>
                </c:pt>
                <c:pt idx="2">
                  <c:v>0.77508044380231489</c:v>
                </c:pt>
                <c:pt idx="3">
                  <c:v>0.71970223467596139</c:v>
                </c:pt>
                <c:pt idx="4">
                  <c:v>0.93406321805713499</c:v>
                </c:pt>
                <c:pt idx="5">
                  <c:v>0.80078519959886241</c:v>
                </c:pt>
                <c:pt idx="6">
                  <c:v>0.83047939418036099</c:v>
                </c:pt>
                <c:pt idx="7">
                  <c:v>0.65124482211086077</c:v>
                </c:pt>
                <c:pt idx="8">
                  <c:v>0.85336616316587899</c:v>
                </c:pt>
                <c:pt idx="9">
                  <c:v>0.80023672546944158</c:v>
                </c:pt>
                <c:pt idx="10">
                  <c:v>0.98234376793264511</c:v>
                </c:pt>
                <c:pt idx="11">
                  <c:v>0.65632813384585342</c:v>
                </c:pt>
                <c:pt idx="12">
                  <c:v>0.75347328509831701</c:v>
                </c:pt>
                <c:pt idx="13">
                  <c:v>0.53949517767277844</c:v>
                </c:pt>
                <c:pt idx="14">
                  <c:v>0.43523148994431421</c:v>
                </c:pt>
                <c:pt idx="15">
                  <c:v>0.22990873667657213</c:v>
                </c:pt>
                <c:pt idx="16">
                  <c:v>0.22966241941709514</c:v>
                </c:pt>
                <c:pt idx="17">
                  <c:v>0.23606717463242222</c:v>
                </c:pt>
                <c:pt idx="18">
                  <c:v>0.20301521722534804</c:v>
                </c:pt>
                <c:pt idx="19">
                  <c:v>0.11063156679360502</c:v>
                </c:pt>
                <c:pt idx="20">
                  <c:v>0.16399529172509125</c:v>
                </c:pt>
                <c:pt idx="21">
                  <c:v>0.16368233461706114</c:v>
                </c:pt>
                <c:pt idx="22">
                  <c:v>8.1798449438495069E-2</c:v>
                </c:pt>
                <c:pt idx="23">
                  <c:v>9.9152919817841106E-2</c:v>
                </c:pt>
                <c:pt idx="24">
                  <c:v>8.8714114163204891E-2</c:v>
                </c:pt>
                <c:pt idx="25">
                  <c:v>9.151770007192421E-2</c:v>
                </c:pt>
                <c:pt idx="26">
                  <c:v>0.10965158632732798</c:v>
                </c:pt>
                <c:pt idx="27">
                  <c:v>9.8867811300123939E-2</c:v>
                </c:pt>
                <c:pt idx="28">
                  <c:v>8.3729191702408501E-2</c:v>
                </c:pt>
                <c:pt idx="29">
                  <c:v>8.439371104534886E-2</c:v>
                </c:pt>
                <c:pt idx="30">
                  <c:v>7.2611255925533275E-2</c:v>
                </c:pt>
                <c:pt idx="31">
                  <c:v>7.7290488551009159E-2</c:v>
                </c:pt>
                <c:pt idx="32">
                  <c:v>6.6751230890389104E-2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248768"/>
        <c:axId val="97250304"/>
      </c:lineChart>
      <c:catAx>
        <c:axId val="9724876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97250304"/>
        <c:crosses val="autoZero"/>
        <c:auto val="1"/>
        <c:lblAlgn val="ctr"/>
        <c:lblOffset val="100"/>
        <c:noMultiLvlLbl val="1"/>
      </c:catAx>
      <c:valAx>
        <c:axId val="9725030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Incidence /1000 PY</a:t>
                </a:r>
              </a:p>
            </c:rich>
          </c:tx>
          <c:overlay val="0"/>
        </c:title>
        <c:numFmt formatCode="0.00" sourceLinked="0"/>
        <c:majorTickMark val="none"/>
        <c:minorTickMark val="none"/>
        <c:tickLblPos val="nextTo"/>
        <c:crossAx val="972487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0023982842486107E-2"/>
          <c:y val="7.3185188586120609E-2"/>
          <c:w val="0.90760301995430459"/>
          <c:h val="0.7464794196643787"/>
        </c:manualLayout>
      </c:layout>
      <c:lineChart>
        <c:grouping val="standard"/>
        <c:varyColors val="0"/>
        <c:ser>
          <c:idx val="0"/>
          <c:order val="0"/>
          <c:tx>
            <c:v>Rosiglitazone</c:v>
          </c:tx>
          <c:marker>
            <c:spPr>
              <a:solidFill>
                <a:srgbClr val="335A9A"/>
              </a:solidFill>
              <a:ln>
                <a:noFill/>
              </a:ln>
            </c:spPr>
          </c:marker>
          <c:dPt>
            <c:idx val="0"/>
            <c:bubble3D val="0"/>
          </c:dPt>
          <c:dPt>
            <c:idx val="1"/>
            <c:bubble3D val="0"/>
            <c:spPr>
              <a:ln>
                <a:noFill/>
              </a:ln>
            </c:spPr>
          </c:dPt>
          <c:dPt>
            <c:idx val="2"/>
            <c:bubble3D val="0"/>
            <c:spPr>
              <a:ln>
                <a:noFill/>
              </a:ln>
            </c:spPr>
          </c:dPt>
          <c:dPt>
            <c:idx val="3"/>
            <c:bubble3D val="0"/>
            <c:spPr>
              <a:ln>
                <a:solidFill>
                  <a:sysClr val="window" lastClr="FFFFFF"/>
                </a:solidFill>
              </a:ln>
            </c:spPr>
          </c:dPt>
          <c:dPt>
            <c:idx val="4"/>
            <c:bubble3D val="0"/>
            <c:spPr>
              <a:ln>
                <a:noFill/>
              </a:ln>
            </c:spPr>
          </c:dPt>
          <c:dPt>
            <c:idx val="5"/>
            <c:bubble3D val="0"/>
            <c:spPr>
              <a:ln>
                <a:noFill/>
              </a:ln>
            </c:spPr>
          </c:dPt>
          <c:dPt>
            <c:idx val="6"/>
            <c:bubble3D val="0"/>
            <c:spPr>
              <a:ln>
                <a:noFill/>
              </a:ln>
            </c:spPr>
          </c:dPt>
          <c:dPt>
            <c:idx val="7"/>
            <c:bubble3D val="0"/>
            <c:spPr>
              <a:ln>
                <a:noFill/>
              </a:ln>
            </c:spPr>
          </c:dPt>
          <c:dPt>
            <c:idx val="8"/>
            <c:bubble3D val="0"/>
            <c:spPr>
              <a:ln>
                <a:noFill/>
              </a:ln>
            </c:spPr>
          </c:dPt>
          <c:dPt>
            <c:idx val="9"/>
            <c:bubble3D val="0"/>
            <c:spPr>
              <a:ln>
                <a:noFill/>
              </a:ln>
            </c:spPr>
          </c:dPt>
          <c:dPt>
            <c:idx val="10"/>
            <c:bubble3D val="0"/>
            <c:spPr>
              <a:ln>
                <a:noFill/>
              </a:ln>
            </c:spPr>
          </c:dPt>
          <c:dPt>
            <c:idx val="11"/>
            <c:bubble3D val="0"/>
            <c:spPr>
              <a:ln>
                <a:noFill/>
              </a:ln>
            </c:spPr>
          </c:dPt>
          <c:dPt>
            <c:idx val="12"/>
            <c:bubble3D val="0"/>
            <c:spPr>
              <a:ln>
                <a:noFill/>
              </a:ln>
            </c:spPr>
          </c:dPt>
          <c:cat>
            <c:strRef>
              <c:f>'Mth Tzd'!$B$186:$B$218</c:f>
              <c:strCache>
                <c:ptCount val="33"/>
                <c:pt idx="0">
                  <c:v>may-06</c:v>
                </c:pt>
                <c:pt idx="1">
                  <c:v>jun-06</c:v>
                </c:pt>
                <c:pt idx="2">
                  <c:v>jul-06</c:v>
                </c:pt>
                <c:pt idx="3">
                  <c:v>aug-06</c:v>
                </c:pt>
                <c:pt idx="4">
                  <c:v>sep-06</c:v>
                </c:pt>
                <c:pt idx="5">
                  <c:v>oct-06</c:v>
                </c:pt>
                <c:pt idx="6">
                  <c:v>nov-06</c:v>
                </c:pt>
                <c:pt idx="7">
                  <c:v>dec-06</c:v>
                </c:pt>
                <c:pt idx="8">
                  <c:v>jan-07</c:v>
                </c:pt>
                <c:pt idx="9">
                  <c:v>feb-07</c:v>
                </c:pt>
                <c:pt idx="10">
                  <c:v>mar-07</c:v>
                </c:pt>
                <c:pt idx="11">
                  <c:v>apr-07</c:v>
                </c:pt>
                <c:pt idx="12">
                  <c:v>may-07</c:v>
                </c:pt>
                <c:pt idx="13">
                  <c:v>jun-07</c:v>
                </c:pt>
                <c:pt idx="14">
                  <c:v>jul-07</c:v>
                </c:pt>
                <c:pt idx="15">
                  <c:v>aug-07</c:v>
                </c:pt>
                <c:pt idx="16">
                  <c:v>sep-07</c:v>
                </c:pt>
                <c:pt idx="17">
                  <c:v>oct-07</c:v>
                </c:pt>
                <c:pt idx="18">
                  <c:v>nov-07</c:v>
                </c:pt>
                <c:pt idx="19">
                  <c:v>dec-07</c:v>
                </c:pt>
                <c:pt idx="20">
                  <c:v>jan-08</c:v>
                </c:pt>
                <c:pt idx="21">
                  <c:v>feb-08</c:v>
                </c:pt>
                <c:pt idx="22">
                  <c:v>mar-08</c:v>
                </c:pt>
                <c:pt idx="23">
                  <c:v>apr-08</c:v>
                </c:pt>
                <c:pt idx="24">
                  <c:v>may-08</c:v>
                </c:pt>
                <c:pt idx="25">
                  <c:v>jun-08</c:v>
                </c:pt>
                <c:pt idx="26">
                  <c:v>jul-08</c:v>
                </c:pt>
                <c:pt idx="27">
                  <c:v>aug-08</c:v>
                </c:pt>
                <c:pt idx="28">
                  <c:v>sep-08</c:v>
                </c:pt>
                <c:pt idx="29">
                  <c:v>oct-08</c:v>
                </c:pt>
                <c:pt idx="30">
                  <c:v>nov-08</c:v>
                </c:pt>
                <c:pt idx="31">
                  <c:v>dec-08</c:v>
                </c:pt>
                <c:pt idx="32">
                  <c:v>jan-09</c:v>
                </c:pt>
              </c:strCache>
            </c:strRef>
          </c:cat>
          <c:val>
            <c:numRef>
              <c:f>'Mth Tzd'!$AA$77:$AA$109</c:f>
              <c:numCache>
                <c:formatCode>0.0000</c:formatCode>
                <c:ptCount val="33"/>
                <c:pt idx="0">
                  <c:v>0.89333810785275936</c:v>
                </c:pt>
                <c:pt idx="1">
                  <c:v>0.8996262863690524</c:v>
                </c:pt>
                <c:pt idx="2">
                  <c:v>0.775080443802315</c:v>
                </c:pt>
                <c:pt idx="3">
                  <c:v>0.71970223467596139</c:v>
                </c:pt>
                <c:pt idx="4">
                  <c:v>0.93406321805713499</c:v>
                </c:pt>
                <c:pt idx="5">
                  <c:v>0.80078519959886241</c:v>
                </c:pt>
                <c:pt idx="6">
                  <c:v>0.83047939418036099</c:v>
                </c:pt>
                <c:pt idx="7">
                  <c:v>0.65124482211086077</c:v>
                </c:pt>
                <c:pt idx="8">
                  <c:v>0.85336616316587899</c:v>
                </c:pt>
                <c:pt idx="9">
                  <c:v>0.80023672546944158</c:v>
                </c:pt>
                <c:pt idx="10">
                  <c:v>0.98234376793264511</c:v>
                </c:pt>
                <c:pt idx="11">
                  <c:v>0.65632813384585342</c:v>
                </c:pt>
                <c:pt idx="12">
                  <c:v>0.75347328509831701</c:v>
                </c:pt>
                <c:pt idx="13">
                  <c:v>0.53949517767277844</c:v>
                </c:pt>
                <c:pt idx="14">
                  <c:v>0.43523148994431421</c:v>
                </c:pt>
                <c:pt idx="15">
                  <c:v>0.22990873667657211</c:v>
                </c:pt>
                <c:pt idx="16">
                  <c:v>0.22966241941709511</c:v>
                </c:pt>
                <c:pt idx="17">
                  <c:v>0.23606717463242222</c:v>
                </c:pt>
                <c:pt idx="18">
                  <c:v>0.20301521722534804</c:v>
                </c:pt>
                <c:pt idx="19">
                  <c:v>0.110631566793605</c:v>
                </c:pt>
                <c:pt idx="20">
                  <c:v>0.16399529172509125</c:v>
                </c:pt>
                <c:pt idx="21">
                  <c:v>0.16368233461706111</c:v>
                </c:pt>
                <c:pt idx="22">
                  <c:v>8.1798449438495069E-2</c:v>
                </c:pt>
                <c:pt idx="23">
                  <c:v>9.9152919817841093E-2</c:v>
                </c:pt>
                <c:pt idx="24">
                  <c:v>8.8714114163204863E-2</c:v>
                </c:pt>
                <c:pt idx="25">
                  <c:v>9.151770007192421E-2</c:v>
                </c:pt>
                <c:pt idx="26">
                  <c:v>0.10965158632732798</c:v>
                </c:pt>
                <c:pt idx="27">
                  <c:v>9.8867811300123898E-2</c:v>
                </c:pt>
                <c:pt idx="28">
                  <c:v>8.3729191702408501E-2</c:v>
                </c:pt>
                <c:pt idx="29">
                  <c:v>8.4393711045348846E-2</c:v>
                </c:pt>
                <c:pt idx="30">
                  <c:v>7.2611255925533275E-2</c:v>
                </c:pt>
                <c:pt idx="31">
                  <c:v>7.7290488551009132E-2</c:v>
                </c:pt>
                <c:pt idx="32">
                  <c:v>6.6751230890389104E-2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074816"/>
        <c:axId val="101076352"/>
      </c:lineChart>
      <c:catAx>
        <c:axId val="101074816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01076352"/>
        <c:crosses val="autoZero"/>
        <c:auto val="1"/>
        <c:lblAlgn val="ctr"/>
        <c:lblOffset val="100"/>
        <c:noMultiLvlLbl val="1"/>
      </c:catAx>
      <c:valAx>
        <c:axId val="101076352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Incidence /1000 PY</a:t>
                </a:r>
              </a:p>
            </c:rich>
          </c:tx>
          <c:overlay val="0"/>
        </c:title>
        <c:numFmt formatCode="0.00" sourceLinked="0"/>
        <c:majorTickMark val="none"/>
        <c:minorTickMark val="none"/>
        <c:tickLblPos val="nextTo"/>
        <c:crossAx val="101074816"/>
        <c:crosses val="autoZero"/>
        <c:crossBetween val="between"/>
      </c:valAx>
      <c:spPr>
        <a:noFill/>
        <a:ln w="25400">
          <a:noFill/>
        </a:ln>
        <a:effectLst>
          <a:outerShdw blurRad="50800" dist="50800" dir="5400000" algn="ctr" rotWithShape="0">
            <a:srgbClr val="000000">
              <a:alpha val="0"/>
            </a:srgbClr>
          </a:outerShdw>
        </a:effectLst>
      </c:spPr>
    </c:plotArea>
    <c:plotVisOnly val="1"/>
    <c:dispBlanksAs val="gap"/>
    <c:showDLblsOverMax val="0"/>
  </c:chart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BC31F-945A-4A9E-9035-D53DFC344C9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C789EB8C-797C-48EE-94D3-1DB61EFA63B5}">
      <dgm:prSet phldrT="[Text]"/>
      <dgm:spPr/>
      <dgm:t>
        <a:bodyPr/>
        <a:lstStyle/>
        <a:p>
          <a:r>
            <a:rPr lang="cs-CZ" dirty="0" smtClean="0">
              <a:solidFill>
                <a:srgbClr val="FFC000"/>
              </a:solidFill>
            </a:rPr>
            <a:t>Nekontrolované Studie</a:t>
          </a:r>
          <a:endParaRPr lang="en-US" dirty="0">
            <a:solidFill>
              <a:srgbClr val="FFC000"/>
            </a:solidFill>
          </a:endParaRPr>
        </a:p>
      </dgm:t>
    </dgm:pt>
    <dgm:pt modelId="{64FDF1B7-0A67-4B84-BB38-5F33F1E79B88}" type="parTrans" cxnId="{5FC671D4-019A-4AA5-B75A-59EC0A0DE9F8}">
      <dgm:prSet/>
      <dgm:spPr/>
      <dgm:t>
        <a:bodyPr/>
        <a:lstStyle/>
        <a:p>
          <a:endParaRPr lang="en-US"/>
        </a:p>
      </dgm:t>
    </dgm:pt>
    <dgm:pt modelId="{F4BACF5F-484B-4ABF-8125-D2E777D5E06F}" type="sibTrans" cxnId="{5FC671D4-019A-4AA5-B75A-59EC0A0DE9F8}">
      <dgm:prSet/>
      <dgm:spPr/>
      <dgm:t>
        <a:bodyPr/>
        <a:lstStyle/>
        <a:p>
          <a:endParaRPr lang="en-US"/>
        </a:p>
      </dgm:t>
    </dgm:pt>
    <dgm:pt modelId="{72C8E20C-FCBB-4330-9D19-400E65A73E74}">
      <dgm:prSet phldrT="[Text]"/>
      <dgm:spPr/>
      <dgm:t>
        <a:bodyPr/>
        <a:lstStyle/>
        <a:p>
          <a:r>
            <a:rPr lang="cs-CZ" dirty="0" smtClean="0">
              <a:solidFill>
                <a:schemeClr val="tx2"/>
              </a:solidFill>
            </a:rPr>
            <a:t>Kontrolované studie („před a po systém“)</a:t>
          </a:r>
          <a:endParaRPr lang="en-US" dirty="0">
            <a:solidFill>
              <a:schemeClr val="tx2"/>
            </a:solidFill>
          </a:endParaRPr>
        </a:p>
      </dgm:t>
    </dgm:pt>
    <dgm:pt modelId="{B725C920-74C2-4489-9FAA-92F2583FC60A}" type="parTrans" cxnId="{D4F36BDD-6533-429B-A030-5E89AB4ABC56}">
      <dgm:prSet/>
      <dgm:spPr/>
      <dgm:t>
        <a:bodyPr/>
        <a:lstStyle/>
        <a:p>
          <a:endParaRPr lang="en-US"/>
        </a:p>
      </dgm:t>
    </dgm:pt>
    <dgm:pt modelId="{095E36B6-FB47-4AC2-8B2D-DEF7ABB32E91}" type="sibTrans" cxnId="{D4F36BDD-6533-429B-A030-5E89AB4ABC56}">
      <dgm:prSet/>
      <dgm:spPr/>
      <dgm:t>
        <a:bodyPr/>
        <a:lstStyle/>
        <a:p>
          <a:endParaRPr lang="en-US"/>
        </a:p>
      </dgm:t>
    </dgm:pt>
    <dgm:pt modelId="{F0DCCC30-0C40-436C-A093-AC345686F63A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Randomizované kontrolované studie</a:t>
          </a:r>
          <a:endParaRPr lang="en-US" dirty="0">
            <a:solidFill>
              <a:srgbClr val="FF0000"/>
            </a:solidFill>
          </a:endParaRPr>
        </a:p>
      </dgm:t>
    </dgm:pt>
    <dgm:pt modelId="{FFB622C6-2827-40FB-9052-F13678CC2A2B}" type="parTrans" cxnId="{C1EE37FC-A9A3-480C-B1FB-848B71C5FDF2}">
      <dgm:prSet/>
      <dgm:spPr/>
      <dgm:t>
        <a:bodyPr/>
        <a:lstStyle/>
        <a:p>
          <a:endParaRPr lang="en-US"/>
        </a:p>
      </dgm:t>
    </dgm:pt>
    <dgm:pt modelId="{C9559C08-6909-4BA0-AED6-7D5F140BECB7}" type="sibTrans" cxnId="{C1EE37FC-A9A3-480C-B1FB-848B71C5FDF2}">
      <dgm:prSet/>
      <dgm:spPr/>
      <dgm:t>
        <a:bodyPr/>
        <a:lstStyle/>
        <a:p>
          <a:endParaRPr lang="en-US"/>
        </a:p>
      </dgm:t>
    </dgm:pt>
    <dgm:pt modelId="{D9CC0DEC-8878-42F7-8F5F-72D8F8EF6CB2}" type="pres">
      <dgm:prSet presAssocID="{7DCBC31F-945A-4A9E-9035-D53DFC344C90}" presName="Name0" presStyleCnt="0">
        <dgm:presLayoutVars>
          <dgm:dir/>
          <dgm:animLvl val="lvl"/>
          <dgm:resizeHandles val="exact"/>
        </dgm:presLayoutVars>
      </dgm:prSet>
      <dgm:spPr/>
    </dgm:pt>
    <dgm:pt modelId="{016EB103-DBB6-4CFA-919B-F8F2617B0CAA}" type="pres">
      <dgm:prSet presAssocID="{C789EB8C-797C-48EE-94D3-1DB61EFA63B5}" presName="Name8" presStyleCnt="0"/>
      <dgm:spPr/>
    </dgm:pt>
    <dgm:pt modelId="{AE0D5E79-C103-4E0A-AD92-A59DCFF7DF02}" type="pres">
      <dgm:prSet presAssocID="{C789EB8C-797C-48EE-94D3-1DB61EFA63B5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BC168-6901-4FB0-B5C0-D56EC4E40311}" type="pres">
      <dgm:prSet presAssocID="{C789EB8C-797C-48EE-94D3-1DB61EFA63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96E8BC-2ACD-4A23-8C6E-3C31D4BBA553}" type="pres">
      <dgm:prSet presAssocID="{72C8E20C-FCBB-4330-9D19-400E65A73E74}" presName="Name8" presStyleCnt="0"/>
      <dgm:spPr/>
    </dgm:pt>
    <dgm:pt modelId="{C9F0F930-F365-4832-AD9F-AF4AF6646344}" type="pres">
      <dgm:prSet presAssocID="{72C8E20C-FCBB-4330-9D19-400E65A73E74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5480E2-193C-4ED9-9E0C-DE8F92BF0233}" type="pres">
      <dgm:prSet presAssocID="{72C8E20C-FCBB-4330-9D19-400E65A73E7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6CECFC-8CF9-46EA-8F8D-E9FABAF7991A}" type="pres">
      <dgm:prSet presAssocID="{F0DCCC30-0C40-436C-A093-AC345686F63A}" presName="Name8" presStyleCnt="0"/>
      <dgm:spPr/>
    </dgm:pt>
    <dgm:pt modelId="{8E09E1E6-C633-4238-9718-3CB1A309F933}" type="pres">
      <dgm:prSet presAssocID="{F0DCCC30-0C40-436C-A093-AC345686F63A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AEA2A7-0EAA-4AE2-AE00-6B5D5B32936F}" type="pres">
      <dgm:prSet presAssocID="{F0DCCC30-0C40-436C-A093-AC345686F63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7395BB1-2BB0-4BF9-829E-A4403509F0DE}" type="presOf" srcId="{72C8E20C-FCBB-4330-9D19-400E65A73E74}" destId="{C9F0F930-F365-4832-AD9F-AF4AF6646344}" srcOrd="0" destOrd="0" presId="urn:microsoft.com/office/officeart/2005/8/layout/pyramid1"/>
    <dgm:cxn modelId="{8C760E7C-392C-4F8E-A022-598452BD242F}" type="presOf" srcId="{7DCBC31F-945A-4A9E-9035-D53DFC344C90}" destId="{D9CC0DEC-8878-42F7-8F5F-72D8F8EF6CB2}" srcOrd="0" destOrd="0" presId="urn:microsoft.com/office/officeart/2005/8/layout/pyramid1"/>
    <dgm:cxn modelId="{CE07679F-7091-46CB-996E-5E13BB0D5BB9}" type="presOf" srcId="{F0DCCC30-0C40-436C-A093-AC345686F63A}" destId="{8E09E1E6-C633-4238-9718-3CB1A309F933}" srcOrd="0" destOrd="0" presId="urn:microsoft.com/office/officeart/2005/8/layout/pyramid1"/>
    <dgm:cxn modelId="{D4F36BDD-6533-429B-A030-5E89AB4ABC56}" srcId="{7DCBC31F-945A-4A9E-9035-D53DFC344C90}" destId="{72C8E20C-FCBB-4330-9D19-400E65A73E74}" srcOrd="1" destOrd="0" parTransId="{B725C920-74C2-4489-9FAA-92F2583FC60A}" sibTransId="{095E36B6-FB47-4AC2-8B2D-DEF7ABB32E91}"/>
    <dgm:cxn modelId="{5FC671D4-019A-4AA5-B75A-59EC0A0DE9F8}" srcId="{7DCBC31F-945A-4A9E-9035-D53DFC344C90}" destId="{C789EB8C-797C-48EE-94D3-1DB61EFA63B5}" srcOrd="0" destOrd="0" parTransId="{64FDF1B7-0A67-4B84-BB38-5F33F1E79B88}" sibTransId="{F4BACF5F-484B-4ABF-8125-D2E777D5E06F}"/>
    <dgm:cxn modelId="{77D84D5D-9373-488A-8582-8F227BF15ADF}" type="presOf" srcId="{C789EB8C-797C-48EE-94D3-1DB61EFA63B5}" destId="{AE0D5E79-C103-4E0A-AD92-A59DCFF7DF02}" srcOrd="0" destOrd="0" presId="urn:microsoft.com/office/officeart/2005/8/layout/pyramid1"/>
    <dgm:cxn modelId="{C1EE37FC-A9A3-480C-B1FB-848B71C5FDF2}" srcId="{7DCBC31F-945A-4A9E-9035-D53DFC344C90}" destId="{F0DCCC30-0C40-436C-A093-AC345686F63A}" srcOrd="2" destOrd="0" parTransId="{FFB622C6-2827-40FB-9052-F13678CC2A2B}" sibTransId="{C9559C08-6909-4BA0-AED6-7D5F140BECB7}"/>
    <dgm:cxn modelId="{6A3885E8-24AD-4E29-BD0C-72B4CECCB883}" type="presOf" srcId="{72C8E20C-FCBB-4330-9D19-400E65A73E74}" destId="{9C5480E2-193C-4ED9-9E0C-DE8F92BF0233}" srcOrd="1" destOrd="0" presId="urn:microsoft.com/office/officeart/2005/8/layout/pyramid1"/>
    <dgm:cxn modelId="{213A29E8-A4AE-4A40-9B4B-A9527DF227C6}" type="presOf" srcId="{F0DCCC30-0C40-436C-A093-AC345686F63A}" destId="{59AEA2A7-0EAA-4AE2-AE00-6B5D5B32936F}" srcOrd="1" destOrd="0" presId="urn:microsoft.com/office/officeart/2005/8/layout/pyramid1"/>
    <dgm:cxn modelId="{57FD3A0A-3BF6-4C39-8641-1EBB5DB92C73}" type="presOf" srcId="{C789EB8C-797C-48EE-94D3-1DB61EFA63B5}" destId="{BEDBC168-6901-4FB0-B5C0-D56EC4E40311}" srcOrd="1" destOrd="0" presId="urn:microsoft.com/office/officeart/2005/8/layout/pyramid1"/>
    <dgm:cxn modelId="{FE371A03-F2B0-4455-A759-A08B37872B85}" type="presParOf" srcId="{D9CC0DEC-8878-42F7-8F5F-72D8F8EF6CB2}" destId="{016EB103-DBB6-4CFA-919B-F8F2617B0CAA}" srcOrd="0" destOrd="0" presId="urn:microsoft.com/office/officeart/2005/8/layout/pyramid1"/>
    <dgm:cxn modelId="{ACDC275A-F37E-4AAA-AAD9-E63D3E006FB3}" type="presParOf" srcId="{016EB103-DBB6-4CFA-919B-F8F2617B0CAA}" destId="{AE0D5E79-C103-4E0A-AD92-A59DCFF7DF02}" srcOrd="0" destOrd="0" presId="urn:microsoft.com/office/officeart/2005/8/layout/pyramid1"/>
    <dgm:cxn modelId="{0679C894-DDD5-45D9-8ED2-C8D89B56F3CF}" type="presParOf" srcId="{016EB103-DBB6-4CFA-919B-F8F2617B0CAA}" destId="{BEDBC168-6901-4FB0-B5C0-D56EC4E40311}" srcOrd="1" destOrd="0" presId="urn:microsoft.com/office/officeart/2005/8/layout/pyramid1"/>
    <dgm:cxn modelId="{2CAB3613-0888-4F2E-B18F-0403BCBA2D95}" type="presParOf" srcId="{D9CC0DEC-8878-42F7-8F5F-72D8F8EF6CB2}" destId="{BD96E8BC-2ACD-4A23-8C6E-3C31D4BBA553}" srcOrd="1" destOrd="0" presId="urn:microsoft.com/office/officeart/2005/8/layout/pyramid1"/>
    <dgm:cxn modelId="{FE9A7BC3-1548-42AF-AFDB-08707DE9823F}" type="presParOf" srcId="{BD96E8BC-2ACD-4A23-8C6E-3C31D4BBA553}" destId="{C9F0F930-F365-4832-AD9F-AF4AF6646344}" srcOrd="0" destOrd="0" presId="urn:microsoft.com/office/officeart/2005/8/layout/pyramid1"/>
    <dgm:cxn modelId="{953D06C9-6874-4B52-A031-D20C2BECD5A6}" type="presParOf" srcId="{BD96E8BC-2ACD-4A23-8C6E-3C31D4BBA553}" destId="{9C5480E2-193C-4ED9-9E0C-DE8F92BF0233}" srcOrd="1" destOrd="0" presId="urn:microsoft.com/office/officeart/2005/8/layout/pyramid1"/>
    <dgm:cxn modelId="{39082E13-0504-4C57-B4A7-8E457753ED7E}" type="presParOf" srcId="{D9CC0DEC-8878-42F7-8F5F-72D8F8EF6CB2}" destId="{FE6CECFC-8CF9-46EA-8F8D-E9FABAF7991A}" srcOrd="2" destOrd="0" presId="urn:microsoft.com/office/officeart/2005/8/layout/pyramid1"/>
    <dgm:cxn modelId="{994AD9B1-2137-469F-A692-A285EFBDA5E7}" type="presParOf" srcId="{FE6CECFC-8CF9-46EA-8F8D-E9FABAF7991A}" destId="{8E09E1E6-C633-4238-9718-3CB1A309F933}" srcOrd="0" destOrd="0" presId="urn:microsoft.com/office/officeart/2005/8/layout/pyramid1"/>
    <dgm:cxn modelId="{C8C5A693-FE79-41FA-9708-76339641082B}" type="presParOf" srcId="{FE6CECFC-8CF9-46EA-8F8D-E9FABAF7991A}" destId="{59AEA2A7-0EAA-4AE2-AE00-6B5D5B32936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</cdr:x>
      <cdr:y>0.20313</cdr:y>
    </cdr:from>
    <cdr:to>
      <cdr:x>0.4628</cdr:x>
      <cdr:y>0.25875</cdr:y>
    </cdr:to>
    <cdr:sp macro="" textlink="">
      <cdr:nvSpPr>
        <cdr:cNvPr id="6" name="Rounded Rectangle 5"/>
        <cdr:cNvSpPr/>
      </cdr:nvSpPr>
      <cdr:spPr>
        <a:xfrm xmlns:a="http://schemas.openxmlformats.org/drawingml/2006/main">
          <a:off x="2736304" y="936104"/>
          <a:ext cx="596226" cy="256371"/>
        </a:xfrm>
        <a:prstGeom xmlns:a="http://schemas.openxmlformats.org/drawingml/2006/main" prst="roundRect">
          <a:avLst/>
        </a:prstGeom>
        <a:gradFill xmlns:a="http://schemas.openxmlformats.org/drawingml/2006/main">
          <a:gsLst>
            <a:gs pos="0">
              <a:schemeClr val="accent3">
                <a:tint val="50000"/>
                <a:satMod val="300000"/>
                <a:alpha val="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</a:gradFill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cs-CZ" sz="1050" dirty="0" smtClean="0"/>
            <a:t>a</a:t>
          </a:r>
          <a:r>
            <a:rPr lang="en-US" sz="1050" dirty="0" err="1" smtClean="0"/>
            <a:t>RMM</a:t>
          </a:r>
          <a:endParaRPr lang="en-US" sz="1050" dirty="0"/>
        </a:p>
      </cdr:txBody>
    </cdr:sp>
  </cdr:relSizeAnchor>
  <cdr:relSizeAnchor xmlns:cdr="http://schemas.openxmlformats.org/drawingml/2006/chartDrawing">
    <cdr:from>
      <cdr:x>0.41903</cdr:x>
      <cdr:y>0.26069</cdr:y>
    </cdr:from>
    <cdr:to>
      <cdr:x>0.4234</cdr:x>
      <cdr:y>0.86766</cdr:y>
    </cdr:to>
    <cdr:cxnSp macro="">
      <cdr:nvCxnSpPr>
        <cdr:cNvPr id="5" name="Straight Arrow Connector 4"/>
        <cdr:cNvCxnSpPr/>
      </cdr:nvCxnSpPr>
      <cdr:spPr>
        <a:xfrm xmlns:a="http://schemas.openxmlformats.org/drawingml/2006/main">
          <a:off x="3662675" y="1655520"/>
          <a:ext cx="38198" cy="3854610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dot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0.07344</cdr:x>
      <cdr:y>0.03203</cdr:y>
    </cdr:from>
    <cdr:to>
      <cdr:x>0.40344</cdr:x>
      <cdr:y>0.09453</cdr:y>
    </cdr:to>
    <cdr:sp macro="" textlink="">
      <cdr:nvSpPr>
        <cdr:cNvPr id="4" name="Rounded Rectangle 3"/>
        <cdr:cNvSpPr/>
      </cdr:nvSpPr>
      <cdr:spPr>
        <a:xfrm xmlns:a="http://schemas.openxmlformats.org/drawingml/2006/main">
          <a:off x="604410" y="135195"/>
          <a:ext cx="2715768" cy="263822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6">
            <a:lumMod val="20000"/>
            <a:lumOff val="80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200" b="1" dirty="0" smtClean="0"/>
            <a:t>Před</a:t>
          </a:r>
          <a:endParaRPr lang="en-US" sz="1200" b="1" dirty="0"/>
        </a:p>
      </cdr:txBody>
    </cdr:sp>
  </cdr:relSizeAnchor>
  <cdr:relSizeAnchor xmlns:cdr="http://schemas.openxmlformats.org/drawingml/2006/chartDrawing">
    <cdr:from>
      <cdr:x>0.43438</cdr:x>
      <cdr:y>0.03203</cdr:y>
    </cdr:from>
    <cdr:to>
      <cdr:x>0.96438</cdr:x>
      <cdr:y>0.09453</cdr:y>
    </cdr:to>
    <cdr:sp macro="" textlink="">
      <cdr:nvSpPr>
        <cdr:cNvPr id="7" name="Rounded Rectangle 6"/>
        <cdr:cNvSpPr/>
      </cdr:nvSpPr>
      <cdr:spPr>
        <a:xfrm xmlns:a="http://schemas.openxmlformats.org/drawingml/2006/main">
          <a:off x="3574740" y="135195"/>
          <a:ext cx="4361688" cy="263822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tx2">
            <a:lumMod val="20000"/>
            <a:lumOff val="80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200" b="1" dirty="0" smtClean="0"/>
            <a:t>Po</a:t>
          </a:r>
          <a:endParaRPr lang="en-US" sz="1200" b="1" dirty="0"/>
        </a:p>
      </cdr:txBody>
    </cdr:sp>
  </cdr:relSizeAnchor>
  <cdr:relSizeAnchor xmlns:cdr="http://schemas.openxmlformats.org/drawingml/2006/chartDrawing">
    <cdr:from>
      <cdr:x>0.42344</cdr:x>
      <cdr:y>0.38387</cdr:y>
    </cdr:from>
    <cdr:to>
      <cdr:x>0.79091</cdr:x>
      <cdr:y>0.87799</cdr:y>
    </cdr:to>
    <cdr:cxnSp macro="">
      <cdr:nvCxnSpPr>
        <cdr:cNvPr id="10" name="Straight Arrow Connector 15"/>
        <cdr:cNvCxnSpPr>
          <a:cxnSpLocks xmlns:a="http://schemas.openxmlformats.org/drawingml/2006/main" noChangeShapeType="1"/>
        </cdr:cNvCxnSpPr>
      </cdr:nvCxnSpPr>
      <cdr:spPr bwMode="auto">
        <a:xfrm xmlns:a="http://schemas.openxmlformats.org/drawingml/2006/main">
          <a:off x="3484730" y="1620360"/>
          <a:ext cx="3024158" cy="2085784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50800" algn="ctr">
          <a:solidFill>
            <a:srgbClr val="C00000">
              <a:alpha val="50195"/>
            </a:srgbClr>
          </a:solidFill>
          <a:prstDash val="sysDash"/>
          <a:round/>
          <a:headEnd/>
          <a:tailEnd type="stealth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cxnSp>
  </cdr:relSizeAnchor>
  <cdr:relSizeAnchor xmlns:cdr="http://schemas.openxmlformats.org/drawingml/2006/chartDrawing">
    <cdr:from>
      <cdr:x>0.42891</cdr:x>
      <cdr:y>0.38387</cdr:y>
    </cdr:from>
    <cdr:to>
      <cdr:x>0.89921</cdr:x>
      <cdr:y>0.61842</cdr:y>
    </cdr:to>
    <cdr:cxnSp macro="">
      <cdr:nvCxnSpPr>
        <cdr:cNvPr id="11" name="Straight Arrow Connector 14"/>
        <cdr:cNvCxnSpPr/>
      </cdr:nvCxnSpPr>
      <cdr:spPr bwMode="auto">
        <a:xfrm xmlns:a="http://schemas.openxmlformats.org/drawingml/2006/main">
          <a:off x="3529735" y="1620360"/>
          <a:ext cx="3870430" cy="990110"/>
        </a:xfrm>
        <a:prstGeom xmlns:a="http://schemas.openxmlformats.org/drawingml/2006/main" prst="straightConnector1">
          <a:avLst/>
        </a:prstGeom>
        <a:solidFill xmlns:a="http://schemas.openxmlformats.org/drawingml/2006/main">
          <a:schemeClr val="accent1"/>
        </a:solidFill>
        <a:ln xmlns:a="http://schemas.openxmlformats.org/drawingml/2006/main" w="50800" cap="flat" cmpd="sng" algn="ctr">
          <a:solidFill>
            <a:schemeClr val="bg1">
              <a:lumMod val="50000"/>
              <a:alpha val="50000"/>
            </a:schemeClr>
          </a:solidFill>
          <a:prstDash val="sysDash"/>
          <a:round/>
          <a:headEnd type="none" w="med" len="med"/>
          <a:tailEnd type="stealth"/>
        </a:ln>
        <a:effectLst xmlns:a="http://schemas.openxmlformats.org/drawingml/2006/main"/>
        <a:extLst xmlns:a="http://schemas.openxmlformats.org/drawingml/2006/main"/>
      </cdr:spPr>
    </cdr:cxnSp>
  </cdr:relSizeAnchor>
  <cdr:relSizeAnchor xmlns:cdr="http://schemas.openxmlformats.org/drawingml/2006/chartDrawing">
    <cdr:from>
      <cdr:x>0.07344</cdr:x>
      <cdr:y>0.24526</cdr:y>
    </cdr:from>
    <cdr:to>
      <cdr:x>0.41467</cdr:x>
      <cdr:y>0.36893</cdr:y>
    </cdr:to>
    <cdr:cxnSp macro="">
      <cdr:nvCxnSpPr>
        <cdr:cNvPr id="14" name="Straight Arrow Connector 16"/>
        <cdr:cNvCxnSpPr>
          <a:cxnSpLocks xmlns:a="http://schemas.openxmlformats.org/drawingml/2006/main" noChangeShapeType="1"/>
        </cdr:cNvCxnSpPr>
      </cdr:nvCxnSpPr>
      <cdr:spPr bwMode="auto">
        <a:xfrm xmlns:a="http://schemas.openxmlformats.org/drawingml/2006/main">
          <a:off x="604410" y="1035295"/>
          <a:ext cx="2808168" cy="522001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50800" algn="ctr">
          <a:solidFill>
            <a:srgbClr val="C00000">
              <a:alpha val="50195"/>
            </a:srgbClr>
          </a:solidFill>
          <a:prstDash val="sysDash"/>
          <a:round/>
          <a:headEnd/>
          <a:tailEnd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cxnSp>
  </cdr:relSizeAnchor>
  <cdr:relSizeAnchor xmlns:cdr="http://schemas.openxmlformats.org/drawingml/2006/chartDrawing">
    <cdr:from>
      <cdr:x>0.64765</cdr:x>
      <cdr:y>0.55445</cdr:y>
    </cdr:from>
    <cdr:to>
      <cdr:x>0.76648</cdr:x>
      <cdr:y>0.66953</cdr:y>
    </cdr:to>
    <cdr:sp macro="" textlink="">
      <cdr:nvSpPr>
        <cdr:cNvPr id="16" name="Šipka doprava 15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329935" y="2340440"/>
          <a:ext cx="977900" cy="485775"/>
        </a:xfrm>
        <a:prstGeom xmlns:a="http://schemas.openxmlformats.org/drawingml/2006/main" prst="rightArrow">
          <a:avLst>
            <a:gd name="adj1" fmla="val 50000"/>
            <a:gd name="adj2" fmla="val 49861"/>
          </a:avLst>
        </a:prstGeom>
        <a:solidFill xmlns:a="http://schemas.openxmlformats.org/drawingml/2006/main">
          <a:srgbClr val="FFFF00"/>
        </a:solidFill>
        <a:ln xmlns:a="http://schemas.openxmlformats.org/drawingml/2006/main" w="9525" algn="ctr">
          <a:solidFill>
            <a:schemeClr val="tx1"/>
          </a:solidFill>
          <a:round/>
          <a:headEnd/>
          <a:tailEnd type="triangle" w="lg" len="med"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lIns="72000" tIns="72000" rIns="72000" bIns="72000" anchor="ctr">
          <a:spAutoFit/>
        </a:bodyPr>
        <a:lstStyle xmlns:a="http://schemas.openxmlformats.org/drawingml/2006/main">
          <a:defPPr>
            <a:defRPr lang="en-US"/>
          </a:defPPr>
          <a:lvl1pPr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1pPr>
          <a:lvl2pPr marL="4572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2pPr>
          <a:lvl3pPr marL="9144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3pPr>
          <a:lvl4pPr marL="13716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4pPr>
          <a:lvl5pPr marL="18288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endParaRPr lang="en-US" altLang="en-US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0.41304</cdr:x>
      <cdr:y>0.25829</cdr:y>
    </cdr:from>
    <cdr:to>
      <cdr:x>0.41741</cdr:x>
      <cdr:y>0.86526</cdr:y>
    </cdr:to>
    <cdr:cxnSp macro="">
      <cdr:nvCxnSpPr>
        <cdr:cNvPr id="5" name="Straight Arrow Connector 4"/>
        <cdr:cNvCxnSpPr/>
      </cdr:nvCxnSpPr>
      <cdr:spPr>
        <a:xfrm xmlns:a="http://schemas.openxmlformats.org/drawingml/2006/main">
          <a:off x="3420380" y="1125125"/>
          <a:ext cx="36188" cy="2644022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dot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0.44022</cdr:x>
      <cdr:y>0.10331</cdr:y>
    </cdr:from>
    <cdr:to>
      <cdr:x>0.97022</cdr:x>
      <cdr:y>0.16581</cdr:y>
    </cdr:to>
    <cdr:sp macro="" textlink="">
      <cdr:nvSpPr>
        <cdr:cNvPr id="7" name="Rounded Rectangle 6"/>
        <cdr:cNvSpPr/>
      </cdr:nvSpPr>
      <cdr:spPr>
        <a:xfrm xmlns:a="http://schemas.openxmlformats.org/drawingml/2006/main">
          <a:off x="3645405" y="450050"/>
          <a:ext cx="4388887" cy="272256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tx2">
            <a:lumMod val="20000"/>
            <a:lumOff val="80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200" b="1" dirty="0" smtClean="0"/>
            <a:t>Po</a:t>
          </a:r>
          <a:endParaRPr lang="en-US" sz="1200" b="1" dirty="0"/>
        </a:p>
      </cdr:txBody>
    </cdr:sp>
  </cdr:relSizeAnchor>
  <cdr:relSizeAnchor xmlns:cdr="http://schemas.openxmlformats.org/drawingml/2006/chartDrawing">
    <cdr:from>
      <cdr:x>0.39674</cdr:x>
      <cdr:y>0.20313</cdr:y>
    </cdr:from>
    <cdr:to>
      <cdr:x>0.4628</cdr:x>
      <cdr:y>0.26862</cdr:y>
    </cdr:to>
    <cdr:sp macro="" textlink="">
      <cdr:nvSpPr>
        <cdr:cNvPr id="8" name="Rounded Rectangle 7"/>
        <cdr:cNvSpPr/>
      </cdr:nvSpPr>
      <cdr:spPr>
        <a:xfrm xmlns:a="http://schemas.openxmlformats.org/drawingml/2006/main">
          <a:off x="3285364" y="884854"/>
          <a:ext cx="547045" cy="285275"/>
        </a:xfrm>
        <a:prstGeom xmlns:a="http://schemas.openxmlformats.org/drawingml/2006/main" prst="roundRect">
          <a:avLst/>
        </a:prstGeom>
        <a:gradFill xmlns:a="http://schemas.openxmlformats.org/drawingml/2006/main">
          <a:gsLst>
            <a:gs pos="0">
              <a:schemeClr val="accent3">
                <a:tint val="50000"/>
                <a:satMod val="300000"/>
                <a:alpha val="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</a:gradFill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50" dirty="0" smtClean="0"/>
            <a:t>RMM</a:t>
          </a:r>
          <a:endParaRPr lang="en-US" sz="1050" dirty="0"/>
        </a:p>
      </cdr:txBody>
    </cdr:sp>
  </cdr:relSizeAnchor>
  <cdr:relSizeAnchor xmlns:cdr="http://schemas.openxmlformats.org/drawingml/2006/chartDrawing">
    <cdr:from>
      <cdr:x>0.07609</cdr:x>
      <cdr:y>0.13431</cdr:y>
    </cdr:from>
    <cdr:to>
      <cdr:x>0.39674</cdr:x>
      <cdr:y>0.66422</cdr:y>
    </cdr:to>
    <cdr:sp macro="" textlink="">
      <cdr:nvSpPr>
        <cdr:cNvPr id="6" name="Rectangle 1"/>
        <cdr:cNvSpPr/>
      </cdr:nvSpPr>
      <cdr:spPr>
        <a:xfrm xmlns:a="http://schemas.openxmlformats.org/drawingml/2006/main">
          <a:off x="630069" y="585065"/>
          <a:ext cx="2655296" cy="23083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1pPr>
          <a:lvl2pPr marL="4572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2pPr>
          <a:lvl3pPr marL="9144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3pPr>
          <a:lvl4pPr marL="13716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4pPr>
          <a:lvl5pPr marL="1828800" algn="ctr" rtl="0" fontAlgn="base">
            <a:lnSpc>
              <a:spcPct val="120000"/>
            </a:lnSpc>
            <a:spcBef>
              <a:spcPct val="0"/>
            </a:spcBef>
            <a:spcAft>
              <a:spcPct val="0"/>
            </a:spcAft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sz="1600" kern="1200">
              <a:solidFill>
                <a:srgbClr val="000000"/>
              </a:solidFill>
              <a:latin typeface="Verdana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>
            <a:defRPr/>
          </a:pPr>
          <a:r>
            <a:rPr lang="cs-CZ" sz="1200" b="1" dirty="0" smtClean="0">
              <a:solidFill>
                <a:schemeClr val="tx2">
                  <a:lumMod val="75000"/>
                </a:schemeClr>
              </a:solidFill>
            </a:rPr>
            <a:t>Publikované informace ?, </a:t>
          </a:r>
        </a:p>
        <a:p xmlns:a="http://schemas.openxmlformats.org/drawingml/2006/main">
          <a:pPr>
            <a:defRPr/>
          </a:pPr>
          <a:r>
            <a:rPr lang="cs-CZ" sz="1200" b="1" dirty="0" smtClean="0">
              <a:solidFill>
                <a:schemeClr val="tx2">
                  <a:lumMod val="75000"/>
                </a:schemeClr>
              </a:solidFill>
            </a:rPr>
            <a:t>Zdroje z klinických studií ?</a:t>
          </a:r>
          <a:endParaRPr lang="cs-CZ" sz="1200" b="1" dirty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 smtClean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 smtClean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 smtClean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cs-CZ" sz="1200" b="1" dirty="0" smtClean="0">
            <a:solidFill>
              <a:schemeClr val="tx2">
                <a:lumMod val="75000"/>
              </a:schemeClr>
            </a:solidFill>
          </a:endParaRPr>
        </a:p>
        <a:p xmlns:a="http://schemas.openxmlformats.org/drawingml/2006/main">
          <a:pPr>
            <a:defRPr/>
          </a:pPr>
          <a:endParaRPr lang="en-GB" sz="1200" b="1" dirty="0">
            <a:solidFill>
              <a:schemeClr val="tx2">
                <a:lumMod val="75000"/>
              </a:schemeClr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02828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57440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01570" y="2130425"/>
            <a:ext cx="7938430" cy="2783740"/>
          </a:xfrm>
        </p:spPr>
        <p:txBody>
          <a:bodyPr>
            <a:normAutofit fontScale="90000"/>
          </a:bodyPr>
          <a:lstStyle/>
          <a:p>
            <a:r>
              <a:rPr lang="cs-CZ" cap="all" dirty="0" smtClean="0"/>
              <a:t>Additional Risk Minimisation measures</a:t>
            </a:r>
            <a:br>
              <a:rPr lang="cs-CZ" cap="all" dirty="0" smtClean="0"/>
            </a:br>
            <a:r>
              <a:rPr lang="cs-CZ" cap="all" dirty="0"/>
              <a:t/>
            </a:r>
            <a:br>
              <a:rPr lang="cs-CZ" cap="all" dirty="0"/>
            </a:br>
            <a:r>
              <a:rPr lang="cs-CZ" cap="all" dirty="0"/>
              <a:t>A</a:t>
            </a:r>
            <a:r>
              <a:rPr lang="cs-CZ" dirty="0"/>
              <a:t>ktuální informace týkající se povinnosti vytváření a distribuce edukačních materiálů v roce </a:t>
            </a:r>
            <a:r>
              <a:rPr lang="cs-CZ" dirty="0" smtClean="0"/>
              <a:t>2016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Effectiveness</a:t>
            </a:r>
            <a:r>
              <a:rPr lang="cs-CZ" dirty="0" smtClean="0"/>
              <a:t> of risk minimisation measures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746575" y="5274205"/>
            <a:ext cx="7893425" cy="720080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MVDr. Lucie Skálová</a:t>
            </a:r>
            <a:endParaRPr lang="en-GB" sz="18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-úvod</a:t>
            </a:r>
            <a:endParaRPr lang="en-GB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10255" cy="76508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GVP Modul XVI Addendum I – </a:t>
            </a:r>
            <a:r>
              <a:rPr lang="cs-CZ" sz="2800" dirty="0" err="1" smtClean="0"/>
              <a:t>Education</a:t>
            </a:r>
            <a:r>
              <a:rPr lang="cs-CZ" sz="2800" dirty="0" smtClean="0"/>
              <a:t> </a:t>
            </a:r>
            <a:r>
              <a:rPr lang="cs-CZ" sz="2800" dirty="0" err="1" smtClean="0"/>
              <a:t>materials</a:t>
            </a:r>
            <a:endParaRPr lang="en-US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/>
          <a:lstStyle/>
          <a:p>
            <a:r>
              <a:rPr lang="cs-CZ" dirty="0" smtClean="0"/>
              <a:t>Uvedeno v platnost 16.12.2015</a:t>
            </a:r>
          </a:p>
          <a:p>
            <a:r>
              <a:rPr lang="cs-CZ" dirty="0" smtClean="0"/>
              <a:t>Potvrzení postupu tvorby a schvalování EM</a:t>
            </a:r>
          </a:p>
          <a:p>
            <a:pPr marL="0" indent="0">
              <a:buNone/>
            </a:pPr>
            <a:r>
              <a:rPr lang="cs-CZ" sz="2400" dirty="0" smtClean="0"/>
              <a:t>Doporučení PRAC (key elements)</a:t>
            </a:r>
          </a:p>
          <a:p>
            <a:pPr marL="0" indent="0">
              <a:buNone/>
            </a:pPr>
            <a:r>
              <a:rPr lang="cs-CZ" sz="2400" dirty="0" smtClean="0"/>
              <a:t>            schváleno CHMP (CAP)/</a:t>
            </a:r>
            <a:r>
              <a:rPr lang="cs-CZ" sz="2400" dirty="0" err="1" smtClean="0"/>
              <a:t>CMDh</a:t>
            </a:r>
            <a:r>
              <a:rPr lang="cs-CZ" sz="2400" dirty="0" smtClean="0"/>
              <a:t>(NAP)</a:t>
            </a:r>
          </a:p>
          <a:p>
            <a:pPr marL="0" indent="0">
              <a:buNone/>
            </a:pPr>
            <a:r>
              <a:rPr lang="cs-CZ" sz="2400" dirty="0" smtClean="0"/>
              <a:t>             draft vytvořený MAH postoupen národní autoritě (</a:t>
            </a:r>
            <a:r>
              <a:rPr lang="cs-CZ" sz="2400" dirty="0" err="1" smtClean="0"/>
              <a:t>NCA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r>
              <a:rPr lang="cs-CZ" sz="2400" dirty="0" smtClean="0"/>
              <a:t>             po schválení               implementace edukačního programu</a:t>
            </a:r>
          </a:p>
          <a:p>
            <a:r>
              <a:rPr lang="cs-CZ" sz="2400" dirty="0" smtClean="0"/>
              <a:t>Jednotlivé </a:t>
            </a:r>
            <a:r>
              <a:rPr lang="cs-CZ" sz="2400" dirty="0" err="1" smtClean="0"/>
              <a:t>NCAs</a:t>
            </a:r>
            <a:r>
              <a:rPr lang="cs-CZ" sz="2400" dirty="0" smtClean="0"/>
              <a:t> –mohou mít národní požadavky</a:t>
            </a:r>
          </a:p>
          <a:p>
            <a:r>
              <a:rPr lang="cs-CZ" sz="2400" dirty="0" smtClean="0"/>
              <a:t>Addendum I není nadřazeno </a:t>
            </a:r>
            <a:r>
              <a:rPr lang="cs-CZ" sz="2400" dirty="0"/>
              <a:t>národním </a:t>
            </a:r>
            <a:r>
              <a:rPr lang="cs-CZ" sz="2400" dirty="0" err="1"/>
              <a:t>guidelines</a:t>
            </a:r>
            <a:endParaRPr lang="cs-CZ" sz="2400" dirty="0"/>
          </a:p>
          <a:p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555570" y="4041779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en-US" dirty="0"/>
          </a:p>
        </p:txBody>
      </p:sp>
      <p:sp>
        <p:nvSpPr>
          <p:cNvPr id="9" name="Šipka doprava 8"/>
          <p:cNvSpPr/>
          <p:nvPr/>
        </p:nvSpPr>
        <p:spPr>
          <a:xfrm>
            <a:off x="566555" y="3614835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Šipka doprava 9"/>
          <p:cNvSpPr/>
          <p:nvPr/>
        </p:nvSpPr>
        <p:spPr>
          <a:xfrm>
            <a:off x="566555" y="449068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Šipka doprava 10"/>
          <p:cNvSpPr/>
          <p:nvPr/>
        </p:nvSpPr>
        <p:spPr>
          <a:xfrm>
            <a:off x="3131840" y="449068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822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10255" cy="765085"/>
          </a:xfrm>
        </p:spPr>
        <p:txBody>
          <a:bodyPr>
            <a:normAutofit/>
          </a:bodyPr>
          <a:lstStyle/>
          <a:p>
            <a:r>
              <a:rPr lang="cs-CZ" dirty="0" smtClean="0"/>
              <a:t>Zdůraznění principů EM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230470"/>
          </a:xfrm>
        </p:spPr>
        <p:txBody>
          <a:bodyPr>
            <a:normAutofit/>
          </a:bodyPr>
          <a:lstStyle/>
          <a:p>
            <a:r>
              <a:rPr lang="cs-CZ" dirty="0" smtClean="0"/>
              <a:t>EM – vždy vycházejí z regulačního opatření (uzavřené procedury)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čistě národní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MRP/</a:t>
            </a:r>
            <a:r>
              <a:rPr lang="cs-CZ" dirty="0" err="1" smtClean="0"/>
              <a:t>DCP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centralizovaná</a:t>
            </a:r>
          </a:p>
          <a:p>
            <a:r>
              <a:rPr lang="cs-CZ" dirty="0" smtClean="0"/>
              <a:t>Pouze schválené key elements</a:t>
            </a:r>
          </a:p>
          <a:p>
            <a:r>
              <a:rPr lang="cs-CZ" dirty="0" smtClean="0"/>
              <a:t>Bez reklamních prvků</a:t>
            </a:r>
          </a:p>
          <a:p>
            <a:r>
              <a:rPr lang="cs-CZ" dirty="0" smtClean="0"/>
              <a:t>Způsob a cíle distribuce určené na národní úrovni</a:t>
            </a:r>
          </a:p>
          <a:p>
            <a:pPr marL="0" indent="0">
              <a:buNone/>
            </a:pPr>
            <a:endParaRPr lang="cs-CZ" sz="24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339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043735"/>
            <a:ext cx="8300265" cy="675075"/>
          </a:xfrm>
        </p:spPr>
        <p:txBody>
          <a:bodyPr/>
          <a:lstStyle/>
          <a:p>
            <a:r>
              <a:rPr lang="cs-CZ" dirty="0" smtClean="0"/>
              <a:t>Kompetence </a:t>
            </a:r>
            <a:r>
              <a:rPr lang="cs-CZ" dirty="0"/>
              <a:t>N</a:t>
            </a:r>
            <a:r>
              <a:rPr lang="cs-CZ" dirty="0" smtClean="0"/>
              <a:t>árodní Lékové Autority (</a:t>
            </a:r>
            <a:r>
              <a:rPr lang="cs-CZ" dirty="0" err="1" smtClean="0"/>
              <a:t>NCA</a:t>
            </a:r>
            <a:r>
              <a:rPr lang="cs-CZ" dirty="0" smtClean="0"/>
              <a:t>)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rozhoduje </a:t>
            </a:r>
            <a:r>
              <a:rPr lang="cs-CZ" dirty="0"/>
              <a:t>o  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cílových </a:t>
            </a:r>
            <a:r>
              <a:rPr lang="cs-CZ" dirty="0"/>
              <a:t>skupinách distribuce 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sz="2600" dirty="0" smtClean="0"/>
              <a:t>(</a:t>
            </a:r>
            <a:r>
              <a:rPr lang="cs-CZ" sz="2600" dirty="0"/>
              <a:t>může rozšířit, nebo zúžit odborné okruhy lékařů</a:t>
            </a:r>
            <a:r>
              <a:rPr lang="cs-CZ" sz="2600" dirty="0" smtClean="0"/>
              <a:t>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metodách </a:t>
            </a:r>
            <a:r>
              <a:rPr lang="cs-CZ" dirty="0"/>
              <a:t>distribuce</a:t>
            </a:r>
          </a:p>
          <a:p>
            <a:pPr marL="0" indent="0">
              <a:buNone/>
            </a:pPr>
            <a:r>
              <a:rPr lang="cs-CZ" dirty="0" smtClean="0"/>
              <a:t>   (</a:t>
            </a:r>
            <a:r>
              <a:rPr lang="cs-CZ" dirty="0"/>
              <a:t>není vázána </a:t>
            </a:r>
            <a:r>
              <a:rPr lang="cs-CZ" dirty="0" smtClean="0"/>
              <a:t>popisem v RMP)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schvaluje obsah a formu EM – kontroluje key elements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povoluje distribuci(lze distribuovat až po schválení </a:t>
            </a:r>
            <a:r>
              <a:rPr lang="cs-CZ" dirty="0" err="1" smtClean="0"/>
              <a:t>NCA</a:t>
            </a:r>
            <a:r>
              <a:rPr lang="cs-CZ" dirty="0" smtClean="0"/>
              <a:t>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k</a:t>
            </a:r>
            <a:r>
              <a:rPr lang="cs-CZ" dirty="0" smtClean="0"/>
              <a:t>ontroluje dodržování podmínek registrace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020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55260" cy="675075"/>
          </a:xfrm>
        </p:spPr>
        <p:txBody>
          <a:bodyPr/>
          <a:lstStyle/>
          <a:p>
            <a:r>
              <a:rPr lang="cs-CZ" dirty="0" smtClean="0"/>
              <a:t>Addendum – předkládání EM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320480"/>
          </a:xfrm>
        </p:spPr>
        <p:txBody>
          <a:bodyPr/>
          <a:lstStyle/>
          <a:p>
            <a:r>
              <a:rPr lang="cs-CZ" dirty="0" smtClean="0"/>
              <a:t>Návodné v případě, že </a:t>
            </a:r>
            <a:r>
              <a:rPr lang="cs-CZ" b="1" dirty="0" smtClean="0"/>
              <a:t>nejsou</a:t>
            </a:r>
            <a:r>
              <a:rPr lang="cs-CZ" dirty="0" smtClean="0"/>
              <a:t> národní předpisy</a:t>
            </a:r>
          </a:p>
          <a:p>
            <a:r>
              <a:rPr lang="cs-CZ" dirty="0" smtClean="0"/>
              <a:t>Pro více LP – uvedena pouze úč. l.</a:t>
            </a:r>
          </a:p>
          <a:p>
            <a:r>
              <a:rPr lang="cs-CZ" b="1" u="sng" dirty="0" smtClean="0"/>
              <a:t>Rozdílné požadavky od PHV -7</a:t>
            </a:r>
          </a:p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etaily distribučního plánu už při prvním předložení včetně data distribuce – SUKL akceptuje</a:t>
            </a:r>
          </a:p>
          <a:p>
            <a:pPr>
              <a:buFontTx/>
              <a:buChar char="-"/>
            </a:pPr>
            <a:r>
              <a:rPr lang="cs-CZ" dirty="0" smtClean="0"/>
              <a:t>předpokládaná frekvence opakované distribuce – SUKL bude vyžadovat (</a:t>
            </a:r>
            <a:r>
              <a:rPr lang="cs-CZ" dirty="0" err="1" smtClean="0"/>
              <a:t>pozn</a:t>
            </a:r>
            <a:r>
              <a:rPr lang="cs-CZ" dirty="0" smtClean="0"/>
              <a:t>: nelze aplikovat systém: „na vyžádání lékaře“)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170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10255" cy="495055"/>
          </a:xfrm>
        </p:spPr>
        <p:txBody>
          <a:bodyPr>
            <a:normAutofit fontScale="90000"/>
          </a:bodyPr>
          <a:lstStyle/>
          <a:p>
            <a:r>
              <a:rPr lang="cs-CZ" dirty="0"/>
              <a:t>Addendum – předkládání </a:t>
            </a:r>
            <a:r>
              <a:rPr lang="cs-CZ" dirty="0" smtClean="0"/>
              <a:t>EM –povinný obsah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435280" cy="3915435"/>
          </a:xfrm>
        </p:spPr>
        <p:txBody>
          <a:bodyPr/>
          <a:lstStyle/>
          <a:p>
            <a:r>
              <a:rPr lang="cs-CZ" b="1" u="sng" dirty="0"/>
              <a:t>Rozdílné požadavky od PHV -</a:t>
            </a:r>
            <a:r>
              <a:rPr lang="cs-CZ" b="1" u="sng" dirty="0" smtClean="0"/>
              <a:t>7 – pokračování</a:t>
            </a:r>
          </a:p>
          <a:p>
            <a:pPr marL="0" indent="0">
              <a:buNone/>
            </a:pPr>
            <a:r>
              <a:rPr lang="cs-CZ" dirty="0" smtClean="0"/>
              <a:t>Předpokládané datum uvedení LP na trh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obecně – SUKL dop. -předložit min. 2 měsíce předem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-nepředkládat pokud není známo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Pozor - LP-přímo dodávané do nemocnic, nejdou do distribuční sítě, nemají úhradu –stejně se jedná o uvedení na trh – </a:t>
            </a:r>
            <a:r>
              <a:rPr lang="cs-CZ" b="1" dirty="0" smtClean="0"/>
              <a:t>EM jsou povinné!!!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591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165250" cy="585065"/>
          </a:xfrm>
        </p:spPr>
        <p:txBody>
          <a:bodyPr/>
          <a:lstStyle/>
          <a:p>
            <a:r>
              <a:rPr lang="cs-CZ" dirty="0"/>
              <a:t>Addendum </a:t>
            </a:r>
            <a:r>
              <a:rPr lang="cs-CZ" dirty="0" smtClean="0"/>
              <a:t>(</a:t>
            </a:r>
            <a:r>
              <a:rPr lang="cs-CZ" dirty="0" err="1" smtClean="0"/>
              <a:t>Add</a:t>
            </a:r>
            <a:r>
              <a:rPr lang="cs-CZ" dirty="0" smtClean="0"/>
              <a:t>)–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formát</a:t>
            </a:r>
            <a:r>
              <a:rPr lang="cs-CZ" dirty="0" smtClean="0"/>
              <a:t> a obsah EM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/>
          <a:lstStyle/>
          <a:p>
            <a:r>
              <a:rPr lang="cs-CZ" dirty="0" smtClean="0"/>
              <a:t>Nadpis(hlavička EM)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 smtClean="0"/>
              <a:t>Add</a:t>
            </a:r>
            <a:r>
              <a:rPr lang="cs-CZ" dirty="0"/>
              <a:t>:</a:t>
            </a:r>
            <a:r>
              <a:rPr lang="cs-CZ" dirty="0" smtClean="0"/>
              <a:t> Název LP – název úč. l.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PHV -7: </a:t>
            </a:r>
            <a:r>
              <a:rPr lang="cs-CZ" b="1" dirty="0" smtClean="0">
                <a:solidFill>
                  <a:srgbClr val="FF0000"/>
                </a:solidFill>
              </a:rPr>
              <a:t>Edukační materiály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/>
              <a:t>pak název úč. l . event. LP. </a:t>
            </a:r>
            <a:r>
              <a:rPr lang="cs-CZ" dirty="0" smtClean="0"/>
              <a:t> - (požadavek SUKL trvá)</a:t>
            </a:r>
          </a:p>
          <a:p>
            <a:r>
              <a:rPr lang="cs-CZ" i="1" dirty="0" smtClean="0"/>
              <a:t>„</a:t>
            </a:r>
            <a:r>
              <a:rPr lang="cs-CZ" i="1" dirty="0" err="1" smtClean="0">
                <a:solidFill>
                  <a:srgbClr val="FF0000"/>
                </a:solidFill>
              </a:rPr>
              <a:t>If</a:t>
            </a:r>
            <a:r>
              <a:rPr lang="cs-CZ" i="1" dirty="0" smtClean="0"/>
              <a:t> the marketing authorisation </a:t>
            </a:r>
            <a:r>
              <a:rPr lang="cs-CZ" i="1" dirty="0" err="1" smtClean="0"/>
              <a:t>holder´s</a:t>
            </a:r>
            <a:r>
              <a:rPr lang="cs-CZ" i="1" dirty="0" smtClean="0"/>
              <a:t> and/or </a:t>
            </a:r>
            <a:r>
              <a:rPr lang="cs-CZ" i="1" dirty="0" err="1" smtClean="0"/>
              <a:t>product´s</a:t>
            </a:r>
            <a:r>
              <a:rPr lang="cs-CZ" i="1" dirty="0" smtClean="0"/>
              <a:t> logo </a:t>
            </a:r>
            <a:r>
              <a:rPr lang="cs-CZ" i="1" dirty="0" err="1" smtClean="0"/>
              <a:t>appear</a:t>
            </a:r>
            <a:r>
              <a:rPr lang="cs-CZ" i="1" dirty="0" smtClean="0"/>
              <a:t>“ …..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eznamená nárok na umístění loga/barev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latí PHV -7 kmenové barvy event. loga LP </a:t>
            </a:r>
            <a:r>
              <a:rPr lang="cs-CZ" b="1" dirty="0" smtClean="0"/>
              <a:t>pouze pro pacienty </a:t>
            </a:r>
            <a:r>
              <a:rPr lang="cs-CZ" dirty="0" smtClean="0"/>
              <a:t>(míra závisí na dohodě s hodnotitelem)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579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345270" cy="585065"/>
          </a:xfrm>
        </p:spPr>
        <p:txBody>
          <a:bodyPr/>
          <a:lstStyle/>
          <a:p>
            <a:r>
              <a:rPr lang="cs-CZ" dirty="0"/>
              <a:t>Addendum (</a:t>
            </a:r>
            <a:r>
              <a:rPr lang="cs-CZ" dirty="0" err="1"/>
              <a:t>Add</a:t>
            </a:r>
            <a:r>
              <a:rPr lang="cs-CZ" dirty="0"/>
              <a:t>)–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formát</a:t>
            </a:r>
            <a:r>
              <a:rPr lang="cs-CZ" dirty="0"/>
              <a:t> a obsah EM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Autofit/>
          </a:bodyPr>
          <a:lstStyle/>
          <a:p>
            <a:r>
              <a:rPr lang="cs-CZ" sz="2400" dirty="0" err="1"/>
              <a:t>v</a:t>
            </a:r>
            <a:r>
              <a:rPr lang="cs-CZ" sz="2400" dirty="0" err="1" smtClean="0"/>
              <a:t>erzování</a:t>
            </a:r>
            <a:r>
              <a:rPr lang="cs-CZ" sz="2400" dirty="0" smtClean="0"/>
              <a:t> aktualizací 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 err="1" smtClean="0"/>
              <a:t>Add</a:t>
            </a:r>
            <a:r>
              <a:rPr lang="cs-CZ" sz="2400" dirty="0" smtClean="0"/>
              <a:t>. na každé stránce  - identifikační kód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- datum schválení na první a poslední straně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PHV -7 – neurčuje (ale může být předmětem při inspekci)</a:t>
            </a:r>
          </a:p>
          <a:p>
            <a:r>
              <a:rPr lang="cs-CZ" sz="2400" dirty="0"/>
              <a:t>Black </a:t>
            </a:r>
            <a:r>
              <a:rPr lang="cs-CZ" sz="2400" dirty="0" smtClean="0"/>
              <a:t>symbol          - musí být </a:t>
            </a:r>
          </a:p>
          <a:p>
            <a:pPr marL="0" indent="0">
              <a:buNone/>
            </a:pPr>
            <a:r>
              <a:rPr lang="cs-CZ" sz="2400" dirty="0" smtClean="0"/>
              <a:t>- doporučujeme aktualizovat EM,  u LP které tuto povinnost mají </a:t>
            </a:r>
            <a:r>
              <a:rPr lang="cs-CZ" sz="2400" dirty="0"/>
              <a:t>(může být předmětem při inspekci)</a:t>
            </a:r>
          </a:p>
          <a:p>
            <a:r>
              <a:rPr lang="cs-CZ" sz="2400" dirty="0" smtClean="0"/>
              <a:t>Může obsahovat link na web –SUKL, MAH, kde je umístěno SPC, PIL, EM</a:t>
            </a:r>
          </a:p>
          <a:p>
            <a:pPr marL="0" indent="0">
              <a:buNone/>
            </a:pPr>
            <a:r>
              <a:rPr lang="cs-CZ" sz="2400" dirty="0"/>
              <a:t>(bez souhlasu SUKL link </a:t>
            </a:r>
            <a:r>
              <a:rPr lang="cs-CZ" sz="2400" dirty="0" smtClean="0"/>
              <a:t>nenahrazuje povinnost distribuovat </a:t>
            </a:r>
            <a:r>
              <a:rPr lang="cs-CZ" sz="2400" dirty="0" err="1" smtClean="0"/>
              <a:t>PI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ovnoramenný trojúhelník 7"/>
          <p:cNvSpPr/>
          <p:nvPr/>
        </p:nvSpPr>
        <p:spPr>
          <a:xfrm rot="10800000">
            <a:off x="2602581" y="3519010"/>
            <a:ext cx="562563" cy="405045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630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165250" cy="67507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Addendum EM – publikace na webových stránkách</a:t>
            </a:r>
            <a:endParaRPr lang="en-US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 Platí pouze pro publikaci EM jakožto schválený způsob distribuce</a:t>
            </a:r>
          </a:p>
          <a:p>
            <a:r>
              <a:rPr lang="cs-CZ" dirty="0" smtClean="0"/>
              <a:t>Nutný souhlas </a:t>
            </a:r>
            <a:r>
              <a:rPr lang="cs-CZ" dirty="0" err="1" smtClean="0"/>
              <a:t>NCA</a:t>
            </a:r>
            <a:endParaRPr lang="cs-CZ" dirty="0" smtClean="0"/>
          </a:p>
          <a:p>
            <a:r>
              <a:rPr lang="cs-CZ" dirty="0" smtClean="0"/>
              <a:t>Specificky určené stránky- </a:t>
            </a:r>
            <a:r>
              <a:rPr lang="cs-CZ" sz="2400" dirty="0" smtClean="0"/>
              <a:t>přímý </a:t>
            </a:r>
            <a:r>
              <a:rPr lang="cs-CZ" sz="2400" dirty="0"/>
              <a:t>odkaz přímo na text (bez </a:t>
            </a:r>
            <a:r>
              <a:rPr lang="cs-CZ" sz="2400" dirty="0" err="1"/>
              <a:t>prokliku</a:t>
            </a:r>
            <a:r>
              <a:rPr lang="cs-CZ" sz="2400" dirty="0"/>
              <a:t> přes stránky </a:t>
            </a:r>
            <a:r>
              <a:rPr lang="cs-CZ" sz="2400" dirty="0" smtClean="0"/>
              <a:t>MAH)</a:t>
            </a:r>
            <a:endParaRPr lang="cs-CZ" dirty="0" smtClean="0"/>
          </a:p>
          <a:p>
            <a:r>
              <a:rPr lang="cs-CZ" dirty="0" smtClean="0"/>
              <a:t>Bez referencí, nebo linků na jiné stránky bez schválení </a:t>
            </a:r>
            <a:r>
              <a:rPr lang="cs-CZ" dirty="0" err="1" smtClean="0"/>
              <a:t>NCA</a:t>
            </a:r>
            <a:r>
              <a:rPr lang="cs-CZ" dirty="0" smtClean="0"/>
              <a:t> (SUKL povoluje link na </a:t>
            </a:r>
            <a:r>
              <a:rPr lang="cs-CZ" dirty="0" err="1" smtClean="0"/>
              <a:t>PI</a:t>
            </a:r>
            <a:r>
              <a:rPr lang="cs-CZ" dirty="0" smtClean="0"/>
              <a:t> na jeho stránkách, nebo na stránkách MAH, které nemají další odkazy nebo reklamní prvky)</a:t>
            </a:r>
          </a:p>
          <a:p>
            <a:r>
              <a:rPr lang="cs-CZ" dirty="0" smtClean="0"/>
              <a:t>V českém jazyce (výjimečně možno žádat o EN)</a:t>
            </a:r>
          </a:p>
          <a:p>
            <a:r>
              <a:rPr lang="cs-CZ" dirty="0" smtClean="0"/>
              <a:t>Obsah totožný s EM ( prohlášení MAH)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2133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953725"/>
            <a:ext cx="8300265" cy="675075"/>
          </a:xfrm>
        </p:spPr>
        <p:txBody>
          <a:bodyPr/>
          <a:lstStyle/>
          <a:p>
            <a:r>
              <a:rPr lang="cs-CZ" dirty="0" smtClean="0"/>
              <a:t>Často řešené otázky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 cizojazyčná videa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Pacienti - nelze, lze akceptovat titulky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- většinou nelze akceptovat pouze on - line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Lékaři – v odůvodněných případech lze EN i on – line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Sestry –stejně jako u pacientů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Vždy závisí na dohodě se SUKL</a:t>
            </a:r>
            <a:r>
              <a:rPr lang="cs-CZ" dirty="0" smtClean="0"/>
              <a:t>, nelze nárokovat</a:t>
            </a:r>
          </a:p>
          <a:p>
            <a:r>
              <a:rPr lang="cs-CZ" dirty="0" smtClean="0"/>
              <a:t>výhradní distribuce EM </a:t>
            </a:r>
            <a:r>
              <a:rPr lang="cs-CZ" dirty="0"/>
              <a:t>na webových </a:t>
            </a:r>
            <a:r>
              <a:rPr lang="cs-CZ" dirty="0" smtClean="0"/>
              <a:t>stránkách</a:t>
            </a:r>
          </a:p>
          <a:p>
            <a:pPr marL="0" indent="0">
              <a:buNone/>
            </a:pPr>
            <a:r>
              <a:rPr lang="cs-CZ" dirty="0" smtClean="0"/>
              <a:t> -lze po domluvě se SUKL (např. SPC, ale i jiné), pokud není pro pacienty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2815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7833360" cy="840230"/>
          </a:xfrm>
        </p:spPr>
        <p:txBody>
          <a:bodyPr/>
          <a:lstStyle/>
          <a:p>
            <a:r>
              <a:rPr lang="cs-CZ" u="sng" dirty="0"/>
              <a:t>Časté nedostatky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53825"/>
            <a:ext cx="8229600" cy="4221170"/>
          </a:xfrm>
        </p:spPr>
        <p:txBody>
          <a:bodyPr>
            <a:normAutofit/>
          </a:bodyPr>
          <a:lstStyle/>
          <a:p>
            <a:r>
              <a:rPr lang="cs-CZ" b="1" dirty="0" smtClean="0"/>
              <a:t>chybí </a:t>
            </a:r>
            <a:r>
              <a:rPr lang="cs-CZ" b="1" dirty="0"/>
              <a:t>symbol      i oznámení o následném sledování </a:t>
            </a:r>
          </a:p>
          <a:p>
            <a:r>
              <a:rPr lang="cs-CZ" b="1" dirty="0" smtClean="0"/>
              <a:t> forma hlášení </a:t>
            </a:r>
            <a:r>
              <a:rPr lang="cs-CZ" b="1" dirty="0" err="1" smtClean="0"/>
              <a:t>NÚ</a:t>
            </a:r>
            <a:r>
              <a:rPr lang="cs-CZ" b="1" dirty="0" smtClean="0"/>
              <a:t> </a:t>
            </a:r>
            <a:r>
              <a:rPr lang="cs-CZ" b="1" dirty="0"/>
              <a:t>pro biologická </a:t>
            </a:r>
            <a:r>
              <a:rPr lang="cs-CZ" b="1" dirty="0" smtClean="0"/>
              <a:t>léčiva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Pokud se hlášení týká biologického léčiva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, je nutné doplnit větou</a:t>
            </a:r>
            <a:r>
              <a:rPr lang="cs-CZ" dirty="0"/>
              <a:t>:</a:t>
            </a:r>
            <a:r>
              <a:rPr lang="cs-CZ" i="1" dirty="0"/>
              <a:t> „Je třeba doplnit i přesný obchodní název a číslo šarže</a:t>
            </a:r>
            <a:r>
              <a:rPr lang="cs-CZ" i="1" dirty="0" smtClean="0"/>
              <a:t>.“</a:t>
            </a:r>
            <a:endParaRPr lang="cs-CZ" i="1" dirty="0"/>
          </a:p>
          <a:p>
            <a:pPr marL="0" indent="0">
              <a:buNone/>
            </a:pPr>
            <a:r>
              <a:rPr lang="cs-CZ" dirty="0" smtClean="0"/>
              <a:t>Pacientská </a:t>
            </a:r>
            <a:r>
              <a:rPr lang="cs-CZ" dirty="0" err="1" smtClean="0"/>
              <a:t>forma</a:t>
            </a:r>
            <a:r>
              <a:rPr lang="cs-CZ" i="1" dirty="0" err="1" smtClean="0"/>
              <a:t>:„J</a:t>
            </a:r>
            <a:r>
              <a:rPr lang="en-GB" i="1" dirty="0" smtClean="0"/>
              <a:t>e </a:t>
            </a:r>
            <a:r>
              <a:rPr lang="en-GB" i="1" dirty="0" err="1" smtClean="0">
                <a:solidFill>
                  <a:schemeClr val="accent4">
                    <a:lumMod val="75000"/>
                  </a:schemeClr>
                </a:solidFill>
              </a:rPr>
              <a:t>vhodné</a:t>
            </a:r>
            <a:r>
              <a:rPr lang="en-GB" i="1" dirty="0" smtClean="0"/>
              <a:t> </a:t>
            </a:r>
            <a:r>
              <a:rPr lang="en-GB" i="1" dirty="0" err="1" smtClean="0"/>
              <a:t>doplnit</a:t>
            </a:r>
            <a:r>
              <a:rPr lang="en-GB" i="1" dirty="0" smtClean="0"/>
              <a:t> </a:t>
            </a:r>
            <a:r>
              <a:rPr lang="en-GB" i="1" dirty="0" err="1" smtClean="0"/>
              <a:t>i</a:t>
            </a:r>
            <a:r>
              <a:rPr lang="en-GB" i="1" dirty="0" smtClean="0"/>
              <a:t> </a:t>
            </a:r>
            <a:r>
              <a:rPr lang="en-GB" i="1" dirty="0" err="1" smtClean="0"/>
              <a:t>přesný</a:t>
            </a:r>
            <a:r>
              <a:rPr lang="en-GB" i="1" dirty="0" smtClean="0"/>
              <a:t> </a:t>
            </a:r>
            <a:r>
              <a:rPr lang="en-GB" i="1" dirty="0" err="1" smtClean="0"/>
              <a:t>obchodní</a:t>
            </a:r>
            <a:r>
              <a:rPr lang="en-GB" i="1" dirty="0" smtClean="0"/>
              <a:t> </a:t>
            </a:r>
            <a:r>
              <a:rPr lang="en-GB" i="1" dirty="0" err="1" smtClean="0"/>
              <a:t>název</a:t>
            </a:r>
            <a:r>
              <a:rPr lang="en-GB" i="1" dirty="0" smtClean="0"/>
              <a:t> a </a:t>
            </a:r>
            <a:r>
              <a:rPr lang="en-GB" i="1" dirty="0" err="1" smtClean="0"/>
              <a:t>číslo</a:t>
            </a:r>
            <a:r>
              <a:rPr lang="en-GB" i="1" dirty="0" smtClean="0"/>
              <a:t> </a:t>
            </a:r>
            <a:r>
              <a:rPr lang="en-GB" i="1" dirty="0" err="1" smtClean="0"/>
              <a:t>šarže</a:t>
            </a:r>
            <a:r>
              <a:rPr lang="en-GB" i="1" dirty="0" smtClean="0"/>
              <a:t>.</a:t>
            </a:r>
            <a:r>
              <a:rPr lang="cs-CZ" i="1" dirty="0" smtClean="0"/>
              <a:t>“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Edukační materiály -nedostatky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815" y="1943835"/>
            <a:ext cx="3651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81254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7895220" cy="765085"/>
          </a:xfrm>
        </p:spPr>
        <p:txBody>
          <a:bodyPr/>
          <a:lstStyle/>
          <a:p>
            <a:r>
              <a:rPr lang="cs-CZ" u="sng" dirty="0"/>
              <a:t>Časté nedostatky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r>
              <a:rPr lang="cs-CZ" b="1" dirty="0"/>
              <a:t>nepovolené prvky (loga, kmenové barvy produktu, obrázky reklamního </a:t>
            </a:r>
            <a:r>
              <a:rPr lang="cs-CZ" b="1" dirty="0" smtClean="0"/>
              <a:t>charakteru –u </a:t>
            </a:r>
            <a:r>
              <a:rPr lang="cs-CZ" b="1" dirty="0" smtClean="0">
                <a:solidFill>
                  <a:srgbClr val="FF0000"/>
                </a:solidFill>
              </a:rPr>
              <a:t>lékařských</a:t>
            </a:r>
            <a:r>
              <a:rPr lang="cs-CZ" b="1" dirty="0" smtClean="0"/>
              <a:t> EM)</a:t>
            </a:r>
            <a:endParaRPr lang="cs-CZ" b="1" dirty="0"/>
          </a:p>
          <a:p>
            <a:r>
              <a:rPr lang="cs-CZ" b="1" dirty="0"/>
              <a:t>SPC a PIL u CAP –chybí text hlášení (je tu výzva k hledání adresy v „Annex“)</a:t>
            </a:r>
          </a:p>
          <a:p>
            <a:r>
              <a:rPr lang="cs-CZ" b="1" dirty="0"/>
              <a:t>chybí některé „key elements</a:t>
            </a:r>
            <a:r>
              <a:rPr lang="cs-CZ" b="1" dirty="0" smtClean="0"/>
              <a:t>“ (</a:t>
            </a:r>
            <a:r>
              <a:rPr lang="cs-CZ" dirty="0" smtClean="0"/>
              <a:t>taktéž chybí dokumentace pro předložení EM)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Annex </a:t>
            </a:r>
            <a:r>
              <a:rPr lang="cs-CZ" b="1" dirty="0" err="1"/>
              <a:t>IIB</a:t>
            </a:r>
            <a:r>
              <a:rPr lang="cs-CZ" b="1" dirty="0"/>
              <a:t> u CAP a Annex III pro NAP –nutno předložit při </a:t>
            </a:r>
            <a:r>
              <a:rPr lang="cs-CZ" b="1" dirty="0" smtClean="0"/>
              <a:t>žádosti</a:t>
            </a:r>
            <a:endParaRPr lang="cs-CZ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-nedostatky</a:t>
            </a:r>
          </a:p>
          <a:p>
            <a:endParaRPr lang="en-GB" dirty="0"/>
          </a:p>
        </p:txBody>
      </p:sp>
      <p:sp>
        <p:nvSpPr>
          <p:cNvPr id="8" name="Šipka doprava 7"/>
          <p:cNvSpPr/>
          <p:nvPr/>
        </p:nvSpPr>
        <p:spPr>
          <a:xfrm>
            <a:off x="5976335" y="41573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93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7895220" cy="765085"/>
          </a:xfrm>
        </p:spPr>
        <p:txBody>
          <a:bodyPr/>
          <a:lstStyle/>
          <a:p>
            <a:r>
              <a:rPr lang="cs-CZ" u="sng" dirty="0"/>
              <a:t>Časté nedostatky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r>
              <a:rPr lang="cs-CZ" b="1" dirty="0"/>
              <a:t>je předložena pouze PDF verze s komentáři a </a:t>
            </a:r>
            <a:r>
              <a:rPr lang="cs-CZ" b="1" dirty="0" smtClean="0"/>
              <a:t>poznámkami – </a:t>
            </a:r>
            <a:r>
              <a:rPr lang="cs-CZ" dirty="0" smtClean="0"/>
              <a:t>nebudeme akceptovat</a:t>
            </a:r>
            <a:endParaRPr lang="cs-CZ" dirty="0"/>
          </a:p>
          <a:p>
            <a:r>
              <a:rPr lang="cs-CZ" b="1" dirty="0"/>
              <a:t>aktualizace (na základě update RMP) nejsou předkládány ke </a:t>
            </a:r>
            <a:r>
              <a:rPr lang="cs-CZ" b="1" dirty="0" smtClean="0"/>
              <a:t>schválení </a:t>
            </a:r>
            <a:r>
              <a:rPr lang="cs-CZ" dirty="0" smtClean="0"/>
              <a:t>(bude řešeno při inspekcích)</a:t>
            </a:r>
          </a:p>
          <a:p>
            <a:r>
              <a:rPr lang="cs-CZ" b="1" dirty="0" smtClean="0"/>
              <a:t>EM jsou předkládány ke schválení těsně před začátkem distribuce </a:t>
            </a:r>
            <a:r>
              <a:rPr lang="cs-CZ" dirty="0" smtClean="0"/>
              <a:t>(pozor –distribuce LP před distribucí EM bývá často porušení podmínek registrace –lze kontrolovat při inspekcích)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-nedostatky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4973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39" y="998731"/>
            <a:ext cx="8235915" cy="720080"/>
          </a:xfrm>
        </p:spPr>
        <p:txBody>
          <a:bodyPr/>
          <a:lstStyle/>
          <a:p>
            <a:r>
              <a:rPr lang="cs-CZ" u="sng" dirty="0"/>
              <a:t>Karta </a:t>
            </a:r>
            <a:r>
              <a:rPr lang="cs-CZ" u="sng" dirty="0" smtClean="0"/>
              <a:t>pacienta -nedostatky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Generikum</a:t>
            </a:r>
            <a:r>
              <a:rPr lang="cs-CZ" b="1" dirty="0" smtClean="0">
                <a:solidFill>
                  <a:srgbClr val="FF0000"/>
                </a:solidFill>
              </a:rPr>
              <a:t> nepředkládá stejnou kartu jako </a:t>
            </a:r>
            <a:r>
              <a:rPr lang="cs-CZ" b="1" dirty="0" err="1" smtClean="0">
                <a:solidFill>
                  <a:srgbClr val="FF0000"/>
                </a:solidFill>
              </a:rPr>
              <a:t>orig</a:t>
            </a:r>
            <a:r>
              <a:rPr lang="cs-CZ" b="1" dirty="0" smtClean="0">
                <a:solidFill>
                  <a:srgbClr val="FF0000"/>
                </a:solidFill>
              </a:rPr>
              <a:t>. LP</a:t>
            </a:r>
          </a:p>
          <a:p>
            <a:r>
              <a:rPr lang="cs-CZ" b="1" dirty="0" smtClean="0"/>
              <a:t>chybí  místo pro kontakt </a:t>
            </a:r>
            <a:r>
              <a:rPr lang="cs-CZ" b="1" dirty="0"/>
              <a:t>na pracoviště </a:t>
            </a:r>
            <a:endParaRPr lang="cs-CZ" b="1" dirty="0" smtClean="0"/>
          </a:p>
          <a:p>
            <a:r>
              <a:rPr lang="cs-CZ" b="1" dirty="0" smtClean="0"/>
              <a:t>chybí </a:t>
            </a:r>
            <a:r>
              <a:rPr lang="cs-CZ" b="1" dirty="0"/>
              <a:t>symbol </a:t>
            </a:r>
            <a:r>
              <a:rPr lang="cs-CZ" b="1" dirty="0" smtClean="0"/>
              <a:t>      i </a:t>
            </a:r>
            <a:r>
              <a:rPr lang="cs-CZ" b="1" dirty="0"/>
              <a:t>oznámení o následném sledování </a:t>
            </a:r>
            <a:r>
              <a:rPr lang="cs-CZ" b="1" dirty="0" smtClean="0"/>
              <a:t>LP</a:t>
            </a:r>
          </a:p>
          <a:p>
            <a:r>
              <a:rPr lang="cs-CZ" b="1" dirty="0" smtClean="0"/>
              <a:t>někdy </a:t>
            </a:r>
            <a:r>
              <a:rPr lang="cs-CZ" b="1" dirty="0"/>
              <a:t>je nutné doplnit i hlášení NU </a:t>
            </a:r>
            <a:r>
              <a:rPr lang="cs-CZ" b="1" dirty="0" smtClean="0"/>
              <a:t>( pokud nejsou </a:t>
            </a:r>
            <a:r>
              <a:rPr lang="cs-CZ" b="1" dirty="0"/>
              <a:t>pacientské EM, pac. nedostává PIL apod</a:t>
            </a:r>
            <a:r>
              <a:rPr lang="cs-CZ" b="1" dirty="0" smtClean="0"/>
              <a:t>.) –</a:t>
            </a:r>
            <a:r>
              <a:rPr lang="cs-CZ" dirty="0" smtClean="0"/>
              <a:t>akceptujeme zkrácenou verzi</a:t>
            </a:r>
          </a:p>
          <a:p>
            <a:r>
              <a:rPr lang="cs-CZ" b="1" dirty="0" smtClean="0"/>
              <a:t>nepřípustné </a:t>
            </a:r>
            <a:r>
              <a:rPr lang="cs-CZ" b="1" dirty="0"/>
              <a:t>vícejazyčné </a:t>
            </a:r>
            <a:r>
              <a:rPr lang="cs-CZ" b="1" dirty="0" smtClean="0"/>
              <a:t>karty </a:t>
            </a:r>
            <a:r>
              <a:rPr lang="cs-CZ" dirty="0" smtClean="0"/>
              <a:t>(max. 2 jazyky)</a:t>
            </a:r>
          </a:p>
          <a:p>
            <a:r>
              <a:rPr lang="cs-CZ" b="1" dirty="0" smtClean="0"/>
              <a:t>Loga nebo </a:t>
            </a:r>
            <a:r>
              <a:rPr lang="cs-CZ" b="1" dirty="0"/>
              <a:t>adresa držitele na příliš velké </a:t>
            </a:r>
            <a:r>
              <a:rPr lang="cs-CZ" b="1" dirty="0" smtClean="0"/>
              <a:t>ploše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text  key elements i text hlášení NU má prioritu před logy, obrázky a adresou držitele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-nedostatky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214" y="2708920"/>
            <a:ext cx="3651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939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953725"/>
            <a:ext cx="8300265" cy="855095"/>
          </a:xfrm>
        </p:spPr>
        <p:txBody>
          <a:bodyPr/>
          <a:lstStyle/>
          <a:p>
            <a:r>
              <a:rPr lang="cs-CZ" dirty="0" smtClean="0"/>
              <a:t>Karta pacienta – kam s ní ?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Způsob distribuce určen v průběhu </a:t>
            </a:r>
            <a:r>
              <a:rPr lang="cs-CZ" dirty="0" err="1" smtClean="0"/>
              <a:t>reg</a:t>
            </a:r>
            <a:r>
              <a:rPr lang="cs-CZ" dirty="0" smtClean="0"/>
              <a:t>. procedury</a:t>
            </a:r>
          </a:p>
          <a:p>
            <a:r>
              <a:rPr lang="cs-CZ" u="sng" dirty="0" smtClean="0"/>
              <a:t>Karta předávána prostřednictvím lékaře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-pacienta je nutno poučit před začátkem užívání LP</a:t>
            </a:r>
          </a:p>
          <a:p>
            <a:pPr marL="0" indent="0">
              <a:buNone/>
            </a:pPr>
            <a:r>
              <a:rPr lang="cs-CZ" dirty="0" smtClean="0"/>
              <a:t>(pacient musí před užíváním podstoupit určitá vyšetření, procedury atd.)</a:t>
            </a:r>
          </a:p>
          <a:p>
            <a:pPr marL="0" indent="0">
              <a:buNone/>
            </a:pPr>
            <a:r>
              <a:rPr lang="cs-CZ" dirty="0" smtClean="0"/>
              <a:t>- infuzní terapie podávána v nemocničním prostředí ( balení LP se k pacientovi  vůbec nedostane) </a:t>
            </a:r>
          </a:p>
          <a:p>
            <a:r>
              <a:rPr lang="cs-CZ" u="sng" dirty="0" smtClean="0"/>
              <a:t>Karta </a:t>
            </a:r>
            <a:r>
              <a:rPr lang="cs-CZ" u="sng" dirty="0"/>
              <a:t>v balení LP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musí být součástí </a:t>
            </a:r>
            <a:r>
              <a:rPr lang="cs-CZ" dirty="0"/>
              <a:t>schválených Annex </a:t>
            </a:r>
            <a:r>
              <a:rPr lang="cs-CZ" dirty="0" err="1"/>
              <a:t>PI</a:t>
            </a:r>
            <a:r>
              <a:rPr lang="cs-CZ" dirty="0"/>
              <a:t>(součástí </a:t>
            </a:r>
            <a:r>
              <a:rPr lang="cs-CZ" dirty="0" smtClean="0"/>
              <a:t>rozhodnutí o </a:t>
            </a:r>
            <a:r>
              <a:rPr lang="cs-CZ" smtClean="0"/>
              <a:t>registraci</a:t>
            </a:r>
            <a:r>
              <a:rPr lang="cs-CZ"/>
              <a:t>)- –nevýhodné při změně textů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mtClean="0"/>
              <a:t>NCA</a:t>
            </a:r>
            <a:r>
              <a:rPr lang="cs-CZ" dirty="0" smtClean="0"/>
              <a:t> může požadovat i distribuci prostřednictvím lékaře</a:t>
            </a:r>
          </a:p>
          <a:p>
            <a:r>
              <a:rPr lang="cs-CZ" u="sng" dirty="0" smtClean="0"/>
              <a:t>Souběžně </a:t>
            </a:r>
            <a:r>
              <a:rPr lang="cs-CZ" u="sng" dirty="0"/>
              <a:t>oba způsoby </a:t>
            </a:r>
            <a:r>
              <a:rPr lang="cs-CZ" u="sng" dirty="0" smtClean="0"/>
              <a:t>distribuce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 základě dohody s </a:t>
            </a:r>
            <a:r>
              <a:rPr lang="cs-CZ" dirty="0" err="1" smtClean="0"/>
              <a:t>NCA</a:t>
            </a:r>
            <a:endParaRPr lang="cs-CZ" dirty="0" smtClean="0"/>
          </a:p>
          <a:p>
            <a:endParaRPr lang="cs-CZ" u="sng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33267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01570" y="2130425"/>
            <a:ext cx="7938430" cy="1523600"/>
          </a:xfrm>
        </p:spPr>
        <p:txBody>
          <a:bodyPr>
            <a:normAutofit fontScale="90000"/>
          </a:bodyPr>
          <a:lstStyle/>
          <a:p>
            <a:r>
              <a:rPr lang="cs-CZ" cap="all" dirty="0" smtClean="0"/>
              <a:t>Additional Risk Minimisation measures</a:t>
            </a:r>
            <a:br>
              <a:rPr lang="cs-CZ" cap="all" dirty="0" smtClean="0"/>
            </a:br>
            <a:r>
              <a:rPr lang="cs-CZ" cap="all" dirty="0"/>
              <a:t/>
            </a:r>
            <a:br>
              <a:rPr lang="cs-CZ" cap="all" dirty="0"/>
            </a:br>
            <a:r>
              <a:rPr lang="cs-CZ" dirty="0" smtClean="0"/>
              <a:t>Navrhované  aktualizace GVP </a:t>
            </a:r>
            <a:r>
              <a:rPr lang="cs-CZ" dirty="0"/>
              <a:t>Modul XV Safety communication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746575" y="5274205"/>
            <a:ext cx="7893425" cy="720080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MVDr. Lucie Skálová</a:t>
            </a:r>
            <a:endParaRPr lang="en-GB" sz="18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-úvod</a:t>
            </a:r>
            <a:endParaRPr lang="en-GB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1012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120245" cy="6750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Aktualizace GVP Modul XV Safety communication</a:t>
            </a:r>
            <a:br>
              <a:rPr lang="cs-CZ" dirty="0" smtClean="0"/>
            </a:br>
            <a:r>
              <a:rPr lang="cs-CZ" dirty="0" smtClean="0"/>
              <a:t>Navrhované aktualizace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/>
          <a:lstStyle/>
          <a:p>
            <a:r>
              <a:rPr lang="cs-CZ" dirty="0" err="1" smtClean="0"/>
              <a:t>Consultation</a:t>
            </a:r>
            <a:r>
              <a:rPr lang="cs-CZ" dirty="0" smtClean="0"/>
              <a:t> </a:t>
            </a:r>
            <a:r>
              <a:rPr lang="cs-CZ" dirty="0" err="1" smtClean="0"/>
              <a:t>closed</a:t>
            </a:r>
            <a:r>
              <a:rPr lang="cs-CZ" dirty="0" smtClean="0"/>
              <a:t> 29.2.2016</a:t>
            </a:r>
          </a:p>
          <a:p>
            <a:r>
              <a:rPr lang="cs-CZ" dirty="0" smtClean="0"/>
              <a:t>Předpokládané schválení – Q3 2016</a:t>
            </a:r>
          </a:p>
          <a:p>
            <a:r>
              <a:rPr lang="cs-CZ" dirty="0"/>
              <a:t>Záměr revizí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</a:t>
            </a:r>
            <a:r>
              <a:rPr lang="cs-CZ" dirty="0" smtClean="0"/>
              <a:t>výšený ohled na národní požadavky jednotlivých států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ytvoření tzv. „</a:t>
            </a:r>
            <a:r>
              <a:rPr lang="cs-CZ" dirty="0" err="1" smtClean="0"/>
              <a:t>core</a:t>
            </a:r>
            <a:r>
              <a:rPr lang="cs-CZ" dirty="0" smtClean="0"/>
              <a:t> </a:t>
            </a:r>
            <a:r>
              <a:rPr lang="cs-CZ" dirty="0" err="1" smtClean="0"/>
              <a:t>message</a:t>
            </a:r>
            <a:r>
              <a:rPr lang="cs-CZ" dirty="0" smtClean="0"/>
              <a:t>“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a</a:t>
            </a:r>
            <a:r>
              <a:rPr lang="cs-CZ" dirty="0" smtClean="0"/>
              <a:t>ktualizace </a:t>
            </a:r>
            <a:r>
              <a:rPr lang="cs-CZ" dirty="0" err="1" smtClean="0"/>
              <a:t>templátu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Jeden MAH může jednat jménem vícero držitelů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3354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998730"/>
            <a:ext cx="8300265" cy="765085"/>
          </a:xfrm>
        </p:spPr>
        <p:txBody>
          <a:bodyPr/>
          <a:lstStyle/>
          <a:p>
            <a:r>
              <a:rPr lang="cs-CZ" dirty="0"/>
              <a:t>Aktualizace GVP Modul XV </a:t>
            </a:r>
            <a:r>
              <a:rPr lang="cs-CZ" dirty="0" smtClean="0"/>
              <a:t>- </a:t>
            </a:r>
            <a:r>
              <a:rPr lang="cs-CZ" dirty="0" err="1" smtClean="0"/>
              <a:t>Core</a:t>
            </a:r>
            <a:r>
              <a:rPr lang="cs-CZ" dirty="0" smtClean="0"/>
              <a:t>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88840"/>
            <a:ext cx="8229600" cy="4095055"/>
          </a:xfrm>
        </p:spPr>
        <p:txBody>
          <a:bodyPr>
            <a:normAutofit/>
          </a:bodyPr>
          <a:lstStyle/>
          <a:p>
            <a:r>
              <a:rPr lang="cs-CZ" dirty="0" smtClean="0"/>
              <a:t>Informace neodpovídají lékařské praxi ve všech státech(např. různé léčebné alternativy)</a:t>
            </a:r>
          </a:p>
          <a:p>
            <a:r>
              <a:rPr lang="cs-CZ" dirty="0" smtClean="0"/>
              <a:t> PRAC – schválí tzv.  „</a:t>
            </a:r>
            <a:r>
              <a:rPr lang="cs-CZ" dirty="0" err="1" smtClean="0"/>
              <a:t>core</a:t>
            </a:r>
            <a:r>
              <a:rPr lang="cs-CZ" dirty="0" smtClean="0"/>
              <a:t> DHPC“</a:t>
            </a:r>
          </a:p>
          <a:p>
            <a:r>
              <a:rPr lang="cs-CZ" dirty="0" err="1" smtClean="0"/>
              <a:t>Core</a:t>
            </a:r>
            <a:r>
              <a:rPr lang="cs-CZ" dirty="0" smtClean="0"/>
              <a:t> DHPC –následně doplněno na národní úrovni</a:t>
            </a:r>
          </a:p>
          <a:p>
            <a:r>
              <a:rPr lang="cs-CZ" dirty="0" err="1" smtClean="0"/>
              <a:t>Core</a:t>
            </a:r>
            <a:r>
              <a:rPr lang="cs-CZ" dirty="0" smtClean="0"/>
              <a:t> text – zůstává nezměněn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K</a:t>
            </a:r>
            <a:r>
              <a:rPr lang="cs-CZ" b="1" dirty="0" smtClean="0"/>
              <a:t>omunikační plán  - </a:t>
            </a:r>
            <a:r>
              <a:rPr lang="cs-CZ" dirty="0" smtClean="0"/>
              <a:t>nový </a:t>
            </a:r>
            <a:r>
              <a:rPr lang="cs-CZ" dirty="0" err="1" smtClean="0"/>
              <a:t>templát</a:t>
            </a: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NCA</a:t>
            </a:r>
            <a:r>
              <a:rPr lang="cs-CZ" dirty="0" smtClean="0"/>
              <a:t> má 4-5 dní na revizi (dříve 2 dny)</a:t>
            </a:r>
          </a:p>
          <a:p>
            <a:pPr marL="0" indent="0">
              <a:buNone/>
            </a:pPr>
            <a:endParaRPr lang="cs-CZ" dirty="0" smtClean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788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4" y="1043735"/>
            <a:ext cx="8415935" cy="720080"/>
          </a:xfrm>
        </p:spPr>
        <p:txBody>
          <a:bodyPr>
            <a:normAutofit/>
          </a:bodyPr>
          <a:lstStyle/>
          <a:p>
            <a:r>
              <a:rPr lang="cs-CZ" dirty="0"/>
              <a:t>Aktualizace GVP Modul XV </a:t>
            </a:r>
            <a:r>
              <a:rPr lang="cs-CZ" dirty="0" smtClean="0"/>
              <a:t>- Spolupráce držitelů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13865"/>
            <a:ext cx="8229600" cy="390613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 ČR již fungující praxe</a:t>
            </a:r>
          </a:p>
          <a:p>
            <a:r>
              <a:rPr lang="cs-CZ" dirty="0" smtClean="0"/>
              <a:t>Jeden zástupce jedná jménem všech – kontaktní osoba pro </a:t>
            </a:r>
            <a:r>
              <a:rPr lang="cs-CZ" dirty="0" err="1" smtClean="0"/>
              <a:t>NCA</a:t>
            </a:r>
            <a:endParaRPr lang="cs-CZ" dirty="0" smtClean="0"/>
          </a:p>
          <a:p>
            <a:r>
              <a:rPr lang="cs-CZ" dirty="0" smtClean="0"/>
              <a:t>Měl by být zástupcem </a:t>
            </a:r>
            <a:r>
              <a:rPr lang="cs-CZ" dirty="0" err="1" smtClean="0"/>
              <a:t>originátora</a:t>
            </a:r>
            <a:r>
              <a:rPr lang="cs-CZ" dirty="0" smtClean="0"/>
              <a:t> – SUKL nevyžaduje</a:t>
            </a:r>
          </a:p>
          <a:p>
            <a:r>
              <a:rPr lang="cs-CZ" dirty="0" smtClean="0"/>
              <a:t>Uvést kontaktní osobu do formuláře komunikačního plánu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Většinou formální </a:t>
            </a:r>
            <a:r>
              <a:rPr lang="cs-CZ" dirty="0" smtClean="0">
                <a:solidFill>
                  <a:srgbClr val="2D3291"/>
                </a:solidFill>
              </a:rPr>
              <a:t>změny</a:t>
            </a:r>
            <a:r>
              <a:rPr lang="cs-CZ" dirty="0">
                <a:solidFill>
                  <a:srgbClr val="2D3291"/>
                </a:solidFill>
              </a:rPr>
              <a:t>– přesouvání informací  v rámci </a:t>
            </a:r>
            <a:r>
              <a:rPr lang="cs-CZ" dirty="0" err="1" smtClean="0">
                <a:solidFill>
                  <a:srgbClr val="2D3291"/>
                </a:solidFill>
              </a:rPr>
              <a:t>templátu</a:t>
            </a:r>
            <a:endParaRPr lang="cs-CZ" dirty="0" smtClean="0">
              <a:solidFill>
                <a:srgbClr val="2D3291"/>
              </a:solidFill>
            </a:endParaRPr>
          </a:p>
          <a:p>
            <a:r>
              <a:rPr lang="cs-CZ" dirty="0">
                <a:solidFill>
                  <a:srgbClr val="2D3291"/>
                </a:solidFill>
              </a:rPr>
              <a:t>bez následných změn v </a:t>
            </a:r>
            <a:r>
              <a:rPr lang="cs-CZ" dirty="0" err="1">
                <a:solidFill>
                  <a:srgbClr val="2D3291"/>
                </a:solidFill>
              </a:rPr>
              <a:t>templátu</a:t>
            </a:r>
            <a:r>
              <a:rPr lang="cs-CZ" dirty="0">
                <a:solidFill>
                  <a:srgbClr val="2D3291"/>
                </a:solidFill>
              </a:rPr>
              <a:t> pro ČR v PHV - 8</a:t>
            </a:r>
            <a:endParaRPr lang="en-US" dirty="0">
              <a:solidFill>
                <a:srgbClr val="2D3291"/>
              </a:solidFill>
            </a:endParaRPr>
          </a:p>
          <a:p>
            <a:pPr lvl="0"/>
            <a:endParaRPr lang="cs-CZ" dirty="0" smtClean="0">
              <a:solidFill>
                <a:srgbClr val="2D3291"/>
              </a:solidFill>
            </a:endParaRPr>
          </a:p>
          <a:p>
            <a:pPr lvl="0"/>
            <a:endParaRPr lang="cs-CZ" dirty="0">
              <a:solidFill>
                <a:srgbClr val="2D3291"/>
              </a:solidFill>
            </a:endParaRPr>
          </a:p>
          <a:p>
            <a:endParaRPr lang="cs-CZ" dirty="0" smtClean="0"/>
          </a:p>
          <a:p>
            <a:pPr marL="0" lvl="0" indent="0">
              <a:buNone/>
            </a:pPr>
            <a:endParaRPr lang="cs-CZ" dirty="0" smtClean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825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043735"/>
            <a:ext cx="8300265" cy="585065"/>
          </a:xfrm>
        </p:spPr>
        <p:txBody>
          <a:bodyPr/>
          <a:lstStyle/>
          <a:p>
            <a:r>
              <a:rPr lang="cs-CZ" dirty="0" smtClean="0"/>
              <a:t> Navrhovaná aktualizace </a:t>
            </a:r>
            <a:r>
              <a:rPr lang="cs-CZ" dirty="0" err="1" smtClean="0"/>
              <a:t>templátu</a:t>
            </a:r>
            <a:r>
              <a:rPr lang="cs-CZ" dirty="0" smtClean="0"/>
              <a:t>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6"/>
            <a:ext cx="8165250" cy="4176164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Úvod</a:t>
            </a:r>
            <a:r>
              <a:rPr lang="cs-CZ" dirty="0" smtClean="0"/>
              <a:t> –přidáno – „</a:t>
            </a:r>
            <a:r>
              <a:rPr lang="cs-CZ" i="1" dirty="0" smtClean="0"/>
              <a:t>ve spolupráci s EMA a </a:t>
            </a:r>
            <a:r>
              <a:rPr lang="cs-CZ" i="1" dirty="0" err="1" smtClean="0"/>
              <a:t>NCA</a:t>
            </a:r>
            <a:r>
              <a:rPr lang="cs-CZ" dirty="0" smtClean="0"/>
              <a:t>“ (PHV-8 již obsahuje –v opačném pořadí, nebude se měnit)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CAVE !  </a:t>
            </a:r>
            <a:r>
              <a:rPr lang="cs-CZ" b="1" dirty="0" smtClean="0">
                <a:solidFill>
                  <a:srgbClr val="002060"/>
                </a:solidFill>
              </a:rPr>
              <a:t>- </a:t>
            </a:r>
            <a:r>
              <a:rPr lang="cs-CZ" dirty="0" smtClean="0"/>
              <a:t>zůstane</a:t>
            </a:r>
          </a:p>
          <a:p>
            <a:r>
              <a:rPr lang="cs-CZ" b="1" dirty="0" smtClean="0"/>
              <a:t>Shrnutí problematiky – </a:t>
            </a:r>
            <a:r>
              <a:rPr lang="cs-CZ" dirty="0" smtClean="0"/>
              <a:t>vyjádřit riziko s ohledem na danou indikaci LP</a:t>
            </a:r>
          </a:p>
          <a:p>
            <a:r>
              <a:rPr lang="cs-CZ" b="1" dirty="0" smtClean="0"/>
              <a:t>Další informace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dirty="0" smtClean="0"/>
              <a:t>–přesunuty informace o indikaci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přidány informace o změně SPC (není nutný přesný text, pokud není znám)</a:t>
            </a:r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7579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01570" y="2130425"/>
            <a:ext cx="7938430" cy="1523600"/>
          </a:xfrm>
        </p:spPr>
        <p:txBody>
          <a:bodyPr>
            <a:normAutofit fontScale="90000"/>
          </a:bodyPr>
          <a:lstStyle/>
          <a:p>
            <a:r>
              <a:rPr lang="cs-CZ" cap="all" dirty="0" smtClean="0"/>
              <a:t>Additional Risk Minimisation measures</a:t>
            </a:r>
            <a:br>
              <a:rPr lang="cs-CZ" cap="all" dirty="0" smtClean="0"/>
            </a:br>
            <a:r>
              <a:rPr lang="cs-CZ" cap="all" dirty="0"/>
              <a:t/>
            </a:r>
            <a:br>
              <a:rPr lang="cs-CZ" cap="all" dirty="0"/>
            </a:br>
            <a:r>
              <a:rPr lang="en-US" sz="3100" cap="all" dirty="0"/>
              <a:t>Effectiveness of risk minimisation measures</a:t>
            </a:r>
            <a:endParaRPr lang="cs-CZ" sz="31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746575" y="5274205"/>
            <a:ext cx="7893425" cy="720080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MVDr. Lucie Skálová</a:t>
            </a:r>
            <a:endParaRPr lang="en-GB" sz="18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-úvod</a:t>
            </a:r>
            <a:endParaRPr lang="en-GB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2276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165250" cy="630070"/>
          </a:xfrm>
        </p:spPr>
        <p:txBody>
          <a:bodyPr/>
          <a:lstStyle/>
          <a:p>
            <a:r>
              <a:rPr lang="cs-CZ" dirty="0" err="1" smtClean="0"/>
              <a:t>Effectiveness</a:t>
            </a:r>
            <a:r>
              <a:rPr lang="cs-CZ" dirty="0" smtClean="0"/>
              <a:t> of risk minimisation measures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CO Hodnotit?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- byla intervence úspěšná nebo ne?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- pokud ne, jaké další opatření přijmout 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- jsou přídatná opatření pro minimalizaci rizik (</a:t>
            </a:r>
            <a:r>
              <a:rPr lang="cs-CZ" b="1" dirty="0" err="1"/>
              <a:t>a</a:t>
            </a:r>
            <a:r>
              <a:rPr lang="cs-CZ" b="1" dirty="0" err="1" smtClean="0"/>
              <a:t>RMM</a:t>
            </a:r>
            <a:r>
              <a:rPr lang="cs-CZ" b="1" dirty="0" smtClean="0"/>
              <a:t>) stále nutná ?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- nutné aplikovat komplexní přístup</a:t>
            </a:r>
            <a:endParaRPr lang="en-US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200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08720"/>
            <a:ext cx="7920880" cy="765085"/>
          </a:xfrm>
        </p:spPr>
        <p:txBody>
          <a:bodyPr/>
          <a:lstStyle/>
          <a:p>
            <a:r>
              <a:rPr lang="cs-CZ" dirty="0" smtClean="0"/>
              <a:t>Studie pro hodnocení </a:t>
            </a:r>
            <a:r>
              <a:rPr lang="cs-CZ" dirty="0" err="1" smtClean="0"/>
              <a:t>aRMM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252417678"/>
              </p:ext>
            </p:extLst>
          </p:nvPr>
        </p:nvGraphicFramePr>
        <p:xfrm>
          <a:off x="1524000" y="1763814"/>
          <a:ext cx="6096000" cy="4365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18849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55260" cy="85509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Kontrolované studie - „před a po“ systém s kontrolní skupinou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altLang="en-US" sz="800" dirty="0" err="1">
                <a:solidFill>
                  <a:srgbClr val="000000"/>
                </a:solidFill>
              </a:rPr>
              <a:t>Grimshaw</a:t>
            </a:r>
            <a:r>
              <a:rPr lang="en-GB" altLang="en-US" sz="800" dirty="0">
                <a:solidFill>
                  <a:srgbClr val="000000"/>
                </a:solidFill>
              </a:rPr>
              <a:t> et al. Fam </a:t>
            </a:r>
            <a:r>
              <a:rPr lang="en-GB" altLang="en-US" sz="800" dirty="0" err="1">
                <a:solidFill>
                  <a:srgbClr val="000000"/>
                </a:solidFill>
              </a:rPr>
              <a:t>Pract</a:t>
            </a:r>
            <a:r>
              <a:rPr lang="en-GB" altLang="en-US" sz="800" dirty="0">
                <a:solidFill>
                  <a:srgbClr val="000000"/>
                </a:solidFill>
              </a:rPr>
              <a:t>. 2000 Feb;17 </a:t>
            </a:r>
            <a:r>
              <a:rPr lang="en-GB" altLang="en-US" sz="800" dirty="0" err="1">
                <a:solidFill>
                  <a:srgbClr val="000000"/>
                </a:solidFill>
              </a:rPr>
              <a:t>Suppl</a:t>
            </a:r>
            <a:r>
              <a:rPr lang="en-GB" altLang="en-US" sz="800" dirty="0">
                <a:solidFill>
                  <a:srgbClr val="000000"/>
                </a:solidFill>
              </a:rPr>
              <a:t> 1:S11-6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005806"/>
            <a:ext cx="657225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 type="none" w="lg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2541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10255" cy="6750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Nekontrolované </a:t>
            </a:r>
            <a:r>
              <a:rPr lang="cs-CZ" dirty="0"/>
              <a:t>studie - „před a po“ </a:t>
            </a:r>
            <a:r>
              <a:rPr lang="cs-CZ" dirty="0" smtClean="0"/>
              <a:t>systém bez kontrolní skupiny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6719390"/>
              </p:ext>
            </p:extLst>
          </p:nvPr>
        </p:nvGraphicFramePr>
        <p:xfrm>
          <a:off x="457200" y="1898650"/>
          <a:ext cx="8229600" cy="4221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72718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53725"/>
            <a:ext cx="8280920" cy="675076"/>
          </a:xfrm>
        </p:spPr>
        <p:txBody>
          <a:bodyPr/>
          <a:lstStyle/>
          <a:p>
            <a:r>
              <a:rPr lang="cs-CZ" dirty="0"/>
              <a:t>Nekontrolované </a:t>
            </a:r>
            <a:r>
              <a:rPr lang="cs-CZ" dirty="0" smtClean="0"/>
              <a:t>studie –pouze „po“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551146"/>
              </p:ext>
            </p:extLst>
          </p:nvPr>
        </p:nvGraphicFramePr>
        <p:xfrm>
          <a:off x="431540" y="1808820"/>
          <a:ext cx="8280920" cy="4356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300410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1"/>
            <a:ext cx="8255260" cy="51373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Navrhované Modely postupu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476545" y="1332448"/>
            <a:ext cx="7860957" cy="4680520"/>
            <a:chOff x="323850" y="501030"/>
            <a:chExt cx="4380606" cy="37920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850" y="501030"/>
              <a:ext cx="4380606" cy="3792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 type="none" w="lg" len="med"/>
                </a14:hiddenLine>
              </a:ext>
            </a:extLst>
          </p:spPr>
        </p:pic>
        <p:sp>
          <p:nvSpPr>
            <p:cNvPr id="10" name="Rectangle 3"/>
            <p:cNvSpPr>
              <a:spLocks noChangeArrowheads="1"/>
            </p:cNvSpPr>
            <p:nvPr/>
          </p:nvSpPr>
          <p:spPr bwMode="auto">
            <a:xfrm>
              <a:off x="395289" y="4053030"/>
              <a:ext cx="4206946" cy="24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 eaLnBrk="0" hangingPunct="0">
                <a:lnSpc>
                  <a:spcPts val="2800"/>
                </a:lnSpc>
                <a:spcAft>
                  <a:spcPts val="1200"/>
                </a:spcAft>
                <a:buClr>
                  <a:srgbClr val="000000"/>
                </a:buClr>
                <a:defRPr sz="20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algn="l" eaLnBrk="0" hangingPunct="0">
                <a:lnSpc>
                  <a:spcPts val="2400"/>
                </a:lnSpc>
                <a:spcAft>
                  <a:spcPts val="800"/>
                </a:spcAft>
                <a:buClr>
                  <a:schemeClr val="tx1"/>
                </a:buClr>
                <a:buChar char="•"/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algn="l" eaLnBrk="0" hangingPunct="0">
                <a:lnSpc>
                  <a:spcPts val="24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6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•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Aft>
                  <a:spcPct val="0"/>
                </a:spcAft>
                <a:buClrTx/>
              </a:pPr>
              <a:r>
                <a:rPr lang="en-GB" altLang="en-US" sz="800" dirty="0">
                  <a:solidFill>
                    <a:srgbClr val="000000"/>
                  </a:solidFill>
                </a:rPr>
                <a:t>Prieto et al. </a:t>
              </a:r>
              <a:r>
                <a:rPr lang="en-GB" altLang="en-US" sz="800" dirty="0" err="1">
                  <a:solidFill>
                    <a:srgbClr val="000000"/>
                  </a:solidFill>
                </a:rPr>
                <a:t>Pharmacoepidemiol</a:t>
              </a:r>
              <a:r>
                <a:rPr lang="en-GB" altLang="en-US" sz="800" dirty="0">
                  <a:solidFill>
                    <a:srgbClr val="000000"/>
                  </a:solidFill>
                </a:rPr>
                <a:t> Drug </a:t>
              </a:r>
              <a:r>
                <a:rPr lang="en-GB" altLang="en-US" sz="800" dirty="0" err="1">
                  <a:solidFill>
                    <a:srgbClr val="000000"/>
                  </a:solidFill>
                </a:rPr>
                <a:t>Saf</a:t>
              </a:r>
              <a:r>
                <a:rPr lang="en-GB" altLang="en-US" sz="800" dirty="0">
                  <a:solidFill>
                    <a:srgbClr val="000000"/>
                  </a:solidFill>
                </a:rPr>
                <a:t>. 2012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38460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10255" cy="675075"/>
          </a:xfrm>
        </p:spPr>
        <p:txBody>
          <a:bodyPr/>
          <a:lstStyle/>
          <a:p>
            <a:r>
              <a:rPr lang="cs-CZ" dirty="0"/>
              <a:t>Navrhované Modely postupu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8" name="Group 1"/>
          <p:cNvGrpSpPr>
            <a:grpSpLocks/>
          </p:cNvGrpSpPr>
          <p:nvPr/>
        </p:nvGrpSpPr>
        <p:grpSpPr bwMode="auto">
          <a:xfrm>
            <a:off x="476545" y="1718810"/>
            <a:ext cx="8148343" cy="4500499"/>
            <a:chOff x="4805323" y="1750882"/>
            <a:chExt cx="4015149" cy="3358163"/>
          </a:xfrm>
        </p:grpSpPr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5323" y="1750882"/>
              <a:ext cx="4015149" cy="2974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 type="none" w="lg" len="med"/>
                </a14:hiddenLine>
              </a:ext>
            </a:extLst>
          </p:spPr>
        </p:pic>
        <p:sp>
          <p:nvSpPr>
            <p:cNvPr id="10" name="Rettangolo 5"/>
            <p:cNvSpPr>
              <a:spLocks noChangeArrowheads="1"/>
            </p:cNvSpPr>
            <p:nvPr/>
          </p:nvSpPr>
          <p:spPr bwMode="auto">
            <a:xfrm>
              <a:off x="4805323" y="4736892"/>
              <a:ext cx="4015149" cy="372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 eaLnBrk="0" hangingPunct="0">
                <a:lnSpc>
                  <a:spcPts val="2800"/>
                </a:lnSpc>
                <a:spcAft>
                  <a:spcPts val="1200"/>
                </a:spcAft>
                <a:buClr>
                  <a:srgbClr val="000000"/>
                </a:buClr>
                <a:defRPr sz="20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algn="l" eaLnBrk="0" hangingPunct="0">
                <a:lnSpc>
                  <a:spcPts val="2400"/>
                </a:lnSpc>
                <a:spcAft>
                  <a:spcPts val="800"/>
                </a:spcAft>
                <a:buClr>
                  <a:schemeClr val="tx1"/>
                </a:buClr>
                <a:buChar char="•"/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algn="l" eaLnBrk="0" hangingPunct="0">
                <a:lnSpc>
                  <a:spcPts val="24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6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•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Aft>
                  <a:spcPct val="0"/>
                </a:spcAft>
                <a:buClrTx/>
              </a:pPr>
              <a:r>
                <a:rPr lang="en-US" altLang="en-US" sz="800">
                  <a:solidFill>
                    <a:srgbClr val="000000"/>
                  </a:solidFill>
                </a:rPr>
                <a:t>Smith et al. Therapeutic risk management of medicines. 1st ed. Cambridge: </a:t>
              </a:r>
              <a:r>
                <a:rPr lang="it-IT" altLang="en-US" sz="800">
                  <a:solidFill>
                    <a:srgbClr val="000000"/>
                  </a:solidFill>
                </a:rPr>
                <a:t>Woodhead Publishing; 2013.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7061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10255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Navrhované Modely postupu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521549" y="1763815"/>
            <a:ext cx="8145905" cy="4320480"/>
            <a:chOff x="1688955" y="4653136"/>
            <a:chExt cx="4095895" cy="1856761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8955" y="4653136"/>
              <a:ext cx="4095895" cy="1535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 type="none" w="lg" len="med"/>
                </a14:hiddenLine>
              </a:ext>
            </a:extLst>
          </p:spPr>
        </p:pic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1688955" y="6269831"/>
              <a:ext cx="4095895" cy="24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 eaLnBrk="0" hangingPunct="0">
                <a:lnSpc>
                  <a:spcPts val="2800"/>
                </a:lnSpc>
                <a:spcAft>
                  <a:spcPts val="1200"/>
                </a:spcAft>
                <a:buClr>
                  <a:srgbClr val="000000"/>
                </a:buClr>
                <a:defRPr sz="20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algn="l" eaLnBrk="0" hangingPunct="0">
                <a:lnSpc>
                  <a:spcPts val="2400"/>
                </a:lnSpc>
                <a:spcAft>
                  <a:spcPts val="800"/>
                </a:spcAft>
                <a:buClr>
                  <a:schemeClr val="tx1"/>
                </a:buClr>
                <a:buChar char="•"/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algn="l" eaLnBrk="0" hangingPunct="0">
                <a:lnSpc>
                  <a:spcPts val="24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6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•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algn="l" eaLnBrk="0" hangingPunct="0">
                <a:lnSpc>
                  <a:spcPts val="2000"/>
                </a:lnSpc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lnSpc>
                  <a:spcPts val="2000"/>
                </a:lnSpc>
                <a:spcBef>
                  <a:spcPct val="0"/>
                </a:spcBef>
                <a:spcAft>
                  <a:spcPts val="600"/>
                </a:spcAft>
                <a:buClr>
                  <a:schemeClr val="tx1"/>
                </a:buClr>
                <a:buFont typeface="Verdana" pitchFamily="34" charset="0"/>
                <a:buChar char="–"/>
                <a:defRPr sz="1400"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Aft>
                  <a:spcPct val="0"/>
                </a:spcAft>
                <a:buClrTx/>
              </a:pPr>
              <a:r>
                <a:rPr lang="en-GB" altLang="en-US" sz="800">
                  <a:solidFill>
                    <a:srgbClr val="000000"/>
                  </a:solidFill>
                </a:rPr>
                <a:t>Zomerdijk IM, et al. Pharmacoepidemiol Drug Saf. 2013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51364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165250" cy="630070"/>
          </a:xfrm>
        </p:spPr>
        <p:txBody>
          <a:bodyPr/>
          <a:lstStyle/>
          <a:p>
            <a:r>
              <a:rPr lang="cs-CZ" dirty="0" smtClean="0"/>
              <a:t>Modely postupu – pojmy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Všechny modely – stupňovité hodnocení – zvyšování užitnosti informací – spolu se zvyšováním komplexity studií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Implementace -</a:t>
            </a:r>
            <a:r>
              <a:rPr lang="cs-CZ" dirty="0" smtClean="0"/>
              <a:t>  jak, čím, kdy, kolikrát, komu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RM tool coverage, awareness and usage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- </a:t>
            </a:r>
            <a:r>
              <a:rPr lang="en-GB" altLang="en-US" i="1" dirty="0" smtClean="0"/>
              <a:t> </a:t>
            </a:r>
            <a:r>
              <a:rPr lang="cs-CZ" dirty="0" smtClean="0"/>
              <a:t>jak byl distribuován, v kolika % obdržen,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Risk knowledge/comprehension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– zda cíloví uživatelé porozuměli sdělení</a:t>
            </a:r>
          </a:p>
          <a:p>
            <a:pPr marL="0" indent="0">
              <a:buNone/>
            </a:pPr>
            <a:r>
              <a:rPr lang="cs-CZ" i="1" dirty="0" smtClean="0"/>
              <a:t>- </a:t>
            </a:r>
            <a:r>
              <a:rPr lang="en-GB" altLang="en-US" b="1" i="1" dirty="0"/>
              <a:t>Behavioural </a:t>
            </a:r>
            <a:r>
              <a:rPr lang="en-GB" altLang="en-US" b="1" i="1" dirty="0" smtClean="0"/>
              <a:t>modification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( zvlášť HCP, pacienti, sestry)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134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10255" cy="585065"/>
          </a:xfrm>
        </p:spPr>
        <p:txBody>
          <a:bodyPr/>
          <a:lstStyle/>
          <a:p>
            <a:r>
              <a:rPr lang="cs-CZ" dirty="0" smtClean="0"/>
              <a:t>Cílem je </a:t>
            </a:r>
            <a:r>
              <a:rPr lang="cs-CZ" dirty="0" smtClean="0">
                <a:solidFill>
                  <a:srgbClr val="FF0000"/>
                </a:solidFill>
              </a:rPr>
              <a:t>hodnocení vlivu na riziko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/>
          <a:lstStyle/>
          <a:p>
            <a:r>
              <a:rPr lang="cs-CZ" dirty="0" smtClean="0"/>
              <a:t>Smysluplná kritéria hodnocení musí být aplikovatelná i pro reálnou situaci</a:t>
            </a:r>
          </a:p>
          <a:p>
            <a:r>
              <a:rPr lang="cs-CZ" dirty="0" smtClean="0"/>
              <a:t>Kritéria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Čas ( za jak dlouho budu hodnotit situaci)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Zdroj údajů ( kde naleznu, zda lékaři změnili své chování, změnu velikosti rizika, proveditelnost výzkumu, spolehlivost výsledků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Riziko/a (časté/vzácné, závažnost projevů)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015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55260" cy="47802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Implementace </a:t>
            </a:r>
            <a:r>
              <a:rPr lang="cs-CZ" dirty="0" err="1" smtClean="0"/>
              <a:t>aRMM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635" y="1998568"/>
            <a:ext cx="6746292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ular Callout 5"/>
          <p:cNvSpPr/>
          <p:nvPr/>
        </p:nvSpPr>
        <p:spPr bwMode="auto">
          <a:xfrm>
            <a:off x="2636785" y="1083859"/>
            <a:ext cx="4500500" cy="1829417"/>
          </a:xfrm>
          <a:prstGeom prst="wedgeRoundRectCallout">
            <a:avLst>
              <a:gd name="adj1" fmla="val 43652"/>
              <a:gd name="adj2" fmla="val 136652"/>
              <a:gd name="adj3" fmla="val 16667"/>
            </a:avLst>
          </a:prstGeom>
          <a:solidFill>
            <a:srgbClr val="1C5A7D">
              <a:lumMod val="20000"/>
              <a:lumOff val="80000"/>
            </a:srgbClr>
          </a:solidFill>
          <a:ln w="9525" cap="flat" cmpd="sng" algn="ctr">
            <a:solidFill>
              <a:srgbClr val="404040"/>
            </a:solidFill>
            <a:prstDash val="solid"/>
            <a:round/>
            <a:headEnd type="none" w="med" len="med"/>
            <a:tailEnd type="triangle" w="lg" len="med"/>
          </a:ln>
          <a:effectLst/>
          <a:extLst/>
        </p:spPr>
        <p:txBody>
          <a:bodyPr wrap="square" lIns="72000" tIns="72000" rIns="72000" bIns="72000" anchor="ctr">
            <a:spAutoFit/>
          </a:bodyPr>
          <a:lstStyle/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Změnilo se chování/preskripční zvyky lékařů 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-léčí pouze indikované pacienty?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přestali léčit kontraindikované pac.?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začali léčbu u kontraindikovaného pac?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přehodnocují opakovaně rizika, která léčba pacientovi přináší</a:t>
            </a:r>
          </a:p>
        </p:txBody>
      </p:sp>
      <p:sp>
        <p:nvSpPr>
          <p:cNvPr id="13" name="Rounded Rectangular Callout 5"/>
          <p:cNvSpPr>
            <a:spLocks noChangeArrowheads="1"/>
          </p:cNvSpPr>
          <p:nvPr/>
        </p:nvSpPr>
        <p:spPr bwMode="auto">
          <a:xfrm>
            <a:off x="6912260" y="1070274"/>
            <a:ext cx="2231740" cy="2067780"/>
          </a:xfrm>
          <a:prstGeom prst="wedgeRoundRectCallout">
            <a:avLst>
              <a:gd name="adj1" fmla="val -9630"/>
              <a:gd name="adj2" fmla="val 91701"/>
              <a:gd name="adj3" fmla="val 16667"/>
            </a:avLst>
          </a:prstGeom>
          <a:solidFill>
            <a:srgbClr val="799C4B">
              <a:lumMod val="40000"/>
              <a:lumOff val="60000"/>
            </a:srgbClr>
          </a:solidFill>
          <a:ln w="9525" algn="ctr">
            <a:solidFill>
              <a:srgbClr val="404040"/>
            </a:solidFill>
            <a:round/>
            <a:headEnd/>
            <a:tailEnd type="triangle" w="lg" len="med"/>
          </a:ln>
        </p:spPr>
        <p:txBody>
          <a:bodyPr wrap="square" lIns="72000" tIns="72000" rIns="72000" bIns="72000" anchor="ctr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b="1" kern="0" dirty="0" smtClean="0">
                <a:solidFill>
                  <a:srgbClr val="000000"/>
                </a:solidFill>
                <a:latin typeface="Verdana" pitchFamily="34" charset="0"/>
              </a:rPr>
              <a:t>Je  osoba z cílové skupiny obeznámena s novým doporučením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-dostala DHPC/EM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 četla to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-pochopila to ?</a:t>
            </a:r>
            <a:endParaRPr lang="en-GB" altLang="en-US" sz="1400" kern="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680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55260" cy="720080"/>
          </a:xfrm>
        </p:spPr>
        <p:txBody>
          <a:bodyPr/>
          <a:lstStyle/>
          <a:p>
            <a:r>
              <a:rPr lang="cs-CZ" dirty="0" smtClean="0"/>
              <a:t>Faktory ovlivňující implementaci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Způsob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sdělení obdrženo? Včas 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mu uvěřeno ?(</a:t>
            </a:r>
            <a:r>
              <a:rPr lang="cs-CZ" sz="2400" dirty="0" smtClean="0"/>
              <a:t>průmysl versus regulátor versus expert)</a:t>
            </a:r>
          </a:p>
          <a:p>
            <a:pPr marL="0" indent="0">
              <a:buNone/>
            </a:pPr>
            <a:r>
              <a:rPr lang="cs-CZ" b="1" dirty="0"/>
              <a:t>Obsah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to pochopit?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vyžadovaná změna chování/přístupu jednoduše akceptovatelná ? Navrhovaný postup praktický?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zapamatovat ? (pokud ne, co s tím?)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Jaké jsou historické kořeny dosavadní praxe(jak hluboko je vžitá)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 bude vnímána důležitost vyžadované změny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konzistentní s jinými guideline ?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1118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120245" cy="675075"/>
          </a:xfrm>
        </p:spPr>
        <p:txBody>
          <a:bodyPr/>
          <a:lstStyle/>
          <a:p>
            <a:r>
              <a:rPr lang="cs-CZ" dirty="0"/>
              <a:t>Faktory ovlivňující implementaci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Místní faktory (místní zažitá praxe)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Jaké jsou faktory pro motivaci ke změně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Jaké jsou faktory tuto motivaci snižující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Lokální možnosti opakovaného připomínání rizika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Je praktické dodržování všech požadavků pro různé skupiny? – </a:t>
            </a:r>
            <a:r>
              <a:rPr lang="cs-CZ" dirty="0" smtClean="0"/>
              <a:t>nástin možnosti, že je určitá skupina všechna dodržovat nebude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5728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6"/>
            <a:ext cx="8210255" cy="630070"/>
          </a:xfrm>
        </p:spPr>
        <p:txBody>
          <a:bodyPr/>
          <a:lstStyle/>
          <a:p>
            <a:r>
              <a:rPr lang="cs-CZ" dirty="0" smtClean="0"/>
              <a:t>Změna lékařské praxe – způsob měření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495055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dotazníky</a:t>
            </a:r>
            <a:r>
              <a:rPr lang="cs-CZ" dirty="0" smtClean="0"/>
              <a:t> – nepříliš vypovídající o skutečné situaci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lékař hodnotí sám sebe – musí přiznat, že něco neví, nebo že něco dělá v rozporu s doporučením + </a:t>
            </a:r>
            <a:r>
              <a:rPr lang="en-GB" altLang="en-US" dirty="0"/>
              <a:t>Hawthorne effect</a:t>
            </a:r>
            <a:r>
              <a:rPr lang="cs-CZ" dirty="0" smtClean="0"/>
              <a:t> (každý chce vypadat lépe i v anonymním dotazníku)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err="1" smtClean="0"/>
              <a:t>bias</a:t>
            </a:r>
            <a:r>
              <a:rPr lang="cs-CZ" dirty="0" smtClean="0"/>
              <a:t> už v tom, že  formulář vyplní nereprezentativní vzorek všech předepisujících lékařů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prodeje nebo z lékáren o prodeji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pokrývají větší procento populace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- umožní rychle zobrazit změnu v používání LP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 - snížení prodeje ne vždy znamená změnu v chování lékařů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nabízí jen velmi obecný pohled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lékařských databází(retrospektivní), registrů</a:t>
            </a:r>
          </a:p>
          <a:p>
            <a:pPr marL="0" lvl="0" indent="0">
              <a:buNone/>
            </a:pPr>
            <a:r>
              <a:rPr lang="cs-CZ" b="1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-</a:t>
            </a:r>
            <a:r>
              <a:rPr lang="cs-CZ" dirty="0" smtClean="0">
                <a:solidFill>
                  <a:srgbClr val="2D3291"/>
                </a:solidFill>
              </a:rPr>
              <a:t>dávkování, indikace, kontraindikace, adekvátní monitoring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90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55260" cy="675075"/>
          </a:xfrm>
        </p:spPr>
        <p:txBody>
          <a:bodyPr>
            <a:normAutofit/>
          </a:bodyPr>
          <a:lstStyle/>
          <a:p>
            <a:r>
              <a:rPr lang="cs-CZ" dirty="0" smtClean="0"/>
              <a:t>Obecně aplikovatelné principy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10255" cy="4311180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diverzita zdravotních systémů v EU – někdy nutnost vést tutéž studii v několika různých zemích pro získání odpovídajících výsledků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Cíle studie – </a:t>
            </a:r>
            <a:r>
              <a:rPr lang="cs-CZ" dirty="0"/>
              <a:t>d</a:t>
            </a:r>
            <a:r>
              <a:rPr lang="cs-CZ" dirty="0" smtClean="0"/>
              <a:t>le cílů </a:t>
            </a:r>
            <a:r>
              <a:rPr lang="cs-CZ" dirty="0" err="1" smtClean="0"/>
              <a:t>aRMM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- musí se jednat o  !</a:t>
            </a:r>
            <a:r>
              <a:rPr lang="cs-CZ" b="1" dirty="0" smtClean="0"/>
              <a:t>měřitelné  </a:t>
            </a:r>
            <a:r>
              <a:rPr lang="cs-CZ" b="1" dirty="0"/>
              <a:t>v</a:t>
            </a:r>
            <a:r>
              <a:rPr lang="cs-CZ" b="1" dirty="0" smtClean="0"/>
              <a:t>eličiny 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              snížila </a:t>
            </a:r>
            <a:r>
              <a:rPr lang="cs-CZ" dirty="0"/>
              <a:t>se incidence NU?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data o incidenci mezi </a:t>
            </a:r>
            <a:r>
              <a:rPr lang="cs-CZ" b="1" dirty="0" smtClean="0"/>
              <a:t>exponovanými</a:t>
            </a:r>
            <a:r>
              <a:rPr lang="cs-CZ" dirty="0" smtClean="0"/>
              <a:t> pacienty před a po implementaci (včetně off –label)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-Výsledek studie – jedná se o úspěch nebo selhání </a:t>
            </a:r>
            <a:r>
              <a:rPr lang="cs-CZ" dirty="0" err="1" smtClean="0"/>
              <a:t>aRMM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513425" y="40231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4171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043735"/>
            <a:ext cx="8300265" cy="675075"/>
          </a:xfrm>
        </p:spPr>
        <p:txBody>
          <a:bodyPr/>
          <a:lstStyle/>
          <a:p>
            <a:r>
              <a:rPr lang="cs-CZ" dirty="0" smtClean="0"/>
              <a:t>Kritické aspekty sběru a vyhodnocování dat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Adekvátní sběr dat - dotazníky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nereprezentativní vzorek účastníků, nesmyslné nebo chybějící parametry pro měření znalosti rizika, </a:t>
            </a:r>
          </a:p>
          <a:p>
            <a:pPr lvl="0"/>
            <a:r>
              <a:rPr lang="cs-CZ" dirty="0" smtClean="0">
                <a:solidFill>
                  <a:srgbClr val="2D3291"/>
                </a:solidFill>
              </a:rPr>
              <a:t>Adekvátní sběr dat –lékařské databáze</a:t>
            </a:r>
          </a:p>
          <a:p>
            <a:pPr lvl="0">
              <a:buFontTx/>
              <a:buChar char="-"/>
            </a:pPr>
            <a:r>
              <a:rPr lang="cs-CZ" dirty="0" smtClean="0">
                <a:solidFill>
                  <a:srgbClr val="2D3291"/>
                </a:solidFill>
              </a:rPr>
              <a:t>nereprezentativní vzorek zemí, potřebná data nedostatečně zaznamenána, nevhodné definice cílů, </a:t>
            </a:r>
            <a:endParaRPr lang="cs-CZ" dirty="0">
              <a:solidFill>
                <a:srgbClr val="2D3291"/>
              </a:solidFill>
            </a:endParaRPr>
          </a:p>
          <a:p>
            <a:pPr lvl="0"/>
            <a:r>
              <a:rPr lang="cs-CZ" dirty="0" smtClean="0">
                <a:solidFill>
                  <a:srgbClr val="2D3291"/>
                </a:solidFill>
              </a:rPr>
              <a:t>Pochybně vyjádřené cíle – nejdou objektivně měřit</a:t>
            </a:r>
          </a:p>
          <a:p>
            <a:pPr lvl="0"/>
            <a:r>
              <a:rPr lang="cs-CZ" dirty="0" smtClean="0">
                <a:solidFill>
                  <a:srgbClr val="2D3291"/>
                </a:solidFill>
              </a:rPr>
              <a:t>Kritéria úspěšnosti – nenastavená, špatně nastavená – co je úspěšný rozsah distribuce, přečtení a porozumění EM, co je úspěchem při dopadu na změnu chování atd.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1373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55260" cy="720080"/>
          </a:xfrm>
        </p:spPr>
        <p:txBody>
          <a:bodyPr/>
          <a:lstStyle/>
          <a:p>
            <a:r>
              <a:rPr lang="cs-CZ" dirty="0" smtClean="0"/>
              <a:t>Co si zapamatovat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Studie k hodnocení efektivity </a:t>
            </a:r>
            <a:r>
              <a:rPr lang="cs-CZ" dirty="0" err="1" smtClean="0"/>
              <a:t>RMM</a:t>
            </a:r>
            <a:r>
              <a:rPr lang="cs-CZ" dirty="0" smtClean="0"/>
              <a:t> jsou součástí přístupu k hodnocení rizik LP v průběhu jeho „života“</a:t>
            </a:r>
          </a:p>
          <a:p>
            <a:r>
              <a:rPr lang="cs-CZ" dirty="0" smtClean="0"/>
              <a:t>komplexní přístup, hodnocení několika různých hledisek. </a:t>
            </a:r>
            <a:r>
              <a:rPr lang="cs-CZ" dirty="0"/>
              <a:t>(úroveň distribuce, přečtení, porozumění, </a:t>
            </a:r>
            <a:r>
              <a:rPr lang="cs-CZ" b="1" dirty="0"/>
              <a:t>změna </a:t>
            </a:r>
            <a:r>
              <a:rPr lang="cs-CZ" b="1" dirty="0" smtClean="0"/>
              <a:t>chování </a:t>
            </a:r>
            <a:r>
              <a:rPr lang="cs-CZ" dirty="0" smtClean="0"/>
              <a:t>(clinical </a:t>
            </a:r>
            <a:r>
              <a:rPr lang="en-US" dirty="0" err="1" smtClean="0"/>
              <a:t>behaviour</a:t>
            </a:r>
            <a:r>
              <a:rPr lang="cs-CZ" dirty="0" smtClean="0"/>
              <a:t>), </a:t>
            </a:r>
            <a:r>
              <a:rPr lang="cs-CZ" dirty="0"/>
              <a:t>frekvence NU) </a:t>
            </a:r>
            <a:endParaRPr lang="cs-CZ" dirty="0" smtClean="0"/>
          </a:p>
          <a:p>
            <a:r>
              <a:rPr lang="cs-CZ" dirty="0" smtClean="0"/>
              <a:t>Hlavní cíl - vliv na B/R LP po zavedení EM</a:t>
            </a:r>
          </a:p>
          <a:p>
            <a:r>
              <a:rPr lang="cs-CZ" dirty="0" smtClean="0"/>
              <a:t>Jaká je míra úspěchu pro jednotlivě měřené veličiny je obtížně definovatelné a může se výrazně lišit případ od případu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41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farmakovigilance@sukl.cz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1341</TotalTime>
  <Words>2470</Words>
  <Application>Microsoft Office PowerPoint</Application>
  <PresentationFormat>Předvádění na obrazovce (4:3)</PresentationFormat>
  <Paragraphs>381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39</vt:i4>
      </vt:variant>
    </vt:vector>
  </HeadingPairs>
  <TitlesOfParts>
    <vt:vector size="41" baseType="lpstr">
      <vt:lpstr>Motiv sady Office</vt:lpstr>
      <vt:lpstr>1_Motiv sady Office</vt:lpstr>
      <vt:lpstr>Additional Risk Minimisation measures  Aktuální informace týkající se povinnosti vytváření a distribuce edukačních materiálů v roce 2016  Effectiveness of risk minimisation measures  </vt:lpstr>
      <vt:lpstr>GVP Modul XVI Addendum I – Education materials</vt:lpstr>
      <vt:lpstr>Zdůraznění principů EM</vt:lpstr>
      <vt:lpstr>Kompetence Národní Lékové Autority (NCA)</vt:lpstr>
      <vt:lpstr>Addendum – předkládání EM</vt:lpstr>
      <vt:lpstr>Addendum – předkládání EM –povinný obsah</vt:lpstr>
      <vt:lpstr>Addendum (Add)– formát a obsah EM</vt:lpstr>
      <vt:lpstr>Addendum (Add)– formát a obsah EM</vt:lpstr>
      <vt:lpstr>Addendum EM – publikace na webových stránkách</vt:lpstr>
      <vt:lpstr>Často řešené otázky </vt:lpstr>
      <vt:lpstr>Časté nedostatky</vt:lpstr>
      <vt:lpstr>Časté nedostatky</vt:lpstr>
      <vt:lpstr>Časté nedostatky</vt:lpstr>
      <vt:lpstr>Karta pacienta -nedostatky</vt:lpstr>
      <vt:lpstr>Karta pacienta – kam s ní ?</vt:lpstr>
      <vt:lpstr>Additional Risk Minimisation measures  Navrhované  aktualizace GVP Modul XV Safety communication</vt:lpstr>
      <vt:lpstr>Aktualizace GVP Modul XV Safety communication Navrhované aktualizace </vt:lpstr>
      <vt:lpstr>Aktualizace GVP Modul XV - Core DHPC</vt:lpstr>
      <vt:lpstr>Aktualizace GVP Modul XV - Spolupráce držitelů</vt:lpstr>
      <vt:lpstr> Navrhovaná aktualizace templátu DHPC</vt:lpstr>
      <vt:lpstr>Additional Risk Minimisation measures  Effectiveness of risk minimisation measures</vt:lpstr>
      <vt:lpstr>Effectiveness of risk minimisation measures</vt:lpstr>
      <vt:lpstr>Studie pro hodnocení aRMM</vt:lpstr>
      <vt:lpstr>Kontrolované studie - „před a po“ systém s kontrolní skupinou</vt:lpstr>
      <vt:lpstr>Nekontrolované studie - „před a po“ systém bez kontrolní skupiny</vt:lpstr>
      <vt:lpstr>Nekontrolované studie –pouze „po“</vt:lpstr>
      <vt:lpstr>Navrhované Modely postupu</vt:lpstr>
      <vt:lpstr>Navrhované Modely postupu</vt:lpstr>
      <vt:lpstr>Navrhované Modely postupu</vt:lpstr>
      <vt:lpstr>Modely postupu – pojmy</vt:lpstr>
      <vt:lpstr>Cílem je hodnocení vlivu na riziko</vt:lpstr>
      <vt:lpstr>Implementace aRMM</vt:lpstr>
      <vt:lpstr>Faktory ovlivňující implementaci</vt:lpstr>
      <vt:lpstr>Faktory ovlivňující implementaci</vt:lpstr>
      <vt:lpstr>Změna lékařské praxe – způsob měření</vt:lpstr>
      <vt:lpstr>Obecně aplikovatelné principy</vt:lpstr>
      <vt:lpstr>Kritické aspekty sběru a vyhodnocování dat</vt:lpstr>
      <vt:lpstr>Co si zapamatovat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60</cp:revision>
  <dcterms:created xsi:type="dcterms:W3CDTF">2012-11-07T12:54:42Z</dcterms:created>
  <dcterms:modified xsi:type="dcterms:W3CDTF">2016-05-31T11:41:03Z</dcterms:modified>
</cp:coreProperties>
</file>