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2"/>
  </p:notesMasterIdLst>
  <p:handoutMasterIdLst>
    <p:handoutMasterId r:id="rId33"/>
  </p:handoutMasterIdLst>
  <p:sldIdLst>
    <p:sldId id="257" r:id="rId3"/>
    <p:sldId id="264" r:id="rId4"/>
    <p:sldId id="258" r:id="rId5"/>
    <p:sldId id="260" r:id="rId6"/>
    <p:sldId id="261" r:id="rId7"/>
    <p:sldId id="262" r:id="rId8"/>
    <p:sldId id="263" r:id="rId9"/>
    <p:sldId id="265" r:id="rId10"/>
    <p:sldId id="266" r:id="rId11"/>
    <p:sldId id="279" r:id="rId12"/>
    <p:sldId id="267" r:id="rId13"/>
    <p:sldId id="269" r:id="rId14"/>
    <p:sldId id="268" r:id="rId15"/>
    <p:sldId id="270" r:id="rId16"/>
    <p:sldId id="271" r:id="rId17"/>
    <p:sldId id="273" r:id="rId18"/>
    <p:sldId id="274" r:id="rId19"/>
    <p:sldId id="275" r:id="rId20"/>
    <p:sldId id="276" r:id="rId21"/>
    <p:sldId id="277" r:id="rId22"/>
    <p:sldId id="278" r:id="rId23"/>
    <p:sldId id="272" r:id="rId24"/>
    <p:sldId id="284" r:id="rId25"/>
    <p:sldId id="280" r:id="rId26"/>
    <p:sldId id="281" r:id="rId27"/>
    <p:sldId id="282" r:id="rId28"/>
    <p:sldId id="283" r:id="rId29"/>
    <p:sldId id="285" r:id="rId30"/>
    <p:sldId id="259" r:id="rId3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3" d="100"/>
          <a:sy n="93" d="100"/>
        </p:scale>
        <p:origin x="-1518" y="-3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903745-04E8-42A2-A8D1-9C706D111395}" type="datetimeFigureOut">
              <a:rPr lang="cs-CZ" smtClean="0"/>
              <a:pPr/>
              <a:t>31.5.2016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8EF29E-2275-4AD4-85BB-1A64B48EAF9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4321344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5EF19A-23EF-42A5-8937-4D562DAA8374}" type="datetimeFigureOut">
              <a:rPr lang="cs-CZ" smtClean="0"/>
              <a:pPr/>
              <a:t>31.5.2016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DD6C48-1BDB-489B-90ED-5BA449E5A4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1808061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C449611A-3870-4F2E-BC9B-431D8FE46916}" type="datetime1">
              <a:rPr lang="cs-CZ" smtClean="0"/>
              <a:t>31.5.2016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78480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dirty="0" smtClean="0"/>
              <a:t>Užívání tohoto LP může vést až takovýmto následkům, pokud nebudete dělat to a to</a:t>
            </a:r>
            <a:endParaRPr lang="en-US" sz="1200" dirty="0" smtClean="0"/>
          </a:p>
          <a:p>
            <a:endParaRPr lang="en-US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518D9BEE-E489-4C26-A74E-BD7CB6614D12}" type="datetime1">
              <a:rPr lang="cs-CZ" smtClean="0"/>
              <a:t>31.5.2016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89578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54800"/>
            <a:ext cx="4040188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54800"/>
            <a:ext cx="4041775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w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5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31.5.2016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400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tx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457200" y="457200"/>
            <a:ext cx="1440000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4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31.5.2016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ma.eu/464.html" TargetMode="External"/><Relationship Id="rId2" Type="http://schemas.openxmlformats.org/officeDocument/2006/relationships/hyperlink" Target="http://www.hma.eu/fileadmin/dateien/Human_Medicines/CMD_h_/Pharmacovigilance_Legislation/RMPs/CMDh_330_2015_Rev01_2015_09.xlsx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http://mri.medagencies.org/Human/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611560" y="2130425"/>
            <a:ext cx="8028440" cy="1440000"/>
          </a:xfrm>
        </p:spPr>
        <p:txBody>
          <a:bodyPr>
            <a:normAutofit fontScale="90000"/>
          </a:bodyPr>
          <a:lstStyle/>
          <a:p>
            <a:pPr lvl="0"/>
            <a:r>
              <a:rPr lang="cs-CZ"/>
              <a:t>RMP </a:t>
            </a:r>
            <a:r>
              <a:rPr lang="cs-CZ" smtClean="0"/>
              <a:t>– forma </a:t>
            </a:r>
            <a:r>
              <a:rPr lang="cs-CZ" dirty="0"/>
              <a:t>zůstává, obsah se změní </a:t>
            </a:r>
            <a:r>
              <a:rPr lang="cs-CZ" dirty="0" smtClean="0"/>
              <a:t> </a:t>
            </a:r>
            <a:br>
              <a:rPr lang="cs-CZ" dirty="0" smtClean="0"/>
            </a:br>
            <a:r>
              <a:rPr lang="cs-CZ" dirty="0" smtClean="0"/>
              <a:t>update GVP Modul V - nový </a:t>
            </a:r>
            <a:r>
              <a:rPr lang="cs-CZ" dirty="0"/>
              <a:t>způsob klasifikace rizik</a:t>
            </a:r>
            <a:r>
              <a:rPr lang="en-US" dirty="0"/>
              <a:t/>
            </a:r>
            <a:br>
              <a:rPr lang="en-US" dirty="0"/>
            </a:br>
            <a:endParaRPr lang="cs-CZ" cap="all" dirty="0">
              <a:solidFill>
                <a:schemeClr val="bg1"/>
              </a:solidFill>
            </a:endParaRPr>
          </a:p>
        </p:txBody>
      </p:sp>
      <p:sp>
        <p:nvSpPr>
          <p:cNvPr id="15" name="Podnadpis 14"/>
          <p:cNvSpPr>
            <a:spLocks noGrp="1"/>
          </p:cNvSpPr>
          <p:nvPr>
            <p:ph type="subTitle" idx="1"/>
          </p:nvPr>
        </p:nvSpPr>
        <p:spPr>
          <a:xfrm>
            <a:off x="2160000" y="4194084"/>
            <a:ext cx="6480000" cy="1385915"/>
          </a:xfrm>
        </p:spPr>
        <p:txBody>
          <a:bodyPr>
            <a:normAutofit/>
          </a:bodyPr>
          <a:lstStyle/>
          <a:p>
            <a:r>
              <a:rPr lang="cs-CZ" sz="2000" dirty="0" smtClean="0">
                <a:solidFill>
                  <a:schemeClr val="bg1"/>
                </a:solidFill>
              </a:rPr>
              <a:t>MVDr. Lucie Skálová</a:t>
            </a:r>
          </a:p>
          <a:p>
            <a:r>
              <a:rPr lang="cs-CZ" sz="2000" dirty="0" smtClean="0">
                <a:solidFill>
                  <a:schemeClr val="bg1"/>
                </a:solidFill>
              </a:rPr>
              <a:t>SÚKL červen 2016</a:t>
            </a:r>
            <a:endParaRPr lang="cs-CZ" sz="2000" dirty="0">
              <a:solidFill>
                <a:schemeClr val="bg1"/>
              </a:solidFill>
            </a:endParaRP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31.5.2016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98730"/>
            <a:ext cx="8229600" cy="990110"/>
          </a:xfrm>
        </p:spPr>
        <p:txBody>
          <a:bodyPr/>
          <a:lstStyle/>
          <a:p>
            <a:r>
              <a:rPr lang="cs-CZ" dirty="0" smtClean="0"/>
              <a:t>Vývoj vnímání Risk management plánu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123855"/>
            <a:ext cx="8229600" cy="3996145"/>
          </a:xfrm>
        </p:spPr>
        <p:txBody>
          <a:bodyPr>
            <a:normAutofit fontScale="92500" lnSpcReduction="10000"/>
          </a:bodyPr>
          <a:lstStyle/>
          <a:p>
            <a:r>
              <a:rPr lang="en-GB" sz="2400" dirty="0"/>
              <a:t>Guideline on good pharmacovigilance practices: Module V – Risk management systems</a:t>
            </a:r>
            <a:endParaRPr lang="en-US" sz="2400" dirty="0"/>
          </a:p>
          <a:p>
            <a:r>
              <a:rPr lang="cs-CZ" sz="2400" dirty="0"/>
              <a:t>Verze 1 publikovaná v červnu 2012 nahrazuje dosavadní návod </a:t>
            </a:r>
            <a:r>
              <a:rPr lang="cs-CZ" sz="2400" dirty="0" err="1"/>
              <a:t>Volume</a:t>
            </a:r>
            <a:r>
              <a:rPr lang="cs-CZ" sz="2400" dirty="0"/>
              <a:t> 9</a:t>
            </a:r>
            <a:endParaRPr lang="en-US" sz="2400" dirty="0"/>
          </a:p>
          <a:p>
            <a:r>
              <a:rPr lang="cs-CZ" sz="2400" dirty="0"/>
              <a:t>m</a:t>
            </a:r>
            <a:r>
              <a:rPr lang="cs-CZ" sz="2400" dirty="0" smtClean="0"/>
              <a:t>enší </a:t>
            </a:r>
            <a:r>
              <a:rPr lang="cs-CZ" sz="2400" dirty="0"/>
              <a:t>změny 2013-2014 (odstraněn rutinní update)</a:t>
            </a:r>
            <a:endParaRPr lang="en-US" sz="2400" dirty="0"/>
          </a:p>
          <a:p>
            <a:r>
              <a:rPr lang="cs-CZ" sz="2400" dirty="0"/>
              <a:t>p</a:t>
            </a:r>
            <a:r>
              <a:rPr lang="cs-CZ" sz="2400" dirty="0" smtClean="0"/>
              <a:t>o </a:t>
            </a:r>
            <a:r>
              <a:rPr lang="cs-CZ" sz="2400" dirty="0"/>
              <a:t>téměř 4 letech zkušeností nutnost změn,  29 únor 2016 – zveřejnění </a:t>
            </a:r>
            <a:r>
              <a:rPr lang="cs-CZ" sz="2400" dirty="0" smtClean="0"/>
              <a:t>k veřejným připomínkám</a:t>
            </a:r>
          </a:p>
          <a:p>
            <a:r>
              <a:rPr lang="cs-CZ" sz="2400" dirty="0" smtClean="0"/>
              <a:t>předpokládané </a:t>
            </a:r>
            <a:r>
              <a:rPr lang="cs-CZ" sz="2400" dirty="0"/>
              <a:t>schválení finální verze  </a:t>
            </a:r>
            <a:r>
              <a:rPr lang="cs-CZ" sz="2400" dirty="0" smtClean="0"/>
              <a:t>- konec </a:t>
            </a:r>
            <a:r>
              <a:rPr lang="cs-CZ" sz="2400" dirty="0"/>
              <a:t>roku </a:t>
            </a:r>
            <a:r>
              <a:rPr lang="cs-CZ" sz="2400" dirty="0" smtClean="0"/>
              <a:t>2016 </a:t>
            </a:r>
            <a:r>
              <a:rPr lang="cs-CZ" sz="2400" dirty="0"/>
              <a:t>+ aktualizace </a:t>
            </a:r>
            <a:r>
              <a:rPr lang="cs-CZ" sz="2400" dirty="0" err="1"/>
              <a:t>templátu</a:t>
            </a:r>
            <a:endParaRPr lang="en-US" sz="2400" dirty="0"/>
          </a:p>
          <a:p>
            <a:r>
              <a:rPr lang="cs-CZ" sz="2400" dirty="0"/>
              <a:t>p</a:t>
            </a:r>
            <a:r>
              <a:rPr lang="cs-CZ" sz="2400" dirty="0" smtClean="0"/>
              <a:t>rozatímní předpoklad </a:t>
            </a:r>
            <a:r>
              <a:rPr lang="cs-CZ" sz="2400" dirty="0"/>
              <a:t>určité doby, kdy bude výběr z </a:t>
            </a:r>
            <a:r>
              <a:rPr lang="cs-CZ" sz="2400" dirty="0" err="1"/>
              <a:t>templátů</a:t>
            </a:r>
            <a:r>
              <a:rPr lang="cs-CZ" sz="2400" dirty="0"/>
              <a:t> volitelný </a:t>
            </a:r>
            <a:r>
              <a:rPr lang="cs-CZ" sz="2000" dirty="0"/>
              <a:t>( cca 1 rok ?)</a:t>
            </a:r>
            <a:endParaRPr lang="en-US" sz="2000" dirty="0"/>
          </a:p>
          <a:p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3879551"/>
      </p:ext>
    </p:extLst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/>
              <a:t>Základní </a:t>
            </a:r>
            <a:r>
              <a:rPr lang="cs-CZ" sz="2800" dirty="0" smtClean="0"/>
              <a:t>navrhované změny, nový přístup k RMP</a:t>
            </a:r>
            <a:endParaRPr lang="en-US" sz="2800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2618910"/>
            <a:ext cx="8229600" cy="3330370"/>
          </a:xfrm>
        </p:spPr>
        <p:txBody>
          <a:bodyPr>
            <a:normAutofit fontScale="92500"/>
          </a:bodyPr>
          <a:lstStyle/>
          <a:p>
            <a:pPr lvl="0"/>
            <a:r>
              <a:rPr lang="cs-CZ" dirty="0"/>
              <a:t>RMP </a:t>
            </a:r>
            <a:r>
              <a:rPr lang="cs-CZ" dirty="0" smtClean="0"/>
              <a:t>– dokument </a:t>
            </a:r>
            <a:r>
              <a:rPr lang="cs-CZ" dirty="0"/>
              <a:t>pro prospektivní plánování</a:t>
            </a:r>
            <a:endParaRPr lang="en-US" dirty="0"/>
          </a:p>
          <a:p>
            <a:pPr lvl="0"/>
            <a:r>
              <a:rPr lang="cs-CZ" dirty="0"/>
              <a:t>i</a:t>
            </a:r>
            <a:r>
              <a:rPr lang="cs-CZ" dirty="0" smtClean="0"/>
              <a:t>dentifikace </a:t>
            </a:r>
            <a:r>
              <a:rPr lang="cs-CZ" dirty="0"/>
              <a:t>rizik na základě jasných důkazů </a:t>
            </a:r>
            <a:r>
              <a:rPr lang="cs-CZ" dirty="0" smtClean="0"/>
              <a:t>(evidence </a:t>
            </a:r>
            <a:r>
              <a:rPr lang="cs-CZ" dirty="0" err="1"/>
              <a:t>based</a:t>
            </a:r>
            <a:r>
              <a:rPr lang="cs-CZ" dirty="0" smtClean="0"/>
              <a:t>)</a:t>
            </a:r>
          </a:p>
          <a:p>
            <a:pPr lvl="0"/>
            <a:r>
              <a:rPr lang="cs-CZ" dirty="0" smtClean="0"/>
              <a:t>Bod 4.3 SPC (kontraindikace nebudou patřit do </a:t>
            </a:r>
            <a:r>
              <a:rPr lang="cs-CZ" dirty="0" err="1" smtClean="0"/>
              <a:t>safety</a:t>
            </a:r>
            <a:r>
              <a:rPr lang="cs-CZ" dirty="0" smtClean="0"/>
              <a:t> </a:t>
            </a:r>
            <a:r>
              <a:rPr lang="cs-CZ" dirty="0" err="1" smtClean="0"/>
              <a:t>concerns</a:t>
            </a:r>
            <a:r>
              <a:rPr lang="cs-CZ" dirty="0" smtClean="0"/>
              <a:t>) </a:t>
            </a:r>
            <a:endParaRPr lang="en-US" dirty="0"/>
          </a:p>
          <a:p>
            <a:pPr lvl="0"/>
            <a:r>
              <a:rPr lang="cs-CZ" dirty="0"/>
              <a:t>n</a:t>
            </a:r>
            <a:r>
              <a:rPr lang="cs-CZ" dirty="0" smtClean="0"/>
              <a:t>ávod </a:t>
            </a:r>
            <a:r>
              <a:rPr lang="cs-CZ" dirty="0"/>
              <a:t>na poregistrační přehodnocování </a:t>
            </a:r>
            <a:r>
              <a:rPr lang="cs-CZ" dirty="0" err="1"/>
              <a:t>safety</a:t>
            </a:r>
            <a:r>
              <a:rPr lang="cs-CZ" dirty="0"/>
              <a:t> </a:t>
            </a:r>
            <a:r>
              <a:rPr lang="cs-CZ" dirty="0" err="1" smtClean="0"/>
              <a:t>concerns</a:t>
            </a:r>
            <a:endParaRPr lang="cs-CZ" dirty="0" smtClean="0"/>
          </a:p>
          <a:p>
            <a:pPr lvl="0"/>
            <a:r>
              <a:rPr lang="cs-CZ" dirty="0"/>
              <a:t>n</a:t>
            </a:r>
            <a:r>
              <a:rPr lang="cs-CZ" dirty="0" smtClean="0"/>
              <a:t>ové rozdělení risk minimisation measures</a:t>
            </a:r>
            <a:endParaRPr lang="en-US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08720"/>
            <a:ext cx="8255260" cy="585065"/>
          </a:xfrm>
        </p:spPr>
        <p:txBody>
          <a:bodyPr>
            <a:normAutofit/>
          </a:bodyPr>
          <a:lstStyle/>
          <a:p>
            <a:r>
              <a:rPr lang="cs-CZ" dirty="0" smtClean="0"/>
              <a:t> Prospektivní Plánování 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491200"/>
          </a:xfrm>
        </p:spPr>
        <p:txBody>
          <a:bodyPr>
            <a:normAutofit fontScale="92500" lnSpcReduction="10000"/>
          </a:bodyPr>
          <a:lstStyle/>
          <a:p>
            <a:r>
              <a:rPr lang="cs-CZ" dirty="0"/>
              <a:t>RMP není záznamem o minulosti</a:t>
            </a:r>
            <a:endParaRPr lang="en-US" dirty="0"/>
          </a:p>
          <a:p>
            <a:r>
              <a:rPr lang="cs-CZ" dirty="0" smtClean="0"/>
              <a:t>rizika, která mají </a:t>
            </a:r>
            <a:r>
              <a:rPr lang="cs-CZ" dirty="0"/>
              <a:t>být dále charakterizována nebo aktivně </a:t>
            </a:r>
            <a:r>
              <a:rPr lang="cs-CZ" dirty="0" smtClean="0"/>
              <a:t>ošetřena</a:t>
            </a:r>
          </a:p>
          <a:p>
            <a:r>
              <a:rPr lang="cs-CZ" dirty="0"/>
              <a:t>odstranění  irelevantních údajů </a:t>
            </a:r>
            <a:r>
              <a:rPr lang="cs-CZ" dirty="0" smtClean="0"/>
              <a:t>(změna </a:t>
            </a:r>
            <a:r>
              <a:rPr lang="cs-CZ" dirty="0" err="1" smtClean="0"/>
              <a:t>templátu</a:t>
            </a:r>
            <a:r>
              <a:rPr lang="cs-CZ" dirty="0" smtClean="0"/>
              <a:t>)</a:t>
            </a:r>
          </a:p>
          <a:p>
            <a:r>
              <a:rPr lang="cs-CZ" dirty="0" smtClean="0"/>
              <a:t>identifikace </a:t>
            </a:r>
            <a:r>
              <a:rPr lang="cs-CZ" dirty="0"/>
              <a:t>rizik a </a:t>
            </a:r>
            <a:r>
              <a:rPr lang="cs-CZ" dirty="0" err="1"/>
              <a:t>missing</a:t>
            </a:r>
            <a:r>
              <a:rPr lang="cs-CZ" dirty="0"/>
              <a:t> </a:t>
            </a:r>
            <a:r>
              <a:rPr lang="cs-CZ" dirty="0" smtClean="0"/>
              <a:t>information</a:t>
            </a:r>
          </a:p>
          <a:p>
            <a:r>
              <a:rPr lang="cs-CZ" dirty="0"/>
              <a:t>s</a:t>
            </a:r>
            <a:r>
              <a:rPr lang="cs-CZ" dirty="0" smtClean="0"/>
              <a:t>naha </a:t>
            </a:r>
            <a:r>
              <a:rPr lang="cs-CZ" dirty="0"/>
              <a:t>omezit duplikaci dat, která jsou i v jiných částech </a:t>
            </a:r>
            <a:r>
              <a:rPr lang="cs-CZ" dirty="0" err="1"/>
              <a:t>eCTD</a:t>
            </a:r>
            <a:endParaRPr lang="en-US" dirty="0"/>
          </a:p>
          <a:p>
            <a:r>
              <a:rPr lang="cs-CZ" dirty="0"/>
              <a:t>v</a:t>
            </a:r>
            <a:r>
              <a:rPr lang="cs-CZ" dirty="0" smtClean="0"/>
              <a:t>yužití </a:t>
            </a:r>
            <a:r>
              <a:rPr lang="cs-CZ" dirty="0"/>
              <a:t>elektronického formátu  - použití linků mezi různými částmi dokumentace(klinická a preklinická část</a:t>
            </a:r>
            <a:r>
              <a:rPr lang="cs-CZ" dirty="0" smtClean="0"/>
              <a:t>)</a:t>
            </a:r>
          </a:p>
          <a:p>
            <a:r>
              <a:rPr lang="cs-CZ" dirty="0"/>
              <a:t>z</a:t>
            </a:r>
            <a:r>
              <a:rPr lang="cs-CZ" dirty="0" smtClean="0"/>
              <a:t>měna </a:t>
            </a:r>
            <a:r>
              <a:rPr lang="cs-CZ" dirty="0"/>
              <a:t>definice rizik – očekává se, že se RMP bude časem měnit</a:t>
            </a:r>
            <a:r>
              <a:rPr lang="cs-CZ" dirty="0" smtClean="0"/>
              <a:t>! </a:t>
            </a:r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9020663"/>
      </p:ext>
    </p:extLst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08720"/>
            <a:ext cx="8165250" cy="270030"/>
          </a:xfrm>
        </p:spPr>
        <p:txBody>
          <a:bodyPr>
            <a:noAutofit/>
          </a:bodyPr>
          <a:lstStyle/>
          <a:p>
            <a:r>
              <a:rPr lang="cs-CZ" sz="2400" dirty="0" smtClean="0"/>
              <a:t>Definice </a:t>
            </a:r>
            <a:r>
              <a:rPr lang="cs-CZ" sz="2400" dirty="0" err="1" smtClean="0"/>
              <a:t>safety</a:t>
            </a:r>
            <a:r>
              <a:rPr lang="cs-CZ" sz="2400" dirty="0" smtClean="0"/>
              <a:t> </a:t>
            </a:r>
            <a:r>
              <a:rPr lang="cs-CZ" sz="2400" dirty="0" err="1" smtClean="0"/>
              <a:t>concerns</a:t>
            </a:r>
            <a:r>
              <a:rPr lang="cs-CZ" sz="2400" dirty="0" smtClean="0"/>
              <a:t> - stávající</a:t>
            </a:r>
            <a:endParaRPr lang="en-US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23755"/>
            <a:ext cx="8229600" cy="557773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1800" b="1" u="sng" dirty="0" smtClean="0"/>
              <a:t>Identifikované </a:t>
            </a:r>
            <a:r>
              <a:rPr lang="cs-CZ" sz="1800" b="1" u="sng" dirty="0"/>
              <a:t>riziko</a:t>
            </a:r>
          </a:p>
          <a:p>
            <a:pPr marL="0" indent="0">
              <a:buNone/>
            </a:pPr>
            <a:r>
              <a:rPr lang="cs-CZ" sz="1800" dirty="0"/>
              <a:t>Nežádoucí jev, pro který existuje dostatečný důkaz o objevení ve spojení s užíváním dotyčného léčivého přípravku.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1800" dirty="0" smtClean="0"/>
              <a:t>Dostatečně </a:t>
            </a:r>
            <a:r>
              <a:rPr lang="cs-CZ" sz="1800" dirty="0"/>
              <a:t>prokázán v </a:t>
            </a:r>
            <a:r>
              <a:rPr lang="cs-CZ" sz="1800" dirty="0" smtClean="0"/>
              <a:t>preklinických </a:t>
            </a:r>
            <a:r>
              <a:rPr lang="cs-CZ" sz="1800" dirty="0"/>
              <a:t>studiích a potvrzen klinickými údaji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1800" dirty="0" smtClean="0"/>
              <a:t>Nežádoucí </a:t>
            </a:r>
            <a:r>
              <a:rPr lang="cs-CZ" sz="1800" dirty="0"/>
              <a:t>reakce zachycená z klinických nebo epidemiologických studií, kde  je signifikantní rozdíl výskytu oproti kontrolní skupině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1800" dirty="0" smtClean="0"/>
              <a:t>Nežádoucí </a:t>
            </a:r>
            <a:r>
              <a:rPr lang="cs-CZ" sz="1800" dirty="0"/>
              <a:t>reakce spontánně hlášená ve významném množství v dobře zdokumentovaných případech, kde je zároveň časová souvztažnost i známá biologická plauzibilita</a:t>
            </a:r>
          </a:p>
          <a:p>
            <a:pPr marL="0" indent="0">
              <a:buNone/>
            </a:pPr>
            <a:r>
              <a:rPr lang="cs-CZ" sz="1800" b="1" u="sng" dirty="0"/>
              <a:t>Potenciální riziko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1800" dirty="0" smtClean="0"/>
              <a:t>Neznáme </a:t>
            </a:r>
            <a:r>
              <a:rPr lang="cs-CZ" sz="1800" dirty="0"/>
              <a:t>přesný mechanismus účinku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1800" dirty="0" smtClean="0"/>
              <a:t>Nejsme </a:t>
            </a:r>
            <a:r>
              <a:rPr lang="cs-CZ" sz="1800" dirty="0"/>
              <a:t>si jistí, že je to opravdu způsobené tímto léčivým přípravkem, ale existují podezření na základě toxikologických studií –neprokázány v klinických fázích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1800" dirty="0" smtClean="0"/>
              <a:t>Spontánní </a:t>
            </a:r>
            <a:r>
              <a:rPr lang="cs-CZ" sz="1800" dirty="0"/>
              <a:t>hlášení  - malý počet kvalitních hlášení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1800" dirty="0" smtClean="0"/>
              <a:t>Rozdíl </a:t>
            </a:r>
            <a:r>
              <a:rPr lang="cs-CZ" sz="1800" dirty="0"/>
              <a:t>ve studiích nebyl dostatečně signifikantní</a:t>
            </a:r>
          </a:p>
          <a:p>
            <a:pPr marL="0" indent="0">
              <a:buNone/>
            </a:pPr>
            <a:r>
              <a:rPr lang="cs-CZ" sz="1800" b="1" dirty="0"/>
              <a:t>Významné</a:t>
            </a:r>
            <a:r>
              <a:rPr lang="cs-CZ" sz="1800" dirty="0"/>
              <a:t> riziko -  může mít </a:t>
            </a:r>
            <a:r>
              <a:rPr lang="cs-CZ" sz="1800" b="1" dirty="0"/>
              <a:t>dopad na benefit-risk </a:t>
            </a:r>
            <a:r>
              <a:rPr lang="cs-CZ" sz="1800" dirty="0"/>
              <a:t>hodnocení léčivého přípravku, nebo </a:t>
            </a:r>
            <a:r>
              <a:rPr lang="cs-CZ" sz="1800" b="1" dirty="0"/>
              <a:t>dopad na veřejné zdraví.</a:t>
            </a:r>
          </a:p>
          <a:p>
            <a:pPr marL="0" indent="0">
              <a:buNone/>
            </a:pPr>
            <a:r>
              <a:rPr lang="cs-CZ" sz="2400" b="1" dirty="0"/>
              <a:t>Obecně – obsah bodů 4.3 a 4.4 </a:t>
            </a:r>
            <a:r>
              <a:rPr lang="cs-CZ" sz="2400" b="1" dirty="0" smtClean="0"/>
              <a:t>SPC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134690"/>
          </a:xfr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2317046"/>
      </p:ext>
    </p:extLst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43736"/>
            <a:ext cx="8255260" cy="810090"/>
          </a:xfrm>
        </p:spPr>
        <p:txBody>
          <a:bodyPr>
            <a:normAutofit fontScale="90000"/>
          </a:bodyPr>
          <a:lstStyle/>
          <a:p>
            <a:r>
              <a:rPr lang="cs-CZ" dirty="0"/>
              <a:t>Definice </a:t>
            </a:r>
            <a:r>
              <a:rPr lang="cs-CZ" dirty="0" err="1"/>
              <a:t>safety</a:t>
            </a:r>
            <a:r>
              <a:rPr lang="cs-CZ" dirty="0"/>
              <a:t> </a:t>
            </a:r>
            <a:r>
              <a:rPr lang="cs-CZ" dirty="0" err="1" smtClean="0"/>
              <a:t>concerns</a:t>
            </a:r>
            <a:r>
              <a:rPr lang="cs-CZ" dirty="0" smtClean="0"/>
              <a:t> – navrhovaná dle GVP update Modul V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545" y="1763815"/>
            <a:ext cx="8229600" cy="4455495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sz="3000" dirty="0"/>
              <a:t>Významné identifikované nebo potenciální </a:t>
            </a:r>
            <a:r>
              <a:rPr lang="cs-CZ" sz="3000" b="1" dirty="0">
                <a:solidFill>
                  <a:srgbClr val="92D050"/>
                </a:solidFill>
              </a:rPr>
              <a:t>riziko</a:t>
            </a:r>
            <a:r>
              <a:rPr lang="cs-CZ" sz="3000" dirty="0"/>
              <a:t> je takové, které by mohlo mít </a:t>
            </a:r>
            <a:r>
              <a:rPr lang="cs-CZ" sz="3000" b="1" dirty="0">
                <a:solidFill>
                  <a:srgbClr val="92D050"/>
                </a:solidFill>
              </a:rPr>
              <a:t>dopad na poměr přínosů a rizik (benefit-risk) </a:t>
            </a:r>
            <a:r>
              <a:rPr lang="cs-CZ" sz="3000" dirty="0" smtClean="0"/>
              <a:t>dotyčného léčivého přípravku, když/až se více </a:t>
            </a:r>
            <a:r>
              <a:rPr lang="cs-CZ" sz="3000" dirty="0"/>
              <a:t>charakterizuje a/nebo </a:t>
            </a:r>
            <a:r>
              <a:rPr lang="cs-CZ" sz="3000" b="1" dirty="0">
                <a:solidFill>
                  <a:srgbClr val="92D050"/>
                </a:solidFill>
              </a:rPr>
              <a:t>pokud na ně není brán příslušný zřetel v rutinní klinické praxi</a:t>
            </a:r>
            <a:r>
              <a:rPr lang="cs-CZ" sz="3000" dirty="0"/>
              <a:t> a které tudíž obvykle vyžaduje další vyhodnocování v rámci Farmakovigilančního plánu (zjišťovat frekvenci, závažnost, a výsledek za podmínek běžného používání, populace ve zvýšeném riziku atd.), nebo </a:t>
            </a:r>
            <a:r>
              <a:rPr lang="cs-CZ" sz="3000" b="1" dirty="0">
                <a:solidFill>
                  <a:srgbClr val="92D050"/>
                </a:solidFill>
              </a:rPr>
              <a:t>vyžaduje opatření pro minimalizaci rizik nad rámec jejich rutinní komunikace. </a:t>
            </a:r>
            <a:endParaRPr lang="en-US" sz="3000" b="1" dirty="0">
              <a:solidFill>
                <a:srgbClr val="92D050"/>
              </a:solidFill>
            </a:endParaRPr>
          </a:p>
          <a:p>
            <a:pPr marL="0" indent="0">
              <a:buNone/>
            </a:pPr>
            <a:endParaRPr lang="en-US" b="1" dirty="0">
              <a:solidFill>
                <a:srgbClr val="92D050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358468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41530" y="863715"/>
            <a:ext cx="8255260" cy="630070"/>
          </a:xfrm>
        </p:spPr>
        <p:txBody>
          <a:bodyPr>
            <a:noAutofit/>
          </a:bodyPr>
          <a:lstStyle/>
          <a:p>
            <a:r>
              <a:rPr lang="cs-CZ" sz="2600" dirty="0" smtClean="0">
                <a:solidFill>
                  <a:srgbClr val="92D050"/>
                </a:solidFill>
              </a:rPr>
              <a:t>Riziko –kritéria zařazení dle update GVP Module V</a:t>
            </a:r>
            <a:endParaRPr lang="en-US" sz="2600" dirty="0">
              <a:solidFill>
                <a:srgbClr val="92D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83795"/>
            <a:ext cx="8229600" cy="4725525"/>
          </a:xfrm>
        </p:spPr>
        <p:txBody>
          <a:bodyPr>
            <a:normAutofit fontScale="92500" lnSpcReduction="10000"/>
          </a:bodyPr>
          <a:lstStyle/>
          <a:p>
            <a:r>
              <a:rPr lang="cs-CZ" b="1" dirty="0" smtClean="0"/>
              <a:t>Základní definice zůstává ale : </a:t>
            </a:r>
          </a:p>
          <a:p>
            <a:pPr marL="514350" indent="-514350">
              <a:buAutoNum type="arabicParenR"/>
            </a:pPr>
            <a:r>
              <a:rPr lang="cs-CZ" b="1" dirty="0" smtClean="0"/>
              <a:t>kontraindikace(bod 4.3 SPC) nebudou patřit do </a:t>
            </a:r>
            <a:r>
              <a:rPr lang="cs-CZ" b="1" dirty="0" err="1" smtClean="0"/>
              <a:t>important</a:t>
            </a:r>
            <a:r>
              <a:rPr lang="cs-CZ" b="1" dirty="0" smtClean="0"/>
              <a:t> </a:t>
            </a:r>
            <a:r>
              <a:rPr lang="cs-CZ" b="1" dirty="0" err="1" smtClean="0"/>
              <a:t>identified</a:t>
            </a:r>
            <a:r>
              <a:rPr lang="cs-CZ" b="1" dirty="0" smtClean="0"/>
              <a:t> </a:t>
            </a:r>
            <a:r>
              <a:rPr lang="cs-CZ" b="1" dirty="0" err="1" smtClean="0"/>
              <a:t>risks</a:t>
            </a:r>
            <a:endParaRPr lang="cs-CZ" b="1" dirty="0"/>
          </a:p>
          <a:p>
            <a:pPr marL="514350" indent="-514350">
              <a:buAutoNum type="arabicParenR"/>
            </a:pPr>
            <a:r>
              <a:rPr lang="cs-CZ" b="1" dirty="0" smtClean="0"/>
              <a:t>Zařazují se rizika, která vyžadují</a:t>
            </a:r>
          </a:p>
          <a:p>
            <a:pPr marL="0" indent="0">
              <a:buNone/>
            </a:pPr>
            <a:r>
              <a:rPr lang="cs-CZ" b="1" dirty="0"/>
              <a:t>-</a:t>
            </a:r>
            <a:r>
              <a:rPr lang="cs-CZ" b="1" dirty="0" smtClean="0"/>
              <a:t> risk minimisation measures </a:t>
            </a:r>
            <a:r>
              <a:rPr lang="en-US" b="1" dirty="0" smtClean="0"/>
              <a:t>beyond</a:t>
            </a:r>
            <a:r>
              <a:rPr lang="cs-CZ" b="1" dirty="0" smtClean="0"/>
              <a:t> </a:t>
            </a:r>
            <a:r>
              <a:rPr lang="en-US" b="1" dirty="0" smtClean="0"/>
              <a:t>routine</a:t>
            </a:r>
          </a:p>
          <a:p>
            <a:pPr>
              <a:buFontTx/>
              <a:buChar char="-"/>
            </a:pPr>
            <a:r>
              <a:rPr lang="cs-CZ" b="1" dirty="0" smtClean="0"/>
              <a:t>Additional risk minimisation measures</a:t>
            </a:r>
          </a:p>
          <a:p>
            <a:pPr>
              <a:buFontTx/>
              <a:buChar char="-"/>
            </a:pPr>
            <a:r>
              <a:rPr lang="cs-CZ" b="1" dirty="0" smtClean="0"/>
              <a:t>Additional </a:t>
            </a:r>
            <a:r>
              <a:rPr lang="cs-CZ" b="1" dirty="0" err="1" smtClean="0"/>
              <a:t>pharmaciovigilance</a:t>
            </a:r>
            <a:r>
              <a:rPr lang="cs-CZ" b="1" dirty="0" smtClean="0"/>
              <a:t> </a:t>
            </a:r>
            <a:r>
              <a:rPr lang="cs-CZ" b="1" dirty="0" err="1" smtClean="0"/>
              <a:t>activities</a:t>
            </a:r>
            <a:endParaRPr lang="cs-CZ" b="1" dirty="0" smtClean="0"/>
          </a:p>
          <a:p>
            <a:r>
              <a:rPr lang="cs-CZ" b="1" dirty="0" smtClean="0">
                <a:solidFill>
                  <a:srgbClr val="FF0000"/>
                </a:solidFill>
              </a:rPr>
              <a:t>Nezařazuje se</a:t>
            </a:r>
            <a:r>
              <a:rPr lang="cs-CZ" dirty="0" smtClean="0"/>
              <a:t>: minimální </a:t>
            </a:r>
            <a:r>
              <a:rPr lang="cs-CZ" dirty="0"/>
              <a:t>dopad na pacienta, nevyžaduje nebo nebude vyžadovat změnu v klinické praxi (změnu dávkování, častější </a:t>
            </a:r>
            <a:r>
              <a:rPr lang="cs-CZ" dirty="0" smtClean="0"/>
              <a:t>kontroly atd.) . Nebo závažný NU, který je ale vysoce raritní</a:t>
            </a:r>
            <a:endParaRPr lang="en-US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7959345"/>
      </p:ext>
    </p:extLst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53726"/>
            <a:ext cx="8255260" cy="630070"/>
          </a:xfrm>
        </p:spPr>
        <p:txBody>
          <a:bodyPr>
            <a:normAutofit/>
          </a:bodyPr>
          <a:lstStyle/>
          <a:p>
            <a:r>
              <a:rPr lang="cs-CZ" sz="2800" dirty="0"/>
              <a:t>M</a:t>
            </a:r>
            <a:r>
              <a:rPr lang="en-GB" sz="2800" dirty="0" err="1" smtClean="0"/>
              <a:t>issing</a:t>
            </a:r>
            <a:r>
              <a:rPr lang="en-GB" sz="2800" dirty="0" smtClean="0"/>
              <a:t> </a:t>
            </a:r>
            <a:r>
              <a:rPr lang="en-GB" sz="2800" dirty="0"/>
              <a:t>information</a:t>
            </a:r>
            <a:endParaRPr lang="en-US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83795"/>
            <a:ext cx="8229600" cy="4536205"/>
          </a:xfrm>
        </p:spPr>
        <p:txBody>
          <a:bodyPr>
            <a:normAutofit/>
          </a:bodyPr>
          <a:lstStyle/>
          <a:p>
            <a:r>
              <a:rPr lang="cs-CZ" dirty="0" smtClean="0"/>
              <a:t>zohlednit předpokládané používání LP</a:t>
            </a:r>
          </a:p>
          <a:p>
            <a:r>
              <a:rPr lang="cs-CZ" dirty="0" smtClean="0"/>
              <a:t>long term use</a:t>
            </a:r>
          </a:p>
          <a:p>
            <a:r>
              <a:rPr lang="cs-CZ" dirty="0" smtClean="0"/>
              <a:t>populace, které nebyly zkoumány v klin. studiích a u kterých </a:t>
            </a:r>
            <a:r>
              <a:rPr lang="cs-CZ" b="1" dirty="0" smtClean="0"/>
              <a:t>lze předpokládat použití </a:t>
            </a:r>
            <a:r>
              <a:rPr lang="cs-CZ" dirty="0" smtClean="0"/>
              <a:t>a kde by se </a:t>
            </a:r>
            <a:r>
              <a:rPr lang="cs-CZ" b="1" dirty="0" smtClean="0"/>
              <a:t>bezpečnostní profil mohl lišit </a:t>
            </a:r>
            <a:r>
              <a:rPr lang="cs-CZ" dirty="0" smtClean="0"/>
              <a:t>(pacienti s postižením ledvin, těhotné a kojící ženy)</a:t>
            </a:r>
          </a:p>
          <a:p>
            <a:r>
              <a:rPr lang="fr-FR" dirty="0" smtClean="0"/>
              <a:t>off-label </a:t>
            </a:r>
            <a:r>
              <a:rPr lang="fr-FR" dirty="0"/>
              <a:t>–kde </a:t>
            </a:r>
            <a:r>
              <a:rPr lang="fr-FR" b="1" dirty="0"/>
              <a:t>je pravděpodobné, že se bude používat</a:t>
            </a:r>
            <a:r>
              <a:rPr lang="fr-FR" dirty="0"/>
              <a:t> u zcela jiné populace pacientů –dop. </a:t>
            </a:r>
            <a:r>
              <a:rPr lang="fr-FR" dirty="0" smtClean="0"/>
              <a:t>specifikovat </a:t>
            </a:r>
            <a:r>
              <a:rPr lang="fr-FR" dirty="0"/>
              <a:t>přímo v </a:t>
            </a:r>
            <a:r>
              <a:rPr lang="cs-CZ" dirty="0" smtClean="0"/>
              <a:t>názvu </a:t>
            </a:r>
            <a:r>
              <a:rPr lang="fr-FR" dirty="0" smtClean="0"/>
              <a:t>missing </a:t>
            </a:r>
            <a:r>
              <a:rPr lang="fr-FR" dirty="0"/>
              <a:t>inf. </a:t>
            </a:r>
            <a:endParaRPr lang="en-US" dirty="0"/>
          </a:p>
          <a:p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8990425"/>
      </p:ext>
    </p:extLst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53726"/>
            <a:ext cx="8255260" cy="81009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Part II: Module </a:t>
            </a:r>
            <a:r>
              <a:rPr lang="en-US" dirty="0" err="1" smtClean="0"/>
              <a:t>SVII</a:t>
            </a:r>
            <a:r>
              <a:rPr lang="en-US" dirty="0" smtClean="0"/>
              <a:t> - Identified and potential risks</a:t>
            </a:r>
            <a:r>
              <a:rPr lang="cs-CZ" dirty="0" smtClean="0"/>
              <a:t> návrh aktualizace GVP Modul V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63815"/>
            <a:ext cx="8229600" cy="4635515"/>
          </a:xfrm>
        </p:spPr>
        <p:txBody>
          <a:bodyPr>
            <a:normAutofit fontScale="92500" lnSpcReduction="10000"/>
          </a:bodyPr>
          <a:lstStyle/>
          <a:p>
            <a:r>
              <a:rPr lang="cs-CZ" b="1" dirty="0" smtClean="0"/>
              <a:t>neuplatňoval by se pro </a:t>
            </a:r>
            <a:r>
              <a:rPr lang="cs-CZ" dirty="0" smtClean="0"/>
              <a:t>– </a:t>
            </a:r>
            <a:r>
              <a:rPr lang="cs-CZ" dirty="0" err="1" smtClean="0"/>
              <a:t>generika</a:t>
            </a:r>
            <a:r>
              <a:rPr lang="cs-CZ" dirty="0" smtClean="0"/>
              <a:t>, hybridy, fixní kombinace, které nepředstavují novou kombinaci látek, originální LP, kde již byl LP s tou samou </a:t>
            </a:r>
            <a:r>
              <a:rPr lang="cs-CZ" dirty="0" err="1" smtClean="0"/>
              <a:t>úč.l</a:t>
            </a:r>
            <a:r>
              <a:rPr lang="cs-CZ" dirty="0" smtClean="0"/>
              <a:t>. na trhu vice než 10 let.</a:t>
            </a:r>
          </a:p>
          <a:p>
            <a:r>
              <a:rPr lang="cs-CZ" b="1" dirty="0" smtClean="0">
                <a:solidFill>
                  <a:srgbClr val="FF0000"/>
                </a:solidFill>
              </a:rPr>
              <a:t>Výčet NU </a:t>
            </a:r>
            <a:r>
              <a:rPr lang="cs-CZ" b="1" dirty="0">
                <a:solidFill>
                  <a:srgbClr val="FF0000"/>
                </a:solidFill>
              </a:rPr>
              <a:t>=</a:t>
            </a:r>
            <a:r>
              <a:rPr lang="cs-CZ" b="1" dirty="0" smtClean="0">
                <a:solidFill>
                  <a:srgbClr val="FF0000"/>
                </a:solidFill>
              </a:rPr>
              <a:t> rizik</a:t>
            </a:r>
            <a:r>
              <a:rPr lang="cs-CZ" dirty="0" smtClean="0">
                <a:solidFill>
                  <a:srgbClr val="FF0000"/>
                </a:solidFill>
              </a:rPr>
              <a:t> + u každého hodnocení proč je, nebo není považován za významné riziko</a:t>
            </a:r>
          </a:p>
          <a:p>
            <a:r>
              <a:rPr lang="cs-CZ" b="1" dirty="0" smtClean="0"/>
              <a:t>Významná rizika </a:t>
            </a:r>
            <a:r>
              <a:rPr lang="cs-CZ" dirty="0" smtClean="0"/>
              <a:t>–  míra vědeckých důkazů, na jejichž podkladě je riziko hodnoceno jako významné</a:t>
            </a:r>
          </a:p>
          <a:p>
            <a:r>
              <a:rPr lang="cs-CZ" b="1" dirty="0" smtClean="0"/>
              <a:t>Rizika která již nejsou považována za významná </a:t>
            </a:r>
            <a:r>
              <a:rPr lang="cs-CZ" dirty="0" smtClean="0"/>
              <a:t>– odůvodnění proč</a:t>
            </a:r>
          </a:p>
          <a:p>
            <a:r>
              <a:rPr lang="cs-CZ" b="1" dirty="0" err="1" smtClean="0"/>
              <a:t>Missing</a:t>
            </a:r>
            <a:r>
              <a:rPr lang="cs-CZ" b="1" dirty="0" smtClean="0"/>
              <a:t> information </a:t>
            </a:r>
            <a:r>
              <a:rPr lang="cs-CZ" dirty="0" smtClean="0"/>
              <a:t>–proč zařadit, jaké se očekává riziko</a:t>
            </a: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4839536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1"/>
            <a:ext cx="8229600" cy="48512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/>
              <a:t>Významné identifikované nebo potenciální </a:t>
            </a:r>
            <a:r>
              <a:rPr lang="cs-CZ" b="1" dirty="0"/>
              <a:t>riziko</a:t>
            </a:r>
            <a:r>
              <a:rPr lang="cs-CZ" dirty="0"/>
              <a:t> je takové, které by mohlo mít </a:t>
            </a:r>
            <a:r>
              <a:rPr lang="cs-CZ" b="1" dirty="0">
                <a:solidFill>
                  <a:srgbClr val="92D050"/>
                </a:solidFill>
              </a:rPr>
              <a:t>dopad na poměr přínosů a rizik (benefit-risk) </a:t>
            </a:r>
            <a:r>
              <a:rPr lang="cs-CZ" dirty="0"/>
              <a:t>dotyčného léčivého přípravku, když/až se více/hlouběji charakterizuje a/nebo pokud na </a:t>
            </a:r>
            <a:r>
              <a:rPr lang="cs-CZ" b="1" dirty="0"/>
              <a:t>ně není brán příslušný zřetel v rutinní klinické praxi </a:t>
            </a:r>
            <a:r>
              <a:rPr lang="cs-CZ" dirty="0"/>
              <a:t>a které tudíž obvykle vyžaduje další vyhodnocování v rámci Farmakovigilančního plánu (zjišťovat frekvenci, závažnost, a výsledek za podmínek běžného používání, populace ve zvýšeném riziku atd.), nebo vyžaduje </a:t>
            </a:r>
            <a:r>
              <a:rPr lang="cs-CZ" b="1" dirty="0"/>
              <a:t>opatření pro minimalizaci rizik nad rámec jejich rutinní komunikace. </a:t>
            </a:r>
            <a:endParaRPr lang="en-US" b="1" dirty="0"/>
          </a:p>
          <a:p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0813670"/>
      </p:ext>
    </p:extLst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98730"/>
            <a:ext cx="8210255" cy="765085"/>
          </a:xfrm>
        </p:spPr>
        <p:txBody>
          <a:bodyPr/>
          <a:lstStyle/>
          <a:p>
            <a:r>
              <a:rPr lang="cs-CZ" dirty="0" smtClean="0">
                <a:solidFill>
                  <a:srgbClr val="92D050"/>
                </a:solidFill>
              </a:rPr>
              <a:t>Dopad na benefit/risk</a:t>
            </a:r>
            <a:endParaRPr lang="en-US" dirty="0">
              <a:solidFill>
                <a:srgbClr val="92D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08819"/>
            <a:ext cx="8229600" cy="4455495"/>
          </a:xfrm>
        </p:spPr>
        <p:txBody>
          <a:bodyPr>
            <a:normAutofit fontScale="92500" lnSpcReduction="10000"/>
          </a:bodyPr>
          <a:lstStyle/>
          <a:p>
            <a:r>
              <a:rPr lang="cs-CZ" dirty="0" err="1"/>
              <a:t>t</a:t>
            </a:r>
            <a:r>
              <a:rPr lang="en-US" dirty="0" err="1" smtClean="0"/>
              <a:t>ěžce</a:t>
            </a:r>
            <a:r>
              <a:rPr lang="en-US" dirty="0" smtClean="0"/>
              <a:t> </a:t>
            </a:r>
            <a:r>
              <a:rPr lang="en-US" dirty="0" err="1"/>
              <a:t>definovatelný</a:t>
            </a:r>
            <a:r>
              <a:rPr lang="en-US" dirty="0"/>
              <a:t> </a:t>
            </a:r>
            <a:r>
              <a:rPr lang="cs-CZ" dirty="0" smtClean="0"/>
              <a:t>pojem</a:t>
            </a:r>
            <a:r>
              <a:rPr lang="en-US" dirty="0" smtClean="0"/>
              <a:t> </a:t>
            </a:r>
            <a:r>
              <a:rPr lang="en-US" dirty="0"/>
              <a:t>(ICH </a:t>
            </a:r>
            <a:r>
              <a:rPr lang="en-US" dirty="0" err="1"/>
              <a:t>definice</a:t>
            </a:r>
            <a:r>
              <a:rPr lang="en-US" dirty="0"/>
              <a:t>)</a:t>
            </a:r>
          </a:p>
          <a:p>
            <a:r>
              <a:rPr lang="en-US" dirty="0"/>
              <a:t>do </a:t>
            </a:r>
            <a:r>
              <a:rPr lang="en-US" dirty="0" err="1"/>
              <a:t>jaké</a:t>
            </a:r>
            <a:r>
              <a:rPr lang="en-US" dirty="0"/>
              <a:t> </a:t>
            </a:r>
            <a:r>
              <a:rPr lang="en-US" dirty="0" smtClean="0"/>
              <a:t>m</a:t>
            </a:r>
            <a:r>
              <a:rPr lang="cs-CZ" dirty="0" smtClean="0"/>
              <a:t>í</a:t>
            </a:r>
            <a:r>
              <a:rPr lang="en-US" dirty="0" err="1" smtClean="0"/>
              <a:t>ry</a:t>
            </a:r>
            <a:r>
              <a:rPr lang="en-US" dirty="0" smtClean="0"/>
              <a:t> </a:t>
            </a:r>
            <a:r>
              <a:rPr lang="en-US" dirty="0" err="1" smtClean="0"/>
              <a:t>jsou</a:t>
            </a:r>
            <a:r>
              <a:rPr lang="en-US" dirty="0" smtClean="0"/>
              <a:t> </a:t>
            </a:r>
            <a:r>
              <a:rPr lang="en-US" dirty="0" err="1"/>
              <a:t>pacienti</a:t>
            </a:r>
            <a:r>
              <a:rPr lang="en-US" dirty="0"/>
              <a:t> a </a:t>
            </a:r>
            <a:r>
              <a:rPr lang="en-US" dirty="0" err="1" smtClean="0"/>
              <a:t>lékaři</a:t>
            </a:r>
            <a:r>
              <a:rPr lang="cs-CZ" dirty="0" smtClean="0"/>
              <a:t> riziko ochotni</a:t>
            </a:r>
            <a:r>
              <a:rPr lang="en-US" dirty="0" smtClean="0"/>
              <a:t> </a:t>
            </a:r>
            <a:r>
              <a:rPr lang="en-US" dirty="0" err="1"/>
              <a:t>akceptovat</a:t>
            </a:r>
            <a:r>
              <a:rPr lang="en-US" dirty="0"/>
              <a:t>, </a:t>
            </a:r>
            <a:r>
              <a:rPr lang="en-US" dirty="0" err="1"/>
              <a:t>nebo</a:t>
            </a:r>
            <a:r>
              <a:rPr lang="en-US" dirty="0"/>
              <a:t> </a:t>
            </a:r>
            <a:r>
              <a:rPr lang="en-US" dirty="0" err="1"/>
              <a:t>jak</a:t>
            </a:r>
            <a:r>
              <a:rPr lang="en-US" dirty="0"/>
              <a:t> ho </a:t>
            </a:r>
            <a:r>
              <a:rPr lang="en-US" dirty="0" err="1" smtClean="0"/>
              <a:t>vnímají</a:t>
            </a:r>
            <a:endParaRPr lang="cs-CZ" dirty="0" smtClean="0"/>
          </a:p>
          <a:p>
            <a:r>
              <a:rPr lang="en-US" b="1" dirty="0" err="1" smtClean="0"/>
              <a:t>ohled</a:t>
            </a:r>
            <a:r>
              <a:rPr lang="en-US" b="1" dirty="0" smtClean="0"/>
              <a:t> </a:t>
            </a:r>
            <a:r>
              <a:rPr lang="en-US" b="1" dirty="0" err="1"/>
              <a:t>na</a:t>
            </a:r>
            <a:r>
              <a:rPr lang="en-US" b="1" dirty="0"/>
              <a:t>  </a:t>
            </a:r>
            <a:r>
              <a:rPr lang="en-US" b="1" dirty="0" err="1"/>
              <a:t>léčené</a:t>
            </a:r>
            <a:r>
              <a:rPr lang="en-US" b="1" dirty="0"/>
              <a:t> </a:t>
            </a:r>
            <a:r>
              <a:rPr lang="en-US" b="1" dirty="0" err="1"/>
              <a:t>onemocnění</a:t>
            </a:r>
            <a:r>
              <a:rPr lang="en-US" b="1" dirty="0"/>
              <a:t> </a:t>
            </a:r>
            <a:r>
              <a:rPr lang="en-US" dirty="0"/>
              <a:t>( </a:t>
            </a:r>
            <a:r>
              <a:rPr lang="en-US" dirty="0" err="1"/>
              <a:t>čím</a:t>
            </a:r>
            <a:r>
              <a:rPr lang="en-US" dirty="0"/>
              <a:t> </a:t>
            </a:r>
            <a:r>
              <a:rPr lang="en-US" dirty="0" err="1"/>
              <a:t>závažnější</a:t>
            </a:r>
            <a:r>
              <a:rPr lang="en-US" dirty="0"/>
              <a:t> </a:t>
            </a:r>
            <a:r>
              <a:rPr lang="en-US" dirty="0" err="1"/>
              <a:t>onemocnění</a:t>
            </a:r>
            <a:r>
              <a:rPr lang="en-US" dirty="0"/>
              <a:t>, </a:t>
            </a:r>
            <a:r>
              <a:rPr lang="en-US" dirty="0" err="1" smtClean="0"/>
              <a:t>tím</a:t>
            </a:r>
            <a:r>
              <a:rPr lang="cs-CZ" dirty="0" smtClean="0"/>
              <a:t> lze tolerovat vyšší riziko</a:t>
            </a:r>
            <a:r>
              <a:rPr lang="en-US" dirty="0" smtClean="0"/>
              <a:t>)</a:t>
            </a:r>
            <a:endParaRPr lang="en-US" dirty="0"/>
          </a:p>
          <a:p>
            <a:r>
              <a:rPr lang="cs-CZ" b="1" dirty="0" err="1"/>
              <a:t>c</a:t>
            </a:r>
            <a:r>
              <a:rPr lang="en-US" b="1" dirty="0" err="1" smtClean="0"/>
              <a:t>ílová</a:t>
            </a:r>
            <a:r>
              <a:rPr lang="en-US" b="1" dirty="0" smtClean="0"/>
              <a:t> </a:t>
            </a:r>
            <a:r>
              <a:rPr lang="en-US" b="1" dirty="0"/>
              <a:t>populace</a:t>
            </a:r>
            <a:r>
              <a:rPr lang="en-US" dirty="0"/>
              <a:t>: </a:t>
            </a:r>
            <a:r>
              <a:rPr lang="en-US" dirty="0" err="1"/>
              <a:t>relativně</a:t>
            </a:r>
            <a:r>
              <a:rPr lang="en-US" dirty="0"/>
              <a:t> </a:t>
            </a:r>
            <a:r>
              <a:rPr lang="en-US" dirty="0" smtClean="0"/>
              <a:t>mal</a:t>
            </a:r>
            <a:r>
              <a:rPr lang="cs-CZ" dirty="0" smtClean="0"/>
              <a:t>é</a:t>
            </a:r>
            <a:r>
              <a:rPr lang="en-US" dirty="0" smtClean="0"/>
              <a:t> </a:t>
            </a:r>
            <a:r>
              <a:rPr lang="en-US" dirty="0" err="1"/>
              <a:t>riziko</a:t>
            </a:r>
            <a:r>
              <a:rPr lang="en-US" dirty="0"/>
              <a:t>, </a:t>
            </a:r>
            <a:r>
              <a:rPr lang="en-US" dirty="0" err="1"/>
              <a:t>které</a:t>
            </a:r>
            <a:r>
              <a:rPr lang="en-US" dirty="0"/>
              <a:t> se ale </a:t>
            </a:r>
            <a:r>
              <a:rPr lang="en-US" dirty="0" err="1"/>
              <a:t>projevuje</a:t>
            </a:r>
            <a:r>
              <a:rPr lang="en-US" dirty="0"/>
              <a:t> u </a:t>
            </a:r>
            <a:r>
              <a:rPr lang="en-US" dirty="0" err="1"/>
              <a:t>jiné</a:t>
            </a:r>
            <a:r>
              <a:rPr lang="en-US" dirty="0"/>
              <a:t> SOC, </a:t>
            </a:r>
            <a:r>
              <a:rPr lang="en-US" dirty="0" err="1"/>
              <a:t>než</a:t>
            </a:r>
            <a:r>
              <a:rPr lang="en-US" dirty="0"/>
              <a:t> je </a:t>
            </a:r>
            <a:r>
              <a:rPr lang="en-US" dirty="0" err="1"/>
              <a:t>cílové</a:t>
            </a:r>
            <a:r>
              <a:rPr lang="en-US" dirty="0"/>
              <a:t> pro </a:t>
            </a:r>
            <a:r>
              <a:rPr lang="en-US" dirty="0" err="1"/>
              <a:t>léčbu</a:t>
            </a:r>
            <a:r>
              <a:rPr lang="en-US" dirty="0"/>
              <a:t>, </a:t>
            </a:r>
            <a:r>
              <a:rPr lang="en-US" dirty="0" err="1"/>
              <a:t>bude</a:t>
            </a:r>
            <a:r>
              <a:rPr lang="en-US" dirty="0"/>
              <a:t>  </a:t>
            </a:r>
            <a:r>
              <a:rPr lang="en-US" dirty="0" err="1"/>
              <a:t>vnímáno</a:t>
            </a:r>
            <a:r>
              <a:rPr lang="en-US" dirty="0"/>
              <a:t> </a:t>
            </a:r>
            <a:r>
              <a:rPr lang="en-US" dirty="0" err="1"/>
              <a:t>pacientem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lékařem</a:t>
            </a:r>
            <a:r>
              <a:rPr lang="en-US" dirty="0"/>
              <a:t> </a:t>
            </a:r>
            <a:r>
              <a:rPr lang="en-US" dirty="0" err="1"/>
              <a:t>hůře</a:t>
            </a:r>
            <a:r>
              <a:rPr lang="en-US" dirty="0"/>
              <a:t> </a:t>
            </a:r>
            <a:r>
              <a:rPr lang="en-US" dirty="0" smtClean="0"/>
              <a:t>(</a:t>
            </a:r>
            <a:r>
              <a:rPr lang="en-US" dirty="0" err="1" smtClean="0"/>
              <a:t>indikace</a:t>
            </a:r>
            <a:r>
              <a:rPr lang="en-US" dirty="0" smtClean="0"/>
              <a:t> </a:t>
            </a:r>
            <a:r>
              <a:rPr lang="en-US" dirty="0" err="1"/>
              <a:t>onemocnění</a:t>
            </a:r>
            <a:r>
              <a:rPr lang="en-US" dirty="0"/>
              <a:t> </a:t>
            </a:r>
            <a:r>
              <a:rPr lang="en-US" dirty="0" err="1"/>
              <a:t>jater</a:t>
            </a:r>
            <a:r>
              <a:rPr lang="en-US" dirty="0"/>
              <a:t> a </a:t>
            </a:r>
            <a:r>
              <a:rPr lang="en-US" dirty="0" err="1"/>
              <a:t>riziko</a:t>
            </a:r>
            <a:r>
              <a:rPr lang="en-US" dirty="0"/>
              <a:t> </a:t>
            </a:r>
            <a:r>
              <a:rPr lang="en-US" dirty="0" err="1"/>
              <a:t>bude</a:t>
            </a:r>
            <a:r>
              <a:rPr lang="en-US" dirty="0"/>
              <a:t> </a:t>
            </a:r>
            <a:r>
              <a:rPr lang="en-US" dirty="0" err="1"/>
              <a:t>ledvinné</a:t>
            </a:r>
            <a:r>
              <a:rPr lang="en-US" dirty="0"/>
              <a:t> </a:t>
            </a:r>
            <a:r>
              <a:rPr lang="en-US" dirty="0" err="1"/>
              <a:t>poškození</a:t>
            </a:r>
            <a:r>
              <a:rPr lang="en-US" dirty="0"/>
              <a:t>)</a:t>
            </a:r>
          </a:p>
          <a:p>
            <a:r>
              <a:rPr lang="cs-CZ" b="1" dirty="0" err="1"/>
              <a:t>d</a:t>
            </a:r>
            <a:r>
              <a:rPr lang="en-US" b="1" dirty="0" err="1" smtClean="0"/>
              <a:t>ruh</a:t>
            </a:r>
            <a:r>
              <a:rPr lang="en-US" b="1" dirty="0" smtClean="0"/>
              <a:t> </a:t>
            </a:r>
            <a:r>
              <a:rPr lang="en-US" b="1" dirty="0"/>
              <a:t>LP </a:t>
            </a:r>
            <a:r>
              <a:rPr lang="en-US" dirty="0" smtClean="0"/>
              <a:t>–</a:t>
            </a:r>
            <a:r>
              <a:rPr lang="cs-CZ" dirty="0" smtClean="0"/>
              <a:t> i</a:t>
            </a:r>
            <a:r>
              <a:rPr lang="en-US" dirty="0" smtClean="0"/>
              <a:t> </a:t>
            </a:r>
            <a:r>
              <a:rPr lang="en-US" dirty="0" err="1"/>
              <a:t>relativně</a:t>
            </a:r>
            <a:r>
              <a:rPr lang="en-US" dirty="0"/>
              <a:t> </a:t>
            </a:r>
            <a:r>
              <a:rPr lang="en-US" dirty="0" err="1"/>
              <a:t>benigní</a:t>
            </a:r>
            <a:r>
              <a:rPr lang="en-US" dirty="0"/>
              <a:t> symptom </a:t>
            </a:r>
            <a:r>
              <a:rPr lang="en-US" dirty="0" err="1"/>
              <a:t>mohou</a:t>
            </a:r>
            <a:r>
              <a:rPr lang="en-US" dirty="0"/>
              <a:t> </a:t>
            </a:r>
            <a:r>
              <a:rPr lang="en-US" dirty="0" err="1"/>
              <a:t>být</a:t>
            </a:r>
            <a:r>
              <a:rPr lang="en-US" dirty="0"/>
              <a:t> </a:t>
            </a:r>
            <a:r>
              <a:rPr lang="en-US" dirty="0" err="1"/>
              <a:t>rizikem</a:t>
            </a:r>
            <a:r>
              <a:rPr lang="en-US" dirty="0"/>
              <a:t>, </a:t>
            </a:r>
            <a:r>
              <a:rPr lang="en-US" dirty="0" err="1"/>
              <a:t>pokud</a:t>
            </a:r>
            <a:r>
              <a:rPr lang="en-US" dirty="0"/>
              <a:t> se LP </a:t>
            </a:r>
            <a:r>
              <a:rPr lang="en-US" dirty="0" err="1"/>
              <a:t>používá</a:t>
            </a:r>
            <a:r>
              <a:rPr lang="en-US" dirty="0"/>
              <a:t> u </a:t>
            </a:r>
            <a:r>
              <a:rPr lang="en-US" dirty="0" err="1"/>
              <a:t>zdravých</a:t>
            </a:r>
            <a:r>
              <a:rPr lang="en-US" dirty="0"/>
              <a:t> </a:t>
            </a:r>
            <a:r>
              <a:rPr lang="en-US" dirty="0" err="1"/>
              <a:t>lidí</a:t>
            </a:r>
            <a:r>
              <a:rPr lang="en-US" dirty="0"/>
              <a:t>(</a:t>
            </a:r>
            <a:r>
              <a:rPr lang="en-US" dirty="0" err="1"/>
              <a:t>vakcíny</a:t>
            </a:r>
            <a:r>
              <a:rPr lang="en-US" dirty="0" smtClean="0"/>
              <a:t>)</a:t>
            </a:r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2664782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41530" y="1493786"/>
            <a:ext cx="8345270" cy="4626214"/>
          </a:xfrm>
        </p:spPr>
        <p:txBody>
          <a:bodyPr>
            <a:normAutofit lnSpcReduction="10000"/>
          </a:bodyPr>
          <a:lstStyle/>
          <a:p>
            <a:r>
              <a:rPr lang="cs-CZ" dirty="0"/>
              <a:t>Významné identifikované nebo potenciální </a:t>
            </a:r>
            <a:r>
              <a:rPr lang="cs-CZ" b="1" dirty="0">
                <a:solidFill>
                  <a:schemeClr val="accent3"/>
                </a:solidFill>
              </a:rPr>
              <a:t>riziko</a:t>
            </a:r>
            <a:r>
              <a:rPr lang="cs-CZ" dirty="0"/>
              <a:t> je takové, které by mohlo mít </a:t>
            </a:r>
            <a:r>
              <a:rPr lang="cs-CZ" b="1" dirty="0">
                <a:solidFill>
                  <a:schemeClr val="accent3"/>
                </a:solidFill>
              </a:rPr>
              <a:t>dopad na poměr přínosů a rizik (benefit-risk) </a:t>
            </a:r>
            <a:r>
              <a:rPr lang="cs-CZ" dirty="0"/>
              <a:t>dotyčného léčivého přípravku, když/až se </a:t>
            </a:r>
            <a:r>
              <a:rPr lang="cs-CZ" b="1" dirty="0">
                <a:solidFill>
                  <a:schemeClr val="accent3"/>
                </a:solidFill>
              </a:rPr>
              <a:t>více/hlouběji charakterizuje </a:t>
            </a:r>
            <a:r>
              <a:rPr lang="cs-CZ" dirty="0"/>
              <a:t>a/nebo pokud na ně </a:t>
            </a:r>
            <a:r>
              <a:rPr lang="cs-CZ" b="1" dirty="0">
                <a:solidFill>
                  <a:srgbClr val="92D050"/>
                </a:solidFill>
              </a:rPr>
              <a:t>není brán příslušný zřetel v rutinní klinické praxi </a:t>
            </a:r>
            <a:r>
              <a:rPr lang="cs-CZ" dirty="0"/>
              <a:t>a které tudíž obvykle </a:t>
            </a:r>
            <a:r>
              <a:rPr lang="cs-CZ" b="1" dirty="0">
                <a:solidFill>
                  <a:schemeClr val="accent3"/>
                </a:solidFill>
              </a:rPr>
              <a:t>vyžaduje další vyhodnocování v rámci Farmakovigilančního plánu</a:t>
            </a:r>
            <a:r>
              <a:rPr lang="cs-CZ" dirty="0">
                <a:solidFill>
                  <a:schemeClr val="accent3"/>
                </a:solidFill>
              </a:rPr>
              <a:t> </a:t>
            </a:r>
            <a:r>
              <a:rPr lang="cs-CZ" dirty="0"/>
              <a:t>(zjišťovat frekvenci, závažnost, a výsledek za podmínek běžného používání, populace ve zvýšeném riziku atd.), nebo vyžaduje </a:t>
            </a:r>
            <a:r>
              <a:rPr lang="cs-CZ" b="1" dirty="0">
                <a:solidFill>
                  <a:schemeClr val="accent3"/>
                </a:solidFill>
              </a:rPr>
              <a:t>opatření pro minimalizaci rizik nad rámec jejich rutinní komunikace</a:t>
            </a:r>
            <a:r>
              <a:rPr lang="cs-CZ" dirty="0">
                <a:solidFill>
                  <a:srgbClr val="92D050"/>
                </a:solidFill>
              </a:rPr>
              <a:t>. </a:t>
            </a:r>
            <a:endParaRPr lang="en-US" dirty="0">
              <a:solidFill>
                <a:srgbClr val="92D050"/>
              </a:solidFill>
            </a:endParaRPr>
          </a:p>
          <a:p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12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457200" y="908720"/>
            <a:ext cx="8120245" cy="315035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8676560"/>
      </p:ext>
    </p:extLst>
  </p:cSld>
  <p:clrMapOvr>
    <a:masterClrMapping/>
  </p:clrMapOvr>
  <p:transition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53726"/>
            <a:ext cx="8120245" cy="99010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92D050"/>
                </a:solidFill>
              </a:rPr>
              <a:t>Co je příslušný </a:t>
            </a:r>
            <a:r>
              <a:rPr lang="cs-CZ" dirty="0">
                <a:solidFill>
                  <a:srgbClr val="92D050"/>
                </a:solidFill>
              </a:rPr>
              <a:t>zřetel v rutinní klinické </a:t>
            </a:r>
            <a:r>
              <a:rPr lang="cs-CZ" dirty="0" smtClean="0">
                <a:solidFill>
                  <a:srgbClr val="92D050"/>
                </a:solidFill>
              </a:rPr>
              <a:t>praxi ?</a:t>
            </a:r>
            <a:br>
              <a:rPr lang="cs-CZ" dirty="0" smtClean="0">
                <a:solidFill>
                  <a:srgbClr val="92D050"/>
                </a:solidFill>
              </a:rPr>
            </a:br>
            <a:r>
              <a:rPr lang="cs-CZ" b="0" dirty="0" smtClean="0">
                <a:solidFill>
                  <a:srgbClr val="92D050"/>
                </a:solidFill>
              </a:rPr>
              <a:t>(</a:t>
            </a:r>
            <a:r>
              <a:rPr lang="cs-CZ" sz="2200" dirty="0" smtClean="0">
                <a:solidFill>
                  <a:srgbClr val="92D050"/>
                </a:solidFill>
              </a:rPr>
              <a:t>návrh aktualizace GVP Modul V)</a:t>
            </a:r>
            <a:endParaRPr lang="en-US" sz="2200" dirty="0">
              <a:solidFill>
                <a:srgbClr val="92D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98831"/>
            <a:ext cx="8229600" cy="4500500"/>
          </a:xfrm>
        </p:spPr>
        <p:txBody>
          <a:bodyPr>
            <a:noAutofit/>
          </a:bodyPr>
          <a:lstStyle/>
          <a:p>
            <a:pPr lvl="0"/>
            <a:r>
              <a:rPr lang="en-US" sz="2000" dirty="0" err="1"/>
              <a:t>riziko</a:t>
            </a:r>
            <a:r>
              <a:rPr lang="en-US" sz="2000" dirty="0"/>
              <a:t>, </a:t>
            </a:r>
            <a:r>
              <a:rPr lang="en-US" sz="2000" b="1" dirty="0" err="1"/>
              <a:t>které</a:t>
            </a:r>
            <a:r>
              <a:rPr lang="en-US" sz="2000" b="1" dirty="0"/>
              <a:t> </a:t>
            </a:r>
            <a:r>
              <a:rPr lang="en-US" sz="2000" b="1" dirty="0" err="1"/>
              <a:t>lze</a:t>
            </a:r>
            <a:r>
              <a:rPr lang="en-US" sz="2000" b="1" dirty="0"/>
              <a:t>  </a:t>
            </a:r>
            <a:r>
              <a:rPr lang="en-US" sz="2000" b="1" dirty="0" err="1"/>
              <a:t>virtuálně</a:t>
            </a:r>
            <a:r>
              <a:rPr lang="en-US" sz="2000" b="1" dirty="0"/>
              <a:t> </a:t>
            </a:r>
            <a:r>
              <a:rPr lang="en-US" sz="2000" b="1" dirty="0" err="1"/>
              <a:t>minimalizovat</a:t>
            </a:r>
            <a:r>
              <a:rPr lang="en-US" sz="2000" b="1" dirty="0"/>
              <a:t> </a:t>
            </a:r>
            <a:r>
              <a:rPr lang="en-US" sz="2000" b="1" dirty="0" err="1"/>
              <a:t>na</a:t>
            </a:r>
            <a:r>
              <a:rPr lang="en-US" sz="2000" b="1" dirty="0"/>
              <a:t> 0 </a:t>
            </a:r>
            <a:r>
              <a:rPr lang="en-US" sz="2000" b="1" dirty="0" err="1"/>
              <a:t>pomocí</a:t>
            </a:r>
            <a:r>
              <a:rPr lang="en-US" sz="2000" b="1" dirty="0"/>
              <a:t> </a:t>
            </a:r>
            <a:r>
              <a:rPr lang="en-US" sz="2000" b="1" dirty="0" err="1"/>
              <a:t>rutiních</a:t>
            </a:r>
            <a:r>
              <a:rPr lang="en-US" sz="2000" b="1" dirty="0"/>
              <a:t> </a:t>
            </a:r>
            <a:r>
              <a:rPr lang="en-US" sz="2000" b="1" dirty="0" err="1"/>
              <a:t>opatření</a:t>
            </a:r>
            <a:r>
              <a:rPr lang="en-US" sz="2000" b="1" dirty="0"/>
              <a:t> </a:t>
            </a:r>
            <a:r>
              <a:rPr lang="en-US" sz="2000" b="1" dirty="0" err="1"/>
              <a:t>nelze</a:t>
            </a:r>
            <a:r>
              <a:rPr lang="en-US" sz="2000" b="1" dirty="0"/>
              <a:t> </a:t>
            </a:r>
            <a:r>
              <a:rPr lang="en-US" sz="2000" b="1" dirty="0" err="1"/>
              <a:t>považovat</a:t>
            </a:r>
            <a:r>
              <a:rPr lang="en-US" sz="2000" b="1" dirty="0"/>
              <a:t> </a:t>
            </a:r>
            <a:r>
              <a:rPr lang="en-US" sz="2000" b="1" dirty="0" err="1"/>
              <a:t>za</a:t>
            </a:r>
            <a:r>
              <a:rPr lang="en-US" sz="2000" b="1" dirty="0"/>
              <a:t> </a:t>
            </a:r>
            <a:r>
              <a:rPr lang="en-US" sz="2000" b="1" dirty="0" err="1"/>
              <a:t>významné</a:t>
            </a:r>
            <a:r>
              <a:rPr lang="en-US" sz="2000" b="1" dirty="0"/>
              <a:t> </a:t>
            </a:r>
            <a:r>
              <a:rPr lang="en-US" sz="2000" dirty="0"/>
              <a:t>(</a:t>
            </a:r>
            <a:r>
              <a:rPr lang="en-US" sz="2000" dirty="0" err="1"/>
              <a:t>např</a:t>
            </a:r>
            <a:r>
              <a:rPr lang="en-US" sz="2000" dirty="0"/>
              <a:t>. </a:t>
            </a:r>
            <a:r>
              <a:rPr lang="en-US" sz="2000" dirty="0" err="1"/>
              <a:t>interakce</a:t>
            </a:r>
            <a:r>
              <a:rPr lang="en-US" sz="2000" dirty="0"/>
              <a:t> s </a:t>
            </a:r>
            <a:r>
              <a:rPr lang="en-US" sz="2000" dirty="0" err="1"/>
              <a:t>grepfruitovým</a:t>
            </a:r>
            <a:r>
              <a:rPr lang="en-US" sz="2000" dirty="0"/>
              <a:t> </a:t>
            </a:r>
            <a:r>
              <a:rPr lang="en-US" sz="2000" dirty="0" err="1"/>
              <a:t>džusem</a:t>
            </a:r>
            <a:r>
              <a:rPr lang="en-US" sz="2000" dirty="0"/>
              <a:t>), ale je to </a:t>
            </a:r>
            <a:r>
              <a:rPr lang="en-US" sz="2000" dirty="0" err="1" smtClean="0"/>
              <a:t>st</a:t>
            </a:r>
            <a:r>
              <a:rPr lang="cs-CZ" sz="2000" dirty="0" smtClean="0"/>
              <a:t>á</a:t>
            </a:r>
            <a:r>
              <a:rPr lang="en-US" sz="2000" dirty="0" smtClean="0"/>
              <a:t>le </a:t>
            </a:r>
            <a:r>
              <a:rPr lang="en-US" sz="2000" dirty="0" err="1" smtClean="0"/>
              <a:t>riziko</a:t>
            </a:r>
            <a:r>
              <a:rPr lang="cs-CZ" sz="2000" dirty="0" smtClean="0"/>
              <a:t>.</a:t>
            </a:r>
            <a:endParaRPr lang="en-US" sz="2000" dirty="0"/>
          </a:p>
          <a:p>
            <a:pPr lvl="0"/>
            <a:r>
              <a:rPr lang="en-US" sz="2000" dirty="0" err="1"/>
              <a:t>za</a:t>
            </a:r>
            <a:r>
              <a:rPr lang="en-US" sz="2000" dirty="0"/>
              <a:t> </a:t>
            </a:r>
            <a:r>
              <a:rPr lang="en-US" sz="2000" dirty="0" err="1"/>
              <a:t>určitých</a:t>
            </a:r>
            <a:r>
              <a:rPr lang="en-US" sz="2000" dirty="0"/>
              <a:t> </a:t>
            </a:r>
            <a:r>
              <a:rPr lang="en-US" sz="2000" dirty="0" err="1"/>
              <a:t>okolností</a:t>
            </a:r>
            <a:r>
              <a:rPr lang="en-US" sz="2000" dirty="0"/>
              <a:t> </a:t>
            </a:r>
            <a:r>
              <a:rPr lang="en-US" sz="2000" b="1" dirty="0"/>
              <a:t>se </a:t>
            </a:r>
            <a:r>
              <a:rPr lang="en-US" sz="2000" b="1" dirty="0" err="1"/>
              <a:t>může</a:t>
            </a:r>
            <a:r>
              <a:rPr lang="en-US" sz="2000" b="1" dirty="0"/>
              <a:t> </a:t>
            </a:r>
            <a:r>
              <a:rPr lang="en-US" sz="2000" b="1" dirty="0" err="1" smtClean="0"/>
              <a:t>st</a:t>
            </a:r>
            <a:r>
              <a:rPr lang="cs-CZ" sz="2000" b="1" dirty="0" smtClean="0"/>
              <a:t>á</a:t>
            </a:r>
            <a:r>
              <a:rPr lang="en-US" sz="2000" b="1" dirty="0" smtClean="0"/>
              <a:t>t </a:t>
            </a:r>
            <a:r>
              <a:rPr lang="en-US" sz="2000" b="1" dirty="0" err="1"/>
              <a:t>významným</a:t>
            </a:r>
            <a:r>
              <a:rPr lang="en-US" sz="2000" b="1" dirty="0"/>
              <a:t> </a:t>
            </a:r>
            <a:r>
              <a:rPr lang="en-US" sz="2000" dirty="0"/>
              <a:t>( </a:t>
            </a:r>
            <a:r>
              <a:rPr lang="en-US" sz="2000" dirty="0" err="1"/>
              <a:t>např</a:t>
            </a:r>
            <a:r>
              <a:rPr lang="en-US" sz="2000" dirty="0"/>
              <a:t> . je </a:t>
            </a:r>
            <a:r>
              <a:rPr lang="en-US" sz="2000" dirty="0" err="1"/>
              <a:t>vyžadování</a:t>
            </a:r>
            <a:r>
              <a:rPr lang="en-US" sz="2000" dirty="0"/>
              <a:t> </a:t>
            </a:r>
            <a:r>
              <a:rPr lang="en-US" sz="2000" dirty="0" err="1"/>
              <a:t>genetické</a:t>
            </a:r>
            <a:r>
              <a:rPr lang="en-US" sz="2000" dirty="0"/>
              <a:t> </a:t>
            </a:r>
            <a:r>
              <a:rPr lang="en-US" sz="2000" dirty="0" err="1"/>
              <a:t>testování</a:t>
            </a:r>
            <a:r>
              <a:rPr lang="en-US" sz="2000" dirty="0"/>
              <a:t> pred </a:t>
            </a:r>
            <a:r>
              <a:rPr lang="en-US" sz="2000" dirty="0" err="1"/>
              <a:t>podáním</a:t>
            </a:r>
            <a:r>
              <a:rPr lang="en-US" sz="2000" dirty="0"/>
              <a:t> </a:t>
            </a:r>
            <a:r>
              <a:rPr lang="en-US" sz="2000" dirty="0" err="1"/>
              <a:t>léčiva</a:t>
            </a:r>
            <a:r>
              <a:rPr lang="en-US" sz="2000" dirty="0"/>
              <a:t>, ale </a:t>
            </a:r>
            <a:r>
              <a:rPr lang="en-US" sz="2000" dirty="0" err="1"/>
              <a:t>lékaři</a:t>
            </a:r>
            <a:r>
              <a:rPr lang="en-US" sz="2000" dirty="0"/>
              <a:t> ho z </a:t>
            </a:r>
            <a:r>
              <a:rPr lang="en-US" sz="2000" dirty="0" err="1"/>
              <a:t>finančních</a:t>
            </a:r>
            <a:r>
              <a:rPr lang="en-US" sz="2000" dirty="0"/>
              <a:t> </a:t>
            </a:r>
            <a:r>
              <a:rPr lang="en-US" sz="2000" dirty="0" err="1"/>
              <a:t>nebo</a:t>
            </a:r>
            <a:r>
              <a:rPr lang="en-US" sz="2000" dirty="0"/>
              <a:t> </a:t>
            </a:r>
            <a:r>
              <a:rPr lang="en-US" sz="2000" dirty="0" err="1"/>
              <a:t>jiných</a:t>
            </a:r>
            <a:r>
              <a:rPr lang="en-US" sz="2000" dirty="0"/>
              <a:t> </a:t>
            </a:r>
            <a:r>
              <a:rPr lang="en-US" sz="2000" dirty="0" err="1"/>
              <a:t>důvodů</a:t>
            </a:r>
            <a:r>
              <a:rPr lang="en-US" sz="2000" dirty="0"/>
              <a:t> </a:t>
            </a:r>
            <a:r>
              <a:rPr lang="en-US" sz="2000" dirty="0" err="1"/>
              <a:t>nebudou</a:t>
            </a:r>
            <a:r>
              <a:rPr lang="en-US" sz="2000" dirty="0"/>
              <a:t> </a:t>
            </a:r>
            <a:r>
              <a:rPr lang="en-US" sz="2000" dirty="0" err="1"/>
              <a:t>pokaždé</a:t>
            </a:r>
            <a:r>
              <a:rPr lang="en-US" sz="2000" dirty="0"/>
              <a:t> </a:t>
            </a:r>
            <a:r>
              <a:rPr lang="en-US" sz="2000" dirty="0" err="1"/>
              <a:t>provádět</a:t>
            </a:r>
            <a:r>
              <a:rPr lang="en-US" sz="2000" dirty="0"/>
              <a:t> – </a:t>
            </a:r>
            <a:r>
              <a:rPr lang="en-US" sz="2000" dirty="0" err="1"/>
              <a:t>pak</a:t>
            </a:r>
            <a:r>
              <a:rPr lang="en-US" sz="2000" dirty="0"/>
              <a:t> je to </a:t>
            </a:r>
            <a:r>
              <a:rPr lang="en-US" sz="2000" dirty="0" err="1"/>
              <a:t>významné</a:t>
            </a:r>
            <a:r>
              <a:rPr lang="en-US" sz="2000" dirty="0"/>
              <a:t> </a:t>
            </a:r>
            <a:r>
              <a:rPr lang="en-US" sz="2000" dirty="0" err="1"/>
              <a:t>riziko</a:t>
            </a:r>
            <a:r>
              <a:rPr lang="en-US" sz="2000" dirty="0"/>
              <a:t>)</a:t>
            </a:r>
          </a:p>
          <a:p>
            <a:pPr lvl="0"/>
            <a:r>
              <a:rPr lang="en-US" sz="2000" dirty="0"/>
              <a:t>je </a:t>
            </a:r>
            <a:r>
              <a:rPr lang="en-US" sz="2000" dirty="0" err="1"/>
              <a:t>nutné</a:t>
            </a:r>
            <a:r>
              <a:rPr lang="en-US" sz="2000" dirty="0"/>
              <a:t> </a:t>
            </a:r>
            <a:r>
              <a:rPr lang="en-US" sz="2000" dirty="0" err="1"/>
              <a:t>si</a:t>
            </a:r>
            <a:r>
              <a:rPr lang="en-US" sz="2000" dirty="0"/>
              <a:t> </a:t>
            </a:r>
            <a:r>
              <a:rPr lang="en-US" sz="2000" dirty="0" err="1" smtClean="0"/>
              <a:t>uv</a:t>
            </a:r>
            <a:r>
              <a:rPr lang="cs-CZ" sz="2000" dirty="0" smtClean="0"/>
              <a:t>ě</a:t>
            </a:r>
            <a:r>
              <a:rPr lang="en-US" sz="2000" dirty="0" err="1" smtClean="0"/>
              <a:t>domit</a:t>
            </a:r>
            <a:r>
              <a:rPr lang="en-US" sz="2000" dirty="0"/>
              <a:t>, </a:t>
            </a:r>
            <a:r>
              <a:rPr lang="en-US" sz="2000" dirty="0" err="1"/>
              <a:t>že</a:t>
            </a:r>
            <a:r>
              <a:rPr lang="en-US" sz="2000" dirty="0"/>
              <a:t> </a:t>
            </a:r>
            <a:r>
              <a:rPr lang="en-US" sz="2000" dirty="0" err="1"/>
              <a:t>podmínky</a:t>
            </a:r>
            <a:r>
              <a:rPr lang="en-US" sz="2000" dirty="0"/>
              <a:t> </a:t>
            </a:r>
            <a:r>
              <a:rPr lang="en-US" sz="2000" dirty="0" err="1"/>
              <a:t>provádění</a:t>
            </a:r>
            <a:r>
              <a:rPr lang="en-US" sz="2000" dirty="0"/>
              <a:t> </a:t>
            </a:r>
            <a:r>
              <a:rPr lang="en-US" sz="2000" dirty="0" err="1"/>
              <a:t>klinických</a:t>
            </a:r>
            <a:r>
              <a:rPr lang="en-US" sz="2000" dirty="0"/>
              <a:t> </a:t>
            </a:r>
            <a:r>
              <a:rPr lang="en-US" sz="2000" dirty="0" err="1"/>
              <a:t>studií</a:t>
            </a:r>
            <a:r>
              <a:rPr lang="en-US" sz="2000" dirty="0"/>
              <a:t> </a:t>
            </a:r>
            <a:r>
              <a:rPr lang="en-US" sz="2000" dirty="0" err="1"/>
              <a:t>jsou</a:t>
            </a:r>
            <a:r>
              <a:rPr lang="en-US" sz="2000" dirty="0"/>
              <a:t> </a:t>
            </a:r>
            <a:r>
              <a:rPr lang="en-US" sz="2000" dirty="0" err="1"/>
              <a:t>významně</a:t>
            </a:r>
            <a:r>
              <a:rPr lang="en-US" sz="2000" dirty="0"/>
              <a:t> </a:t>
            </a:r>
            <a:r>
              <a:rPr lang="en-US" sz="2000" dirty="0" err="1"/>
              <a:t>přísnější</a:t>
            </a:r>
            <a:r>
              <a:rPr lang="en-US" sz="2000" dirty="0"/>
              <a:t>, </a:t>
            </a:r>
            <a:r>
              <a:rPr lang="en-US" sz="2000" dirty="0" err="1"/>
              <a:t>než</a:t>
            </a:r>
            <a:r>
              <a:rPr lang="en-US" sz="2000" dirty="0"/>
              <a:t> </a:t>
            </a:r>
            <a:r>
              <a:rPr lang="en-US" sz="2000" dirty="0" err="1"/>
              <a:t>běžná</a:t>
            </a:r>
            <a:r>
              <a:rPr lang="en-US" sz="2000" dirty="0"/>
              <a:t> </a:t>
            </a:r>
            <a:r>
              <a:rPr lang="en-US" sz="2000" dirty="0" err="1"/>
              <a:t>lékařská</a:t>
            </a:r>
            <a:r>
              <a:rPr lang="en-US" sz="2000" dirty="0"/>
              <a:t> </a:t>
            </a:r>
            <a:r>
              <a:rPr lang="en-US" sz="2000" dirty="0" err="1"/>
              <a:t>praxe</a:t>
            </a:r>
            <a:r>
              <a:rPr lang="en-US" sz="2000" dirty="0"/>
              <a:t>, </a:t>
            </a:r>
            <a:r>
              <a:rPr lang="en-US" sz="2000" dirty="0" err="1"/>
              <a:t>tudíž</a:t>
            </a:r>
            <a:r>
              <a:rPr lang="en-US" sz="2000" dirty="0"/>
              <a:t> se </a:t>
            </a:r>
            <a:r>
              <a:rPr lang="en-US" sz="2000" dirty="0" err="1"/>
              <a:t>tento</a:t>
            </a:r>
            <a:r>
              <a:rPr lang="en-US" sz="2000" dirty="0"/>
              <a:t> </a:t>
            </a:r>
            <a:r>
              <a:rPr lang="en-US" sz="2000" dirty="0" err="1"/>
              <a:t>typ</a:t>
            </a:r>
            <a:r>
              <a:rPr lang="en-US" sz="2000" dirty="0"/>
              <a:t> </a:t>
            </a:r>
            <a:r>
              <a:rPr lang="en-US" sz="2000" dirty="0" err="1"/>
              <a:t>rizik</a:t>
            </a:r>
            <a:r>
              <a:rPr lang="en-US" sz="2000" dirty="0"/>
              <a:t> </a:t>
            </a:r>
            <a:r>
              <a:rPr lang="en-US" sz="2000" dirty="0" err="1"/>
              <a:t>většinou</a:t>
            </a:r>
            <a:r>
              <a:rPr lang="en-US" sz="2000" dirty="0"/>
              <a:t> </a:t>
            </a:r>
            <a:r>
              <a:rPr lang="en-US" sz="2000" dirty="0" err="1"/>
              <a:t>ani</a:t>
            </a:r>
            <a:r>
              <a:rPr lang="en-US" sz="2000" dirty="0"/>
              <a:t> </a:t>
            </a:r>
            <a:r>
              <a:rPr lang="en-US" sz="2000" dirty="0" err="1"/>
              <a:t>neobjeví</a:t>
            </a:r>
            <a:endParaRPr lang="en-US" sz="2000" dirty="0"/>
          </a:p>
          <a:p>
            <a:pPr lvl="0"/>
            <a:r>
              <a:rPr lang="en-US" sz="2000" dirty="0" err="1"/>
              <a:t>hypersenzitivní</a:t>
            </a:r>
            <a:r>
              <a:rPr lang="en-US" sz="2000" dirty="0"/>
              <a:t> </a:t>
            </a:r>
            <a:r>
              <a:rPr lang="en-US" sz="2000" dirty="0" err="1"/>
              <a:t>reakce</a:t>
            </a:r>
            <a:r>
              <a:rPr lang="en-US" sz="2000" dirty="0"/>
              <a:t>, </a:t>
            </a:r>
            <a:r>
              <a:rPr lang="cs-CZ" sz="2000" dirty="0" err="1"/>
              <a:t>a</a:t>
            </a:r>
            <a:r>
              <a:rPr lang="en-US" sz="2000" dirty="0" err="1" smtClean="0"/>
              <a:t>nafylaxe</a:t>
            </a:r>
            <a:r>
              <a:rPr lang="en-US" sz="2000" dirty="0" smtClean="0"/>
              <a:t> </a:t>
            </a:r>
            <a:r>
              <a:rPr lang="en-US" sz="2000" dirty="0"/>
              <a:t>(</a:t>
            </a:r>
            <a:r>
              <a:rPr lang="en-US" sz="2000" dirty="0" err="1"/>
              <a:t>zejména</a:t>
            </a:r>
            <a:r>
              <a:rPr lang="en-US" sz="2000" dirty="0"/>
              <a:t> </a:t>
            </a:r>
            <a:r>
              <a:rPr lang="en-US" sz="2000" dirty="0" err="1"/>
              <a:t>biologika</a:t>
            </a:r>
            <a:r>
              <a:rPr lang="en-US" sz="2000" dirty="0"/>
              <a:t>) –LP </a:t>
            </a:r>
            <a:r>
              <a:rPr lang="en-US" sz="2000" dirty="0" err="1"/>
              <a:t>podáván</a:t>
            </a:r>
            <a:r>
              <a:rPr lang="en-US" sz="2000" dirty="0"/>
              <a:t> pod </a:t>
            </a:r>
            <a:r>
              <a:rPr lang="en-US" sz="2000" dirty="0" err="1"/>
              <a:t>dohledem</a:t>
            </a:r>
            <a:r>
              <a:rPr lang="en-US" sz="2000" dirty="0"/>
              <a:t> </a:t>
            </a:r>
            <a:r>
              <a:rPr lang="en-US" sz="2000" dirty="0" err="1"/>
              <a:t>lékaře</a:t>
            </a:r>
            <a:r>
              <a:rPr lang="en-US" sz="2000" dirty="0"/>
              <a:t>, </a:t>
            </a:r>
            <a:r>
              <a:rPr lang="en-US" sz="2000" dirty="0" err="1"/>
              <a:t>antišokové</a:t>
            </a:r>
            <a:r>
              <a:rPr lang="en-US" sz="2000" dirty="0"/>
              <a:t> </a:t>
            </a:r>
            <a:r>
              <a:rPr lang="en-US" sz="2000" dirty="0" err="1"/>
              <a:t>vybavení</a:t>
            </a:r>
            <a:r>
              <a:rPr lang="en-US" sz="2000" dirty="0"/>
              <a:t> </a:t>
            </a:r>
            <a:r>
              <a:rPr lang="en-US" sz="2000" dirty="0" err="1"/>
              <a:t>nutností</a:t>
            </a:r>
            <a:r>
              <a:rPr lang="en-US" sz="2000" dirty="0"/>
              <a:t>, </a:t>
            </a:r>
            <a:r>
              <a:rPr lang="en-US" sz="2000" dirty="0" err="1"/>
              <a:t>lékaři</a:t>
            </a:r>
            <a:r>
              <a:rPr lang="en-US" sz="2000" dirty="0"/>
              <a:t> o </a:t>
            </a:r>
            <a:r>
              <a:rPr lang="en-US" sz="2000" dirty="0" err="1"/>
              <a:t>něm</a:t>
            </a:r>
            <a:r>
              <a:rPr lang="en-US" sz="2000" dirty="0"/>
              <a:t> </a:t>
            </a:r>
            <a:r>
              <a:rPr lang="en-US" sz="2000" dirty="0" err="1"/>
              <a:t>dobře</a:t>
            </a:r>
            <a:r>
              <a:rPr lang="en-US" sz="2000" dirty="0"/>
              <a:t> </a:t>
            </a:r>
            <a:r>
              <a:rPr lang="en-US" sz="2000" dirty="0" err="1"/>
              <a:t>vědí</a:t>
            </a:r>
            <a:r>
              <a:rPr lang="en-US" sz="2000" dirty="0"/>
              <a:t>, </a:t>
            </a:r>
            <a:r>
              <a:rPr lang="en-US" sz="2000" dirty="0" err="1"/>
              <a:t>jsou</a:t>
            </a:r>
            <a:r>
              <a:rPr lang="en-US" sz="2000" dirty="0"/>
              <a:t> </a:t>
            </a:r>
            <a:r>
              <a:rPr lang="en-US" sz="2000" dirty="0" err="1"/>
              <a:t>na</a:t>
            </a:r>
            <a:r>
              <a:rPr lang="en-US" sz="2000" dirty="0"/>
              <a:t> </a:t>
            </a:r>
            <a:r>
              <a:rPr lang="en-US" sz="2000" dirty="0" err="1"/>
              <a:t>něj</a:t>
            </a:r>
            <a:r>
              <a:rPr lang="en-US" sz="2000" dirty="0"/>
              <a:t> </a:t>
            </a:r>
            <a:r>
              <a:rPr lang="en-US" sz="2000" dirty="0" err="1"/>
              <a:t>připraveni</a:t>
            </a:r>
            <a:r>
              <a:rPr lang="en-US" sz="2000" dirty="0"/>
              <a:t>, </a:t>
            </a:r>
            <a:r>
              <a:rPr lang="en-US" sz="2000" dirty="0" err="1"/>
              <a:t>pacienti</a:t>
            </a:r>
            <a:r>
              <a:rPr lang="en-US" sz="2000" dirty="0"/>
              <a:t> </a:t>
            </a:r>
            <a:r>
              <a:rPr lang="en-US" sz="2000" dirty="0" err="1"/>
              <a:t>taktéž</a:t>
            </a:r>
            <a:r>
              <a:rPr lang="en-US" sz="2000" dirty="0" smtClean="0"/>
              <a:t>.</a:t>
            </a:r>
            <a:r>
              <a:rPr lang="cs-CZ" sz="2000" dirty="0" smtClean="0"/>
              <a:t> Vzácný výskyt.</a:t>
            </a:r>
            <a:r>
              <a:rPr lang="en-US" sz="2000" dirty="0" smtClean="0"/>
              <a:t> </a:t>
            </a:r>
            <a:r>
              <a:rPr lang="en-US" sz="2000" dirty="0" err="1"/>
              <a:t>Nejsou</a:t>
            </a:r>
            <a:r>
              <a:rPr lang="en-US" sz="2000" dirty="0"/>
              <a:t> </a:t>
            </a:r>
            <a:r>
              <a:rPr lang="en-US" sz="2000" dirty="0" err="1" smtClean="0"/>
              <a:t>úmrtí</a:t>
            </a:r>
            <a:r>
              <a:rPr lang="en-US" sz="2000" dirty="0" smtClean="0"/>
              <a:t>. </a:t>
            </a:r>
            <a:r>
              <a:rPr lang="en-US" sz="2000" dirty="0"/>
              <a:t>Pak to </a:t>
            </a:r>
            <a:r>
              <a:rPr lang="en-US" sz="2000" dirty="0" err="1"/>
              <a:t>není</a:t>
            </a:r>
            <a:r>
              <a:rPr lang="en-US" sz="2000" dirty="0"/>
              <a:t> </a:t>
            </a:r>
            <a:r>
              <a:rPr lang="en-US" sz="2000" dirty="0" err="1"/>
              <a:t>nutno</a:t>
            </a:r>
            <a:r>
              <a:rPr lang="en-US" sz="2000" dirty="0"/>
              <a:t> </a:t>
            </a:r>
            <a:r>
              <a:rPr lang="en-US" sz="2000" dirty="0" err="1"/>
              <a:t>považovat</a:t>
            </a:r>
            <a:r>
              <a:rPr lang="en-US" sz="2000" dirty="0"/>
              <a:t> </a:t>
            </a:r>
            <a:r>
              <a:rPr lang="en-US" sz="2000" dirty="0" err="1"/>
              <a:t>za</a:t>
            </a:r>
            <a:r>
              <a:rPr lang="en-US" sz="2000" dirty="0"/>
              <a:t> </a:t>
            </a:r>
            <a:r>
              <a:rPr lang="en-US" sz="2000" dirty="0" err="1"/>
              <a:t>významné</a:t>
            </a:r>
            <a:r>
              <a:rPr lang="en-US" sz="2000" dirty="0"/>
              <a:t> </a:t>
            </a:r>
            <a:r>
              <a:rPr lang="en-US" sz="2000" dirty="0" err="1"/>
              <a:t>riziko</a:t>
            </a:r>
            <a:r>
              <a:rPr lang="en-US" sz="2000" dirty="0"/>
              <a:t>. 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13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2373107"/>
      </p:ext>
    </p:extLst>
  </p:cSld>
  <p:clrMapOvr>
    <a:masterClrMapping/>
  </p:clrMapOvr>
  <p:transition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457200" y="1439999"/>
            <a:ext cx="8229600" cy="4194245"/>
          </a:xfrm>
        </p:spPr>
        <p:txBody>
          <a:bodyPr>
            <a:noAutofit/>
          </a:bodyPr>
          <a:lstStyle/>
          <a:p>
            <a:r>
              <a:rPr lang="cs-CZ" sz="2800" dirty="0"/>
              <a:t>Významné identifikované nebo potenciální </a:t>
            </a:r>
            <a:r>
              <a:rPr lang="cs-CZ" sz="2800" dirty="0">
                <a:solidFill>
                  <a:schemeClr val="accent3"/>
                </a:solidFill>
              </a:rPr>
              <a:t>riziko</a:t>
            </a:r>
            <a:r>
              <a:rPr lang="cs-CZ" sz="2800" dirty="0"/>
              <a:t> je takové, které by mohlo mít </a:t>
            </a:r>
            <a:r>
              <a:rPr lang="cs-CZ" sz="2800" dirty="0">
                <a:solidFill>
                  <a:schemeClr val="accent3"/>
                </a:solidFill>
              </a:rPr>
              <a:t>dopad na poměr přínosů a rizik (benefit-risk) </a:t>
            </a:r>
            <a:r>
              <a:rPr lang="cs-CZ" sz="2800" dirty="0"/>
              <a:t>dotyčného léčivého přípravku, když/až se </a:t>
            </a:r>
            <a:r>
              <a:rPr lang="cs-CZ" sz="2800" dirty="0">
                <a:solidFill>
                  <a:schemeClr val="accent3"/>
                </a:solidFill>
              </a:rPr>
              <a:t>více/hlouběji charakterizuje </a:t>
            </a:r>
            <a:r>
              <a:rPr lang="cs-CZ" sz="2800" dirty="0"/>
              <a:t>a/nebo pokud na ně </a:t>
            </a:r>
            <a:r>
              <a:rPr lang="cs-CZ" sz="2800" dirty="0">
                <a:solidFill>
                  <a:schemeClr val="accent3"/>
                </a:solidFill>
              </a:rPr>
              <a:t>není brán příslušný zřetel v rutinní klinické praxi </a:t>
            </a:r>
            <a:r>
              <a:rPr lang="cs-CZ" sz="2800" dirty="0"/>
              <a:t>a které tudíž obvykle </a:t>
            </a:r>
            <a:r>
              <a:rPr lang="cs-CZ" sz="2800" dirty="0">
                <a:solidFill>
                  <a:schemeClr val="accent3"/>
                </a:solidFill>
              </a:rPr>
              <a:t>vyžaduje další vyhodnocování v rámci Farmakovigilančního plánu </a:t>
            </a:r>
            <a:r>
              <a:rPr lang="cs-CZ" sz="2800" dirty="0"/>
              <a:t>(zjišťovat frekvenci, závažnost, a výsledek za podmínek běžného používání, populace ve zvýšeném riziku atd.), nebo vyžaduje </a:t>
            </a:r>
            <a:r>
              <a:rPr lang="cs-CZ" sz="2800" dirty="0">
                <a:solidFill>
                  <a:srgbClr val="92D050"/>
                </a:solidFill>
              </a:rPr>
              <a:t>opatření pro minimalizaci rizik nad rámec jejich rutinní komunikace. </a:t>
            </a:r>
            <a:r>
              <a:rPr lang="en-US" sz="2800" dirty="0">
                <a:solidFill>
                  <a:srgbClr val="92D050"/>
                </a:solidFill>
              </a:rPr>
              <a:t/>
            </a:r>
            <a:br>
              <a:rPr lang="en-US" sz="2800" dirty="0">
                <a:solidFill>
                  <a:srgbClr val="92D050"/>
                </a:solidFill>
              </a:rPr>
            </a:br>
            <a:endParaRPr lang="en-US" sz="28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14</a:t>
            </a:fld>
            <a:endParaRPr lang="cs-CZ" dirty="0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2794304"/>
      </p:ext>
    </p:extLst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953725"/>
            <a:ext cx="8640960" cy="450050"/>
          </a:xfrm>
        </p:spPr>
        <p:txBody>
          <a:bodyPr>
            <a:noAutofit/>
          </a:bodyPr>
          <a:lstStyle/>
          <a:p>
            <a:r>
              <a:rPr lang="cs-CZ" sz="2400" dirty="0">
                <a:solidFill>
                  <a:srgbClr val="92D050"/>
                </a:solidFill>
              </a:rPr>
              <a:t>O</a:t>
            </a:r>
            <a:r>
              <a:rPr lang="cs-CZ" sz="2400" dirty="0" smtClean="0">
                <a:solidFill>
                  <a:srgbClr val="92D050"/>
                </a:solidFill>
              </a:rPr>
              <a:t>patření </a:t>
            </a:r>
            <a:r>
              <a:rPr lang="cs-CZ" sz="2400" dirty="0">
                <a:solidFill>
                  <a:srgbClr val="92D050"/>
                </a:solidFill>
              </a:rPr>
              <a:t>pro minimalizaci rizik nad rámec jejich rutinní </a:t>
            </a:r>
            <a:r>
              <a:rPr lang="cs-CZ" sz="2400" dirty="0" smtClean="0">
                <a:solidFill>
                  <a:srgbClr val="92D050"/>
                </a:solidFill>
              </a:rPr>
              <a:t>komunikace</a:t>
            </a:r>
            <a:r>
              <a:rPr lang="cs-CZ" sz="2800" dirty="0">
                <a:solidFill>
                  <a:srgbClr val="92D050"/>
                </a:solidFill>
              </a:rPr>
              <a:t>. </a:t>
            </a:r>
            <a:r>
              <a:rPr lang="cs-CZ" sz="1800" dirty="0" smtClean="0">
                <a:solidFill>
                  <a:srgbClr val="92D050"/>
                </a:solidFill>
              </a:rPr>
              <a:t>(návrh aktualizace GVP Modul V)</a:t>
            </a:r>
            <a:endParaRPr lang="en-US" sz="1800" dirty="0">
              <a:solidFill>
                <a:srgbClr val="92D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83796"/>
            <a:ext cx="8229600" cy="504055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1700" b="1" u="sng" dirty="0" smtClean="0"/>
              <a:t>Rutinní komunikace –</a:t>
            </a:r>
            <a:r>
              <a:rPr lang="cs-CZ" sz="1700" b="1" dirty="0" smtClean="0"/>
              <a:t> bod 4.8 </a:t>
            </a:r>
            <a:r>
              <a:rPr lang="cs-CZ" sz="1700" b="1" dirty="0"/>
              <a:t>SPC  </a:t>
            </a:r>
            <a:r>
              <a:rPr lang="cs-CZ" sz="1700" b="1" dirty="0" smtClean="0"/>
              <a:t>PIL </a:t>
            </a:r>
            <a:r>
              <a:rPr lang="cs-CZ" sz="1700" b="1" dirty="0"/>
              <a:t>sekce 4</a:t>
            </a:r>
            <a:endParaRPr lang="en-US" sz="1700" dirty="0"/>
          </a:p>
          <a:p>
            <a:r>
              <a:rPr lang="cs-CZ" sz="1700" dirty="0" smtClean="0"/>
              <a:t> rizika - neexistuje prevence </a:t>
            </a:r>
          </a:p>
          <a:p>
            <a:pPr marL="0" indent="0">
              <a:buNone/>
            </a:pPr>
            <a:r>
              <a:rPr lang="cs-CZ" sz="1700" b="1" u="sng" dirty="0" smtClean="0"/>
              <a:t>Nad </a:t>
            </a:r>
            <a:r>
              <a:rPr lang="cs-CZ" sz="1700" b="1" u="sng" dirty="0"/>
              <a:t>rámec rutinní komunikace – další opatření pro minimalizaci rizik </a:t>
            </a:r>
            <a:r>
              <a:rPr lang="cs-CZ" sz="1700" b="1" u="sng" dirty="0" smtClean="0"/>
              <a:t>– SPC bod </a:t>
            </a:r>
            <a:r>
              <a:rPr lang="cs-CZ" sz="1700" b="1" u="sng" dirty="0"/>
              <a:t>4.2, </a:t>
            </a:r>
            <a:r>
              <a:rPr lang="cs-CZ" sz="1700" b="1" u="sng" dirty="0" smtClean="0"/>
              <a:t>4.4</a:t>
            </a:r>
          </a:p>
          <a:p>
            <a:r>
              <a:rPr lang="cs-CZ" sz="1700" dirty="0" smtClean="0"/>
              <a:t>prevence </a:t>
            </a:r>
            <a:r>
              <a:rPr lang="cs-CZ" sz="1700" dirty="0"/>
              <a:t>existuje, nebo lze včasným opatřením zmírnit následky</a:t>
            </a:r>
            <a:endParaRPr lang="en-US" sz="1700" dirty="0"/>
          </a:p>
          <a:p>
            <a:pPr lvl="0"/>
            <a:r>
              <a:rPr lang="cs-CZ" sz="1700" dirty="0" smtClean="0"/>
              <a:t>testování </a:t>
            </a:r>
            <a:r>
              <a:rPr lang="cs-CZ" sz="1700" dirty="0"/>
              <a:t>před zahájením léčby (kardiologické vyšetření, funkční jaterní testy, genetické testování)</a:t>
            </a:r>
            <a:endParaRPr lang="en-US" sz="1700" dirty="0"/>
          </a:p>
          <a:p>
            <a:pPr lvl="0"/>
            <a:r>
              <a:rPr lang="cs-CZ" sz="1700" dirty="0"/>
              <a:t>monitorování určitých parametrů během léčby</a:t>
            </a:r>
            <a:endParaRPr lang="en-US" sz="1700" dirty="0"/>
          </a:p>
          <a:p>
            <a:pPr lvl="0"/>
            <a:r>
              <a:rPr lang="cs-CZ" sz="1700" dirty="0"/>
              <a:t>sledování </a:t>
            </a:r>
            <a:r>
              <a:rPr lang="cs-CZ" sz="1700" dirty="0" smtClean="0"/>
              <a:t>výskytu </a:t>
            </a:r>
            <a:r>
              <a:rPr lang="cs-CZ" sz="1700" dirty="0"/>
              <a:t>určitých nových symptomů</a:t>
            </a:r>
            <a:endParaRPr lang="en-US" sz="1700" dirty="0"/>
          </a:p>
          <a:p>
            <a:pPr lvl="0"/>
            <a:r>
              <a:rPr lang="cs-CZ" sz="1700" dirty="0"/>
              <a:t>změna dávkování nebo ukončení léčby když ….</a:t>
            </a:r>
            <a:endParaRPr lang="en-US" sz="1700" dirty="0"/>
          </a:p>
          <a:p>
            <a:pPr lvl="0"/>
            <a:r>
              <a:rPr lang="cs-CZ" sz="1700" dirty="0" err="1"/>
              <a:t>Wash</a:t>
            </a:r>
            <a:r>
              <a:rPr lang="cs-CZ" sz="1700" dirty="0"/>
              <a:t> –</a:t>
            </a:r>
            <a:r>
              <a:rPr lang="cs-CZ" sz="1700" dirty="0" err="1"/>
              <a:t>out</a:t>
            </a:r>
            <a:r>
              <a:rPr lang="cs-CZ" sz="1700" dirty="0"/>
              <a:t> procedura</a:t>
            </a:r>
            <a:endParaRPr lang="en-US" sz="1700" dirty="0"/>
          </a:p>
          <a:p>
            <a:pPr lvl="0"/>
            <a:r>
              <a:rPr lang="cs-CZ" sz="1700" dirty="0"/>
              <a:t>Doporučení pro užívání antikoncepce</a:t>
            </a:r>
            <a:endParaRPr lang="en-US" sz="1700" dirty="0"/>
          </a:p>
          <a:p>
            <a:pPr lvl="0"/>
            <a:r>
              <a:rPr lang="cs-CZ" sz="1700" dirty="0"/>
              <a:t>Zákaz užívání určitých jiných LP</a:t>
            </a:r>
            <a:endParaRPr lang="en-US" sz="1700" dirty="0"/>
          </a:p>
          <a:p>
            <a:pPr lvl="0"/>
            <a:r>
              <a:rPr lang="cs-CZ" sz="1700" dirty="0"/>
              <a:t>Snižování rizikových faktorů, které mohou vést k projevení NU</a:t>
            </a:r>
            <a:endParaRPr lang="en-US" sz="1700" dirty="0"/>
          </a:p>
          <a:p>
            <a:pPr lvl="0"/>
            <a:r>
              <a:rPr lang="cs-CZ" sz="1700" dirty="0"/>
              <a:t>Dlouhodobé sledování lékařem </a:t>
            </a:r>
            <a:endParaRPr lang="en-US" sz="1700" dirty="0"/>
          </a:p>
          <a:p>
            <a:pPr marL="0" indent="0">
              <a:buNone/>
            </a:pPr>
            <a:r>
              <a:rPr lang="cs-CZ" sz="1700" b="1" u="sng" dirty="0"/>
              <a:t>Přídatná opatření pro minimalizaci </a:t>
            </a:r>
            <a:r>
              <a:rPr lang="cs-CZ" sz="1700" b="1" u="sng" dirty="0" smtClean="0"/>
              <a:t>rizik (additional risk minimisation measures)</a:t>
            </a:r>
            <a:endParaRPr lang="en-US" sz="1700" u="sng" dirty="0"/>
          </a:p>
          <a:p>
            <a:r>
              <a:rPr lang="cs-CZ" sz="1700" dirty="0"/>
              <a:t>Bez těchto opatření by byl B/R negativní</a:t>
            </a:r>
            <a:endParaRPr lang="en-US" sz="1700" dirty="0"/>
          </a:p>
          <a:p>
            <a:pPr marL="0" indent="0">
              <a:buNone/>
            </a:pPr>
            <a:endParaRPr lang="en-US" sz="18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 flipV="1">
            <a:off x="71501" y="6759369"/>
            <a:ext cx="3240359" cy="45719"/>
          </a:xfrm>
        </p:spPr>
        <p:txBody>
          <a:bodyPr/>
          <a:lstStyle/>
          <a:p>
            <a:r>
              <a:rPr lang="cs-CZ" dirty="0" smtClean="0"/>
              <a:t>© 201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15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4402459"/>
      </p:ext>
    </p:extLst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53725"/>
            <a:ext cx="8075240" cy="675075"/>
          </a:xfrm>
        </p:spPr>
        <p:txBody>
          <a:bodyPr/>
          <a:lstStyle/>
          <a:p>
            <a:r>
              <a:rPr lang="cs-CZ" dirty="0" smtClean="0"/>
              <a:t>Další předpokládané změny formátu RMP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28801"/>
            <a:ext cx="8229600" cy="4491200"/>
          </a:xfrm>
        </p:spPr>
        <p:txBody>
          <a:bodyPr>
            <a:normAutofit fontScale="92500" lnSpcReduction="10000"/>
          </a:bodyPr>
          <a:lstStyle/>
          <a:p>
            <a:r>
              <a:rPr lang="cs-CZ" dirty="0" err="1" smtClean="0"/>
              <a:t>eCTD</a:t>
            </a:r>
            <a:r>
              <a:rPr lang="cs-CZ" dirty="0" smtClean="0"/>
              <a:t> link na současně schválené SPC a PIL</a:t>
            </a:r>
          </a:p>
          <a:p>
            <a:pPr lvl="0"/>
            <a:r>
              <a:rPr lang="cs-CZ" b="1" dirty="0" smtClean="0"/>
              <a:t>dávkování </a:t>
            </a:r>
            <a:r>
              <a:rPr lang="cs-CZ" dirty="0" smtClean="0"/>
              <a:t>–pouze základní údaje(předtím dávkování a způsob podání)</a:t>
            </a:r>
          </a:p>
          <a:p>
            <a:pPr lvl="0"/>
            <a:r>
              <a:rPr lang="cs-CZ" b="1" dirty="0" err="1" smtClean="0"/>
              <a:t>QPPV</a:t>
            </a:r>
            <a:r>
              <a:rPr lang="cs-CZ" b="1" dirty="0" smtClean="0"/>
              <a:t> podpis </a:t>
            </a:r>
            <a:r>
              <a:rPr lang="cs-CZ" dirty="0" smtClean="0"/>
              <a:t>– není nutný pro verze k hodnocení –zasílá se na konci procedury po schválení obsahu</a:t>
            </a:r>
          </a:p>
          <a:p>
            <a:r>
              <a:rPr lang="cs-CZ" b="1" dirty="0" smtClean="0">
                <a:solidFill>
                  <a:srgbClr val="FF0000"/>
                </a:solidFill>
              </a:rPr>
              <a:t>Důraz na změnu bezpečnostního profilu po registraci (zejména na redukci </a:t>
            </a:r>
            <a:r>
              <a:rPr lang="cs-CZ" b="1" dirty="0" err="1" smtClean="0">
                <a:solidFill>
                  <a:srgbClr val="FF0000"/>
                </a:solidFill>
              </a:rPr>
              <a:t>safety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b="1" dirty="0" err="1" smtClean="0">
                <a:solidFill>
                  <a:srgbClr val="FF0000"/>
                </a:solidFill>
              </a:rPr>
              <a:t>concerns</a:t>
            </a:r>
            <a:r>
              <a:rPr lang="cs-CZ" b="1" dirty="0" smtClean="0">
                <a:solidFill>
                  <a:srgbClr val="FF0000"/>
                </a:solidFill>
              </a:rPr>
              <a:t>)</a:t>
            </a:r>
          </a:p>
          <a:p>
            <a:pPr lvl="0">
              <a:buFont typeface="Arial" panose="020B0604020202020204" pitchFamily="34" charset="0"/>
              <a:buChar char="•"/>
            </a:pPr>
            <a:r>
              <a:rPr lang="cs-CZ" dirty="0" smtClean="0"/>
              <a:t>hodnotit v každém PSUR</a:t>
            </a:r>
          </a:p>
          <a:p>
            <a:pPr lvl="0">
              <a:buFont typeface="Arial" panose="020B0604020202020204" pitchFamily="34" charset="0"/>
              <a:buChar char="•"/>
            </a:pPr>
            <a:r>
              <a:rPr lang="cs-CZ" dirty="0" smtClean="0"/>
              <a:t>při prvním prodloužení registrace(5 let)</a:t>
            </a:r>
          </a:p>
          <a:p>
            <a:pPr lvl="0">
              <a:buFont typeface="Arial" panose="020B0604020202020204" pitchFamily="34" charset="0"/>
              <a:buChar char="•"/>
            </a:pPr>
            <a:r>
              <a:rPr lang="cs-CZ" dirty="0" smtClean="0"/>
              <a:t>při prvním PSUR po prodloužení registrace (pokud se předkládá několik let poté –t.j. cca 8-9 let po registraci )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16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97653"/>
      </p:ext>
    </p:extLst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53726"/>
            <a:ext cx="8165250" cy="810090"/>
          </a:xfrm>
        </p:spPr>
        <p:txBody>
          <a:bodyPr/>
          <a:lstStyle/>
          <a:p>
            <a:r>
              <a:rPr lang="cs-CZ" dirty="0" smtClean="0"/>
              <a:t>Číslování jednotlivých verzí RMP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53825"/>
            <a:ext cx="8229600" cy="4545505"/>
          </a:xfrm>
        </p:spPr>
        <p:txBody>
          <a:bodyPr/>
          <a:lstStyle/>
          <a:p>
            <a:r>
              <a:rPr lang="en-GB" dirty="0"/>
              <a:t>updated Pre and Post Q&amp;A </a:t>
            </a:r>
            <a:r>
              <a:rPr lang="en-GB" dirty="0" smtClean="0"/>
              <a:t>guidance</a:t>
            </a:r>
            <a:endParaRPr lang="cs-CZ" dirty="0" smtClean="0"/>
          </a:p>
          <a:p>
            <a:r>
              <a:rPr lang="cs-CZ" dirty="0"/>
              <a:t>n</a:t>
            </a:r>
            <a:r>
              <a:rPr lang="en-GB" dirty="0" err="1" smtClean="0"/>
              <a:t>ov</a:t>
            </a:r>
            <a:r>
              <a:rPr lang="cs-CZ" dirty="0"/>
              <a:t>á</a:t>
            </a:r>
            <a:r>
              <a:rPr lang="en-GB" dirty="0" smtClean="0"/>
              <a:t> </a:t>
            </a:r>
            <a:r>
              <a:rPr lang="en-GB" dirty="0" err="1" smtClean="0"/>
              <a:t>registrace</a:t>
            </a:r>
            <a:r>
              <a:rPr lang="en-GB" dirty="0" smtClean="0"/>
              <a:t>(</a:t>
            </a:r>
            <a:r>
              <a:rPr lang="en-GB" dirty="0" err="1" smtClean="0"/>
              <a:t>MAA</a:t>
            </a:r>
            <a:r>
              <a:rPr lang="en-GB" dirty="0"/>
              <a:t>) –</a:t>
            </a:r>
            <a:r>
              <a:rPr lang="en-GB" dirty="0" err="1"/>
              <a:t>chronologicky</a:t>
            </a:r>
            <a:r>
              <a:rPr lang="en-GB" dirty="0"/>
              <a:t> – </a:t>
            </a:r>
            <a:r>
              <a:rPr lang="en-GB" dirty="0" err="1"/>
              <a:t>verze</a:t>
            </a:r>
            <a:r>
              <a:rPr lang="en-GB" dirty="0"/>
              <a:t> 1.0, …… 1.1 – </a:t>
            </a:r>
            <a:r>
              <a:rPr lang="en-GB" dirty="0" err="1"/>
              <a:t>pak</a:t>
            </a:r>
            <a:r>
              <a:rPr lang="en-GB" dirty="0"/>
              <a:t> </a:t>
            </a:r>
            <a:r>
              <a:rPr lang="en-GB" dirty="0" err="1"/>
              <a:t>verze</a:t>
            </a:r>
            <a:r>
              <a:rPr lang="en-GB" dirty="0"/>
              <a:t> 1.2 </a:t>
            </a:r>
            <a:r>
              <a:rPr lang="en-GB" dirty="0" err="1" smtClean="0"/>
              <a:t>atd</a:t>
            </a:r>
            <a:endParaRPr lang="cs-CZ" dirty="0" smtClean="0"/>
          </a:p>
          <a:p>
            <a:r>
              <a:rPr lang="cs-CZ" dirty="0" smtClean="0"/>
              <a:t>Paralelní podání</a:t>
            </a:r>
          </a:p>
          <a:p>
            <a:pPr marL="0" indent="0">
              <a:buNone/>
            </a:pPr>
            <a:r>
              <a:rPr lang="cs-CZ" dirty="0" smtClean="0"/>
              <a:t>        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</a:t>
            </a:r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17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grpSp>
        <p:nvGrpSpPr>
          <p:cNvPr id="42" name="Group 7"/>
          <p:cNvGrpSpPr>
            <a:grpSpLocks/>
          </p:cNvGrpSpPr>
          <p:nvPr/>
        </p:nvGrpSpPr>
        <p:grpSpPr bwMode="auto">
          <a:xfrm rot="-5400000">
            <a:off x="3372735" y="1905550"/>
            <a:ext cx="590367" cy="4976812"/>
            <a:chOff x="1691680" y="2392136"/>
            <a:chExt cx="432048" cy="1920365"/>
          </a:xfrm>
        </p:grpSpPr>
        <p:sp>
          <p:nvSpPr>
            <p:cNvPr id="43" name="Down Arrow 3"/>
            <p:cNvSpPr>
              <a:spLocks noChangeArrowheads="1"/>
            </p:cNvSpPr>
            <p:nvPr/>
          </p:nvSpPr>
          <p:spPr bwMode="auto">
            <a:xfrm>
              <a:off x="1691680" y="2392136"/>
              <a:ext cx="432048" cy="1920365"/>
            </a:xfrm>
            <a:prstGeom prst="downArrow">
              <a:avLst>
                <a:gd name="adj1" fmla="val 50000"/>
                <a:gd name="adj2" fmla="val 50004"/>
              </a:avLst>
            </a:prstGeom>
            <a:solidFill>
              <a:schemeClr val="accent1"/>
            </a:solidFill>
            <a:ln w="9525" algn="ctr">
              <a:solidFill>
                <a:schemeClr val="tx1"/>
              </a:solidFill>
              <a:round/>
              <a:headEnd/>
              <a:tailEnd type="triangle" w="lg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72000" tIns="72000" rIns="72000" bIns="72000" anchor="ctr">
              <a:spAutoFit/>
            </a:bodyPr>
            <a:lstStyle>
              <a:lvl1pPr eaLnBrk="0" hangingPunct="0">
                <a:lnSpc>
                  <a:spcPts val="2100"/>
                </a:lnSpc>
                <a:spcAft>
                  <a:spcPts val="900"/>
                </a:spcAft>
                <a:buClr>
                  <a:srgbClr val="000000"/>
                </a:buClr>
                <a:defRPr sz="1500"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1pPr>
              <a:lvl2pPr marL="742950" indent="-285750" eaLnBrk="0" hangingPunct="0">
                <a:lnSpc>
                  <a:spcPts val="1800"/>
                </a:lnSpc>
                <a:spcAft>
                  <a:spcPts val="600"/>
                </a:spcAft>
                <a:buClr>
                  <a:schemeClr val="tx1"/>
                </a:buClr>
                <a:buChar char="•"/>
                <a:defRPr sz="1300"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2pPr>
              <a:lvl3pPr marL="1143000" indent="-228600" eaLnBrk="0" hangingPunct="0">
                <a:lnSpc>
                  <a:spcPts val="1800"/>
                </a:lnSpc>
                <a:spcAft>
                  <a:spcPts val="450"/>
                </a:spcAft>
                <a:buClr>
                  <a:schemeClr val="tx1"/>
                </a:buClr>
                <a:buFont typeface="Verdana" pitchFamily="34" charset="0"/>
                <a:buChar char="–"/>
                <a:defRPr sz="1200"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3pPr>
              <a:lvl4pPr marL="1600200" indent="-228600" eaLnBrk="0" hangingPunct="0">
                <a:lnSpc>
                  <a:spcPts val="1500"/>
                </a:lnSpc>
                <a:spcAft>
                  <a:spcPts val="450"/>
                </a:spcAft>
                <a:buClr>
                  <a:schemeClr val="tx1"/>
                </a:buClr>
                <a:buFont typeface="Verdana" pitchFamily="34" charset="0"/>
                <a:buChar char="•"/>
                <a:defRPr sz="1000"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4pPr>
              <a:lvl5pPr marL="2057400" indent="-228600" eaLnBrk="0" hangingPunct="0">
                <a:lnSpc>
                  <a:spcPts val="1500"/>
                </a:lnSpc>
                <a:spcAft>
                  <a:spcPts val="450"/>
                </a:spcAft>
                <a:buClr>
                  <a:schemeClr val="tx1"/>
                </a:buClr>
                <a:buFont typeface="Verdana" pitchFamily="34" charset="0"/>
                <a:buChar char="–"/>
                <a:defRPr sz="1000"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lnSpc>
                  <a:spcPts val="1500"/>
                </a:lnSpc>
                <a:spcBef>
                  <a:spcPct val="0"/>
                </a:spcBef>
                <a:spcAft>
                  <a:spcPts val="450"/>
                </a:spcAft>
                <a:buClr>
                  <a:schemeClr val="tx1"/>
                </a:buClr>
                <a:buFont typeface="Verdana" pitchFamily="34" charset="0"/>
                <a:buChar char="–"/>
                <a:defRPr sz="1000"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lnSpc>
                  <a:spcPts val="1500"/>
                </a:lnSpc>
                <a:spcBef>
                  <a:spcPct val="0"/>
                </a:spcBef>
                <a:spcAft>
                  <a:spcPts val="450"/>
                </a:spcAft>
                <a:buClr>
                  <a:schemeClr val="tx1"/>
                </a:buClr>
                <a:buFont typeface="Verdana" pitchFamily="34" charset="0"/>
                <a:buChar char="–"/>
                <a:defRPr sz="1000"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lnSpc>
                  <a:spcPts val="1500"/>
                </a:lnSpc>
                <a:spcBef>
                  <a:spcPct val="0"/>
                </a:spcBef>
                <a:spcAft>
                  <a:spcPts val="450"/>
                </a:spcAft>
                <a:buClr>
                  <a:schemeClr val="tx1"/>
                </a:buClr>
                <a:buFont typeface="Verdana" pitchFamily="34" charset="0"/>
                <a:buChar char="–"/>
                <a:defRPr sz="1000"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lnSpc>
                  <a:spcPts val="1500"/>
                </a:lnSpc>
                <a:spcBef>
                  <a:spcPct val="0"/>
                </a:spcBef>
                <a:spcAft>
                  <a:spcPts val="450"/>
                </a:spcAft>
                <a:buClr>
                  <a:schemeClr val="tx1"/>
                </a:buClr>
                <a:buFont typeface="Verdana" pitchFamily="34" charset="0"/>
                <a:buChar char="–"/>
                <a:defRPr sz="1000"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spcAft>
                  <a:spcPct val="0"/>
                </a:spcAft>
                <a:buClrTx/>
              </a:pPr>
              <a:endParaRPr lang="en-US" altLang="en-US" sz="1600">
                <a:solidFill>
                  <a:srgbClr val="000000"/>
                </a:solidFill>
              </a:endParaRPr>
            </a:p>
          </p:txBody>
        </p:sp>
        <p:sp>
          <p:nvSpPr>
            <p:cNvPr id="44" name="Rectangle 5"/>
            <p:cNvSpPr>
              <a:spLocks noChangeArrowheads="1"/>
            </p:cNvSpPr>
            <p:nvPr/>
          </p:nvSpPr>
          <p:spPr bwMode="auto">
            <a:xfrm rot="5400000">
              <a:off x="1722803" y="3092472"/>
              <a:ext cx="385647" cy="3077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lnSpc>
                  <a:spcPts val="2100"/>
                </a:lnSpc>
                <a:spcAft>
                  <a:spcPts val="900"/>
                </a:spcAft>
                <a:buClr>
                  <a:srgbClr val="000000"/>
                </a:buClr>
                <a:defRPr sz="1500"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1pPr>
              <a:lvl2pPr marL="742950" indent="-285750" eaLnBrk="0" hangingPunct="0">
                <a:lnSpc>
                  <a:spcPts val="1800"/>
                </a:lnSpc>
                <a:spcAft>
                  <a:spcPts val="600"/>
                </a:spcAft>
                <a:buClr>
                  <a:schemeClr val="tx1"/>
                </a:buClr>
                <a:buChar char="•"/>
                <a:defRPr sz="1300"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2pPr>
              <a:lvl3pPr marL="1143000" indent="-228600" eaLnBrk="0" hangingPunct="0">
                <a:lnSpc>
                  <a:spcPts val="1800"/>
                </a:lnSpc>
                <a:spcAft>
                  <a:spcPts val="450"/>
                </a:spcAft>
                <a:buClr>
                  <a:schemeClr val="tx1"/>
                </a:buClr>
                <a:buFont typeface="Verdana" pitchFamily="34" charset="0"/>
                <a:buChar char="–"/>
                <a:defRPr sz="1200"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3pPr>
              <a:lvl4pPr marL="1600200" indent="-228600" eaLnBrk="0" hangingPunct="0">
                <a:lnSpc>
                  <a:spcPts val="1500"/>
                </a:lnSpc>
                <a:spcAft>
                  <a:spcPts val="450"/>
                </a:spcAft>
                <a:buClr>
                  <a:schemeClr val="tx1"/>
                </a:buClr>
                <a:buFont typeface="Verdana" pitchFamily="34" charset="0"/>
                <a:buChar char="•"/>
                <a:defRPr sz="1000"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4pPr>
              <a:lvl5pPr marL="2057400" indent="-228600" eaLnBrk="0" hangingPunct="0">
                <a:lnSpc>
                  <a:spcPts val="1500"/>
                </a:lnSpc>
                <a:spcAft>
                  <a:spcPts val="450"/>
                </a:spcAft>
                <a:buClr>
                  <a:schemeClr val="tx1"/>
                </a:buClr>
                <a:buFont typeface="Verdana" pitchFamily="34" charset="0"/>
                <a:buChar char="–"/>
                <a:defRPr sz="1000"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lnSpc>
                  <a:spcPts val="1500"/>
                </a:lnSpc>
                <a:spcBef>
                  <a:spcPct val="0"/>
                </a:spcBef>
                <a:spcAft>
                  <a:spcPts val="450"/>
                </a:spcAft>
                <a:buClr>
                  <a:schemeClr val="tx1"/>
                </a:buClr>
                <a:buFont typeface="Verdana" pitchFamily="34" charset="0"/>
                <a:buChar char="–"/>
                <a:defRPr sz="1000"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lnSpc>
                  <a:spcPts val="1500"/>
                </a:lnSpc>
                <a:spcBef>
                  <a:spcPct val="0"/>
                </a:spcBef>
                <a:spcAft>
                  <a:spcPts val="450"/>
                </a:spcAft>
                <a:buClr>
                  <a:schemeClr val="tx1"/>
                </a:buClr>
                <a:buFont typeface="Verdana" pitchFamily="34" charset="0"/>
                <a:buChar char="–"/>
                <a:defRPr sz="1000"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lnSpc>
                  <a:spcPts val="1500"/>
                </a:lnSpc>
                <a:spcBef>
                  <a:spcPct val="0"/>
                </a:spcBef>
                <a:spcAft>
                  <a:spcPts val="450"/>
                </a:spcAft>
                <a:buClr>
                  <a:schemeClr val="tx1"/>
                </a:buClr>
                <a:buFont typeface="Verdana" pitchFamily="34" charset="0"/>
                <a:buChar char="–"/>
                <a:defRPr sz="1000"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lnSpc>
                  <a:spcPts val="1500"/>
                </a:lnSpc>
                <a:spcBef>
                  <a:spcPct val="0"/>
                </a:spcBef>
                <a:spcAft>
                  <a:spcPts val="450"/>
                </a:spcAft>
                <a:buClr>
                  <a:schemeClr val="tx1"/>
                </a:buClr>
                <a:buFont typeface="Verdana" pitchFamily="34" charset="0"/>
                <a:buChar char="–"/>
                <a:defRPr sz="1000"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Aft>
                  <a:spcPct val="0"/>
                </a:spcAft>
                <a:buClrTx/>
              </a:pPr>
              <a:r>
                <a:rPr lang="en-GB" altLang="en-US" sz="1400" dirty="0">
                  <a:solidFill>
                    <a:srgbClr val="000000"/>
                  </a:solidFill>
                </a:rPr>
                <a:t>Renewal </a:t>
              </a:r>
            </a:p>
          </p:txBody>
        </p:sp>
      </p:grp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9513" y="4689141"/>
            <a:ext cx="1052228" cy="495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0" name="Straight Arrow Connector 14"/>
          <p:cNvCxnSpPr>
            <a:cxnSpLocks noChangeShapeType="1"/>
          </p:cNvCxnSpPr>
          <p:nvPr/>
        </p:nvCxnSpPr>
        <p:spPr bwMode="auto">
          <a:xfrm>
            <a:off x="2268538" y="4891663"/>
            <a:ext cx="2393472" cy="0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2009" y="4689141"/>
            <a:ext cx="1136377" cy="495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7" name="Down Arrow 8"/>
          <p:cNvSpPr>
            <a:spLocks noChangeArrowheads="1"/>
          </p:cNvSpPr>
          <p:nvPr/>
        </p:nvSpPr>
        <p:spPr bwMode="auto">
          <a:xfrm rot="16200000">
            <a:off x="5376232" y="2557118"/>
            <a:ext cx="675078" cy="5749209"/>
          </a:xfrm>
          <a:prstGeom prst="downArrow">
            <a:avLst>
              <a:gd name="adj1" fmla="val 52039"/>
              <a:gd name="adj2" fmla="val 50004"/>
            </a:avLst>
          </a:prstGeom>
          <a:solidFill>
            <a:schemeClr val="accent3">
              <a:lumMod val="40000"/>
              <a:lumOff val="60000"/>
            </a:schemeClr>
          </a:solidFill>
          <a:ln w="9525" algn="ctr">
            <a:solidFill>
              <a:schemeClr val="tx1"/>
            </a:solidFill>
            <a:round/>
            <a:headEnd/>
            <a:tailEnd type="triangle" w="lg" len="med"/>
          </a:ln>
          <a:effectLst/>
        </p:spPr>
        <p:txBody>
          <a:bodyPr wrap="square" lIns="72000" tIns="72000" rIns="72000" bIns="72000" anchor="ctr">
            <a:spAutoFit/>
          </a:bodyPr>
          <a:lstStyle>
            <a:lvl1pPr eaLnBrk="0" hangingPunct="0">
              <a:lnSpc>
                <a:spcPts val="2100"/>
              </a:lnSpc>
              <a:spcAft>
                <a:spcPts val="900"/>
              </a:spcAft>
              <a:buClr>
                <a:srgbClr val="000000"/>
              </a:buClr>
              <a:defRPr sz="1500"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1pPr>
            <a:lvl2pPr marL="742950" indent="-285750" eaLnBrk="0" hangingPunct="0">
              <a:lnSpc>
                <a:spcPts val="1800"/>
              </a:lnSpc>
              <a:spcAft>
                <a:spcPts val="600"/>
              </a:spcAft>
              <a:buClr>
                <a:schemeClr val="tx1"/>
              </a:buClr>
              <a:buChar char="•"/>
              <a:defRPr sz="1300"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2pPr>
            <a:lvl3pPr marL="1143000" indent="-228600" eaLnBrk="0" hangingPunct="0">
              <a:lnSpc>
                <a:spcPts val="1800"/>
              </a:lnSpc>
              <a:spcAft>
                <a:spcPts val="450"/>
              </a:spcAft>
              <a:buClr>
                <a:schemeClr val="tx1"/>
              </a:buClr>
              <a:buFont typeface="Verdana" pitchFamily="34" charset="0"/>
              <a:buChar char="–"/>
              <a:defRPr sz="1200"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3pPr>
            <a:lvl4pPr marL="1600200" indent="-228600" eaLnBrk="0" hangingPunct="0">
              <a:lnSpc>
                <a:spcPts val="1500"/>
              </a:lnSpc>
              <a:spcAft>
                <a:spcPts val="450"/>
              </a:spcAft>
              <a:buClr>
                <a:schemeClr val="tx1"/>
              </a:buClr>
              <a:buFont typeface="Verdana" pitchFamily="34" charset="0"/>
              <a:buChar char="•"/>
              <a:defRPr sz="1000"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4pPr>
            <a:lvl5pPr marL="2057400" indent="-228600" eaLnBrk="0" hangingPunct="0">
              <a:lnSpc>
                <a:spcPts val="1500"/>
              </a:lnSpc>
              <a:spcAft>
                <a:spcPts val="450"/>
              </a:spcAft>
              <a:buClr>
                <a:schemeClr val="tx1"/>
              </a:buClr>
              <a:buFont typeface="Verdana" pitchFamily="34" charset="0"/>
              <a:buChar char="–"/>
              <a:defRPr sz="1000"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5pPr>
            <a:lvl6pPr marL="2514600" indent="-228600" eaLnBrk="0" fontAlgn="base" hangingPunct="0">
              <a:lnSpc>
                <a:spcPts val="1500"/>
              </a:lnSpc>
              <a:spcBef>
                <a:spcPct val="0"/>
              </a:spcBef>
              <a:spcAft>
                <a:spcPts val="450"/>
              </a:spcAft>
              <a:buClr>
                <a:schemeClr val="tx1"/>
              </a:buClr>
              <a:buFont typeface="Verdana" pitchFamily="34" charset="0"/>
              <a:buChar char="–"/>
              <a:defRPr sz="1000"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6pPr>
            <a:lvl7pPr marL="2971800" indent="-228600" eaLnBrk="0" fontAlgn="base" hangingPunct="0">
              <a:lnSpc>
                <a:spcPts val="1500"/>
              </a:lnSpc>
              <a:spcBef>
                <a:spcPct val="0"/>
              </a:spcBef>
              <a:spcAft>
                <a:spcPts val="450"/>
              </a:spcAft>
              <a:buClr>
                <a:schemeClr val="tx1"/>
              </a:buClr>
              <a:buFont typeface="Verdana" pitchFamily="34" charset="0"/>
              <a:buChar char="–"/>
              <a:defRPr sz="1000"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7pPr>
            <a:lvl8pPr marL="3429000" indent="-228600" eaLnBrk="0" fontAlgn="base" hangingPunct="0">
              <a:lnSpc>
                <a:spcPts val="1500"/>
              </a:lnSpc>
              <a:spcBef>
                <a:spcPct val="0"/>
              </a:spcBef>
              <a:spcAft>
                <a:spcPts val="450"/>
              </a:spcAft>
              <a:buClr>
                <a:schemeClr val="tx1"/>
              </a:buClr>
              <a:buFont typeface="Verdana" pitchFamily="34" charset="0"/>
              <a:buChar char="–"/>
              <a:defRPr sz="1000"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8pPr>
            <a:lvl9pPr marL="3886200" indent="-228600" eaLnBrk="0" fontAlgn="base" hangingPunct="0">
              <a:lnSpc>
                <a:spcPts val="1500"/>
              </a:lnSpc>
              <a:spcBef>
                <a:spcPct val="0"/>
              </a:spcBef>
              <a:spcAft>
                <a:spcPts val="450"/>
              </a:spcAft>
              <a:buClr>
                <a:schemeClr val="tx1"/>
              </a:buClr>
              <a:buFont typeface="Verdana" pitchFamily="34" charset="0"/>
              <a:buChar char="–"/>
              <a:defRPr sz="1000"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9pPr>
          </a:lstStyle>
          <a:p>
            <a:pPr algn="ctr" eaLnBrk="1" hangingPunct="1">
              <a:lnSpc>
                <a:spcPct val="120000"/>
              </a:lnSpc>
              <a:spcAft>
                <a:spcPct val="0"/>
              </a:spcAft>
              <a:buClrTx/>
            </a:pPr>
            <a:endParaRPr lang="en-US" altLang="en-US" sz="1600">
              <a:solidFill>
                <a:srgbClr val="000000"/>
              </a:solidFill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2010" y="5184195"/>
            <a:ext cx="2115234" cy="585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3597" y="5769261"/>
            <a:ext cx="1113046" cy="5400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4572" y="5769260"/>
            <a:ext cx="1147628" cy="5400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67" name="Straight Arrow Connector 23"/>
          <p:cNvCxnSpPr>
            <a:cxnSpLocks noChangeShapeType="1"/>
            <a:stCxn id="1031" idx="3"/>
            <a:endCxn id="1033" idx="1"/>
          </p:cNvCxnSpPr>
          <p:nvPr/>
        </p:nvCxnSpPr>
        <p:spPr bwMode="auto">
          <a:xfrm>
            <a:off x="4006643" y="6039290"/>
            <a:ext cx="1217929" cy="0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7295" y="5769259"/>
            <a:ext cx="1035115" cy="540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74" name="Straight Arrow Connector 23"/>
          <p:cNvCxnSpPr>
            <a:cxnSpLocks noChangeShapeType="1"/>
            <a:stCxn id="1033" idx="3"/>
            <a:endCxn id="1034" idx="1"/>
          </p:cNvCxnSpPr>
          <p:nvPr/>
        </p:nvCxnSpPr>
        <p:spPr bwMode="auto">
          <a:xfrm flipV="1">
            <a:off x="6372200" y="6039289"/>
            <a:ext cx="855095" cy="1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81" name="Minus 80"/>
          <p:cNvSpPr/>
          <p:nvPr/>
        </p:nvSpPr>
        <p:spPr>
          <a:xfrm rot="5400000">
            <a:off x="56768" y="5383026"/>
            <a:ext cx="2250252" cy="52389"/>
          </a:xfrm>
          <a:prstGeom prst="mathMinus">
            <a:avLst/>
          </a:prstGeom>
          <a:solidFill>
            <a:srgbClr val="CCCCFF"/>
          </a:solidFill>
        </p:spPr>
        <p:txBody>
          <a:bodyPr wrap="square" anchor="ctr">
            <a:spAutoFit/>
          </a:bodyPr>
          <a:lstStyle/>
          <a:p>
            <a:pPr algn="ctr">
              <a:defRPr/>
            </a:pPr>
            <a:endParaRPr lang="en-GB" sz="3600" b="1" dirty="0">
              <a:ln w="12700">
                <a:noFill/>
                <a:prstDash val="solid"/>
              </a:ln>
              <a:solidFill>
                <a:srgbClr val="FECB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cs typeface="Arial" charset="0"/>
              <a:sym typeface="Webdings"/>
            </a:endParaRPr>
          </a:p>
        </p:txBody>
      </p:sp>
      <p:sp>
        <p:nvSpPr>
          <p:cNvPr id="82" name="Minus 81"/>
          <p:cNvSpPr/>
          <p:nvPr/>
        </p:nvSpPr>
        <p:spPr>
          <a:xfrm rot="5400000" flipV="1">
            <a:off x="1484850" y="5661058"/>
            <a:ext cx="1088737" cy="1305146"/>
          </a:xfrm>
          <a:prstGeom prst="mathMinus">
            <a:avLst>
              <a:gd name="adj1" fmla="val 0"/>
            </a:avLst>
          </a:prstGeom>
          <a:solidFill>
            <a:srgbClr val="CCCCFF"/>
          </a:solidFill>
        </p:spPr>
        <p:txBody>
          <a:bodyPr wrap="square" anchor="ctr">
            <a:spAutoFit/>
          </a:bodyPr>
          <a:lstStyle/>
          <a:p>
            <a:pPr algn="ctr">
              <a:defRPr/>
            </a:pPr>
            <a:endParaRPr lang="en-GB" sz="3600" b="1" dirty="0">
              <a:ln w="12700">
                <a:noFill/>
                <a:prstDash val="solid"/>
              </a:ln>
              <a:solidFill>
                <a:srgbClr val="FECB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cs typeface="Arial" charset="0"/>
              <a:sym typeface="Webdings"/>
            </a:endParaRPr>
          </a:p>
        </p:txBody>
      </p:sp>
      <p:sp>
        <p:nvSpPr>
          <p:cNvPr id="83" name="Minus 82"/>
          <p:cNvSpPr/>
          <p:nvPr/>
        </p:nvSpPr>
        <p:spPr>
          <a:xfrm rot="5400000" flipV="1">
            <a:off x="1781550" y="6007357"/>
            <a:ext cx="2115232" cy="108874"/>
          </a:xfrm>
          <a:prstGeom prst="mathMinus">
            <a:avLst/>
          </a:prstGeom>
          <a:solidFill>
            <a:srgbClr val="CCCCFF"/>
          </a:solidFill>
        </p:spPr>
        <p:txBody>
          <a:bodyPr wrap="square" anchor="ctr">
            <a:spAutoFit/>
          </a:bodyPr>
          <a:lstStyle/>
          <a:p>
            <a:pPr algn="ctr">
              <a:defRPr/>
            </a:pPr>
            <a:endParaRPr lang="en-GB" sz="3600" b="1" dirty="0">
              <a:ln w="12700">
                <a:noFill/>
                <a:prstDash val="solid"/>
              </a:ln>
              <a:solidFill>
                <a:srgbClr val="FECB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cs typeface="Arial" charset="0"/>
              <a:sym typeface="Webdings"/>
            </a:endParaRPr>
          </a:p>
        </p:txBody>
      </p:sp>
      <p:sp>
        <p:nvSpPr>
          <p:cNvPr id="84" name="Minus 83"/>
          <p:cNvSpPr/>
          <p:nvPr/>
        </p:nvSpPr>
        <p:spPr>
          <a:xfrm rot="5400000" flipV="1">
            <a:off x="4447944" y="5684200"/>
            <a:ext cx="2845931" cy="45719"/>
          </a:xfrm>
          <a:prstGeom prst="mathMinus">
            <a:avLst/>
          </a:prstGeom>
          <a:solidFill>
            <a:srgbClr val="CCCCFF"/>
          </a:solidFill>
        </p:spPr>
        <p:txBody>
          <a:bodyPr wrap="square" anchor="ctr">
            <a:spAutoFit/>
          </a:bodyPr>
          <a:lstStyle/>
          <a:p>
            <a:pPr algn="ctr">
              <a:defRPr/>
            </a:pPr>
            <a:endParaRPr lang="en-GB" sz="3600" b="1" dirty="0">
              <a:ln w="12700">
                <a:noFill/>
                <a:prstDash val="solid"/>
              </a:ln>
              <a:solidFill>
                <a:srgbClr val="FECB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cs typeface="Arial" charset="0"/>
              <a:sym typeface="Webdings"/>
            </a:endParaRPr>
          </a:p>
        </p:txBody>
      </p:sp>
    </p:spTree>
    <p:extLst>
      <p:ext uri="{BB962C8B-B14F-4D97-AF65-F5344CB8AC3E}">
        <p14:creationId xmlns:p14="http://schemas.microsoft.com/office/powerpoint/2010/main" val="389897653"/>
      </p:ext>
    </p:extLst>
  </p:cSld>
  <p:clrMapOvr>
    <a:masterClrMapping/>
  </p:clrMapOvr>
  <p:transition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43736"/>
            <a:ext cx="8165250" cy="63007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Part II oddíl S VII –návrh aktualizace GVP Modul V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43835"/>
            <a:ext cx="8229600" cy="4176165"/>
          </a:xfrm>
        </p:spPr>
        <p:txBody>
          <a:bodyPr>
            <a:normAutofit lnSpcReduction="10000"/>
          </a:bodyPr>
          <a:lstStyle/>
          <a:p>
            <a:r>
              <a:rPr lang="en-US" b="1" dirty="0" err="1"/>
              <a:t>Generika</a:t>
            </a:r>
            <a:r>
              <a:rPr lang="en-US" b="1" dirty="0"/>
              <a:t> </a:t>
            </a:r>
            <a:r>
              <a:rPr lang="en-US" dirty="0"/>
              <a:t>– </a:t>
            </a:r>
            <a:r>
              <a:rPr lang="en-US" dirty="0" err="1"/>
              <a:t>předpokládá</a:t>
            </a:r>
            <a:r>
              <a:rPr lang="en-US" dirty="0"/>
              <a:t> se </a:t>
            </a:r>
            <a:r>
              <a:rPr lang="en-US" dirty="0" err="1"/>
              <a:t>stejný</a:t>
            </a:r>
            <a:r>
              <a:rPr lang="en-US" dirty="0"/>
              <a:t> </a:t>
            </a:r>
            <a:r>
              <a:rPr lang="en-US" dirty="0" err="1"/>
              <a:t>profil</a:t>
            </a:r>
            <a:r>
              <a:rPr lang="en-US" dirty="0"/>
              <a:t> </a:t>
            </a:r>
            <a:r>
              <a:rPr lang="en-US" dirty="0" err="1"/>
              <a:t>rizik</a:t>
            </a:r>
            <a:r>
              <a:rPr lang="en-US" dirty="0"/>
              <a:t> </a:t>
            </a:r>
            <a:r>
              <a:rPr lang="en-US" dirty="0" err="1"/>
              <a:t>jako</a:t>
            </a:r>
            <a:r>
              <a:rPr lang="en-US" dirty="0"/>
              <a:t> u </a:t>
            </a:r>
            <a:r>
              <a:rPr lang="en-US" dirty="0" err="1"/>
              <a:t>originátoru</a:t>
            </a:r>
            <a:r>
              <a:rPr lang="en-US" dirty="0"/>
              <a:t>, </a:t>
            </a:r>
            <a:r>
              <a:rPr lang="en-US" dirty="0" err="1"/>
              <a:t>nebo</a:t>
            </a:r>
            <a:r>
              <a:rPr lang="en-US" dirty="0"/>
              <a:t> </a:t>
            </a:r>
            <a:r>
              <a:rPr lang="en-US" dirty="0" err="1"/>
              <a:t>generik</a:t>
            </a:r>
            <a:r>
              <a:rPr lang="en-US" dirty="0"/>
              <a:t>, </a:t>
            </a:r>
            <a:r>
              <a:rPr lang="en-US" dirty="0" err="1"/>
              <a:t>která</a:t>
            </a:r>
            <a:r>
              <a:rPr lang="en-US" dirty="0"/>
              <a:t> </a:t>
            </a:r>
            <a:r>
              <a:rPr lang="en-US" dirty="0" err="1"/>
              <a:t>jsou</a:t>
            </a:r>
            <a:r>
              <a:rPr lang="en-US" dirty="0"/>
              <a:t> </a:t>
            </a:r>
            <a:r>
              <a:rPr lang="en-US" dirty="0" err="1"/>
              <a:t>již</a:t>
            </a:r>
            <a:r>
              <a:rPr lang="en-US" dirty="0"/>
              <a:t> </a:t>
            </a:r>
            <a:r>
              <a:rPr lang="en-US" dirty="0" err="1" smtClean="0"/>
              <a:t>registrována</a:t>
            </a:r>
            <a:r>
              <a:rPr lang="cs-CZ" dirty="0" smtClean="0"/>
              <a:t> –nevyžaduje se</a:t>
            </a:r>
            <a:endParaRPr lang="en-US" dirty="0"/>
          </a:p>
          <a:p>
            <a:r>
              <a:rPr lang="en-US" dirty="0" err="1"/>
              <a:t>Pokud</a:t>
            </a:r>
            <a:r>
              <a:rPr lang="en-US" dirty="0"/>
              <a:t> </a:t>
            </a:r>
            <a:r>
              <a:rPr lang="en-US" dirty="0" err="1"/>
              <a:t>žadatel</a:t>
            </a:r>
            <a:r>
              <a:rPr lang="en-US" dirty="0"/>
              <a:t> </a:t>
            </a:r>
            <a:r>
              <a:rPr lang="en-US" dirty="0" err="1"/>
              <a:t>předkládá</a:t>
            </a:r>
            <a:r>
              <a:rPr lang="en-US" dirty="0"/>
              <a:t> </a:t>
            </a:r>
            <a:r>
              <a:rPr lang="en-US" dirty="0" err="1"/>
              <a:t>jiný</a:t>
            </a:r>
            <a:r>
              <a:rPr lang="en-US" dirty="0"/>
              <a:t> </a:t>
            </a:r>
            <a:r>
              <a:rPr lang="en-US" dirty="0" err="1" smtClean="0"/>
              <a:t>profil</a:t>
            </a:r>
            <a:r>
              <a:rPr lang="en-US" dirty="0" smtClean="0"/>
              <a:t> </a:t>
            </a:r>
            <a:r>
              <a:rPr lang="en-US" dirty="0"/>
              <a:t>– </a:t>
            </a:r>
            <a:r>
              <a:rPr lang="en-US" dirty="0" err="1"/>
              <a:t>nutno</a:t>
            </a:r>
            <a:r>
              <a:rPr lang="en-US" dirty="0"/>
              <a:t> </a:t>
            </a:r>
            <a:r>
              <a:rPr lang="en-US" dirty="0" err="1"/>
              <a:t>zdůvodnit</a:t>
            </a:r>
            <a:r>
              <a:rPr lang="en-US" dirty="0"/>
              <a:t> </a:t>
            </a:r>
            <a:r>
              <a:rPr lang="en-US" dirty="0" err="1"/>
              <a:t>změny</a:t>
            </a:r>
            <a:r>
              <a:rPr lang="en-US" dirty="0"/>
              <a:t>(</a:t>
            </a:r>
            <a:r>
              <a:rPr lang="en-US" dirty="0" err="1"/>
              <a:t>doplnit</a:t>
            </a:r>
            <a:r>
              <a:rPr lang="en-US" dirty="0"/>
              <a:t> </a:t>
            </a:r>
            <a:r>
              <a:rPr lang="en-US" dirty="0" err="1"/>
              <a:t>SVII</a:t>
            </a:r>
            <a:r>
              <a:rPr lang="en-US" dirty="0"/>
              <a:t>)</a:t>
            </a:r>
          </a:p>
          <a:p>
            <a:r>
              <a:rPr lang="en-US" dirty="0" err="1"/>
              <a:t>Pokud</a:t>
            </a:r>
            <a:r>
              <a:rPr lang="en-US" dirty="0"/>
              <a:t> </a:t>
            </a:r>
            <a:r>
              <a:rPr lang="cs-CZ" dirty="0" smtClean="0"/>
              <a:t>originál nemá </a:t>
            </a:r>
            <a:r>
              <a:rPr lang="en-US" dirty="0" smtClean="0"/>
              <a:t>RMP </a:t>
            </a:r>
            <a:r>
              <a:rPr lang="cs-CZ" dirty="0" smtClean="0"/>
              <a:t> a </a:t>
            </a:r>
            <a:r>
              <a:rPr lang="cs-CZ" dirty="0" err="1" smtClean="0"/>
              <a:t>safety</a:t>
            </a:r>
            <a:r>
              <a:rPr lang="cs-CZ" dirty="0" smtClean="0"/>
              <a:t> profile není publikován </a:t>
            </a:r>
            <a:r>
              <a:rPr lang="en-US" dirty="0" smtClean="0"/>
              <a:t>– </a:t>
            </a:r>
            <a:r>
              <a:rPr lang="en-US" dirty="0" err="1"/>
              <a:t>nutno</a:t>
            </a:r>
            <a:r>
              <a:rPr lang="en-US" dirty="0"/>
              <a:t> </a:t>
            </a:r>
            <a:r>
              <a:rPr lang="en-US" dirty="0" err="1"/>
              <a:t>předložit</a:t>
            </a:r>
            <a:r>
              <a:rPr lang="en-US" dirty="0"/>
              <a:t> </a:t>
            </a:r>
            <a:r>
              <a:rPr lang="en-US" dirty="0" err="1" smtClean="0"/>
              <a:t>SVII</a:t>
            </a:r>
            <a:endParaRPr lang="cs-CZ" dirty="0" smtClean="0"/>
          </a:p>
          <a:p>
            <a:r>
              <a:rPr lang="cs-CZ" dirty="0" smtClean="0"/>
              <a:t>Návrh – pouze SC publikovány na stránkách </a:t>
            </a:r>
            <a:r>
              <a:rPr lang="cs-CZ" dirty="0" err="1" smtClean="0"/>
              <a:t>CMDh</a:t>
            </a:r>
            <a:r>
              <a:rPr lang="cs-CZ" dirty="0" smtClean="0"/>
              <a:t> –možná změna návrhu (zahrnutí stránek EMA aj.)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18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97653"/>
      </p:ext>
    </p:extLst>
  </p:cSld>
  <p:clrMapOvr>
    <a:masterClrMapping/>
  </p:clrMapOvr>
  <p:transition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863716"/>
            <a:ext cx="8120245" cy="495054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Kde lze nalézt </a:t>
            </a:r>
            <a:r>
              <a:rPr lang="cs-CZ" dirty="0" err="1" smtClean="0"/>
              <a:t>safety</a:t>
            </a:r>
            <a:r>
              <a:rPr lang="cs-CZ" dirty="0" smtClean="0"/>
              <a:t> </a:t>
            </a:r>
            <a:r>
              <a:rPr lang="cs-CZ" dirty="0" err="1" smtClean="0"/>
              <a:t>profiles</a:t>
            </a:r>
            <a:r>
              <a:rPr lang="cs-CZ" dirty="0" smtClean="0"/>
              <a:t> –obecná informace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48781"/>
            <a:ext cx="8229600" cy="4671220"/>
          </a:xfrm>
        </p:spPr>
        <p:txBody>
          <a:bodyPr/>
          <a:lstStyle/>
          <a:p>
            <a:pPr marL="0" lvl="0" indent="0">
              <a:buNone/>
            </a:pPr>
            <a:r>
              <a:rPr lang="cs-CZ" sz="2000" dirty="0"/>
              <a:t>Web </a:t>
            </a:r>
            <a:r>
              <a:rPr lang="cs-CZ" sz="2000" dirty="0" err="1"/>
              <a:t>CMDh</a:t>
            </a:r>
            <a:r>
              <a:rPr lang="cs-CZ" sz="2000" dirty="0"/>
              <a:t> - </a:t>
            </a:r>
            <a:r>
              <a:rPr lang="en-US" sz="2000" b="1" u="sng" dirty="0">
                <a:hlinkClick r:id="rId2"/>
              </a:rPr>
              <a:t>List of safety concerns per approved Risk Management Plan (RMP) of active substances per product</a:t>
            </a:r>
            <a:r>
              <a:rPr lang="en-US" sz="2000" u="sng" dirty="0">
                <a:hlinkClick r:id="rId2"/>
              </a:rPr>
              <a:t> </a:t>
            </a:r>
            <a:r>
              <a:rPr lang="en-US" sz="2000" dirty="0"/>
              <a:t> (</a:t>
            </a:r>
            <a:r>
              <a:rPr lang="cs-CZ" sz="2000" u="sng" dirty="0">
                <a:hlinkClick r:id="rId3"/>
              </a:rPr>
              <a:t>http://www.hma.eu/464.html</a:t>
            </a:r>
            <a:r>
              <a:rPr lang="cs-CZ" sz="2000" dirty="0"/>
              <a:t>)</a:t>
            </a:r>
            <a:endParaRPr lang="en-US" sz="2000" dirty="0"/>
          </a:p>
          <a:p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19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" name="Obrázek 7"/>
          <p:cNvPicPr/>
          <p:nvPr/>
        </p:nvPicPr>
        <p:blipFill rotWithShape="1">
          <a:blip r:embed="rId4"/>
          <a:srcRect l="4983" t="17460" r="61976" b="24868"/>
          <a:stretch/>
        </p:blipFill>
        <p:spPr bwMode="auto">
          <a:xfrm>
            <a:off x="431541" y="2168860"/>
            <a:ext cx="7875874" cy="387042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9" name="Ovál 8"/>
          <p:cNvSpPr/>
          <p:nvPr/>
        </p:nvSpPr>
        <p:spPr>
          <a:xfrm>
            <a:off x="2591780" y="3834045"/>
            <a:ext cx="5580620" cy="130514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97653"/>
      </p:ext>
    </p:extLst>
  </p:cSld>
  <p:clrMapOvr>
    <a:masterClrMapping/>
  </p:clrMapOvr>
  <p:transition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863715"/>
            <a:ext cx="8229600" cy="405045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Safety </a:t>
            </a:r>
            <a:r>
              <a:rPr lang="cs-CZ" dirty="0" err="1" smtClean="0"/>
              <a:t>concerns</a:t>
            </a:r>
            <a:r>
              <a:rPr lang="cs-CZ" dirty="0" smtClean="0"/>
              <a:t> pro centralizované přípravky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96525" y="1403775"/>
            <a:ext cx="8229600" cy="4635514"/>
          </a:xfrm>
        </p:spPr>
        <p:txBody>
          <a:bodyPr/>
          <a:lstStyle/>
          <a:p>
            <a:pPr marL="0" indent="0">
              <a:buNone/>
            </a:pPr>
            <a:r>
              <a:rPr lang="cs-CZ" sz="2000" dirty="0"/>
              <a:t>Web </a:t>
            </a:r>
            <a:r>
              <a:rPr lang="cs-CZ" sz="2000" dirty="0" smtClean="0"/>
              <a:t>EMA          </a:t>
            </a:r>
            <a:r>
              <a:rPr lang="cs-CZ" sz="2000" dirty="0" err="1" smtClean="0"/>
              <a:t>Find</a:t>
            </a:r>
            <a:r>
              <a:rPr lang="cs-CZ" sz="2000" dirty="0" smtClean="0"/>
              <a:t> </a:t>
            </a:r>
            <a:r>
              <a:rPr lang="cs-CZ" sz="2000" dirty="0" err="1"/>
              <a:t>medicine</a:t>
            </a:r>
            <a:r>
              <a:rPr lang="cs-CZ" sz="2000" dirty="0"/>
              <a:t> </a:t>
            </a:r>
            <a:r>
              <a:rPr lang="cs-CZ" sz="2000" dirty="0" smtClean="0"/>
              <a:t>           </a:t>
            </a:r>
            <a:r>
              <a:rPr lang="cs-CZ" sz="2000" dirty="0" err="1" smtClean="0"/>
              <a:t>Human</a:t>
            </a:r>
            <a:r>
              <a:rPr lang="cs-CZ" sz="2000" dirty="0" smtClean="0"/>
              <a:t> </a:t>
            </a:r>
            <a:r>
              <a:rPr lang="cs-CZ" sz="2000" dirty="0" err="1"/>
              <a:t>medicine</a:t>
            </a:r>
            <a:r>
              <a:rPr lang="cs-CZ" sz="2000" dirty="0"/>
              <a:t> (vyber LP se stejnou úč. látkou) </a:t>
            </a:r>
            <a:r>
              <a:rPr lang="cs-CZ" sz="2000" dirty="0" smtClean="0"/>
              <a:t>        </a:t>
            </a:r>
            <a:r>
              <a:rPr lang="cs-CZ" sz="2000" dirty="0" err="1" smtClean="0"/>
              <a:t>Assessment</a:t>
            </a:r>
            <a:r>
              <a:rPr lang="cs-CZ" sz="2000" dirty="0" smtClean="0"/>
              <a:t> </a:t>
            </a:r>
            <a:r>
              <a:rPr lang="cs-CZ" sz="2000" dirty="0" err="1"/>
              <a:t>history</a:t>
            </a:r>
            <a:r>
              <a:rPr lang="cs-CZ" sz="2000" dirty="0"/>
              <a:t> </a:t>
            </a:r>
            <a:r>
              <a:rPr lang="cs-CZ" sz="2000" dirty="0" smtClean="0"/>
              <a:t>           EPAR</a:t>
            </a:r>
            <a:endParaRPr lang="en-US" sz="2000" dirty="0"/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20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Šipka doprava 7"/>
          <p:cNvSpPr/>
          <p:nvPr/>
        </p:nvSpPr>
        <p:spPr>
          <a:xfrm>
            <a:off x="1484512" y="1493785"/>
            <a:ext cx="477198" cy="2250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</a:t>
            </a:r>
            <a:endParaRPr lang="en-US" dirty="0"/>
          </a:p>
        </p:txBody>
      </p:sp>
      <p:sp>
        <p:nvSpPr>
          <p:cNvPr id="9" name="Šipka doprava 8"/>
          <p:cNvSpPr/>
          <p:nvPr/>
        </p:nvSpPr>
        <p:spPr>
          <a:xfrm>
            <a:off x="3581909" y="1511991"/>
            <a:ext cx="495055" cy="2250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Obrázek 10"/>
          <p:cNvPicPr/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</a:extLst>
          </a:blip>
          <a:srcRect l="7443" t="4761" r="58576" b="13228"/>
          <a:stretch/>
        </p:blipFill>
        <p:spPr bwMode="auto">
          <a:xfrm>
            <a:off x="386536" y="2078851"/>
            <a:ext cx="6885802" cy="4275474"/>
          </a:xfrm>
          <a:prstGeom prst="round1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2" name="Šipka doprava 11"/>
          <p:cNvSpPr/>
          <p:nvPr/>
        </p:nvSpPr>
        <p:spPr>
          <a:xfrm>
            <a:off x="1106615" y="1786651"/>
            <a:ext cx="495055" cy="2250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Šipka doprava 12"/>
          <p:cNvSpPr/>
          <p:nvPr/>
        </p:nvSpPr>
        <p:spPr>
          <a:xfrm>
            <a:off x="3734308" y="1786651"/>
            <a:ext cx="495055" cy="2250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ál 13"/>
          <p:cNvSpPr/>
          <p:nvPr/>
        </p:nvSpPr>
        <p:spPr>
          <a:xfrm>
            <a:off x="1826695" y="4374105"/>
            <a:ext cx="1395155" cy="81009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97653"/>
      </p:ext>
    </p:extLst>
  </p:cSld>
  <p:clrMapOvr>
    <a:masterClrMapping/>
  </p:clrMapOvr>
  <p:transition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43735"/>
            <a:ext cx="8165250" cy="540060"/>
          </a:xfrm>
        </p:spPr>
        <p:txBody>
          <a:bodyPr>
            <a:normAutofit fontScale="90000"/>
          </a:bodyPr>
          <a:lstStyle/>
          <a:p>
            <a:r>
              <a:rPr lang="cs-CZ" dirty="0"/>
              <a:t>Safety </a:t>
            </a:r>
            <a:r>
              <a:rPr lang="cs-CZ" dirty="0" err="1"/>
              <a:t>concerns</a:t>
            </a:r>
            <a:r>
              <a:rPr lang="cs-CZ" dirty="0"/>
              <a:t> pro centralizované </a:t>
            </a:r>
            <a:r>
              <a:rPr lang="cs-CZ" dirty="0" smtClean="0"/>
              <a:t>přípravky –obecná informace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53825"/>
            <a:ext cx="8229600" cy="3285365"/>
          </a:xfrm>
        </p:spPr>
        <p:txBody>
          <a:bodyPr/>
          <a:lstStyle/>
          <a:p>
            <a:r>
              <a:rPr lang="cs-CZ" dirty="0"/>
              <a:t>U novějších (cca od </a:t>
            </a:r>
            <a:r>
              <a:rPr lang="cs-CZ" dirty="0" smtClean="0"/>
              <a:t>Q3 </a:t>
            </a:r>
            <a:r>
              <a:rPr lang="cs-CZ" dirty="0"/>
              <a:t>roku 2015) EPAR s tabulkou </a:t>
            </a:r>
            <a:r>
              <a:rPr lang="cs-CZ" dirty="0" err="1"/>
              <a:t>safety</a:t>
            </a:r>
            <a:r>
              <a:rPr lang="cs-CZ" dirty="0"/>
              <a:t> </a:t>
            </a:r>
            <a:r>
              <a:rPr lang="cs-CZ" dirty="0" err="1"/>
              <a:t>concerns</a:t>
            </a:r>
            <a:endParaRPr lang="en-US" dirty="0"/>
          </a:p>
          <a:p>
            <a:r>
              <a:rPr lang="cs-CZ" dirty="0" smtClean="0"/>
              <a:t> </a:t>
            </a:r>
            <a:r>
              <a:rPr lang="cs-CZ" dirty="0"/>
              <a:t>Kompletní EPAR pouze u novějších registrací</a:t>
            </a:r>
            <a:endParaRPr lang="en-US" dirty="0"/>
          </a:p>
          <a:p>
            <a:r>
              <a:rPr lang="cs-CZ" dirty="0" smtClean="0"/>
              <a:t>U starších LP </a:t>
            </a:r>
            <a:r>
              <a:rPr lang="cs-CZ" dirty="0"/>
              <a:t>EPAR Summary for public, pozor </a:t>
            </a:r>
            <a:r>
              <a:rPr lang="cs-CZ" dirty="0" err="1"/>
              <a:t>safety</a:t>
            </a:r>
            <a:r>
              <a:rPr lang="cs-CZ" dirty="0"/>
              <a:t> </a:t>
            </a:r>
            <a:r>
              <a:rPr lang="cs-CZ" dirty="0" err="1"/>
              <a:t>concerns</a:t>
            </a:r>
            <a:r>
              <a:rPr lang="cs-CZ" dirty="0"/>
              <a:t> jsou v laickém </a:t>
            </a:r>
            <a:r>
              <a:rPr lang="cs-CZ" dirty="0" smtClean="0"/>
              <a:t>jazyce, není jasné, zda bude akceptováno</a:t>
            </a:r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21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97653"/>
      </p:ext>
    </p:extLst>
  </p:cSld>
  <p:clrMapOvr>
    <a:masterClrMapping/>
  </p:clrMapOvr>
  <p:transition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43736"/>
            <a:ext cx="8165250" cy="855094"/>
          </a:xfrm>
        </p:spPr>
        <p:txBody>
          <a:bodyPr>
            <a:normAutofit fontScale="90000"/>
          </a:bodyPr>
          <a:lstStyle/>
          <a:p>
            <a:pPr lvl="0"/>
            <a:r>
              <a:rPr lang="cs-CZ" dirty="0"/>
              <a:t>Publikované EPAR u MRP/</a:t>
            </a:r>
            <a:r>
              <a:rPr lang="cs-CZ" dirty="0" err="1"/>
              <a:t>DCP</a:t>
            </a:r>
            <a:r>
              <a:rPr lang="cs-CZ" dirty="0"/>
              <a:t> procedur (</a:t>
            </a:r>
            <a:r>
              <a:rPr lang="cs-CZ" dirty="0" err="1"/>
              <a:t>Heads</a:t>
            </a:r>
            <a:r>
              <a:rPr lang="cs-CZ" dirty="0"/>
              <a:t> of </a:t>
            </a:r>
            <a:r>
              <a:rPr lang="cs-CZ" dirty="0" err="1"/>
              <a:t>Medicine</a:t>
            </a:r>
            <a:r>
              <a:rPr lang="cs-CZ" dirty="0"/>
              <a:t> </a:t>
            </a:r>
            <a:r>
              <a:rPr lang="cs-CZ" dirty="0" err="1"/>
              <a:t>Agencies</a:t>
            </a:r>
            <a:r>
              <a:rPr lang="cs-CZ" dirty="0" smtClean="0"/>
              <a:t>) 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033845"/>
            <a:ext cx="8229600" cy="4086155"/>
          </a:xfrm>
        </p:spPr>
        <p:txBody>
          <a:bodyPr/>
          <a:lstStyle/>
          <a:p>
            <a:pPr marL="0" indent="0">
              <a:buNone/>
            </a:pPr>
            <a:r>
              <a:rPr lang="cs-CZ" sz="1800" u="sng" dirty="0">
                <a:hlinkClick r:id="rId2"/>
              </a:rPr>
              <a:t>http://mri.medagencies.org/Human</a:t>
            </a:r>
            <a:r>
              <a:rPr lang="cs-CZ" sz="1800" u="sng" dirty="0" smtClean="0">
                <a:hlinkClick r:id="rId2"/>
              </a:rPr>
              <a:t>/</a:t>
            </a:r>
            <a:r>
              <a:rPr lang="cs-CZ" sz="1800" u="sng" dirty="0" smtClean="0"/>
              <a:t>  </a:t>
            </a:r>
            <a:r>
              <a:rPr lang="cs-CZ" sz="1800" dirty="0" smtClean="0"/>
              <a:t> - není jasné, zda bude SC odtud akceptováno jako vzor  na základě a požadavků aktualizace GVP </a:t>
            </a:r>
            <a:endParaRPr lang="en-US" sz="1800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22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" name="Obrázek 7"/>
          <p:cNvPicPr/>
          <p:nvPr/>
        </p:nvPicPr>
        <p:blipFill rotWithShape="1">
          <a:blip r:embed="rId3"/>
          <a:srcRect r="62307" b="5291"/>
          <a:stretch/>
        </p:blipFill>
        <p:spPr bwMode="auto">
          <a:xfrm>
            <a:off x="521550" y="2663914"/>
            <a:ext cx="6975775" cy="387043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9" name="Ovál 8"/>
          <p:cNvSpPr/>
          <p:nvPr/>
        </p:nvSpPr>
        <p:spPr>
          <a:xfrm>
            <a:off x="1871700" y="5679250"/>
            <a:ext cx="1935215" cy="58506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1477737"/>
      </p:ext>
    </p:extLst>
  </p:cSld>
  <p:clrMapOvr>
    <a:masterClrMapping/>
  </p:clrMapOvr>
  <p:transition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08720"/>
            <a:ext cx="8120245" cy="225025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23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" name="Zástupný symbol pro obsah 7"/>
          <p:cNvPicPr>
            <a:picLocks noGrp="1"/>
          </p:cNvPicPr>
          <p:nvPr>
            <p:ph idx="1"/>
          </p:nvPr>
        </p:nvPicPr>
        <p:blipFill rotWithShape="1">
          <a:blip r:embed="rId2"/>
          <a:srcRect r="61810" b="30159"/>
          <a:stretch/>
        </p:blipFill>
        <p:spPr bwMode="auto">
          <a:xfrm>
            <a:off x="457199" y="863715"/>
            <a:ext cx="8210255" cy="520499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9" name="Ovál 8"/>
          <p:cNvSpPr/>
          <p:nvPr/>
        </p:nvSpPr>
        <p:spPr>
          <a:xfrm>
            <a:off x="6912259" y="3654025"/>
            <a:ext cx="585065" cy="45005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225344"/>
      </p:ext>
    </p:extLst>
  </p:cSld>
  <p:clrMapOvr>
    <a:masterClrMapping/>
  </p:clrMapOvr>
  <p:transition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8740"/>
            <a:ext cx="8210255" cy="540060"/>
          </a:xfrm>
        </p:spPr>
        <p:txBody>
          <a:bodyPr>
            <a:normAutofit fontScale="90000"/>
          </a:bodyPr>
          <a:lstStyle/>
          <a:p>
            <a:r>
              <a:rPr lang="cs-CZ" dirty="0"/>
              <a:t>Farmakovigilační plán </a:t>
            </a:r>
            <a:r>
              <a:rPr lang="cs-CZ" dirty="0" smtClean="0"/>
              <a:t> - návrh update GVP Modul V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53825"/>
            <a:ext cx="8229600" cy="4266175"/>
          </a:xfrm>
        </p:spPr>
        <p:txBody>
          <a:bodyPr>
            <a:normAutofit fontScale="85000" lnSpcReduction="20000"/>
          </a:bodyPr>
          <a:lstStyle/>
          <a:p>
            <a:r>
              <a:rPr lang="cs-CZ" dirty="0"/>
              <a:t>Povinný pro všechny nové registrace</a:t>
            </a:r>
            <a:endParaRPr lang="en-US" dirty="0"/>
          </a:p>
          <a:p>
            <a:pPr marL="0" indent="0">
              <a:buNone/>
            </a:pPr>
            <a:r>
              <a:rPr lang="cs-CZ" b="1" dirty="0" err="1"/>
              <a:t>Rutiní</a:t>
            </a:r>
            <a:r>
              <a:rPr lang="cs-CZ" b="1" dirty="0"/>
              <a:t> FV</a:t>
            </a: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r>
              <a:rPr lang="cs-CZ" u="sng" dirty="0"/>
              <a:t>Nepopisovat</a:t>
            </a:r>
            <a:r>
              <a:rPr lang="cs-CZ" dirty="0"/>
              <a:t> rutinní FV (hlášení NU a detekce signálu)</a:t>
            </a: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Follow-up formuláře na NU, jejíž sledování je takto vyžádáno autoritou </a:t>
            </a:r>
            <a:r>
              <a:rPr lang="cs-CZ" dirty="0" smtClean="0"/>
              <a:t>– stále </a:t>
            </a:r>
            <a:r>
              <a:rPr lang="cs-CZ" dirty="0"/>
              <a:t>rutinní </a:t>
            </a:r>
            <a:r>
              <a:rPr lang="cs-CZ" dirty="0" smtClean="0"/>
              <a:t>FV</a:t>
            </a:r>
            <a:r>
              <a:rPr lang="cs-CZ" dirty="0"/>
              <a:t> </a:t>
            </a:r>
            <a:r>
              <a:rPr lang="cs-CZ" dirty="0" smtClean="0"/>
              <a:t>(obsah </a:t>
            </a:r>
            <a:r>
              <a:rPr lang="cs-CZ" dirty="0"/>
              <a:t>Annex 4) </a:t>
            </a:r>
            <a:r>
              <a:rPr lang="cs-CZ" dirty="0" smtClean="0"/>
              <a:t>– formuláře </a:t>
            </a:r>
            <a:r>
              <a:rPr lang="cs-CZ" dirty="0"/>
              <a:t>stejné pro všechny </a:t>
            </a:r>
            <a:r>
              <a:rPr lang="cs-CZ" dirty="0" err="1" smtClean="0"/>
              <a:t>MAHy</a:t>
            </a:r>
            <a:endParaRPr lang="cs-CZ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cs-CZ" u="sng" dirty="0" smtClean="0"/>
              <a:t>Nutno popsat</a:t>
            </a:r>
            <a:r>
              <a:rPr lang="cs-CZ" dirty="0" smtClean="0"/>
              <a:t>: vyžádané - kumulativní </a:t>
            </a:r>
            <a:r>
              <a:rPr lang="cs-CZ" dirty="0"/>
              <a:t>přehledy v PSUR, zvýšené sledování určitých NU, přehodnocování rizik v rámci PSUR </a:t>
            </a:r>
            <a:endParaRPr lang="cs-CZ" dirty="0" smtClean="0"/>
          </a:p>
          <a:p>
            <a:pPr marL="0" indent="0">
              <a:buNone/>
            </a:pPr>
            <a:r>
              <a:rPr lang="cs-CZ" b="1" dirty="0"/>
              <a:t>Additional FV</a:t>
            </a: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Jak informace, které PASS přinese, může ovlivnit B/R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 co za výsledky chceme a proč je </a:t>
            </a:r>
            <a:r>
              <a:rPr lang="cs-CZ" dirty="0" smtClean="0"/>
              <a:t>chceme</a:t>
            </a:r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24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3404218"/>
      </p:ext>
    </p:extLst>
  </p:cSld>
  <p:clrMapOvr>
    <a:masterClrMapping/>
  </p:clrMapOvr>
  <p:transition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6545" y="953725"/>
            <a:ext cx="8229600" cy="675075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Risk Minimisation measures-návrh </a:t>
            </a:r>
            <a:r>
              <a:rPr lang="cs-CZ" dirty="0"/>
              <a:t>update GVP Modul V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53824"/>
            <a:ext cx="8229600" cy="4266175"/>
          </a:xfrm>
        </p:spPr>
        <p:txBody>
          <a:bodyPr/>
          <a:lstStyle/>
          <a:p>
            <a:pPr marL="0" indent="0">
              <a:buNone/>
            </a:pPr>
            <a:r>
              <a:rPr lang="en-GB" sz="2400" dirty="0" err="1"/>
              <a:t>Generika</a:t>
            </a:r>
            <a:r>
              <a:rPr lang="en-GB" sz="2400" dirty="0"/>
              <a:t>, hybrid –</a:t>
            </a:r>
            <a:r>
              <a:rPr lang="en-GB" sz="2400" dirty="0" err="1" smtClean="0"/>
              <a:t>stačí</a:t>
            </a:r>
            <a:r>
              <a:rPr lang="cs-CZ" sz="2400" dirty="0" smtClean="0"/>
              <a:t>vyplnit</a:t>
            </a:r>
            <a:r>
              <a:rPr lang="en-GB" sz="2400" dirty="0" smtClean="0"/>
              <a:t>, </a:t>
            </a:r>
            <a:r>
              <a:rPr lang="en-GB" sz="2400" dirty="0" err="1"/>
              <a:t>že</a:t>
            </a:r>
            <a:r>
              <a:rPr lang="en-GB" sz="2400" dirty="0"/>
              <a:t> </a:t>
            </a:r>
            <a:r>
              <a:rPr lang="en-GB" sz="2400" dirty="0" err="1"/>
              <a:t>mají</a:t>
            </a:r>
            <a:r>
              <a:rPr lang="en-GB" sz="2400" dirty="0"/>
              <a:t> SPC v </a:t>
            </a:r>
            <a:r>
              <a:rPr lang="en-GB" sz="2400" dirty="0" err="1"/>
              <a:t>souladu</a:t>
            </a:r>
            <a:r>
              <a:rPr lang="en-GB" sz="2400" dirty="0"/>
              <a:t> s </a:t>
            </a:r>
            <a:r>
              <a:rPr lang="en-GB" sz="2400" dirty="0" err="1"/>
              <a:t>originálem</a:t>
            </a:r>
            <a:endParaRPr lang="en-US" sz="2400" dirty="0"/>
          </a:p>
          <a:p>
            <a:pPr marL="0" indent="0">
              <a:buNone/>
            </a:pPr>
            <a:r>
              <a:rPr lang="fr-FR" sz="2400" dirty="0"/>
              <a:t>Už se nekopíruje text z SPC, event. PIL,  </a:t>
            </a:r>
            <a:r>
              <a:rPr lang="fr-FR" sz="2400" dirty="0" smtClean="0"/>
              <a:t>-</a:t>
            </a:r>
            <a:r>
              <a:rPr lang="cs-CZ" sz="2400" dirty="0" smtClean="0"/>
              <a:t> </a:t>
            </a:r>
            <a:r>
              <a:rPr lang="fr-FR" sz="2400" dirty="0" smtClean="0"/>
              <a:t>napíše </a:t>
            </a:r>
            <a:r>
              <a:rPr lang="fr-FR" sz="2400" dirty="0"/>
              <a:t>se, kde to v PI je</a:t>
            </a:r>
            <a:endParaRPr lang="en-US" sz="2400" dirty="0"/>
          </a:p>
          <a:p>
            <a:pPr marL="0" indent="0">
              <a:buNone/>
            </a:pPr>
            <a:r>
              <a:rPr lang="cs-CZ" sz="2400" dirty="0" smtClean="0"/>
              <a:t>(</a:t>
            </a:r>
            <a:r>
              <a:rPr lang="en-US" sz="2400" dirty="0" err="1" smtClean="0"/>
              <a:t>při</a:t>
            </a:r>
            <a:r>
              <a:rPr lang="cs-CZ" sz="2400" dirty="0" smtClean="0"/>
              <a:t> formální</a:t>
            </a:r>
            <a:r>
              <a:rPr lang="en-US" sz="2400" dirty="0" smtClean="0"/>
              <a:t> </a:t>
            </a:r>
            <a:r>
              <a:rPr lang="en-US" sz="2400" dirty="0" err="1"/>
              <a:t>úpravě</a:t>
            </a:r>
            <a:r>
              <a:rPr lang="en-US" sz="2400" dirty="0"/>
              <a:t> </a:t>
            </a:r>
            <a:r>
              <a:rPr lang="en-US" sz="2400" dirty="0" err="1"/>
              <a:t>textu</a:t>
            </a:r>
            <a:r>
              <a:rPr lang="en-US" sz="2400" dirty="0"/>
              <a:t> v SPC </a:t>
            </a:r>
            <a:r>
              <a:rPr lang="en-US" sz="2400" dirty="0" err="1"/>
              <a:t>nebude</a:t>
            </a:r>
            <a:r>
              <a:rPr lang="en-US" sz="2400" dirty="0"/>
              <a:t> </a:t>
            </a:r>
            <a:r>
              <a:rPr lang="en-US" sz="2400" dirty="0" err="1"/>
              <a:t>nutno</a:t>
            </a:r>
            <a:r>
              <a:rPr lang="en-US" sz="2400" dirty="0"/>
              <a:t> </a:t>
            </a:r>
            <a:r>
              <a:rPr lang="en-US" sz="2400" dirty="0" err="1"/>
              <a:t>přepisovat</a:t>
            </a:r>
            <a:r>
              <a:rPr lang="en-US" sz="2400" dirty="0"/>
              <a:t> </a:t>
            </a:r>
            <a:r>
              <a:rPr lang="en-US" sz="2400" dirty="0" smtClean="0"/>
              <a:t>RMP</a:t>
            </a:r>
            <a:r>
              <a:rPr lang="cs-CZ" sz="2400" dirty="0" smtClean="0"/>
              <a:t>)</a:t>
            </a:r>
            <a:endParaRPr lang="en-US" sz="24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25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2795496"/>
              </p:ext>
            </p:extLst>
          </p:nvPr>
        </p:nvGraphicFramePr>
        <p:xfrm>
          <a:off x="566555" y="3789040"/>
          <a:ext cx="7056382" cy="1890210"/>
        </p:xfrm>
        <a:graphic>
          <a:graphicData uri="http://schemas.openxmlformats.org/drawingml/2006/table">
            <a:tbl>
              <a:tblPr firstRow="1" firstCol="1" lastRow="1" lastCol="1" bandRow="1">
                <a:tableStyleId>{5C22544A-7EE6-4342-B048-85BDC9FD1C3A}</a:tableStyleId>
              </a:tblPr>
              <a:tblGrid>
                <a:gridCol w="1899600"/>
                <a:gridCol w="5156782"/>
              </a:tblGrid>
              <a:tr h="62565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dirty="0">
                          <a:effectLst/>
                        </a:rPr>
                        <a:t>Safety concern</a:t>
                      </a:r>
                      <a:endParaRPr lang="en-US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 dirty="0">
                          <a:effectLst/>
                        </a:rPr>
                        <a:t>Routine risk minimisation activities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</a:tr>
              <a:tr h="12645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dirty="0">
                          <a:effectLst/>
                        </a:rPr>
                        <a:t>Hepatotoxicity</a:t>
                      </a:r>
                      <a:endParaRPr lang="en-US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 dirty="0">
                          <a:effectLst/>
                        </a:rPr>
                        <a:t>Please refer to SmPC section 4.2 and 4.4.  where guidance is provided on liver test monitoring </a:t>
                      </a:r>
                      <a:endParaRPr lang="en-US" sz="18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 dirty="0">
                          <a:effectLst/>
                        </a:rPr>
                        <a:t>Please also refer to section 2 of the Package Leaflet.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91225344"/>
      </p:ext>
    </p:extLst>
  </p:cSld>
  <p:clrMapOvr>
    <a:masterClrMapping/>
  </p:clrMapOvr>
  <p:transition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53725"/>
            <a:ext cx="8165250" cy="1035115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Additional risk minimisation measures – návrh update GVP Modul V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258870"/>
            <a:ext cx="8229600" cy="3861130"/>
          </a:xfrm>
        </p:spPr>
        <p:txBody>
          <a:bodyPr>
            <a:normAutofit/>
          </a:bodyPr>
          <a:lstStyle/>
          <a:p>
            <a:r>
              <a:rPr lang="cs-CZ" dirty="0" smtClean="0"/>
              <a:t>Popis dle typu opatření-EM</a:t>
            </a:r>
            <a:r>
              <a:rPr lang="en-US" dirty="0" smtClean="0"/>
              <a:t>(</a:t>
            </a:r>
            <a:r>
              <a:rPr lang="cs-CZ" dirty="0" smtClean="0"/>
              <a:t>d</a:t>
            </a:r>
            <a:r>
              <a:rPr lang="en-US" dirty="0" err="1" smtClean="0"/>
              <a:t>říve</a:t>
            </a:r>
            <a:r>
              <a:rPr lang="en-US" dirty="0" smtClean="0"/>
              <a:t> </a:t>
            </a:r>
            <a:r>
              <a:rPr lang="en-US" dirty="0" err="1" smtClean="0"/>
              <a:t>dle</a:t>
            </a:r>
            <a:r>
              <a:rPr lang="en-US" dirty="0" smtClean="0"/>
              <a:t> </a:t>
            </a:r>
            <a:r>
              <a:rPr lang="en-US" dirty="0"/>
              <a:t>safety concern</a:t>
            </a:r>
            <a:r>
              <a:rPr lang="en-US" dirty="0" smtClean="0"/>
              <a:t>)</a:t>
            </a:r>
            <a:endParaRPr lang="cs-CZ" dirty="0" smtClean="0"/>
          </a:p>
          <a:p>
            <a:r>
              <a:rPr lang="en-US" dirty="0" err="1"/>
              <a:t>Cíle</a:t>
            </a:r>
            <a:endParaRPr lang="en-US" dirty="0"/>
          </a:p>
          <a:p>
            <a:r>
              <a:rPr lang="en-US" dirty="0" err="1"/>
              <a:t>Odůvodnění</a:t>
            </a:r>
            <a:endParaRPr lang="en-US" dirty="0"/>
          </a:p>
          <a:p>
            <a:r>
              <a:rPr lang="en-US" dirty="0" err="1"/>
              <a:t>Cílová</a:t>
            </a:r>
            <a:r>
              <a:rPr lang="en-US" dirty="0"/>
              <a:t> </a:t>
            </a:r>
            <a:r>
              <a:rPr lang="en-US" dirty="0" err="1"/>
              <a:t>skupina</a:t>
            </a:r>
            <a:r>
              <a:rPr lang="en-US" dirty="0"/>
              <a:t> a </a:t>
            </a:r>
            <a:r>
              <a:rPr lang="en-US" dirty="0" err="1"/>
              <a:t>způsob</a:t>
            </a:r>
            <a:r>
              <a:rPr lang="en-US" dirty="0"/>
              <a:t> </a:t>
            </a:r>
            <a:r>
              <a:rPr lang="en-US" dirty="0" err="1"/>
              <a:t>distribuce</a:t>
            </a:r>
            <a:endParaRPr lang="en-US" dirty="0"/>
          </a:p>
          <a:p>
            <a:r>
              <a:rPr lang="en-US" dirty="0" err="1"/>
              <a:t>Jak</a:t>
            </a:r>
            <a:r>
              <a:rPr lang="en-US" dirty="0"/>
              <a:t> se </a:t>
            </a:r>
            <a:r>
              <a:rPr lang="en-US" dirty="0" err="1"/>
              <a:t>bude</a:t>
            </a:r>
            <a:r>
              <a:rPr lang="en-US" dirty="0"/>
              <a:t> </a:t>
            </a:r>
            <a:r>
              <a:rPr lang="en-US" dirty="0" err="1"/>
              <a:t>hodnotit</a:t>
            </a:r>
            <a:r>
              <a:rPr lang="en-US" dirty="0"/>
              <a:t> </a:t>
            </a:r>
            <a:r>
              <a:rPr lang="en-US" dirty="0" err="1"/>
              <a:t>efektivita</a:t>
            </a:r>
            <a:r>
              <a:rPr lang="en-US" dirty="0"/>
              <a:t> –</a:t>
            </a:r>
            <a:r>
              <a:rPr lang="en-US" b="1" dirty="0" err="1"/>
              <a:t>milníky</a:t>
            </a:r>
            <a:r>
              <a:rPr lang="en-US" b="1" dirty="0"/>
              <a:t>, </a:t>
            </a:r>
            <a:r>
              <a:rPr lang="en-US" b="1" dirty="0" err="1"/>
              <a:t>ve</a:t>
            </a:r>
            <a:r>
              <a:rPr lang="en-US" b="1" dirty="0"/>
              <a:t> </a:t>
            </a:r>
            <a:r>
              <a:rPr lang="en-US" b="1" dirty="0" err="1"/>
              <a:t>kterých</a:t>
            </a:r>
            <a:r>
              <a:rPr lang="en-US" b="1" dirty="0"/>
              <a:t> se </a:t>
            </a:r>
            <a:r>
              <a:rPr lang="en-US" b="1" dirty="0" err="1"/>
              <a:t>bude</a:t>
            </a:r>
            <a:r>
              <a:rPr lang="en-US" b="1" dirty="0"/>
              <a:t> </a:t>
            </a:r>
            <a:r>
              <a:rPr lang="en-US" b="1" dirty="0" err="1"/>
              <a:t>hodnotit</a:t>
            </a:r>
            <a:r>
              <a:rPr lang="en-US" b="1" dirty="0"/>
              <a:t> </a:t>
            </a:r>
            <a:r>
              <a:rPr lang="en-US" b="1" dirty="0" err="1"/>
              <a:t>jejich</a:t>
            </a:r>
            <a:r>
              <a:rPr lang="en-US" b="1" dirty="0"/>
              <a:t> </a:t>
            </a:r>
            <a:r>
              <a:rPr lang="en-US" b="1" dirty="0" err="1"/>
              <a:t>další</a:t>
            </a:r>
            <a:r>
              <a:rPr lang="en-US" b="1" dirty="0"/>
              <a:t> </a:t>
            </a:r>
            <a:r>
              <a:rPr lang="en-US" b="1" dirty="0" err="1"/>
              <a:t>potřeba</a:t>
            </a:r>
            <a:endParaRPr lang="en-US" dirty="0"/>
          </a:p>
          <a:p>
            <a:r>
              <a:rPr lang="cs-CZ" b="1" dirty="0" err="1"/>
              <a:t>p</a:t>
            </a:r>
            <a:r>
              <a:rPr lang="en-US" b="1" dirty="0" err="1" smtClean="0"/>
              <a:t>ozor</a:t>
            </a:r>
            <a:r>
              <a:rPr lang="en-US" b="1" dirty="0" smtClean="0"/>
              <a:t> –</a:t>
            </a:r>
            <a:r>
              <a:rPr lang="cs-CZ" b="1" dirty="0" smtClean="0"/>
              <a:t> </a:t>
            </a:r>
            <a:r>
              <a:rPr lang="en-US" b="1" dirty="0" err="1" smtClean="0"/>
              <a:t>větší</a:t>
            </a:r>
            <a:r>
              <a:rPr lang="en-US" b="1" dirty="0" smtClean="0"/>
              <a:t> </a:t>
            </a:r>
            <a:r>
              <a:rPr lang="en-US" b="1" dirty="0" err="1"/>
              <a:t>důraz</a:t>
            </a:r>
            <a:r>
              <a:rPr lang="en-US" b="1" dirty="0"/>
              <a:t> </a:t>
            </a:r>
            <a:r>
              <a:rPr lang="en-US" b="1" dirty="0" err="1"/>
              <a:t>na</a:t>
            </a:r>
            <a:r>
              <a:rPr lang="en-US" b="1" dirty="0"/>
              <a:t> </a:t>
            </a:r>
            <a:r>
              <a:rPr lang="en-US" b="1" dirty="0" err="1"/>
              <a:t>hodnocení</a:t>
            </a:r>
            <a:r>
              <a:rPr lang="en-US" b="1" dirty="0"/>
              <a:t> </a:t>
            </a:r>
            <a:r>
              <a:rPr lang="en-US" b="1" dirty="0" err="1"/>
              <a:t>efektivity</a:t>
            </a:r>
            <a:r>
              <a:rPr lang="en-US" b="1" dirty="0"/>
              <a:t> </a:t>
            </a:r>
            <a:r>
              <a:rPr lang="en-US" b="1" dirty="0" smtClean="0"/>
              <a:t>!!</a:t>
            </a:r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26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225344"/>
      </p:ext>
    </p:extLst>
  </p:cSld>
  <p:clrMapOvr>
    <a:masterClrMapping/>
  </p:clrMapOvr>
  <p:transition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8740"/>
            <a:ext cx="8345270" cy="495056"/>
          </a:xfrm>
        </p:spPr>
        <p:txBody>
          <a:bodyPr>
            <a:normAutofit fontScale="90000"/>
          </a:bodyPr>
          <a:lstStyle/>
          <a:p>
            <a:r>
              <a:rPr lang="en-US" dirty="0"/>
              <a:t>Summary of </a:t>
            </a:r>
            <a:r>
              <a:rPr lang="en-US" dirty="0" smtClean="0"/>
              <a:t>RMP</a:t>
            </a:r>
            <a:r>
              <a:rPr lang="cs-CZ" dirty="0" smtClean="0"/>
              <a:t> - návrh </a:t>
            </a:r>
            <a:r>
              <a:rPr lang="cs-CZ" dirty="0"/>
              <a:t>update GVP Modul V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08821"/>
            <a:ext cx="8229600" cy="4311180"/>
          </a:xfrm>
        </p:spPr>
        <p:txBody>
          <a:bodyPr/>
          <a:lstStyle/>
          <a:p>
            <a:r>
              <a:rPr lang="en-US" dirty="0" err="1"/>
              <a:t>Výrazné</a:t>
            </a:r>
            <a:r>
              <a:rPr lang="en-US" dirty="0"/>
              <a:t> </a:t>
            </a:r>
            <a:r>
              <a:rPr lang="en-US" dirty="0" err="1" smtClean="0"/>
              <a:t>zjednodušení</a:t>
            </a:r>
            <a:endParaRPr lang="cs-CZ" dirty="0" smtClean="0"/>
          </a:p>
          <a:p>
            <a:r>
              <a:rPr lang="en-US" dirty="0" err="1"/>
              <a:t>nevyžaduje</a:t>
            </a:r>
            <a:r>
              <a:rPr lang="en-US" dirty="0"/>
              <a:t> se </a:t>
            </a:r>
            <a:r>
              <a:rPr lang="en-US" dirty="0" err="1"/>
              <a:t>laický</a:t>
            </a:r>
            <a:r>
              <a:rPr lang="en-US" dirty="0"/>
              <a:t> </a:t>
            </a:r>
            <a:r>
              <a:rPr lang="en-US" dirty="0" err="1"/>
              <a:t>jazyk</a:t>
            </a:r>
            <a:r>
              <a:rPr lang="en-US" dirty="0"/>
              <a:t> k </a:t>
            </a:r>
            <a:r>
              <a:rPr lang="en-US" dirty="0" err="1"/>
              <a:t>vyjádření</a:t>
            </a:r>
            <a:r>
              <a:rPr lang="en-US" dirty="0"/>
              <a:t> </a:t>
            </a:r>
            <a:r>
              <a:rPr lang="en-US" dirty="0" err="1" smtClean="0"/>
              <a:t>překladů</a:t>
            </a:r>
            <a:r>
              <a:rPr lang="en-US" dirty="0" smtClean="0"/>
              <a:t> </a:t>
            </a:r>
            <a:r>
              <a:rPr lang="cs-CZ" dirty="0" smtClean="0"/>
              <a:t>zavedených </a:t>
            </a:r>
            <a:r>
              <a:rPr lang="en-US" dirty="0" err="1" smtClean="0"/>
              <a:t>lékařských</a:t>
            </a:r>
            <a:r>
              <a:rPr lang="en-US" dirty="0" smtClean="0"/>
              <a:t> </a:t>
            </a:r>
            <a:r>
              <a:rPr lang="en-US" dirty="0" err="1"/>
              <a:t>termínů</a:t>
            </a:r>
            <a:endParaRPr lang="en-US" dirty="0"/>
          </a:p>
          <a:p>
            <a:r>
              <a:rPr lang="en-US" dirty="0" err="1"/>
              <a:t>Tabulární</a:t>
            </a:r>
            <a:r>
              <a:rPr lang="en-US" dirty="0"/>
              <a:t> </a:t>
            </a:r>
            <a:r>
              <a:rPr lang="en-US" dirty="0" smtClean="0"/>
              <a:t>form</a:t>
            </a:r>
            <a:r>
              <a:rPr lang="cs-CZ" dirty="0" smtClean="0"/>
              <a:t>á</a:t>
            </a:r>
            <a:r>
              <a:rPr lang="en-US" dirty="0" smtClean="0"/>
              <a:t>t </a:t>
            </a:r>
            <a:r>
              <a:rPr lang="en-US" dirty="0"/>
              <a:t>s </a:t>
            </a:r>
            <a:r>
              <a:rPr lang="en-US" dirty="0" err="1"/>
              <a:t>odrážkami</a:t>
            </a:r>
            <a:r>
              <a:rPr lang="en-US" dirty="0"/>
              <a:t> a </a:t>
            </a:r>
            <a:r>
              <a:rPr lang="en-US" dirty="0" err="1"/>
              <a:t>jasnou</a:t>
            </a:r>
            <a:r>
              <a:rPr lang="en-US" dirty="0"/>
              <a:t> </a:t>
            </a:r>
            <a:r>
              <a:rPr lang="en-US" dirty="0" err="1"/>
              <a:t>strukturou</a:t>
            </a:r>
            <a:endParaRPr lang="en-US" dirty="0"/>
          </a:p>
          <a:p>
            <a:pPr lvl="0"/>
            <a:r>
              <a:rPr lang="cs-CZ" dirty="0" smtClean="0"/>
              <a:t> Opisování dovoleno: „</a:t>
            </a:r>
            <a:r>
              <a:rPr lang="en-GB" i="1" dirty="0" smtClean="0"/>
              <a:t>Generics </a:t>
            </a:r>
            <a:r>
              <a:rPr lang="en-GB" i="1" dirty="0"/>
              <a:t>could use the RMP summary of the originator to produce their RMP (facilitate availability of safety information to generic companies</a:t>
            </a:r>
            <a:r>
              <a:rPr lang="en-GB" i="1" dirty="0" smtClean="0"/>
              <a:t>)</a:t>
            </a:r>
            <a:r>
              <a:rPr lang="cs-CZ" i="1" dirty="0" smtClean="0"/>
              <a:t>. „</a:t>
            </a:r>
            <a:endParaRPr lang="en-US" i="1" dirty="0"/>
          </a:p>
          <a:p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27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225344"/>
      </p:ext>
    </p:extLst>
  </p:cSld>
  <p:clrMapOvr>
    <a:masterClrMapping/>
  </p:clrMapOvr>
  <p:transition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53726"/>
            <a:ext cx="8075240" cy="720080"/>
          </a:xfrm>
        </p:spPr>
        <p:txBody>
          <a:bodyPr/>
          <a:lstStyle/>
          <a:p>
            <a:r>
              <a:rPr lang="cs-CZ" dirty="0" smtClean="0"/>
              <a:t>Annex RMP – návrh aktualizace GVP Modul V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63815"/>
            <a:ext cx="8229600" cy="4356185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Změna a zjednodušení annex</a:t>
            </a:r>
          </a:p>
          <a:p>
            <a:r>
              <a:rPr lang="cs-CZ" dirty="0" smtClean="0"/>
              <a:t>Studie zařazovány dle fáze a legislativního základu</a:t>
            </a:r>
          </a:p>
          <a:p>
            <a:r>
              <a:rPr lang="en-US" dirty="0" err="1"/>
              <a:t>Edukační</a:t>
            </a:r>
            <a:r>
              <a:rPr lang="en-US" dirty="0"/>
              <a:t> </a:t>
            </a:r>
            <a:r>
              <a:rPr lang="en-US" dirty="0" err="1"/>
              <a:t>materiály</a:t>
            </a:r>
            <a:r>
              <a:rPr lang="en-US" dirty="0"/>
              <a:t>, Follow-up </a:t>
            </a:r>
            <a:r>
              <a:rPr lang="en-US" dirty="0" err="1"/>
              <a:t>formuláře</a:t>
            </a:r>
            <a:endParaRPr lang="en-US" dirty="0"/>
          </a:p>
          <a:p>
            <a:r>
              <a:rPr lang="cs-CZ" dirty="0" smtClean="0"/>
              <a:t>„</a:t>
            </a:r>
            <a:r>
              <a:rPr lang="cs-CZ" i="1" dirty="0" err="1" smtClean="0"/>
              <a:t>If</a:t>
            </a:r>
            <a:r>
              <a:rPr lang="cs-CZ" i="1" dirty="0" smtClean="0"/>
              <a:t> </a:t>
            </a:r>
            <a:r>
              <a:rPr lang="cs-CZ" i="1" dirty="0" err="1"/>
              <a:t>materials</a:t>
            </a:r>
            <a:r>
              <a:rPr lang="cs-CZ" i="1" dirty="0"/>
              <a:t> are not </a:t>
            </a:r>
            <a:r>
              <a:rPr lang="cs-CZ" i="1" dirty="0" err="1"/>
              <a:t>available</a:t>
            </a:r>
            <a:r>
              <a:rPr lang="cs-CZ" i="1" dirty="0"/>
              <a:t> in the public </a:t>
            </a:r>
            <a:r>
              <a:rPr lang="cs-CZ" i="1" dirty="0" err="1"/>
              <a:t>domain</a:t>
            </a:r>
            <a:r>
              <a:rPr lang="cs-CZ" i="1" dirty="0"/>
              <a:t>, the MAH of the </a:t>
            </a:r>
            <a:r>
              <a:rPr lang="cs-CZ" i="1" dirty="0" err="1"/>
              <a:t>originator</a:t>
            </a:r>
            <a:r>
              <a:rPr lang="cs-CZ" i="1" dirty="0"/>
              <a:t> product </a:t>
            </a:r>
            <a:r>
              <a:rPr lang="cs-CZ" b="1" i="1" dirty="0"/>
              <a:t>should share </a:t>
            </a:r>
            <a:r>
              <a:rPr lang="cs-CZ" b="1" i="1" dirty="0" err="1"/>
              <a:t>them</a:t>
            </a:r>
            <a:r>
              <a:rPr lang="cs-CZ" b="1" i="1" dirty="0"/>
              <a:t> </a:t>
            </a:r>
            <a:r>
              <a:rPr lang="cs-CZ" i="1" dirty="0" err="1"/>
              <a:t>upon</a:t>
            </a:r>
            <a:r>
              <a:rPr lang="cs-CZ" i="1" dirty="0"/>
              <a:t> the </a:t>
            </a:r>
            <a:r>
              <a:rPr lang="cs-CZ" i="1" dirty="0" err="1"/>
              <a:t>Applicant’s</a:t>
            </a:r>
            <a:r>
              <a:rPr lang="cs-CZ" i="1" dirty="0"/>
              <a:t> </a:t>
            </a:r>
            <a:r>
              <a:rPr lang="cs-CZ" i="1" dirty="0" err="1"/>
              <a:t>request</a:t>
            </a:r>
            <a:r>
              <a:rPr lang="cs-CZ" i="1" dirty="0" smtClean="0"/>
              <a:t>.“</a:t>
            </a:r>
            <a:endParaRPr lang="en-US" i="1" dirty="0"/>
          </a:p>
          <a:p>
            <a:r>
              <a:rPr lang="cs-CZ" i="1" dirty="0" smtClean="0"/>
              <a:t>„</a:t>
            </a:r>
            <a:r>
              <a:rPr lang="cs-CZ" i="1" dirty="0" err="1" smtClean="0"/>
              <a:t>If</a:t>
            </a:r>
            <a:r>
              <a:rPr lang="cs-CZ" i="1" dirty="0" smtClean="0"/>
              <a:t> </a:t>
            </a:r>
            <a:r>
              <a:rPr lang="cs-CZ" i="1" dirty="0" err="1"/>
              <a:t>sharing</a:t>
            </a:r>
            <a:r>
              <a:rPr lang="cs-CZ" i="1" dirty="0"/>
              <a:t> the </a:t>
            </a:r>
            <a:r>
              <a:rPr lang="cs-CZ" i="1" dirty="0" err="1"/>
              <a:t>materials</a:t>
            </a:r>
            <a:r>
              <a:rPr lang="cs-CZ" i="1" dirty="0"/>
              <a:t> </a:t>
            </a:r>
            <a:r>
              <a:rPr lang="cs-CZ" i="1" dirty="0" err="1"/>
              <a:t>is</a:t>
            </a:r>
            <a:r>
              <a:rPr lang="cs-CZ" i="1" dirty="0"/>
              <a:t> not </a:t>
            </a:r>
            <a:r>
              <a:rPr lang="cs-CZ" i="1" dirty="0" err="1"/>
              <a:t>possible</a:t>
            </a:r>
            <a:r>
              <a:rPr lang="cs-CZ" i="1" dirty="0"/>
              <a:t>, the </a:t>
            </a:r>
            <a:r>
              <a:rPr lang="cs-CZ" i="1" dirty="0" err="1"/>
              <a:t>Competent</a:t>
            </a:r>
            <a:r>
              <a:rPr lang="cs-CZ" i="1" dirty="0"/>
              <a:t> </a:t>
            </a:r>
            <a:r>
              <a:rPr lang="cs-CZ" i="1" dirty="0" err="1"/>
              <a:t>Authority</a:t>
            </a:r>
            <a:r>
              <a:rPr lang="cs-CZ" i="1" dirty="0"/>
              <a:t> or the </a:t>
            </a:r>
            <a:r>
              <a:rPr lang="cs-CZ" i="1" dirty="0" err="1"/>
              <a:t>NCA</a:t>
            </a:r>
            <a:r>
              <a:rPr lang="cs-CZ" i="1" dirty="0"/>
              <a:t> in the MS </a:t>
            </a:r>
            <a:r>
              <a:rPr lang="cs-CZ" i="1" dirty="0" err="1"/>
              <a:t>where</a:t>
            </a:r>
            <a:r>
              <a:rPr lang="cs-CZ" i="1" dirty="0"/>
              <a:t> the </a:t>
            </a:r>
            <a:r>
              <a:rPr lang="cs-CZ" i="1" dirty="0" err="1"/>
              <a:t>originator</a:t>
            </a:r>
            <a:r>
              <a:rPr lang="cs-CZ" i="1" dirty="0"/>
              <a:t> product </a:t>
            </a:r>
            <a:r>
              <a:rPr lang="cs-CZ" i="1" dirty="0" err="1"/>
              <a:t>is</a:t>
            </a:r>
            <a:r>
              <a:rPr lang="cs-CZ" i="1" dirty="0"/>
              <a:t> </a:t>
            </a:r>
            <a:r>
              <a:rPr lang="cs-CZ" i="1" dirty="0" err="1"/>
              <a:t>used</a:t>
            </a:r>
            <a:r>
              <a:rPr lang="cs-CZ" i="1" dirty="0"/>
              <a:t> should </a:t>
            </a:r>
            <a:r>
              <a:rPr lang="cs-CZ" i="1" dirty="0" err="1"/>
              <a:t>provide</a:t>
            </a:r>
            <a:r>
              <a:rPr lang="cs-CZ" i="1" dirty="0"/>
              <a:t> the </a:t>
            </a:r>
            <a:r>
              <a:rPr lang="cs-CZ" i="1" dirty="0" err="1"/>
              <a:t>materials</a:t>
            </a:r>
            <a:r>
              <a:rPr lang="cs-CZ" i="1" dirty="0"/>
              <a:t> to the </a:t>
            </a:r>
            <a:r>
              <a:rPr lang="cs-CZ" i="1" dirty="0" err="1" smtClean="0"/>
              <a:t>Applicant</a:t>
            </a:r>
            <a:r>
              <a:rPr lang="cs-CZ" i="1" dirty="0" smtClean="0"/>
              <a:t>“</a:t>
            </a:r>
          </a:p>
          <a:p>
            <a:endParaRPr lang="en-US" i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28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8972145"/>
      </p:ext>
    </p:extLst>
  </p:cSld>
  <p:clrMapOvr>
    <a:masterClrMapping/>
  </p:clrMapOvr>
  <p:transition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2816804" y="2618909"/>
            <a:ext cx="5823195" cy="1214975"/>
          </a:xfrm>
        </p:spPr>
        <p:txBody>
          <a:bodyPr/>
          <a:lstStyle/>
          <a:p>
            <a:r>
              <a:rPr lang="cs-CZ" dirty="0" smtClean="0"/>
              <a:t>Děkujeme za pozornost</a:t>
            </a:r>
            <a:endParaRPr lang="cs-CZ" dirty="0"/>
          </a:p>
        </p:txBody>
      </p:sp>
      <p:sp>
        <p:nvSpPr>
          <p:cNvPr id="10" name="Podnadpis 9"/>
          <p:cNvSpPr>
            <a:spLocks noGrp="1"/>
          </p:cNvSpPr>
          <p:nvPr>
            <p:ph type="subTitle" idx="1"/>
          </p:nvPr>
        </p:nvSpPr>
        <p:spPr>
          <a:xfrm>
            <a:off x="2861810" y="3780000"/>
            <a:ext cx="5778190" cy="1800000"/>
          </a:xfrm>
        </p:spPr>
        <p:txBody>
          <a:bodyPr>
            <a:noAutofit/>
          </a:bodyPr>
          <a:lstStyle/>
          <a:p>
            <a:r>
              <a:rPr lang="cs-CZ" sz="1400" cap="all" dirty="0" smtClean="0">
                <a:solidFill>
                  <a:schemeClr val="bg1"/>
                </a:solidFill>
              </a:rPr>
              <a:t>Státní ústav pro kontrolu léčiv</a:t>
            </a:r>
          </a:p>
          <a:p>
            <a:r>
              <a:rPr lang="cs-CZ" sz="1400" dirty="0" err="1" smtClean="0">
                <a:solidFill>
                  <a:schemeClr val="bg1"/>
                </a:solidFill>
              </a:rPr>
              <a:t>Šrobárova</a:t>
            </a:r>
            <a:r>
              <a:rPr lang="cs-CZ" sz="1400" dirty="0" smtClean="0">
                <a:solidFill>
                  <a:schemeClr val="bg1"/>
                </a:solidFill>
              </a:rPr>
              <a:t> 48, 100 41 Praha 10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tel.: +420 272 185 111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fax: +420 271 732 377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e-mail: posta@</a:t>
            </a:r>
            <a:r>
              <a:rPr lang="cs-CZ" sz="1400" dirty="0" err="1" smtClean="0">
                <a:solidFill>
                  <a:schemeClr val="bg1"/>
                </a:solidFill>
              </a:rPr>
              <a:t>sukl.cz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pic>
        <p:nvPicPr>
          <p:cNvPr id="11" name="Obrázek 10" descr="SÚKL - logo 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3676" y="1448780"/>
            <a:ext cx="3596647" cy="972314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577</TotalTime>
  <Words>2008</Words>
  <Application>Microsoft Office PowerPoint</Application>
  <PresentationFormat>Předvádění na obrazovce (4:3)</PresentationFormat>
  <Paragraphs>255</Paragraphs>
  <Slides>29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29</vt:i4>
      </vt:variant>
    </vt:vector>
  </HeadingPairs>
  <TitlesOfParts>
    <vt:vector size="31" baseType="lpstr">
      <vt:lpstr>Motiv sady Office</vt:lpstr>
      <vt:lpstr>1_Motiv sady Office</vt:lpstr>
      <vt:lpstr>RMP – forma zůstává, obsah se změní   update GVP Modul V - nový způsob klasifikace rizik </vt:lpstr>
      <vt:lpstr>Vývoj vnímání Risk management plánu</vt:lpstr>
      <vt:lpstr>Základní navrhované změny, nový přístup k RMP</vt:lpstr>
      <vt:lpstr> Prospektivní Plánování </vt:lpstr>
      <vt:lpstr>Definice safety concerns - stávající</vt:lpstr>
      <vt:lpstr>Definice safety concerns – navrhovaná dle GVP update Modul V</vt:lpstr>
      <vt:lpstr>Riziko –kritéria zařazení dle update GVP Module V</vt:lpstr>
      <vt:lpstr>Missing information</vt:lpstr>
      <vt:lpstr>Part II: Module SVII - Identified and potential risks návrh aktualizace GVP Modul V</vt:lpstr>
      <vt:lpstr>Prezentace aplikace PowerPoint</vt:lpstr>
      <vt:lpstr>Dopad na benefit/risk</vt:lpstr>
      <vt:lpstr>Prezentace aplikace PowerPoint</vt:lpstr>
      <vt:lpstr>Co je příslušný zřetel v rutinní klinické praxi ? (návrh aktualizace GVP Modul V)</vt:lpstr>
      <vt:lpstr>Významné identifikované nebo potenciální riziko je takové, které by mohlo mít dopad na poměr přínosů a rizik (benefit-risk) dotyčného léčivého přípravku, když/až se více/hlouběji charakterizuje a/nebo pokud na ně není brán příslušný zřetel v rutinní klinické praxi a které tudíž obvykle vyžaduje další vyhodnocování v rámci Farmakovigilančního plánu (zjišťovat frekvenci, závažnost, a výsledek za podmínek běžného používání, populace ve zvýšeném riziku atd.), nebo vyžaduje opatření pro minimalizaci rizik nad rámec jejich rutinní komunikace.  </vt:lpstr>
      <vt:lpstr>Opatření pro minimalizaci rizik nad rámec jejich rutinní komunikace. (návrh aktualizace GVP Modul V)</vt:lpstr>
      <vt:lpstr>Další předpokládané změny formátu RMP</vt:lpstr>
      <vt:lpstr>Číslování jednotlivých verzí RMP</vt:lpstr>
      <vt:lpstr>Part II oddíl S VII –návrh aktualizace GVP Modul V</vt:lpstr>
      <vt:lpstr>Kde lze nalézt safety profiles –obecná informace</vt:lpstr>
      <vt:lpstr>Safety concerns pro centralizované přípravky</vt:lpstr>
      <vt:lpstr>Safety concerns pro centralizované přípravky –obecná informace</vt:lpstr>
      <vt:lpstr>Publikované EPAR u MRP/DCP procedur (Heads of Medicine Agencies) </vt:lpstr>
      <vt:lpstr>Prezentace aplikace PowerPoint</vt:lpstr>
      <vt:lpstr>Farmakovigilační plán  - návrh update GVP Modul V</vt:lpstr>
      <vt:lpstr>Risk Minimisation measures-návrh update GVP Modul V</vt:lpstr>
      <vt:lpstr>Additional risk minimisation measures – návrh update GVP Modul V</vt:lpstr>
      <vt:lpstr>Summary of RMP - návrh update GVP Modul V</vt:lpstr>
      <vt:lpstr>Annex RMP – návrh aktualizace GVP Modul V</vt:lpstr>
      <vt:lpstr>Děkujeme za pozornost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Zbyněk Polák</dc:creator>
  <cp:lastModifiedBy>Jirsová Eva</cp:lastModifiedBy>
  <cp:revision>37</cp:revision>
  <dcterms:created xsi:type="dcterms:W3CDTF">2012-11-07T12:54:42Z</dcterms:created>
  <dcterms:modified xsi:type="dcterms:W3CDTF">2016-05-31T11:39:46Z</dcterms:modified>
</cp:coreProperties>
</file>