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handoutMasterIdLst>
    <p:handoutMasterId r:id="rId22"/>
  </p:handoutMasterIdLst>
  <p:sldIdLst>
    <p:sldId id="257" r:id="rId3"/>
    <p:sldId id="258" r:id="rId4"/>
    <p:sldId id="271" r:id="rId5"/>
    <p:sldId id="276" r:id="rId6"/>
    <p:sldId id="260" r:id="rId7"/>
    <p:sldId id="268" r:id="rId8"/>
    <p:sldId id="265" r:id="rId9"/>
    <p:sldId id="269" r:id="rId10"/>
    <p:sldId id="270" r:id="rId11"/>
    <p:sldId id="261" r:id="rId12"/>
    <p:sldId id="267" r:id="rId13"/>
    <p:sldId id="275" r:id="rId14"/>
    <p:sldId id="263" r:id="rId15"/>
    <p:sldId id="262" r:id="rId16"/>
    <p:sldId id="264" r:id="rId17"/>
    <p:sldId id="272" r:id="rId18"/>
    <p:sldId id="273" r:id="rId19"/>
    <p:sldId id="259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4" autoAdjust="0"/>
    <p:restoredTop sz="94660"/>
  </p:normalViewPr>
  <p:slideViewPr>
    <p:cSldViewPr>
      <p:cViewPr>
        <p:scale>
          <a:sx n="107" d="100"/>
          <a:sy n="107" d="100"/>
        </p:scale>
        <p:origin x="-11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43128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89280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leciva/doporuceni-prac-k-farmakovigilancnim-signalum-2016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Změny REGISTRACE</a:t>
            </a:r>
            <a:br>
              <a:rPr lang="cs-CZ" cap="all" dirty="0"/>
            </a:br>
            <a:r>
              <a:rPr lang="cs-CZ" cap="all" dirty="0"/>
              <a:t>z POHLEDU FARMAKOVIGILANCE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MUDr. Jana Koprušáková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</a:t>
            </a:r>
            <a:r>
              <a:rPr lang="cs-CZ" cap="all" dirty="0" smtClean="0"/>
              <a:t>REGISTRACE z </a:t>
            </a:r>
            <a:r>
              <a:rPr lang="cs-CZ" cap="all" dirty="0"/>
              <a:t>POHLEDU FARMAKOVIGILANCE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Hodnocené změny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Změny typu IB</a:t>
            </a:r>
          </a:p>
          <a:p>
            <a:pPr marL="0" indent="0">
              <a:buNone/>
            </a:pPr>
            <a:r>
              <a:rPr lang="cs-CZ" dirty="0"/>
              <a:t>CZ- </a:t>
            </a:r>
            <a:r>
              <a:rPr lang="cs-CZ" dirty="0" smtClean="0"/>
              <a:t>RMS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Změny typu II</a:t>
            </a:r>
          </a:p>
          <a:p>
            <a:pPr marL="0" indent="0">
              <a:buNone/>
            </a:pPr>
            <a:r>
              <a:rPr lang="cs-CZ" dirty="0" smtClean="0"/>
              <a:t>NAR</a:t>
            </a:r>
          </a:p>
          <a:p>
            <a:pPr marL="0" indent="0">
              <a:buNone/>
            </a:pPr>
            <a:r>
              <a:rPr lang="cs-CZ" dirty="0" smtClean="0"/>
              <a:t>MRP/DCP (CZ-RMS, CZ-CMS)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Změny bodů 4.3 – 4.9 SPC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k-SK" dirty="0" smtClean="0"/>
              <a:t>- </a:t>
            </a:r>
            <a:r>
              <a:rPr lang="cs-CZ" dirty="0" smtClean="0"/>
              <a:t>FV hodnotí změny vyplývající z postmarketingového  sledování přípravku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 smtClean="0"/>
              <a:t>Farmakoepidemiologická</a:t>
            </a:r>
            <a:r>
              <a:rPr lang="cs-CZ" dirty="0" smtClean="0"/>
              <a:t> data, hlášení NÚ</a:t>
            </a:r>
          </a:p>
          <a:p>
            <a:pPr marL="0" indent="0">
              <a:buNone/>
            </a:pPr>
            <a:r>
              <a:rPr lang="cs-CZ" dirty="0" smtClean="0"/>
              <a:t>- Údaje z databází</a:t>
            </a:r>
          </a:p>
          <a:p>
            <a:pPr marL="0" indent="0">
              <a:buNone/>
            </a:pPr>
            <a:r>
              <a:rPr lang="cs-CZ" dirty="0" smtClean="0"/>
              <a:t>- Literární </a:t>
            </a:r>
            <a:r>
              <a:rPr lang="cs-CZ" dirty="0"/>
              <a:t>data</a:t>
            </a:r>
          </a:p>
          <a:p>
            <a:pPr marL="0" indent="0">
              <a:buNone/>
            </a:pPr>
            <a:r>
              <a:rPr lang="cs-CZ" dirty="0"/>
              <a:t>-</a:t>
            </a:r>
            <a:r>
              <a:rPr lang="cs-CZ" dirty="0" smtClean="0"/>
              <a:t> Implementace závěrů PRAC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877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Implementace závěrů PRAC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 err="1"/>
              <a:t>R</a:t>
            </a:r>
            <a:r>
              <a:rPr lang="cs-CZ" dirty="0" err="1" smtClean="0"/>
              <a:t>eferraly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Signály</a:t>
            </a: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2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accent2"/>
                </a:solidFill>
                <a:hlinkClick r:id="rId2"/>
              </a:rPr>
              <a:t>www.sukl.cz/leciva/doporuceni-prac-k-farmakovigilancnim-signalum-2016</a:t>
            </a:r>
            <a:endParaRPr lang="cs-CZ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r>
              <a:rPr lang="cs-CZ" dirty="0" smtClean="0"/>
              <a:t>- PSUSA</a:t>
            </a: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2"/>
                </a:solidFill>
              </a:rPr>
              <a:t>http://www.sukl.cz/leciva/rozhodnuti-ek-dohoda-cmdh-k-vysledkum-psusa-2016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5998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typu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Změny vyžadující odborné posouzení </a:t>
            </a:r>
          </a:p>
          <a:p>
            <a:r>
              <a:rPr lang="cs-CZ" dirty="0" smtClean="0"/>
              <a:t>FV hodnotitel ověřuje </a:t>
            </a:r>
            <a:r>
              <a:rPr lang="cs-CZ" dirty="0" err="1" smtClean="0">
                <a:solidFill>
                  <a:schemeClr val="tx2"/>
                </a:solidFill>
              </a:rPr>
              <a:t>scientific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justification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  - na podkladě </a:t>
            </a:r>
            <a:r>
              <a:rPr lang="cs-CZ" dirty="0" smtClean="0">
                <a:solidFill>
                  <a:schemeClr val="tx2"/>
                </a:solidFill>
              </a:rPr>
              <a:t>odborných dat </a:t>
            </a:r>
            <a:r>
              <a:rPr lang="cs-CZ" dirty="0" smtClean="0"/>
              <a:t>předložených Držitelem</a:t>
            </a:r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/>
              <a:t>Data musí být dostačující pro možnost zhodnocení kauzální souvislosti s přípravkem</a:t>
            </a:r>
          </a:p>
          <a:p>
            <a:r>
              <a:rPr lang="cs-CZ" dirty="0" smtClean="0"/>
              <a:t>Zejména změny bodu 4.8 Nežádoucí účinky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30543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Změny bodu 4.8 SPC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40" y="2033845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Konkrétní změny textů </a:t>
            </a:r>
            <a:r>
              <a:rPr lang="cs-CZ" dirty="0"/>
              <a:t>popsat a zdůvodnit </a:t>
            </a:r>
            <a:r>
              <a:rPr lang="cs-CZ" dirty="0" smtClean="0"/>
              <a:t>v </a:t>
            </a:r>
            <a:r>
              <a:rPr lang="cs-CZ" dirty="0" err="1">
                <a:solidFill>
                  <a:schemeClr val="tx2"/>
                </a:solidFill>
              </a:rPr>
              <a:t>Clinical</a:t>
            </a: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 err="1">
                <a:solidFill>
                  <a:schemeClr val="tx2"/>
                </a:solidFill>
              </a:rPr>
              <a:t>O</a:t>
            </a:r>
            <a:r>
              <a:rPr lang="cs-CZ" dirty="0" err="1" smtClean="0">
                <a:solidFill>
                  <a:schemeClr val="tx2"/>
                </a:solidFill>
              </a:rPr>
              <a:t>verview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(Modul 2.5) </a:t>
            </a:r>
          </a:p>
          <a:p>
            <a:r>
              <a:rPr lang="cs-CZ" dirty="0" smtClean="0"/>
              <a:t>Přidání </a:t>
            </a:r>
            <a:r>
              <a:rPr lang="cs-CZ" dirty="0"/>
              <a:t>jednotlivých NÚ je potřeba </a:t>
            </a:r>
            <a:r>
              <a:rPr lang="cs-CZ" dirty="0" smtClean="0"/>
              <a:t>kriticky diskutovat</a:t>
            </a:r>
          </a:p>
          <a:p>
            <a:r>
              <a:rPr lang="sk-SK" dirty="0" smtClean="0"/>
              <a:t>Literaturu doložit ve fulltextové verzi (Modul 5)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2733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/>
              <a:t>O</a:t>
            </a:r>
            <a:r>
              <a:rPr lang="cs-CZ" dirty="0" err="1" smtClean="0"/>
              <a:t>verview</a:t>
            </a:r>
            <a:r>
              <a:rPr lang="cs-CZ" dirty="0" smtClean="0"/>
              <a:t> (CO) v </a:t>
            </a:r>
            <a:r>
              <a:rPr lang="cs-CZ" dirty="0" err="1" smtClean="0"/>
              <a:t>eCTD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680" y="2519363"/>
            <a:ext cx="599264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ál 8"/>
          <p:cNvSpPr/>
          <p:nvPr/>
        </p:nvSpPr>
        <p:spPr>
          <a:xfrm>
            <a:off x="2726795" y="4967310"/>
            <a:ext cx="2790309" cy="351900"/>
          </a:xfrm>
          <a:prstGeom prst="ellipse">
            <a:avLst/>
          </a:prstGeom>
          <a:solidFill>
            <a:schemeClr val="accent1">
              <a:alpha val="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726795" y="5319210"/>
            <a:ext cx="3825425" cy="405046"/>
          </a:xfrm>
          <a:prstGeom prst="ellipse">
            <a:avLst/>
          </a:prstGeom>
          <a:solidFill>
            <a:schemeClr val="tx2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43562" y="5724255"/>
            <a:ext cx="2700300" cy="450050"/>
          </a:xfrm>
          <a:prstGeom prst="ellipse">
            <a:avLst/>
          </a:prstGeom>
          <a:solidFill>
            <a:schemeClr val="tx2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4794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Změny bodu 4.8 SPC v CO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40" y="2303875"/>
            <a:ext cx="8229600" cy="3600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sk-SK" dirty="0" smtClean="0"/>
          </a:p>
          <a:p>
            <a:r>
              <a:rPr lang="cs-CZ" dirty="0" smtClean="0"/>
              <a:t>Držitel v klinickém přehledu </a:t>
            </a:r>
            <a:r>
              <a:rPr lang="cs-CZ" dirty="0" smtClean="0">
                <a:solidFill>
                  <a:schemeClr val="tx2"/>
                </a:solidFill>
              </a:rPr>
              <a:t>zhodnotí kauzální souvislost</a:t>
            </a:r>
          </a:p>
          <a:p>
            <a:r>
              <a:rPr lang="cs-CZ" dirty="0"/>
              <a:t>P</a:t>
            </a:r>
            <a:r>
              <a:rPr lang="cs-CZ" dirty="0" smtClean="0"/>
              <a:t>opis možného biologického mechanismu rozvoje konkrétního NÚ</a:t>
            </a:r>
          </a:p>
          <a:p>
            <a:r>
              <a:rPr lang="cs-CZ" dirty="0"/>
              <a:t>P</a:t>
            </a:r>
            <a:r>
              <a:rPr lang="cs-CZ" dirty="0" smtClean="0"/>
              <a:t>opis jednotlivých případů (ICSR)</a:t>
            </a:r>
          </a:p>
          <a:p>
            <a:pPr marL="0" indent="0">
              <a:buNone/>
            </a:pPr>
            <a:r>
              <a:rPr lang="cs-CZ" dirty="0" smtClean="0"/>
              <a:t>- Důraz na případy s +/- </a:t>
            </a:r>
            <a:r>
              <a:rPr lang="en-US" dirty="0" err="1" smtClean="0"/>
              <a:t>dechallenge</a:t>
            </a:r>
            <a:r>
              <a:rPr lang="en-US" dirty="0" smtClean="0"/>
              <a:t>/</a:t>
            </a:r>
            <a:r>
              <a:rPr lang="en-US" dirty="0" err="1" smtClean="0"/>
              <a:t>rechallenge</a:t>
            </a:r>
            <a:endParaRPr lang="en-US" dirty="0" smtClean="0"/>
          </a:p>
          <a:p>
            <a:pPr marL="0" indent="0">
              <a:buNone/>
            </a:pPr>
            <a:r>
              <a:rPr lang="cs-CZ" dirty="0" smtClean="0"/>
              <a:t>- Časová souvislost s podáním přípravku</a:t>
            </a:r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 smtClean="0"/>
          </a:p>
          <a:p>
            <a:endParaRPr lang="sk-SK" dirty="0" smtClean="0"/>
          </a:p>
          <a:p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25037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Update</a:t>
            </a:r>
            <a:r>
              <a:rPr lang="sk-SK" dirty="0" smtClean="0"/>
              <a:t> GVP Module IX – </a:t>
            </a:r>
            <a:r>
              <a:rPr lang="sk-SK" dirty="0" err="1" smtClean="0"/>
              <a:t>Signal</a:t>
            </a:r>
            <a:r>
              <a:rPr lang="sk-SK" dirty="0" smtClean="0"/>
              <a:t> </a:t>
            </a:r>
            <a:r>
              <a:rPr lang="sk-SK" dirty="0" err="1" smtClean="0"/>
              <a:t>management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>
                <a:solidFill>
                  <a:schemeClr val="tx2"/>
                </a:solidFill>
              </a:rPr>
              <a:t>Q1 </a:t>
            </a:r>
            <a:r>
              <a:rPr lang="sk-SK" dirty="0" smtClean="0">
                <a:solidFill>
                  <a:schemeClr val="tx2"/>
                </a:solidFill>
              </a:rPr>
              <a:t>2017</a:t>
            </a:r>
          </a:p>
          <a:p>
            <a:r>
              <a:rPr lang="cs-CZ" dirty="0" smtClean="0"/>
              <a:t>Aktuálně draft verze GVP Module IX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Body z Draft GVP Module IX určeny </a:t>
            </a:r>
            <a:r>
              <a:rPr lang="cs-CZ" b="1" dirty="0" smtClean="0"/>
              <a:t>k další diskusi</a:t>
            </a:r>
          </a:p>
          <a:p>
            <a:r>
              <a:rPr lang="cs-CZ" dirty="0" smtClean="0"/>
              <a:t>Pokud </a:t>
            </a:r>
            <a:r>
              <a:rPr lang="cs-CZ" dirty="0" smtClean="0">
                <a:solidFill>
                  <a:schemeClr val="tx2"/>
                </a:solidFill>
              </a:rPr>
              <a:t>Držitel</a:t>
            </a:r>
            <a:r>
              <a:rPr lang="cs-CZ" b="1" dirty="0">
                <a:solidFill>
                  <a:schemeClr val="tx2"/>
                </a:solidFill>
              </a:rPr>
              <a:t> </a:t>
            </a:r>
            <a:r>
              <a:rPr lang="cs-CZ" dirty="0" smtClean="0">
                <a:solidFill>
                  <a:schemeClr val="tx2"/>
                </a:solidFill>
              </a:rPr>
              <a:t>detekuje a následně validuje signál </a:t>
            </a:r>
            <a:r>
              <a:rPr lang="cs-CZ" dirty="0" smtClean="0"/>
              <a:t>a považuje data za dostačující pro změnu, může podat žádost o změnu registrace – bez nutnosti spuštění samotné signálové procedury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Generické přípravky</a:t>
            </a:r>
            <a:r>
              <a:rPr lang="cs-CZ" dirty="0" smtClean="0"/>
              <a:t>- pokud </a:t>
            </a:r>
            <a:r>
              <a:rPr lang="cs-CZ" dirty="0" smtClean="0">
                <a:solidFill>
                  <a:schemeClr val="tx2"/>
                </a:solidFill>
              </a:rPr>
              <a:t>Držitel identifikuje nový signál </a:t>
            </a:r>
            <a:r>
              <a:rPr lang="cs-CZ" dirty="0" smtClean="0"/>
              <a:t>(NÚ, které nejsou uvedeny v textech referenčního přípravku) - nepodává změnu, ale dle návrhu GVP modul IX –upozorní příslušnou NCA, která stanoví další postup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4590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Nejčastější chyby při předkládaní změn typu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cs-CZ" sz="8600" dirty="0" smtClean="0"/>
              <a:t>Chybějící </a:t>
            </a:r>
            <a:r>
              <a:rPr lang="cs-CZ" sz="8600" dirty="0" err="1" smtClean="0"/>
              <a:t>Clinical</a:t>
            </a:r>
            <a:r>
              <a:rPr lang="cs-CZ" sz="8600" dirty="0" smtClean="0"/>
              <a:t> </a:t>
            </a:r>
            <a:r>
              <a:rPr lang="cs-CZ" sz="8600" dirty="0" err="1"/>
              <a:t>O</a:t>
            </a:r>
            <a:r>
              <a:rPr lang="cs-CZ" sz="8600" dirty="0" err="1" smtClean="0"/>
              <a:t>verview</a:t>
            </a:r>
            <a:endParaRPr lang="cs-CZ" sz="8600" dirty="0" smtClean="0"/>
          </a:p>
          <a:p>
            <a:r>
              <a:rPr lang="cs-CZ" sz="8600" dirty="0" err="1" smtClean="0"/>
              <a:t>Clinical</a:t>
            </a:r>
            <a:r>
              <a:rPr lang="cs-CZ" sz="8600" dirty="0" smtClean="0"/>
              <a:t> </a:t>
            </a:r>
            <a:r>
              <a:rPr lang="cs-CZ" sz="8600" dirty="0" err="1"/>
              <a:t>O</a:t>
            </a:r>
            <a:r>
              <a:rPr lang="cs-CZ" sz="8600" dirty="0" err="1" smtClean="0"/>
              <a:t>verview</a:t>
            </a:r>
            <a:r>
              <a:rPr lang="cs-CZ" sz="8600" dirty="0" smtClean="0"/>
              <a:t> je nevyhovující</a:t>
            </a:r>
          </a:p>
          <a:p>
            <a:pPr marL="0" indent="0">
              <a:buNone/>
            </a:pPr>
            <a:r>
              <a:rPr lang="cs-CZ" sz="8600" dirty="0" smtClean="0"/>
              <a:t>- pouze výčet změn bez zdůvodnění</a:t>
            </a:r>
          </a:p>
          <a:p>
            <a:pPr marL="0" indent="0">
              <a:buNone/>
            </a:pPr>
            <a:r>
              <a:rPr lang="cs-CZ" sz="8600" dirty="0" smtClean="0"/>
              <a:t>- obecná charakteristika účinné látky bez popisu     konkrétních změn SPC</a:t>
            </a:r>
          </a:p>
          <a:p>
            <a:r>
              <a:rPr lang="cs-CZ" sz="8600" dirty="0" smtClean="0"/>
              <a:t>Jediným podkladem změny je CCDS/CCSI</a:t>
            </a:r>
          </a:p>
          <a:p>
            <a:r>
              <a:rPr lang="cs-CZ" sz="8600" dirty="0" smtClean="0"/>
              <a:t>CCDS/CCSI je interní dokument Držitele, pro změnu textů není dostačujícím dokumentem</a:t>
            </a:r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7014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Nejčastější chyby při předkládaní změn typu II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Změna textů podložena pouze požadavkem jiné NCA</a:t>
            </a:r>
          </a:p>
          <a:p>
            <a:r>
              <a:rPr lang="sk-SK" dirty="0" smtClean="0"/>
              <a:t>Jediným podkladem změny jsou texty konkurenčních přípravků</a:t>
            </a: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dstranění NÚ bez zdůvodnění v CO</a:t>
            </a:r>
          </a:p>
          <a:p>
            <a:r>
              <a:rPr lang="cs-CZ" dirty="0" smtClean="0"/>
              <a:t>V CO je závěrem chybějící kauzální souvislost, nicméně Držitel nadále požaduje přidání NÚ do SPC</a:t>
            </a:r>
          </a:p>
          <a:p>
            <a:r>
              <a:rPr lang="cs-CZ" dirty="0" smtClean="0"/>
              <a:t>Nedostatečný počet případů NÚ pro přidání do SPC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44080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7542330" y="2483894"/>
            <a:ext cx="1144470" cy="99105"/>
          </a:xfrm>
        </p:spPr>
        <p:txBody>
          <a:bodyPr>
            <a:noAutofit/>
          </a:bodyPr>
          <a:lstStyle/>
          <a:p>
            <a:endParaRPr lang="cs-CZ" sz="1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75" y="1313765"/>
            <a:ext cx="680085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461" y="3744035"/>
            <a:ext cx="2289835" cy="211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0824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Požadavky na změny bodu 4.8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Úpravy textů v souladu s </a:t>
            </a:r>
            <a:r>
              <a:rPr lang="cs-CZ" dirty="0" err="1" smtClean="0">
                <a:solidFill>
                  <a:schemeClr val="tx2"/>
                </a:solidFill>
              </a:rPr>
              <a:t>Guideline</a:t>
            </a:r>
            <a:r>
              <a:rPr lang="cs-CZ" dirty="0" smtClean="0">
                <a:solidFill>
                  <a:schemeClr val="tx2"/>
                </a:solidFill>
              </a:rPr>
              <a:t> on SmPC</a:t>
            </a:r>
          </a:p>
          <a:p>
            <a:r>
              <a:rPr lang="cs-CZ" dirty="0" smtClean="0"/>
              <a:t>Dodržování </a:t>
            </a:r>
            <a:r>
              <a:rPr lang="cs-CZ" dirty="0" smtClean="0">
                <a:solidFill>
                  <a:schemeClr val="tx2"/>
                </a:solidFill>
              </a:rPr>
              <a:t>MedDRA</a:t>
            </a:r>
            <a:r>
              <a:rPr lang="cs-CZ" dirty="0" smtClean="0"/>
              <a:t> terminologie (</a:t>
            </a:r>
            <a:r>
              <a:rPr lang="cs-CZ" dirty="0" err="1" smtClean="0"/>
              <a:t>Annex</a:t>
            </a:r>
            <a:r>
              <a:rPr lang="cs-CZ" dirty="0" smtClean="0"/>
              <a:t>)</a:t>
            </a:r>
          </a:p>
          <a:p>
            <a:r>
              <a:rPr lang="cs-CZ" dirty="0" smtClean="0"/>
              <a:t>Uvést konkrétní termín </a:t>
            </a:r>
            <a:r>
              <a:rPr lang="cs-CZ" dirty="0" smtClean="0">
                <a:solidFill>
                  <a:schemeClr val="tx2"/>
                </a:solidFill>
              </a:rPr>
              <a:t>pouze v primární SOC</a:t>
            </a:r>
          </a:p>
          <a:p>
            <a:r>
              <a:rPr lang="cs-CZ" dirty="0" smtClean="0"/>
              <a:t>Nepopisovat projevy jednotlivých NÚ </a:t>
            </a:r>
          </a:p>
          <a:p>
            <a:r>
              <a:rPr lang="cs-CZ" dirty="0" smtClean="0"/>
              <a:t>Nelze uvádět výroky svědčící pro chybějící kauzalitu</a:t>
            </a:r>
          </a:p>
          <a:p>
            <a:r>
              <a:rPr lang="cs-CZ" dirty="0" smtClean="0"/>
              <a:t>Uvádět </a:t>
            </a:r>
            <a:r>
              <a:rPr lang="cs-CZ" dirty="0" smtClean="0">
                <a:solidFill>
                  <a:schemeClr val="tx2"/>
                </a:solidFill>
              </a:rPr>
              <a:t>cross-reference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94870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Příklad – duplicity v bodu 4.8</a:t>
            </a:r>
            <a:endParaRPr lang="cs-CZ" b="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SOC Poruchy nervového systému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Po podání přípravku X byly pozorovány bolesti hlavy, ospalost,…, paréza a </a:t>
            </a:r>
            <a:r>
              <a:rPr lang="cs-CZ" sz="2400" i="1" dirty="0" smtClean="0">
                <a:solidFill>
                  <a:schemeClr val="tx2"/>
                </a:solidFill>
              </a:rPr>
              <a:t>křeče</a:t>
            </a: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 smtClean="0"/>
              <a:t>O několik řádků níže:</a:t>
            </a:r>
          </a:p>
          <a:p>
            <a:pPr marL="0" indent="0">
              <a:buNone/>
            </a:pPr>
            <a:r>
              <a:rPr lang="cs-CZ" sz="2400" i="1" dirty="0" err="1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Leukoencefalopatie</a:t>
            </a: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 se </a:t>
            </a:r>
            <a:r>
              <a:rPr lang="cs-CZ" sz="2400" i="1" dirty="0" smtClean="0">
                <a:solidFill>
                  <a:schemeClr val="tx2"/>
                </a:solidFill>
              </a:rPr>
              <a:t>záchvaty</a:t>
            </a: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, někdy se závažnými </a:t>
            </a:r>
            <a:r>
              <a:rPr lang="cs-CZ" sz="2400" i="1" dirty="0" smtClean="0">
                <a:solidFill>
                  <a:schemeClr val="tx2"/>
                </a:solidFill>
              </a:rPr>
              <a:t>křečemi</a:t>
            </a: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…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Držitel předkládá změnu, ve které znovu </a:t>
            </a:r>
            <a:r>
              <a:rPr lang="cs-CZ" sz="2400" dirty="0" smtClean="0">
                <a:solidFill>
                  <a:schemeClr val="tx2"/>
                </a:solidFill>
              </a:rPr>
              <a:t>požaduje přidání NÚ křeče</a:t>
            </a:r>
            <a:r>
              <a:rPr lang="cs-CZ" sz="2400" dirty="0" smtClean="0"/>
              <a:t> do bodu 4.8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916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Frekvence NÚ ze spontánních hlášení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způsob stanovení frekvence NÚ by měl být rovněž uveden v </a:t>
            </a:r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/>
              <a:t>O</a:t>
            </a:r>
            <a:r>
              <a:rPr lang="cs-CZ" dirty="0" err="1" smtClean="0"/>
              <a:t>verview</a:t>
            </a:r>
            <a:endParaRPr lang="cs-CZ" dirty="0" smtClean="0"/>
          </a:p>
          <a:p>
            <a:r>
              <a:rPr lang="cs-CZ" dirty="0" smtClean="0"/>
              <a:t>Pravidlo 3/X v souladu s </a:t>
            </a:r>
            <a:r>
              <a:rPr lang="cs-CZ" dirty="0" err="1" smtClean="0"/>
              <a:t>Guideline</a:t>
            </a:r>
            <a:r>
              <a:rPr lang="cs-CZ" dirty="0" smtClean="0"/>
              <a:t> on SmPC</a:t>
            </a:r>
          </a:p>
          <a:p>
            <a:r>
              <a:rPr lang="cs-CZ" dirty="0" smtClean="0"/>
              <a:t>Lze uvést i frekvenci „není známo“, z dostupných dat nelze určit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0761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Praktické aspekty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documents</a:t>
            </a:r>
            <a:r>
              <a:rPr lang="cs-CZ" dirty="0" smtClean="0"/>
              <a:t> ve Wordu v track verzi</a:t>
            </a:r>
          </a:p>
          <a:p>
            <a:r>
              <a:rPr lang="cs-CZ" dirty="0" smtClean="0"/>
              <a:t>Odlišit nově přidané NÚ</a:t>
            </a:r>
            <a:endParaRPr lang="cs-CZ" dirty="0"/>
          </a:p>
          <a:p>
            <a:r>
              <a:rPr lang="cs-CZ" dirty="0" smtClean="0"/>
              <a:t>Odlišit změny stylistické, resp. lingvistické a faktické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2355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Zástupný symbol pro obsah 1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670" y="845024"/>
            <a:ext cx="6724500" cy="5793645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65" y="2112440"/>
            <a:ext cx="1932808" cy="128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4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31.5.2016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805</Words>
  <Application>Microsoft Office PowerPoint</Application>
  <PresentationFormat>Předvádění na obrazovce (4:3)</PresentationFormat>
  <Paragraphs>165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Motiv sady Office</vt:lpstr>
      <vt:lpstr>1_Motiv sady Office</vt:lpstr>
      <vt:lpstr>Změny REGISTRACE z POHLEDU FARMAKOVIGILANCE</vt:lpstr>
      <vt:lpstr>Hodnocené změny</vt:lpstr>
      <vt:lpstr>Změny bodů 4.3 – 4.9 SPC</vt:lpstr>
      <vt:lpstr>Implementace závěrů PRAC</vt:lpstr>
      <vt:lpstr>Změny typu II</vt:lpstr>
      <vt:lpstr>Změny bodu 4.8 SPC</vt:lpstr>
      <vt:lpstr>Clinical Overview (CO) v eCTD</vt:lpstr>
      <vt:lpstr>Změny bodu 4.8 SPC v CO</vt:lpstr>
      <vt:lpstr>Update GVP Module IX – Signal management</vt:lpstr>
      <vt:lpstr>Nejčastější chyby při předkládaní změn typu II</vt:lpstr>
      <vt:lpstr>Nejčastější chyby při předkládaní změn typu II</vt:lpstr>
      <vt:lpstr>Prezentace aplikace PowerPoint</vt:lpstr>
      <vt:lpstr>Požadavky na změny bodu 4.8</vt:lpstr>
      <vt:lpstr>Příklad – duplicity v bodu 4.8</vt:lpstr>
      <vt:lpstr>Frekvence NÚ ze spontánních hlášení</vt:lpstr>
      <vt:lpstr>Praktické aspekty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137</cp:revision>
  <dcterms:created xsi:type="dcterms:W3CDTF">2012-11-07T12:54:42Z</dcterms:created>
  <dcterms:modified xsi:type="dcterms:W3CDTF">2016-05-31T11:40:30Z</dcterms:modified>
</cp:coreProperties>
</file>