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57" r:id="rId3"/>
    <p:sldId id="258" r:id="rId4"/>
    <p:sldId id="260" r:id="rId5"/>
    <p:sldId id="263" r:id="rId6"/>
    <p:sldId id="265" r:id="rId7"/>
    <p:sldId id="262" r:id="rId8"/>
    <p:sldId id="264" r:id="rId9"/>
    <p:sldId id="266" r:id="rId10"/>
    <p:sldId id="267" r:id="rId11"/>
    <p:sldId id="269" r:id="rId12"/>
    <p:sldId id="261" r:id="rId13"/>
    <p:sldId id="270" r:id="rId14"/>
    <p:sldId id="271" r:id="rId15"/>
    <p:sldId id="272" r:id="rId16"/>
    <p:sldId id="276" r:id="rId17"/>
    <p:sldId id="278" r:id="rId18"/>
    <p:sldId id="273" r:id="rId19"/>
    <p:sldId id="274" r:id="rId20"/>
    <p:sldId id="275" r:id="rId21"/>
    <p:sldId id="277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23.5.2016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23.5.2016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23.5.2016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23.5.2016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general/general_content_000633.jsp&amp;mid=WC0b01ac05808ce84c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Farmakovigilanční systémy – </a:t>
            </a:r>
            <a:r>
              <a:rPr lang="cs-CZ" dirty="0" smtClean="0">
                <a:solidFill>
                  <a:schemeClr val="bg1"/>
                </a:solidFill>
                <a:latin typeface="+mn-lt"/>
              </a:rPr>
              <a:t>VYBRANÉ POŽADAVKY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1"/>
                </a:solidFill>
              </a:rPr>
              <a:t>Ing. Zuzana 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SYSTÉMY – vybrané požadavky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</a:t>
            </a:r>
            <a:r>
              <a:rPr lang="cs-CZ" dirty="0"/>
              <a:t>právní základ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Nařízení Evropského parlamentu a Rady (EU) </a:t>
            </a:r>
            <a:r>
              <a:rPr lang="cs-CZ" dirty="0" smtClean="0"/>
              <a:t>1235/2010 </a:t>
            </a:r>
          </a:p>
          <a:p>
            <a:r>
              <a:rPr lang="cs-CZ" dirty="0"/>
              <a:t>S</a:t>
            </a:r>
            <a:r>
              <a:rPr lang="cs-CZ" dirty="0" smtClean="0"/>
              <a:t>měrnice </a:t>
            </a:r>
            <a:r>
              <a:rPr lang="cs-CZ" dirty="0"/>
              <a:t>Evropského parlamentu a Rady 2010/84/EU</a:t>
            </a:r>
          </a:p>
          <a:p>
            <a:r>
              <a:rPr lang="cs-CZ" dirty="0" err="1" smtClean="0"/>
              <a:t>Guidelines</a:t>
            </a:r>
            <a:r>
              <a:rPr lang="cs-CZ" dirty="0" smtClean="0"/>
              <a:t> </a:t>
            </a:r>
            <a:r>
              <a:rPr lang="cs-CZ" dirty="0"/>
              <a:t>on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practices</a:t>
            </a:r>
            <a:r>
              <a:rPr lang="cs-CZ" dirty="0"/>
              <a:t> (GVP</a:t>
            </a:r>
            <a:r>
              <a:rPr lang="cs-CZ" dirty="0" smtClean="0"/>
              <a:t>)</a:t>
            </a:r>
          </a:p>
          <a:p>
            <a:r>
              <a:rPr lang="cs-CZ" dirty="0"/>
              <a:t>Zákon o léčivech č. 378/2007 Sb. ve znění pozdějších </a:t>
            </a:r>
            <a:r>
              <a:rPr lang="cs-CZ" dirty="0" smtClean="0"/>
              <a:t>předpisů</a:t>
            </a:r>
          </a:p>
          <a:p>
            <a:r>
              <a:rPr lang="cs-CZ" dirty="0" smtClean="0"/>
              <a:t>pokyny SÚKL (PHV)</a:t>
            </a: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endParaRPr lang="cs-CZ" sz="2100" dirty="0"/>
          </a:p>
          <a:p>
            <a:pPr marL="0" indent="0" algn="just">
              <a:buNone/>
            </a:pPr>
            <a:r>
              <a:rPr lang="cs-CZ" i="1" dirty="0" smtClean="0"/>
              <a:t>…držitel rozhodnutí o registraci musí za účelem plnění svých úkolů v oblasti farmakovigilance provozovat farmakovigilanční systém odpovídající </a:t>
            </a:r>
            <a:r>
              <a:rPr lang="cs-CZ" i="1" dirty="0" err="1" smtClean="0"/>
              <a:t>farmakovigilančnímu</a:t>
            </a:r>
            <a:r>
              <a:rPr lang="cs-CZ" i="1" dirty="0" smtClean="0"/>
              <a:t> systému příslušného členského státu…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vybrané požadavky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/>
              <a:t>o čem bude dnešní prezentace:</a:t>
            </a:r>
          </a:p>
          <a:p>
            <a:pPr marL="0" indent="0">
              <a:buNone/>
            </a:pPr>
            <a:endParaRPr lang="cs-CZ" sz="3200" b="1" dirty="0" smtClean="0"/>
          </a:p>
          <a:p>
            <a:r>
              <a:rPr lang="cs-CZ" sz="3200" dirty="0" smtClean="0"/>
              <a:t> nová </a:t>
            </a:r>
            <a:r>
              <a:rPr lang="cs-CZ" sz="3200" dirty="0"/>
              <a:t>očekávání v souvislosti s legislativními </a:t>
            </a:r>
            <a:r>
              <a:rPr lang="cs-CZ" sz="3200" dirty="0" smtClean="0"/>
              <a:t>novinkami (Art. 57 </a:t>
            </a:r>
            <a:r>
              <a:rPr lang="cs-CZ" sz="3200" dirty="0" err="1" smtClean="0"/>
              <a:t>dtb</a:t>
            </a:r>
            <a:r>
              <a:rPr lang="cs-CZ" sz="3200" dirty="0" smtClean="0"/>
              <a:t>, MLM)</a:t>
            </a:r>
            <a:endParaRPr lang="cs-CZ" sz="3200" dirty="0"/>
          </a:p>
          <a:p>
            <a:r>
              <a:rPr lang="cs-CZ" sz="3200" dirty="0" smtClean="0"/>
              <a:t> opakující se nedostatky zjištěné při FV inspekcích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38861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Art.57 databáze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databáze vytvořená a spravovaná EMA podle článku 57 Nařízení Evropského parlamentu a rady </a:t>
            </a:r>
            <a:r>
              <a:rPr lang="cs-CZ" dirty="0"/>
              <a:t>(EU) </a:t>
            </a:r>
            <a:r>
              <a:rPr lang="cs-CZ" dirty="0" smtClean="0"/>
              <a:t>1235/2010</a:t>
            </a:r>
            <a:endParaRPr lang="cs-CZ" dirty="0"/>
          </a:p>
          <a:p>
            <a:r>
              <a:rPr lang="cs-CZ" dirty="0" smtClean="0"/>
              <a:t>od 2.7.2012 musí být do EMA zasílány informace o všech registrovaných LP v EU (CAP, MRP/DCP i NAR)</a:t>
            </a:r>
          </a:p>
          <a:p>
            <a:r>
              <a:rPr lang="cs-CZ" dirty="0" smtClean="0"/>
              <a:t>nově registrované LP – do 15 dnů od rozhodnutí</a:t>
            </a:r>
          </a:p>
          <a:p>
            <a:r>
              <a:rPr lang="cs-CZ" dirty="0" smtClean="0"/>
              <a:t>změny (změny, prodloužení, převod, pozastavení, zrušení registrace) – do 30 dnů od rozhodnutí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Inspektoři využívají </a:t>
            </a:r>
            <a:r>
              <a:rPr lang="cs-CZ" dirty="0"/>
              <a:t>pro plánování FV inspekcí </a:t>
            </a:r>
            <a:r>
              <a:rPr lang="cs-CZ" dirty="0" smtClean="0"/>
              <a:t>i </a:t>
            </a:r>
            <a:r>
              <a:rPr lang="cs-CZ" dirty="0"/>
              <a:t>během přípravy </a:t>
            </a:r>
            <a:r>
              <a:rPr lang="cs-CZ" dirty="0" smtClean="0"/>
              <a:t>na inspekci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75105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Art.57 databáze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Pozorované nedostatky:</a:t>
            </a:r>
          </a:p>
          <a:p>
            <a:r>
              <a:rPr lang="cs-CZ" dirty="0" smtClean="0"/>
              <a:t>všechny LP </a:t>
            </a:r>
            <a:r>
              <a:rPr lang="cs-CZ" dirty="0"/>
              <a:t>nejsou zadány</a:t>
            </a:r>
            <a:endParaRPr lang="cs-CZ" dirty="0" smtClean="0"/>
          </a:p>
          <a:p>
            <a:r>
              <a:rPr lang="cs-CZ" dirty="0" smtClean="0"/>
              <a:t>po převodu registrace není v Art.57 </a:t>
            </a:r>
            <a:r>
              <a:rPr lang="cs-CZ" dirty="0" err="1" smtClean="0"/>
              <a:t>dtb</a:t>
            </a:r>
            <a:r>
              <a:rPr lang="cs-CZ" dirty="0" smtClean="0"/>
              <a:t> uveden aktuální držitel rozhodnutí o registraci</a:t>
            </a:r>
          </a:p>
          <a:p>
            <a:r>
              <a:rPr lang="cs-CZ" dirty="0" smtClean="0"/>
              <a:t>identifikační čísla PSMF – MFL čísla – chybně uvedena, nebo více MFL čísel pro jeden FV systém</a:t>
            </a:r>
          </a:p>
          <a:p>
            <a:r>
              <a:rPr lang="cs-CZ" dirty="0" smtClean="0"/>
              <a:t>není uveden název </a:t>
            </a:r>
            <a:r>
              <a:rPr lang="cs-CZ" dirty="0" err="1" smtClean="0"/>
              <a:t>MAHa</a:t>
            </a:r>
            <a:r>
              <a:rPr lang="cs-CZ" dirty="0" smtClean="0"/>
              <a:t>, </a:t>
            </a:r>
            <a:r>
              <a:rPr lang="cs-CZ" dirty="0" smtClean="0"/>
              <a:t>nebo všechny kontaktní údaje QPPV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22914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/>
              <a:t>Farmakovigilanční </a:t>
            </a:r>
            <a:r>
              <a:rPr lang="cs-CZ" dirty="0" smtClean="0"/>
              <a:t>systém – MLM </a:t>
            </a:r>
            <a:r>
              <a:rPr lang="cs-CZ" dirty="0" err="1" smtClean="0"/>
              <a:t>Service</a:t>
            </a:r>
            <a:r>
              <a:rPr lang="cs-CZ" dirty="0" smtClean="0"/>
              <a:t> EMA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projekt je v plné šíři spuštěn od 1. září 2015 (pro 300 + 100 účinných látek), pilotní fáze projektu proběhla od 1.7.2015 do 31.8.2015 (50 vybraných účinných látek)</a:t>
            </a:r>
          </a:p>
          <a:p>
            <a:r>
              <a:rPr lang="cs-CZ" dirty="0"/>
              <a:t>Podrobné informace: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www.ema.europa.eu/ema/index.jsp?curl=pages/regulation/general/general_content_000633.jsp&amp;mid=WC0b01ac05808ce84c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65959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 fontScale="90000"/>
          </a:bodyPr>
          <a:lstStyle/>
          <a:p>
            <a:r>
              <a:rPr lang="cs-CZ" dirty="0"/>
              <a:t>Farmakovigilanční </a:t>
            </a:r>
            <a:r>
              <a:rPr lang="cs-CZ" dirty="0" smtClean="0"/>
              <a:t>systém – očekávání v souvislosti s MLM </a:t>
            </a:r>
            <a:r>
              <a:rPr lang="cs-CZ" dirty="0" err="1" smtClean="0"/>
              <a:t>Service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 lnSpcReduction="10000"/>
          </a:bodyPr>
          <a:lstStyle/>
          <a:p>
            <a:r>
              <a:rPr lang="cs-CZ" dirty="0"/>
              <a:t>MAH </a:t>
            </a:r>
            <a:r>
              <a:rPr lang="cs-CZ" dirty="0" smtClean="0"/>
              <a:t>by měl vědět, které účinné látky z jeho portfolia jsou zahrnuty do MLM </a:t>
            </a:r>
            <a:r>
              <a:rPr lang="cs-CZ" dirty="0" err="1" smtClean="0"/>
              <a:t>Service</a:t>
            </a:r>
            <a:endParaRPr lang="cs-CZ" dirty="0" smtClean="0"/>
          </a:p>
          <a:p>
            <a:r>
              <a:rPr lang="cs-CZ" dirty="0"/>
              <a:t>MAH </a:t>
            </a:r>
            <a:r>
              <a:rPr lang="cs-CZ" dirty="0" smtClean="0"/>
              <a:t>by měl mít nastaven proces pro sledování webových stránek EudraVigilance a pro stahování zachycených případů </a:t>
            </a:r>
          </a:p>
          <a:p>
            <a:pPr lvl="1"/>
            <a:r>
              <a:rPr lang="cs-CZ" dirty="0" smtClean="0"/>
              <a:t>pravidelně sledovat „MLM </a:t>
            </a:r>
            <a:r>
              <a:rPr lang="cs-CZ" dirty="0" err="1" smtClean="0"/>
              <a:t>Search</a:t>
            </a:r>
            <a:r>
              <a:rPr lang="cs-CZ" dirty="0" smtClean="0"/>
              <a:t> </a:t>
            </a:r>
            <a:r>
              <a:rPr lang="cs-CZ" dirty="0" err="1" smtClean="0"/>
              <a:t>Results</a:t>
            </a:r>
            <a:r>
              <a:rPr lang="cs-CZ" dirty="0" smtClean="0"/>
              <a:t>“ a „MLM </a:t>
            </a:r>
            <a:r>
              <a:rPr lang="cs-CZ" dirty="0" err="1" smtClean="0"/>
              <a:t>ICSRs</a:t>
            </a:r>
            <a:r>
              <a:rPr lang="cs-CZ" dirty="0" smtClean="0"/>
              <a:t>“ (kumulativní seznam vytvořených </a:t>
            </a:r>
            <a:r>
              <a:rPr lang="cs-CZ" dirty="0" err="1" smtClean="0"/>
              <a:t>ICSRs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není povinné stahovat </a:t>
            </a:r>
            <a:r>
              <a:rPr lang="cs-CZ" dirty="0" err="1" smtClean="0"/>
              <a:t>ICSRs</a:t>
            </a:r>
            <a:r>
              <a:rPr lang="cs-CZ" dirty="0" smtClean="0"/>
              <a:t> vytvořené EMA, pak MAH musí dál monitorovat veškerou literaturu a vytvářet vlastní </a:t>
            </a:r>
            <a:r>
              <a:rPr lang="cs-CZ" dirty="0" err="1" smtClean="0"/>
              <a:t>ICSRs</a:t>
            </a:r>
            <a:r>
              <a:rPr lang="cs-CZ" dirty="0" smtClean="0"/>
              <a:t>, která </a:t>
            </a:r>
            <a:r>
              <a:rPr lang="cs-CZ" dirty="0"/>
              <a:t>však </a:t>
            </a:r>
            <a:r>
              <a:rPr lang="cs-CZ" dirty="0" smtClean="0"/>
              <a:t>nemá hlásit do systému EV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91891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 fontScale="90000"/>
          </a:bodyPr>
          <a:lstStyle/>
          <a:p>
            <a:r>
              <a:rPr lang="cs-CZ" dirty="0"/>
              <a:t>Farmakovigilanční </a:t>
            </a:r>
            <a:r>
              <a:rPr lang="cs-CZ" dirty="0" smtClean="0"/>
              <a:t>systém – očekávání v souvislosti s MLM </a:t>
            </a:r>
            <a:r>
              <a:rPr lang="cs-CZ" dirty="0" err="1" smtClean="0"/>
              <a:t>Service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MAH musí </a:t>
            </a:r>
            <a:r>
              <a:rPr lang="cs-CZ" dirty="0" smtClean="0"/>
              <a:t>sledovat </a:t>
            </a:r>
            <a:r>
              <a:rPr lang="cs-CZ" dirty="0"/>
              <a:t>literaturu, která není monitorována MLM </a:t>
            </a:r>
            <a:r>
              <a:rPr lang="cs-CZ" dirty="0" err="1"/>
              <a:t>Service</a:t>
            </a:r>
            <a:r>
              <a:rPr lang="cs-CZ" dirty="0"/>
              <a:t> a lokální odbornou literaturu</a:t>
            </a:r>
          </a:p>
          <a:p>
            <a:pPr algn="just"/>
            <a:r>
              <a:rPr lang="cs-CZ" dirty="0" smtClean="0"/>
              <a:t>MAH musí dál sledovat veškerou odbornou literaturu pro účely plnění všech dalších FV povinností (</a:t>
            </a:r>
            <a:r>
              <a:rPr lang="cs-CZ" dirty="0" err="1" smtClean="0"/>
              <a:t>PSURs</a:t>
            </a:r>
            <a:r>
              <a:rPr lang="cs-CZ" dirty="0" smtClean="0"/>
              <a:t>, </a:t>
            </a:r>
            <a:r>
              <a:rPr lang="cs-CZ" dirty="0" err="1" smtClean="0"/>
              <a:t>RMPs</a:t>
            </a:r>
            <a:r>
              <a:rPr lang="cs-CZ" dirty="0" smtClean="0"/>
              <a:t>, detekce signálů)</a:t>
            </a:r>
          </a:p>
          <a:p>
            <a:pPr algn="just"/>
            <a:r>
              <a:rPr lang="cs-CZ" dirty="0" smtClean="0"/>
              <a:t>pokud MAH sleduje literaturu monitorovanou MLM </a:t>
            </a:r>
            <a:r>
              <a:rPr lang="cs-CZ" dirty="0" err="1" smtClean="0"/>
              <a:t>Service</a:t>
            </a:r>
            <a:r>
              <a:rPr lang="cs-CZ" dirty="0" smtClean="0"/>
              <a:t> a vytváří </a:t>
            </a:r>
            <a:r>
              <a:rPr lang="cs-CZ" dirty="0"/>
              <a:t>souběžně </a:t>
            </a:r>
            <a:r>
              <a:rPr lang="cs-CZ" dirty="0" smtClean="0"/>
              <a:t>vlastní </a:t>
            </a:r>
            <a:r>
              <a:rPr lang="cs-CZ" dirty="0" err="1" smtClean="0"/>
              <a:t>ICSRs</a:t>
            </a:r>
            <a:r>
              <a:rPr lang="cs-CZ" dirty="0" smtClean="0"/>
              <a:t>, i tak by měl sledovat výsledky monitoringu EMA a případně porovnat informace v obou </a:t>
            </a:r>
            <a:r>
              <a:rPr lang="cs-CZ" dirty="0" err="1" smtClean="0"/>
              <a:t>ICSRs</a:t>
            </a:r>
            <a:r>
              <a:rPr lang="cs-CZ" dirty="0" smtClean="0"/>
              <a:t>, pokud odlišně vyhodnocené hlášení, nebo FU informace </a:t>
            </a:r>
            <a:r>
              <a:rPr lang="cs-CZ" dirty="0" smtClean="0">
                <a:sym typeface="Symbol"/>
              </a:rPr>
              <a:t> </a:t>
            </a:r>
            <a:r>
              <a:rPr lang="cs-CZ" dirty="0" smtClean="0"/>
              <a:t>komunikace s</a:t>
            </a:r>
            <a:r>
              <a:rPr lang="cs-CZ" dirty="0"/>
              <a:t> </a:t>
            </a:r>
            <a:r>
              <a:rPr lang="cs-CZ" dirty="0" err="1"/>
              <a:t>NAs</a:t>
            </a:r>
            <a:r>
              <a:rPr lang="cs-CZ" dirty="0"/>
              <a:t> nebo s </a:t>
            </a:r>
            <a:r>
              <a:rPr lang="cs-CZ" dirty="0" smtClean="0"/>
              <a:t>EMA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21591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70" y="908050"/>
            <a:ext cx="7750280" cy="5472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ál 8"/>
          <p:cNvSpPr/>
          <p:nvPr/>
        </p:nvSpPr>
        <p:spPr>
          <a:xfrm>
            <a:off x="611560" y="4284095"/>
            <a:ext cx="1440160" cy="1395155"/>
          </a:xfrm>
          <a:prstGeom prst="ellipse">
            <a:avLst/>
          </a:prstGeom>
          <a:solidFill>
            <a:srgbClr val="FF0000">
              <a:alpha val="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3469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  <p:pic>
        <p:nvPicPr>
          <p:cNvPr id="11" name="Obrázek 10"/>
          <p:cNvPicPr/>
          <p:nvPr/>
        </p:nvPicPr>
        <p:blipFill rotWithShape="1">
          <a:blip r:embed="rId2"/>
          <a:srcRect l="378" t="30604" r="91761" b="43352"/>
          <a:stretch/>
        </p:blipFill>
        <p:spPr bwMode="auto">
          <a:xfrm>
            <a:off x="2905191" y="1195387"/>
            <a:ext cx="3371850" cy="44672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Ovál 17"/>
          <p:cNvSpPr/>
          <p:nvPr/>
        </p:nvSpPr>
        <p:spPr>
          <a:xfrm>
            <a:off x="2893717" y="2507199"/>
            <a:ext cx="2946065" cy="450049"/>
          </a:xfrm>
          <a:prstGeom prst="ellipse">
            <a:avLst/>
          </a:prstGeom>
          <a:solidFill>
            <a:srgbClr val="FF0000">
              <a:alpha val="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893716" y="3007801"/>
            <a:ext cx="2946065" cy="450049"/>
          </a:xfrm>
          <a:prstGeom prst="ellipse">
            <a:avLst/>
          </a:prstGeom>
          <a:solidFill>
            <a:srgbClr val="FF0000">
              <a:alpha val="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892238" y="3506798"/>
            <a:ext cx="2946065" cy="450049"/>
          </a:xfrm>
          <a:prstGeom prst="ellipse">
            <a:avLst/>
          </a:prstGeom>
          <a:solidFill>
            <a:srgbClr val="FF0000">
              <a:alpha val="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2905191" y="4059070"/>
            <a:ext cx="2946065" cy="450049"/>
          </a:xfrm>
          <a:prstGeom prst="ellipse">
            <a:avLst/>
          </a:prstGeom>
          <a:solidFill>
            <a:srgbClr val="FF0000">
              <a:alpha val="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21685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obsah a formát PSFM - popsáno v GVP II</a:t>
            </a:r>
          </a:p>
          <a:p>
            <a:pPr lvl="1"/>
            <a:r>
              <a:rPr lang="cs-CZ" dirty="0" smtClean="0"/>
              <a:t>v některých případech MAH není obeznámen s požadavky GVP</a:t>
            </a:r>
          </a:p>
          <a:p>
            <a:pPr lvl="1"/>
            <a:r>
              <a:rPr lang="cs-CZ" dirty="0" smtClean="0"/>
              <a:t>formát v pořádku, ale nejasnosti ohledně obsahu (GVP II nespecifikuje vždy jednoznačně)</a:t>
            </a:r>
          </a:p>
          <a:p>
            <a:pPr lvl="1"/>
            <a:r>
              <a:rPr lang="cs-CZ" dirty="0" smtClean="0"/>
              <a:t>přílohy – obsah nebo formát bývá problém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40497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145905" cy="418546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informace, které často chybí:</a:t>
            </a:r>
          </a:p>
          <a:p>
            <a:pPr lvl="1"/>
            <a:r>
              <a:rPr lang="cs-CZ" dirty="0" smtClean="0"/>
              <a:t>podrobný popis procesu zastupování, který by měl obsahovat i informace o zástupci QPPV, příp. o medicínsky vzdělané osobě (např. Curriculum Vitae)</a:t>
            </a:r>
          </a:p>
          <a:p>
            <a:pPr lvl="1"/>
            <a:r>
              <a:rPr lang="cs-CZ" dirty="0" smtClean="0"/>
              <a:t>popis IT systémů, které se používají pro potřeby farmakovigilance, zejména informace o bezpečnostní databázi, o validaci atd.</a:t>
            </a:r>
          </a:p>
          <a:p>
            <a:pPr lvl="1"/>
            <a:r>
              <a:rPr lang="cs-CZ" dirty="0" smtClean="0"/>
              <a:t>stručný popis jednotlivých činností (sběr a zpracování </a:t>
            </a:r>
            <a:r>
              <a:rPr lang="cs-CZ" dirty="0" err="1" smtClean="0"/>
              <a:t>ICSRs</a:t>
            </a:r>
            <a:r>
              <a:rPr lang="cs-CZ" dirty="0" smtClean="0"/>
              <a:t>, PSUR, RMP, detekce signálů…)</a:t>
            </a:r>
          </a:p>
          <a:p>
            <a:pPr lvl="1"/>
            <a:r>
              <a:rPr lang="cs-CZ" dirty="0" smtClean="0"/>
              <a:t>popis činností, které jsou delegované na smluvního partnera</a:t>
            </a:r>
          </a:p>
          <a:p>
            <a:pPr lvl="1"/>
            <a:r>
              <a:rPr lang="cs-CZ" dirty="0" smtClean="0"/>
              <a:t>pokud je významná FV činnost delegovaná (např. funkce QPPV), smlouva by měla být součástí PSMF jako příloha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52618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7920880" cy="41854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Přílohy PSMF:</a:t>
            </a:r>
          </a:p>
          <a:p>
            <a:r>
              <a:rPr lang="cs-CZ" dirty="0" smtClean="0"/>
              <a:t>logicky uspořádané a označené (např. příloha A – QPPV – jednotlivé dokumenty by měly být dále označeny)</a:t>
            </a:r>
          </a:p>
          <a:p>
            <a:r>
              <a:rPr lang="cs-CZ" dirty="0" smtClean="0"/>
              <a:t>pokud obsahují seznamy, doporučuje se je vést v </a:t>
            </a:r>
            <a:r>
              <a:rPr lang="cs-CZ" dirty="0" err="1" smtClean="0"/>
              <a:t>excelu</a:t>
            </a:r>
            <a:r>
              <a:rPr lang="cs-CZ" dirty="0" smtClean="0"/>
              <a:t> a na vyžádání v </a:t>
            </a:r>
            <a:r>
              <a:rPr lang="cs-CZ" dirty="0" err="1" smtClean="0"/>
              <a:t>excelu</a:t>
            </a:r>
            <a:r>
              <a:rPr lang="cs-CZ" dirty="0" smtClean="0"/>
              <a:t> </a:t>
            </a:r>
            <a:r>
              <a:rPr lang="cs-CZ" dirty="0"/>
              <a:t>předložit 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58796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smluvní partneři</a:t>
            </a:r>
          </a:p>
          <a:p>
            <a:pPr lvl="1"/>
            <a:r>
              <a:rPr lang="cs-CZ" dirty="0" smtClean="0"/>
              <a:t>někdy je tato příloha členěna podle smluv, nikoliv dle partnerů</a:t>
            </a:r>
          </a:p>
          <a:p>
            <a:pPr lvl="1"/>
            <a:r>
              <a:rPr lang="cs-CZ" dirty="0"/>
              <a:t>c</a:t>
            </a:r>
            <a:r>
              <a:rPr lang="cs-CZ" dirty="0" smtClean="0"/>
              <a:t>hybí lokální partneři, distributoři apod.</a:t>
            </a:r>
          </a:p>
          <a:p>
            <a:pPr lvl="1"/>
            <a:r>
              <a:rPr lang="cs-CZ" dirty="0" smtClean="0"/>
              <a:t>chybí stručný popis, jaké činnosti partner vykonává pro MAH, měl by být uveden i stát, pro který je relevantní</a:t>
            </a:r>
          </a:p>
          <a:p>
            <a:pPr lvl="1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66658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zdroje dat </a:t>
            </a:r>
          </a:p>
          <a:p>
            <a:pPr lvl="1"/>
            <a:r>
              <a:rPr lang="cs-CZ" dirty="0" smtClean="0"/>
              <a:t>nejsou úplné – seznamy studií a jiných programů (klinické studie, PASS, průzkumy trhu, pacientské programy atd.), webové poradny</a:t>
            </a:r>
          </a:p>
          <a:p>
            <a:pPr lvl="1"/>
            <a:r>
              <a:rPr lang="cs-CZ" dirty="0" smtClean="0"/>
              <a:t>seznamy zdrojů dat neobsahují všechny informace – např. status, stát, ve kterém aktivita probíhá, přípravek, stručný popis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19228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Seznamy písemných postupů</a:t>
            </a:r>
          </a:p>
          <a:p>
            <a:pPr lvl="1"/>
            <a:r>
              <a:rPr lang="cs-CZ" dirty="0" smtClean="0"/>
              <a:t>chybí některé SOP zmíněné v hlavní části PSMF,</a:t>
            </a:r>
          </a:p>
          <a:p>
            <a:pPr lvl="1"/>
            <a:r>
              <a:rPr lang="cs-CZ" dirty="0" smtClean="0"/>
              <a:t>chybí SOP smluvních partnerů, kteří vykonávají některé FV činnosti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09466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pokud MAH používá ukazatele výkonnosti </a:t>
            </a:r>
          </a:p>
          <a:p>
            <a:pPr lvl="1"/>
            <a:r>
              <a:rPr lang="cs-CZ" dirty="0" smtClean="0"/>
              <a:t>často není stanoven cíl</a:t>
            </a:r>
          </a:p>
          <a:p>
            <a:pPr lvl="1"/>
            <a:r>
              <a:rPr lang="cs-CZ" dirty="0" smtClean="0"/>
              <a:t>příliš podrobné informace o jednotlivých filiálkách místo přehledné tabulky</a:t>
            </a:r>
          </a:p>
          <a:p>
            <a:pPr lvl="1"/>
            <a:r>
              <a:rPr lang="cs-CZ" dirty="0" smtClean="0"/>
              <a:t>měl </a:t>
            </a:r>
            <a:r>
              <a:rPr lang="cs-CZ" dirty="0"/>
              <a:t>by </a:t>
            </a:r>
            <a:r>
              <a:rPr lang="cs-CZ" dirty="0" smtClean="0"/>
              <a:t>být uváděn </a:t>
            </a:r>
            <a:r>
              <a:rPr lang="cs-CZ" dirty="0"/>
              <a:t>přehled </a:t>
            </a:r>
            <a:r>
              <a:rPr lang="cs-CZ" dirty="0" smtClean="0"/>
              <a:t>za poslední rok – občas pouze poslední sledované období (čtvrtletí)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58253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audity</a:t>
            </a:r>
          </a:p>
          <a:p>
            <a:pPr lvl="1"/>
            <a:r>
              <a:rPr lang="cs-CZ" dirty="0" smtClean="0"/>
              <a:t>seznam auditů neobsahuje informace o zjištěných nedostatcích</a:t>
            </a:r>
          </a:p>
          <a:p>
            <a:pPr lvl="1"/>
            <a:r>
              <a:rPr lang="cs-CZ" dirty="0" smtClean="0"/>
              <a:t>chybí termín pro nápravná opatření</a:t>
            </a:r>
          </a:p>
          <a:p>
            <a:pPr lvl="1"/>
            <a:r>
              <a:rPr lang="cs-CZ" dirty="0" smtClean="0"/>
              <a:t>chybí audity smluvního partnera, který je relevantní pro FV systém </a:t>
            </a:r>
            <a:r>
              <a:rPr lang="cs-CZ" dirty="0" err="1" smtClean="0"/>
              <a:t>MAHa</a:t>
            </a:r>
            <a:endParaRPr lang="cs-CZ" dirty="0" smtClean="0"/>
          </a:p>
          <a:p>
            <a:pPr lvl="1"/>
            <a:r>
              <a:rPr lang="cs-CZ" dirty="0" smtClean="0"/>
              <a:t>plán auditů by měl být součástí PSMF na začátku roku – často není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2921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nedostatky v PSMF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 smtClean="0"/>
              <a:t>příloha obsahující seznam přípravků</a:t>
            </a:r>
          </a:p>
          <a:p>
            <a:pPr lvl="1"/>
            <a:r>
              <a:rPr lang="cs-CZ" dirty="0" smtClean="0"/>
              <a:t>někdy pouze odkaz na interní databázi</a:t>
            </a:r>
          </a:p>
          <a:p>
            <a:pPr lvl="1"/>
            <a:r>
              <a:rPr lang="cs-CZ" dirty="0" smtClean="0"/>
              <a:t>chybí informace, např. registrační číslo LP, informace o přítomnosti LP na trhu</a:t>
            </a:r>
          </a:p>
          <a:p>
            <a:pPr lvl="1"/>
            <a:r>
              <a:rPr lang="cs-CZ" dirty="0" smtClean="0"/>
              <a:t>někdy nepřehledný – např. příloha obsahuje seznamy podle jednotlivých </a:t>
            </a:r>
            <a:r>
              <a:rPr lang="cs-CZ" dirty="0" err="1" smtClean="0"/>
              <a:t>MAHů</a:t>
            </a:r>
            <a:r>
              <a:rPr lang="cs-CZ" dirty="0" smtClean="0"/>
              <a:t>, zapojených do FV systému, které navíc nejsou jednotně strukturované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02844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/>
              <a:t>Farmakovigilanční </a:t>
            </a:r>
            <a:r>
              <a:rPr lang="cs-CZ" dirty="0" smtClean="0"/>
              <a:t>systém – </a:t>
            </a:r>
            <a:r>
              <a:rPr lang="cs-CZ" dirty="0"/>
              <a:t>nedostatky v PSMF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88840"/>
            <a:ext cx="8229600" cy="4140459"/>
          </a:xfrm>
        </p:spPr>
        <p:txBody>
          <a:bodyPr>
            <a:normAutofit/>
          </a:bodyPr>
          <a:lstStyle/>
          <a:p>
            <a:r>
              <a:rPr lang="cs-CZ" dirty="0" smtClean="0"/>
              <a:t>jazyk, ve kterém je psaný PSMF</a:t>
            </a:r>
          </a:p>
          <a:p>
            <a:pPr lvl="1"/>
            <a:r>
              <a:rPr lang="cs-CZ" dirty="0" smtClean="0"/>
              <a:t>PSMF by mělo být v angličtině (tedy i přílohy)</a:t>
            </a:r>
          </a:p>
          <a:p>
            <a:pPr lvl="1"/>
            <a:r>
              <a:rPr lang="cs-CZ" dirty="0" smtClean="0"/>
              <a:t>pokud jsou globální SOP v jiném jazyce, než anglicky, je nutné, aby popis jednotlivých procesů byl uveden v PSMF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SYSTÉMY – vybrané požadavky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794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23.5.2016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1291</Words>
  <Application>Microsoft Office PowerPoint</Application>
  <PresentationFormat>Předvádění na obrazovce (4:3)</PresentationFormat>
  <Paragraphs>178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1_Motiv sady Office</vt:lpstr>
      <vt:lpstr>Farmakovigilanční systémy – VYBRANÉ POŽADAVKY</vt:lpstr>
      <vt:lpstr>Farmakovigilanční systém – právní základ</vt:lpstr>
      <vt:lpstr>Farmakovigilanční systém – vybrané požadavky</vt:lpstr>
      <vt:lpstr>Farmakovigilanční systém – Art.57 databáze</vt:lpstr>
      <vt:lpstr>Farmakovigilanční systém – Art.57 databáze</vt:lpstr>
      <vt:lpstr>Farmakovigilanční systém – MLM Service EMA</vt:lpstr>
      <vt:lpstr>Farmakovigilanční systém – očekávání v souvislosti s MLM Service</vt:lpstr>
      <vt:lpstr>Farmakovigilanční systém – očekávání v souvislosti s MLM Service</vt:lpstr>
      <vt:lpstr>Prezentace aplikace PowerPoint</vt:lpstr>
      <vt:lpstr>Prezentace aplikace PowerPoint</vt:lpstr>
      <vt:lpstr>Farmakovigilanční systém – PSMF</vt:lpstr>
      <vt:lpstr>Farmakovigilanční systém – nedostatky v PSMF</vt:lpstr>
      <vt:lpstr>Farmakovigilanční systém – nedostatky v PSMF</vt:lpstr>
      <vt:lpstr>Farmakovigilanční systém – nedostatky v PSMF</vt:lpstr>
      <vt:lpstr>Farmakovigilanční systém – nedostatky v PSMF</vt:lpstr>
      <vt:lpstr>Farmakovigilanční systém – nedostatky v PSMF</vt:lpstr>
      <vt:lpstr>Farmakovigilanční systém – nedostatky v PSMF</vt:lpstr>
      <vt:lpstr>Farmakovigilanční systém – nedostatky v PSMF</vt:lpstr>
      <vt:lpstr>Farmakovigilanční systém – nedostatky v PSMF</vt:lpstr>
      <vt:lpstr>Farmakovigilanční systém – nedostatky v PSMF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38</cp:revision>
  <dcterms:created xsi:type="dcterms:W3CDTF">2012-11-07T12:54:42Z</dcterms:created>
  <dcterms:modified xsi:type="dcterms:W3CDTF">2016-05-23T13:03:46Z</dcterms:modified>
</cp:coreProperties>
</file>