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handoutMasterIdLst>
    <p:handoutMasterId r:id="rId25"/>
  </p:handoutMasterIdLst>
  <p:sldIdLst>
    <p:sldId id="257" r:id="rId3"/>
    <p:sldId id="284" r:id="rId4"/>
    <p:sldId id="258" r:id="rId5"/>
    <p:sldId id="288" r:id="rId6"/>
    <p:sldId id="260" r:id="rId7"/>
    <p:sldId id="261" r:id="rId8"/>
    <p:sldId id="265" r:id="rId9"/>
    <p:sldId id="290" r:id="rId10"/>
    <p:sldId id="293" r:id="rId11"/>
    <p:sldId id="292" r:id="rId12"/>
    <p:sldId id="295" r:id="rId13"/>
    <p:sldId id="264" r:id="rId14"/>
    <p:sldId id="266" r:id="rId15"/>
    <p:sldId id="277" r:id="rId16"/>
    <p:sldId id="268" r:id="rId17"/>
    <p:sldId id="280" r:id="rId18"/>
    <p:sldId id="281" r:id="rId19"/>
    <p:sldId id="272" r:id="rId20"/>
    <p:sldId id="296" r:id="rId21"/>
    <p:sldId id="279" r:id="rId22"/>
    <p:sldId id="259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artina" initials="M" lastIdx="2" clrIdx="0"/>
  <p:cmAuthor id="1" name="Fedačková Martina" initials="FM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4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72" autoAdjust="0"/>
    <p:restoredTop sz="86746" autoAdjust="0"/>
  </p:normalViewPr>
  <p:slideViewPr>
    <p:cSldViewPr>
      <p:cViewPr>
        <p:scale>
          <a:sx n="80" d="100"/>
          <a:sy n="80" d="100"/>
        </p:scale>
        <p:origin x="-1884" y="-4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801569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4302039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10825AF-DEC0-490D-A4FD-45621B558B20}" type="datetime1">
              <a:rPr lang="cs-CZ" smtClean="0"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2104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10825AF-DEC0-490D-A4FD-45621B558B20}" type="datetime1">
              <a:rPr lang="cs-CZ" smtClean="0"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21048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2FC2EE8-95A0-42FE-9534-E49F290B9F69}" type="datetime1">
              <a:rPr lang="cs-CZ" smtClean="0"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85896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E872EFB-66CA-4315-9E66-C4051EFF8B9D}" type="datetime1">
              <a:rPr lang="cs-CZ" smtClean="0"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03168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927BC02-BC7A-4B57-A7B5-2858A48E0C17}" type="datetime1">
              <a:rPr lang="cs-CZ" smtClean="0"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76126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927BC02-BC7A-4B57-A7B5-2858A48E0C17}" type="datetime1">
              <a:rPr lang="cs-CZ" smtClean="0"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76126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927BC02-BC7A-4B57-A7B5-2858A48E0C17}" type="datetime1">
              <a:rPr lang="cs-CZ" smtClean="0"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76126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927BC02-BC7A-4B57-A7B5-2858A48E0C17}" type="datetime1">
              <a:rPr lang="cs-CZ" smtClean="0"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76126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9511E9BA-8AF1-4099-8FCB-264D80D46B95}" type="datetime1">
              <a:rPr lang="cs-CZ" smtClean="0"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12824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4A5EC10F-7096-41DA-9578-1FC2273EA8DE}" type="datetime1">
              <a:rPr lang="cs-CZ" smtClean="0"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02765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54DE8AB1-6B7F-4460-A685-F2BDC8975F9E}" type="datetime1">
              <a:rPr lang="cs-CZ" smtClean="0"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68216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68268923-3FB7-4C80-9AFB-C05AF80D781C}" type="datetime1">
              <a:rPr lang="cs-CZ" smtClean="0"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340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17249469-2BB2-4043-A4A0-7D84EEEDF17F}" type="datetime1">
              <a:rPr lang="cs-CZ" smtClean="0"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27666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17249469-2BB2-4043-A4A0-7D84EEEDF17F}" type="datetime1">
              <a:rPr lang="cs-CZ" smtClean="0"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27666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červen 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červen 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farmakovigilance@sukl.cz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2160000" y="2123855"/>
            <a:ext cx="5472340" cy="1446570"/>
          </a:xfrm>
        </p:spPr>
        <p:txBody>
          <a:bodyPr/>
          <a:lstStyle/>
          <a:p>
            <a:r>
              <a:rPr lang="cs-CZ" cap="all" dirty="0" smtClean="0"/>
              <a:t>ČASTÉ CHYBY v HLÁŠENÍCH NÚ</a:t>
            </a:r>
            <a:endParaRPr lang="cs-CZ" sz="2400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>
          <a:xfrm>
            <a:off x="2160000" y="3879250"/>
            <a:ext cx="6480000" cy="1800000"/>
          </a:xfrm>
        </p:spPr>
        <p:txBody>
          <a:bodyPr>
            <a:norm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Ing. </a:t>
            </a:r>
            <a:r>
              <a:rPr lang="cs-CZ" sz="2200" dirty="0" err="1" smtClean="0">
                <a:solidFill>
                  <a:schemeClr val="bg1"/>
                </a:solidFill>
              </a:rPr>
              <a:t>Kristína</a:t>
            </a:r>
            <a:r>
              <a:rPr lang="cs-CZ" sz="2200" dirty="0" smtClean="0">
                <a:solidFill>
                  <a:schemeClr val="bg1"/>
                </a:solidFill>
              </a:rPr>
              <a:t> Vavrušková</a:t>
            </a:r>
          </a:p>
          <a:p>
            <a:r>
              <a:rPr lang="cs-CZ" sz="2200" dirty="0" smtClean="0">
                <a:solidFill>
                  <a:schemeClr val="bg1"/>
                </a:solidFill>
              </a:rPr>
              <a:t>Ing. Martina </a:t>
            </a:r>
            <a:r>
              <a:rPr lang="cs-CZ" sz="2200" dirty="0" err="1" smtClean="0">
                <a:solidFill>
                  <a:schemeClr val="bg1"/>
                </a:solidFill>
              </a:rPr>
              <a:t>Fedačková</a:t>
            </a:r>
            <a:endParaRPr lang="cs-CZ" sz="2200" dirty="0">
              <a:solidFill>
                <a:schemeClr val="bg1"/>
              </a:solidFill>
            </a:endParaRPr>
          </a:p>
          <a:p>
            <a:r>
              <a:rPr lang="cs-CZ" sz="2200" dirty="0" smtClean="0">
                <a:solidFill>
                  <a:schemeClr val="bg1"/>
                </a:solidFill>
              </a:rPr>
              <a:t>SÚKL</a:t>
            </a:r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 LP  - časté chyby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Obsah prezentace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1. Hlášení ze SÚKL</a:t>
            </a:r>
          </a:p>
          <a:p>
            <a:pPr marL="0" indent="0">
              <a:buNone/>
            </a:pPr>
            <a:r>
              <a:rPr lang="cs-CZ" dirty="0" smtClean="0"/>
              <a:t>2. Hlášení od pacientů</a:t>
            </a:r>
          </a:p>
          <a:p>
            <a:pPr marL="0" indent="0">
              <a:buNone/>
            </a:pPr>
            <a:r>
              <a:rPr lang="cs-CZ" dirty="0" smtClean="0"/>
              <a:t>3. Literární hlášení</a:t>
            </a:r>
          </a:p>
          <a:p>
            <a:pPr marL="0" indent="0">
              <a:buNone/>
            </a:pPr>
            <a:r>
              <a:rPr lang="cs-CZ" dirty="0" smtClean="0"/>
              <a:t>4. Hlášení z poregistračních studií</a:t>
            </a:r>
          </a:p>
          <a:p>
            <a:pPr marL="0" indent="0">
              <a:buNone/>
            </a:pPr>
            <a:r>
              <a:rPr lang="cs-CZ" dirty="0" smtClean="0"/>
              <a:t>5. Hlášení z pacientských programů</a:t>
            </a:r>
          </a:p>
          <a:p>
            <a:pPr marL="0" indent="0">
              <a:buNone/>
            </a:pPr>
            <a:r>
              <a:rPr lang="cs-CZ" dirty="0" smtClean="0"/>
              <a:t>6. Hlášení z klinických </a:t>
            </a:r>
            <a:r>
              <a:rPr lang="cs-CZ" dirty="0"/>
              <a:t>hodnocení</a:t>
            </a:r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6735" y="503675"/>
            <a:ext cx="5040000" cy="252000"/>
          </a:xfrm>
        </p:spPr>
        <p:txBody>
          <a:bodyPr/>
          <a:lstStyle/>
          <a:p>
            <a:r>
              <a:rPr lang="cs-CZ" dirty="0" smtClean="0"/>
              <a:t>Hlášení nežádoucích účinků LP </a:t>
            </a:r>
            <a:r>
              <a:rPr lang="cs-CZ" dirty="0"/>
              <a:t> </a:t>
            </a:r>
            <a:r>
              <a:rPr lang="cs-CZ" dirty="0" smtClean="0"/>
              <a:t>- časté chyby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67962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900100"/>
          </a:xfrm>
        </p:spPr>
        <p:txBody>
          <a:bodyPr>
            <a:normAutofit fontScale="90000"/>
          </a:bodyPr>
          <a:lstStyle/>
          <a:p>
            <a:r>
              <a:rPr lang="cs-CZ" sz="3100" dirty="0" smtClean="0"/>
              <a:t>Obecná pravidla pro hlášení ze SÚKL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400" dirty="0" smtClean="0"/>
              <a:t>co dělat s hlášením ze SÚKL a čemu se raději vyhnout</a:t>
            </a:r>
            <a:endParaRPr lang="cs-CZ" sz="2400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98830"/>
            <a:ext cx="8229600" cy="4320480"/>
          </a:xfrm>
        </p:spPr>
        <p:txBody>
          <a:bodyPr>
            <a:normAutofit fontScale="70000" lnSpcReduction="20000"/>
          </a:bodyPr>
          <a:lstStyle/>
          <a:p>
            <a:r>
              <a:rPr lang="cs-CZ" sz="3100" dirty="0" smtClean="0"/>
              <a:t>SÚKL zasílá </a:t>
            </a:r>
            <a:r>
              <a:rPr lang="cs-CZ" sz="3100" b="1" dirty="0" smtClean="0"/>
              <a:t>expedovaná hlášení NÚ </a:t>
            </a:r>
            <a:r>
              <a:rPr lang="cs-CZ" sz="3100" dirty="0" smtClean="0"/>
              <a:t>automaticky všem držitelům rozhodnutí o registraci přípravků podezřelých z vyvolání nežádoucí reakce</a:t>
            </a:r>
          </a:p>
          <a:p>
            <a:r>
              <a:rPr lang="cs-CZ" sz="3100" dirty="0" smtClean="0"/>
              <a:t>Hlášení zasílá SÚKL elektronicky (E2B) na </a:t>
            </a:r>
            <a:r>
              <a:rPr lang="cs-CZ" sz="3100" b="1" dirty="0" smtClean="0"/>
              <a:t>ID držitele</a:t>
            </a:r>
            <a:r>
              <a:rPr lang="cs-CZ" sz="3100" dirty="0" smtClean="0"/>
              <a:t>, pokud držitel není schopen hlášení přijímat E2B, zasílá hlášení alternativním způsobem</a:t>
            </a:r>
          </a:p>
          <a:p>
            <a:pPr marL="0" indent="0">
              <a:buNone/>
            </a:pPr>
            <a:endParaRPr lang="cs-CZ" sz="3100" dirty="0" smtClean="0"/>
          </a:p>
          <a:p>
            <a:r>
              <a:rPr lang="cs-CZ" sz="3100" dirty="0" smtClean="0"/>
              <a:t>Tato hlášení držitel zpět na SÚKL </a:t>
            </a:r>
            <a:r>
              <a:rPr lang="cs-CZ" sz="3100" b="1" dirty="0" smtClean="0"/>
              <a:t>neposílá</a:t>
            </a:r>
            <a:r>
              <a:rPr lang="cs-CZ" sz="3100" dirty="0" smtClean="0"/>
              <a:t>, pokud k hlášení nemá doplňující informace</a:t>
            </a:r>
            <a:endParaRPr lang="cs-CZ" sz="3100" b="1" dirty="0" smtClean="0"/>
          </a:p>
          <a:p>
            <a:r>
              <a:rPr lang="cs-CZ" sz="3100" dirty="0" smtClean="0"/>
              <a:t>Doplňující informací může být i kauzalita držitele, případně vyjádření k očekávanosti reakce, šetření závad v jakosti, …</a:t>
            </a:r>
          </a:p>
          <a:p>
            <a:r>
              <a:rPr lang="cs-CZ" sz="3100" dirty="0" smtClean="0"/>
              <a:t>Pokud držitel hlášení doplní, musí jej zaslat na SÚKL jako FU ke hlášení SÚKL</a:t>
            </a:r>
          </a:p>
          <a:p>
            <a:r>
              <a:rPr lang="cs-CZ" sz="3100" b="1" dirty="0"/>
              <a:t>N</a:t>
            </a:r>
            <a:r>
              <a:rPr lang="cs-CZ" sz="3100" b="1" dirty="0" smtClean="0"/>
              <a:t>esmí měnit </a:t>
            </a:r>
            <a:r>
              <a:rPr lang="cs-CZ" sz="3100" dirty="0" smtClean="0"/>
              <a:t>WWUID – hlášení má stále číslo CZ-CZSUKL-1600XXXX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 LP  - </a:t>
            </a:r>
            <a:r>
              <a:rPr lang="cs-CZ" dirty="0" smtClean="0"/>
              <a:t>1. Hlášení ze SÚKL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133746"/>
            <a:ext cx="8229600" cy="540059"/>
          </a:xfrm>
        </p:spPr>
        <p:txBody>
          <a:bodyPr>
            <a:noAutofit/>
          </a:bodyPr>
          <a:lstStyle/>
          <a:p>
            <a:r>
              <a:rPr lang="cs-CZ" sz="2800" dirty="0" smtClean="0"/>
              <a:t>Kauzalita u hlášení ze SÚKL</a:t>
            </a:r>
            <a:br>
              <a:rPr lang="cs-CZ" sz="2800" dirty="0" smtClean="0"/>
            </a:br>
            <a:endParaRPr lang="cs-CZ" sz="2800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683105"/>
            <a:ext cx="8229600" cy="458121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Všechna hlášení </a:t>
            </a:r>
            <a:r>
              <a:rPr lang="cs-CZ" sz="2400" dirty="0"/>
              <a:t>ze SÚKL (CZ-CZSUKL-….) </a:t>
            </a:r>
            <a:r>
              <a:rPr lang="cs-CZ" sz="2400" dirty="0" smtClean="0"/>
              <a:t>jsou hlášení </a:t>
            </a:r>
            <a:r>
              <a:rPr lang="cs-CZ" sz="2400" b="1" dirty="0"/>
              <a:t>spontánní</a:t>
            </a:r>
            <a:r>
              <a:rPr lang="cs-CZ" sz="2400" dirty="0"/>
              <a:t> od pacientů nebo z</a:t>
            </a:r>
            <a:r>
              <a:rPr lang="cs-CZ" sz="2400" dirty="0" smtClean="0"/>
              <a:t>dravotnických pracovníků</a:t>
            </a:r>
          </a:p>
          <a:p>
            <a:r>
              <a:rPr lang="cs-CZ" sz="2400" dirty="0" smtClean="0"/>
              <a:t>SÚKL hlášení mají </a:t>
            </a:r>
            <a:r>
              <a:rPr lang="cs-CZ" sz="2400" dirty="0" err="1" smtClean="0"/>
              <a:t>tvz</a:t>
            </a:r>
            <a:r>
              <a:rPr lang="cs-CZ" sz="2400" dirty="0" smtClean="0"/>
              <a:t>. </a:t>
            </a:r>
            <a:r>
              <a:rPr lang="cs-CZ" sz="2400" dirty="0" err="1" smtClean="0"/>
              <a:t>implied</a:t>
            </a:r>
            <a:r>
              <a:rPr lang="cs-CZ" sz="2400" dirty="0" smtClean="0"/>
              <a:t> </a:t>
            </a:r>
            <a:r>
              <a:rPr lang="cs-CZ" sz="2400" dirty="0" err="1" smtClean="0"/>
              <a:t>causality</a:t>
            </a:r>
            <a:r>
              <a:rPr lang="cs-CZ" sz="2400" dirty="0" smtClean="0"/>
              <a:t> </a:t>
            </a:r>
            <a:r>
              <a:rPr lang="cs-CZ" sz="2400" b="1" dirty="0"/>
              <a:t>předpokládanou/danou </a:t>
            </a:r>
            <a:r>
              <a:rPr lang="cs-CZ" sz="2400" b="1" dirty="0" smtClean="0"/>
              <a:t>kauzalitu</a:t>
            </a:r>
            <a:r>
              <a:rPr lang="cs-CZ" sz="2400" dirty="0" smtClean="0"/>
              <a:t> </a:t>
            </a:r>
            <a:r>
              <a:rPr lang="cs-CZ" sz="2400" dirty="0"/>
              <a:t>(dle GVP Module VI část VI.A.2.1.1. </a:t>
            </a:r>
            <a:r>
              <a:rPr lang="cs-CZ" sz="2400" i="1" dirty="0" err="1"/>
              <a:t>Causality</a:t>
            </a:r>
            <a:r>
              <a:rPr lang="cs-CZ" sz="2400" i="1" dirty="0"/>
              <a:t>)</a:t>
            </a:r>
          </a:p>
          <a:p>
            <a:r>
              <a:rPr lang="cs-CZ" sz="2400" b="1" u="sng" dirty="0">
                <a:solidFill>
                  <a:srgbClr val="FF0000"/>
                </a:solidFill>
              </a:rPr>
              <a:t>Neměnit</a:t>
            </a:r>
            <a:r>
              <a:rPr lang="cs-CZ" sz="2400" b="1" dirty="0">
                <a:solidFill>
                  <a:srgbClr val="FF0000"/>
                </a:solidFill>
              </a:rPr>
              <a:t> kauzalitu danou </a:t>
            </a:r>
            <a:r>
              <a:rPr lang="cs-CZ" sz="2400" b="1" dirty="0" err="1" smtClean="0">
                <a:solidFill>
                  <a:srgbClr val="FF0000"/>
                </a:solidFill>
              </a:rPr>
              <a:t>hlásitelem</a:t>
            </a:r>
            <a:r>
              <a:rPr lang="cs-CZ" sz="2400" b="1" dirty="0" smtClean="0">
                <a:solidFill>
                  <a:srgbClr val="FF0000"/>
                </a:solidFill>
              </a:rPr>
              <a:t> na </a:t>
            </a:r>
            <a:r>
              <a:rPr lang="cs-CZ" sz="2400" b="1" dirty="0">
                <a:solidFill>
                  <a:srgbClr val="FF0000"/>
                </a:solidFill>
              </a:rPr>
              <a:t>Not </a:t>
            </a:r>
            <a:r>
              <a:rPr lang="cs-CZ" sz="2400" b="1" dirty="0" err="1">
                <a:solidFill>
                  <a:srgbClr val="FF0000"/>
                </a:solidFill>
              </a:rPr>
              <a:t>Reported</a:t>
            </a:r>
            <a:r>
              <a:rPr lang="cs-CZ" sz="2400" dirty="0"/>
              <a:t> - při FU k těmto hlášení </a:t>
            </a:r>
            <a:endParaRPr lang="cs-CZ" sz="2400" dirty="0" smtClean="0"/>
          </a:p>
          <a:p>
            <a:r>
              <a:rPr lang="cs-CZ" sz="2400" u="sng" dirty="0" smtClean="0"/>
              <a:t>Kauzalita </a:t>
            </a:r>
            <a:r>
              <a:rPr lang="cs-CZ" sz="2400" u="sng" dirty="0"/>
              <a:t>reportéra je ve všech hlášeních SÚKL </a:t>
            </a:r>
            <a:r>
              <a:rPr lang="cs-CZ" sz="2400" u="sng" dirty="0" smtClean="0"/>
              <a:t>daná implicitně jako </a:t>
            </a:r>
            <a:r>
              <a:rPr lang="cs-CZ" sz="2400" b="1" u="sng" dirty="0" err="1" smtClean="0"/>
              <a:t>Related</a:t>
            </a:r>
            <a:endParaRPr lang="cs-CZ" sz="2400" b="1" u="sng" dirty="0" smtClean="0"/>
          </a:p>
          <a:p>
            <a:r>
              <a:rPr lang="cs-CZ" sz="2400" dirty="0" smtClean="0"/>
              <a:t>MAH může pouze doplnit svou vlastní kauzalitu do příslušného pole v hlášení </a:t>
            </a:r>
            <a:endParaRPr lang="cs-CZ" sz="2400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 LP  - </a:t>
            </a:r>
            <a:r>
              <a:rPr lang="cs-CZ" dirty="0" smtClean="0"/>
              <a:t>1. Hlášení ze SÚKL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840542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9001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Jak naložit s hlášením </a:t>
            </a:r>
            <a:r>
              <a:rPr lang="cs-CZ" sz="2800" dirty="0"/>
              <a:t>ze </a:t>
            </a:r>
            <a:r>
              <a:rPr lang="cs-CZ" sz="2800" dirty="0" smtClean="0"/>
              <a:t>SÚKL</a:t>
            </a:r>
            <a:r>
              <a:rPr lang="cs-CZ" sz="2800" dirty="0"/>
              <a:t> </a:t>
            </a:r>
            <a:r>
              <a:rPr lang="cs-CZ" sz="2400" dirty="0" smtClean="0"/>
              <a:t>- </a:t>
            </a:r>
            <a:r>
              <a:rPr lang="cs-CZ" sz="2400" dirty="0" err="1" smtClean="0"/>
              <a:t>Primary</a:t>
            </a:r>
            <a:r>
              <a:rPr lang="cs-CZ" sz="2400" dirty="0" smtClean="0"/>
              <a:t> source</a:t>
            </a:r>
            <a:br>
              <a:rPr lang="cs-CZ" sz="2400" dirty="0" smtClean="0"/>
            </a:br>
            <a:endParaRPr lang="cs-CZ" sz="2400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538790"/>
            <a:ext cx="8435280" cy="4581210"/>
          </a:xfrm>
        </p:spPr>
        <p:txBody>
          <a:bodyPr>
            <a:normAutofit fontScale="92500" lnSpcReduction="20000"/>
          </a:bodyPr>
          <a:lstStyle/>
          <a:p>
            <a:r>
              <a:rPr lang="cs-CZ" sz="2400" b="1" dirty="0" err="1" smtClean="0"/>
              <a:t>Primary</a:t>
            </a:r>
            <a:r>
              <a:rPr lang="cs-CZ" sz="2400" b="1" dirty="0" smtClean="0"/>
              <a:t> source </a:t>
            </a:r>
            <a:r>
              <a:rPr lang="cs-CZ" sz="2400" dirty="0" smtClean="0"/>
              <a:t>pro SÚKL hlášení </a:t>
            </a:r>
            <a:r>
              <a:rPr lang="cs-CZ" sz="2400" b="1" dirty="0" smtClean="0"/>
              <a:t>ponechat</a:t>
            </a:r>
            <a:r>
              <a:rPr lang="cs-CZ" sz="2400" dirty="0" smtClean="0"/>
              <a:t> tak, jak byl zaslán ze SÚKL. SÚKL je pouze </a:t>
            </a:r>
            <a:r>
              <a:rPr lang="cs-CZ" sz="2400" dirty="0" err="1" smtClean="0"/>
              <a:t>sender</a:t>
            </a:r>
            <a:r>
              <a:rPr lang="cs-CZ" sz="2400" dirty="0" smtClean="0"/>
              <a:t>, nikoliv </a:t>
            </a:r>
            <a:r>
              <a:rPr lang="cs-CZ" sz="2400" dirty="0" err="1" smtClean="0"/>
              <a:t>reporter</a:t>
            </a:r>
            <a:r>
              <a:rPr lang="cs-CZ" sz="2400" dirty="0" smtClean="0"/>
              <a:t>. </a:t>
            </a:r>
          </a:p>
          <a:p>
            <a:r>
              <a:rPr lang="cs-CZ" sz="2400" dirty="0"/>
              <a:t>Pokud bylo ze SÚKL odesláno </a:t>
            </a:r>
            <a:r>
              <a:rPr lang="cs-CZ" sz="2400" dirty="0" smtClean="0"/>
              <a:t>(pacientské lékařsky nepotvrzené </a:t>
            </a:r>
            <a:r>
              <a:rPr lang="cs-CZ" sz="2200" dirty="0" smtClean="0"/>
              <a:t>hlášení):</a:t>
            </a:r>
            <a:endParaRPr lang="cs-CZ" sz="2200" dirty="0"/>
          </a:p>
          <a:p>
            <a:pPr marL="0" indent="0">
              <a:buNone/>
            </a:pPr>
            <a:r>
              <a:rPr lang="cs-CZ" sz="2200" dirty="0">
                <a:solidFill>
                  <a:schemeClr val="bg2">
                    <a:lumMod val="10000"/>
                  </a:schemeClr>
                </a:solidFill>
              </a:rPr>
              <a:t>&lt;</a:t>
            </a:r>
            <a:r>
              <a:rPr lang="cs-CZ" sz="2200" dirty="0" err="1">
                <a:solidFill>
                  <a:schemeClr val="bg2">
                    <a:lumMod val="10000"/>
                  </a:schemeClr>
                </a:solidFill>
              </a:rPr>
              <a:t>primarysource</a:t>
            </a:r>
            <a:r>
              <a:rPr lang="cs-CZ" sz="2200" dirty="0">
                <a:solidFill>
                  <a:schemeClr val="bg2">
                    <a:lumMod val="10000"/>
                  </a:schemeClr>
                </a:solidFill>
              </a:rPr>
              <a:t>&gt;</a:t>
            </a:r>
          </a:p>
          <a:p>
            <a:pPr marL="0" indent="0">
              <a:buNone/>
            </a:pPr>
            <a:r>
              <a:rPr lang="cs-CZ" sz="2200" dirty="0" smtClean="0">
                <a:solidFill>
                  <a:schemeClr val="bg2">
                    <a:lumMod val="10000"/>
                  </a:schemeClr>
                </a:solidFill>
              </a:rPr>
              <a:t>&lt;</a:t>
            </a:r>
            <a:r>
              <a:rPr lang="cs-CZ" sz="2200" dirty="0" err="1">
                <a:solidFill>
                  <a:schemeClr val="bg2">
                    <a:lumMod val="10000"/>
                  </a:schemeClr>
                </a:solidFill>
              </a:rPr>
              <a:t>qualification</a:t>
            </a:r>
            <a:r>
              <a:rPr lang="cs-CZ" sz="2200" dirty="0">
                <a:solidFill>
                  <a:schemeClr val="bg2">
                    <a:lumMod val="10000"/>
                  </a:schemeClr>
                </a:solidFill>
              </a:rPr>
              <a:t>&gt;</a:t>
            </a:r>
            <a:r>
              <a:rPr lang="cs-CZ" sz="2200" b="1" dirty="0">
                <a:solidFill>
                  <a:srgbClr val="FF0000"/>
                </a:solidFill>
              </a:rPr>
              <a:t>5</a:t>
            </a:r>
            <a:r>
              <a:rPr lang="cs-CZ" sz="2200" dirty="0">
                <a:solidFill>
                  <a:schemeClr val="bg2">
                    <a:lumMod val="10000"/>
                  </a:schemeClr>
                </a:solidFill>
              </a:rPr>
              <a:t>&lt;/</a:t>
            </a:r>
            <a:r>
              <a:rPr lang="cs-CZ" sz="2200" dirty="0" err="1">
                <a:solidFill>
                  <a:schemeClr val="bg2">
                    <a:lumMod val="10000"/>
                  </a:schemeClr>
                </a:solidFill>
              </a:rPr>
              <a:t>qualification</a:t>
            </a:r>
            <a:r>
              <a:rPr lang="cs-CZ" sz="2200" dirty="0">
                <a:solidFill>
                  <a:schemeClr val="bg2">
                    <a:lumMod val="10000"/>
                  </a:schemeClr>
                </a:solidFill>
              </a:rPr>
              <a:t>&gt;</a:t>
            </a:r>
          </a:p>
          <a:p>
            <a:pPr marL="0" indent="0">
              <a:buNone/>
            </a:pPr>
            <a:r>
              <a:rPr lang="cs-CZ" sz="2200" dirty="0">
                <a:solidFill>
                  <a:schemeClr val="bg2">
                    <a:lumMod val="10000"/>
                  </a:schemeClr>
                </a:solidFill>
              </a:rPr>
              <a:t>   &lt;</a:t>
            </a:r>
            <a:r>
              <a:rPr lang="cs-CZ" sz="2200" dirty="0" err="1">
                <a:solidFill>
                  <a:schemeClr val="bg2">
                    <a:lumMod val="10000"/>
                  </a:schemeClr>
                </a:solidFill>
              </a:rPr>
              <a:t>medicallyconfirm</a:t>
            </a:r>
            <a:r>
              <a:rPr lang="cs-CZ" sz="2200" dirty="0">
                <a:solidFill>
                  <a:schemeClr val="bg2">
                    <a:lumMod val="10000"/>
                  </a:schemeClr>
                </a:solidFill>
              </a:rPr>
              <a:t>&gt;</a:t>
            </a:r>
            <a:r>
              <a:rPr lang="cs-CZ" sz="2200" b="1" dirty="0">
                <a:solidFill>
                  <a:srgbClr val="FF0000"/>
                </a:solidFill>
              </a:rPr>
              <a:t>2</a:t>
            </a:r>
            <a:r>
              <a:rPr lang="cs-CZ" sz="2200" dirty="0">
                <a:solidFill>
                  <a:schemeClr val="bg2">
                    <a:lumMod val="10000"/>
                  </a:schemeClr>
                </a:solidFill>
              </a:rPr>
              <a:t>&lt;/</a:t>
            </a:r>
            <a:r>
              <a:rPr lang="cs-CZ" sz="2200" dirty="0" err="1">
                <a:solidFill>
                  <a:schemeClr val="bg2">
                    <a:lumMod val="10000"/>
                  </a:schemeClr>
                </a:solidFill>
              </a:rPr>
              <a:t>medicallyconfirm</a:t>
            </a:r>
            <a:r>
              <a:rPr lang="cs-CZ" sz="2200" dirty="0">
                <a:solidFill>
                  <a:schemeClr val="bg2">
                    <a:lumMod val="10000"/>
                  </a:schemeClr>
                </a:solidFill>
              </a:rPr>
              <a:t>&gt; </a:t>
            </a:r>
          </a:p>
          <a:p>
            <a:pPr marL="0" indent="0">
              <a:buNone/>
            </a:pPr>
            <a:r>
              <a:rPr lang="cs-CZ" sz="2200" dirty="0">
                <a:solidFill>
                  <a:schemeClr val="bg2">
                    <a:lumMod val="10000"/>
                  </a:schemeClr>
                </a:solidFill>
              </a:rPr>
              <a:t>&lt;/</a:t>
            </a:r>
            <a:r>
              <a:rPr lang="cs-CZ" sz="2200" dirty="0" err="1">
                <a:solidFill>
                  <a:schemeClr val="bg2">
                    <a:lumMod val="10000"/>
                  </a:schemeClr>
                </a:solidFill>
              </a:rPr>
              <a:t>primarysource</a:t>
            </a:r>
            <a:r>
              <a:rPr lang="cs-CZ" sz="2200" dirty="0" smtClean="0">
                <a:solidFill>
                  <a:schemeClr val="bg2">
                    <a:lumMod val="10000"/>
                  </a:schemeClr>
                </a:solidFill>
              </a:rPr>
              <a:t>&gt;</a:t>
            </a:r>
          </a:p>
          <a:p>
            <a:pPr marL="0" indent="0">
              <a:buNone/>
            </a:pPr>
            <a:endParaRPr lang="cs-CZ" sz="1900" dirty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cs-CZ" sz="2400" dirty="0" smtClean="0"/>
              <a:t>Není možné zadat do hlášení toto (stává se hlášením od HCP!):</a:t>
            </a:r>
          </a:p>
          <a:p>
            <a:pPr marL="0" indent="0">
              <a:buNone/>
            </a:pPr>
            <a:r>
              <a:rPr lang="cs-CZ" sz="2200" dirty="0">
                <a:solidFill>
                  <a:schemeClr val="bg2">
                    <a:lumMod val="10000"/>
                  </a:schemeClr>
                </a:solidFill>
              </a:rPr>
              <a:t>&lt;</a:t>
            </a:r>
            <a:r>
              <a:rPr lang="cs-CZ" sz="2200" dirty="0" err="1">
                <a:solidFill>
                  <a:schemeClr val="bg2">
                    <a:lumMod val="10000"/>
                  </a:schemeClr>
                </a:solidFill>
              </a:rPr>
              <a:t>primarysource</a:t>
            </a:r>
            <a:r>
              <a:rPr lang="cs-CZ" sz="2200" dirty="0">
                <a:solidFill>
                  <a:schemeClr val="bg2">
                    <a:lumMod val="10000"/>
                  </a:schemeClr>
                </a:solidFill>
              </a:rPr>
              <a:t>&gt;</a:t>
            </a:r>
          </a:p>
          <a:p>
            <a:pPr marL="0" indent="0">
              <a:buNone/>
            </a:pPr>
            <a:r>
              <a:rPr lang="cs-CZ" sz="22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sz="2200" dirty="0" smtClean="0">
                <a:solidFill>
                  <a:schemeClr val="bg2">
                    <a:lumMod val="10000"/>
                  </a:schemeClr>
                </a:solidFill>
              </a:rPr>
              <a:t>  &lt;</a:t>
            </a:r>
            <a:r>
              <a:rPr lang="cs-CZ" sz="2200" dirty="0" err="1" smtClean="0">
                <a:solidFill>
                  <a:schemeClr val="bg2">
                    <a:lumMod val="10000"/>
                  </a:schemeClr>
                </a:solidFill>
              </a:rPr>
              <a:t>reporterorganization</a:t>
            </a:r>
            <a:r>
              <a:rPr lang="cs-CZ" sz="2200" dirty="0" smtClean="0">
                <a:solidFill>
                  <a:schemeClr val="bg2">
                    <a:lumMod val="10000"/>
                  </a:schemeClr>
                </a:solidFill>
              </a:rPr>
              <a:t>&gt;</a:t>
            </a:r>
            <a:r>
              <a:rPr lang="cs-CZ" sz="2200" b="1" dirty="0" err="1" smtClean="0">
                <a:solidFill>
                  <a:srgbClr val="FF0000"/>
                </a:solidFill>
              </a:rPr>
              <a:t>StateInstituteforDrugControl</a:t>
            </a:r>
            <a:r>
              <a:rPr lang="cs-CZ" sz="2200" dirty="0" smtClean="0">
                <a:solidFill>
                  <a:schemeClr val="bg2">
                    <a:lumMod val="10000"/>
                  </a:schemeClr>
                </a:solidFill>
              </a:rPr>
              <a:t>&lt;/</a:t>
            </a:r>
            <a:r>
              <a:rPr lang="cs-CZ" sz="2200" dirty="0" err="1">
                <a:solidFill>
                  <a:schemeClr val="bg2">
                    <a:lumMod val="10000"/>
                  </a:schemeClr>
                </a:solidFill>
              </a:rPr>
              <a:t>reporterorganization</a:t>
            </a:r>
            <a:r>
              <a:rPr lang="cs-CZ" sz="2200" dirty="0">
                <a:solidFill>
                  <a:schemeClr val="bg2">
                    <a:lumMod val="10000"/>
                  </a:schemeClr>
                </a:solidFill>
              </a:rPr>
              <a:t>&gt;</a:t>
            </a:r>
          </a:p>
          <a:p>
            <a:pPr marL="0" indent="0">
              <a:buNone/>
            </a:pPr>
            <a:r>
              <a:rPr lang="cs-CZ" sz="2200" dirty="0" smtClean="0">
                <a:solidFill>
                  <a:schemeClr val="bg2">
                    <a:lumMod val="10000"/>
                  </a:schemeClr>
                </a:solidFill>
              </a:rPr>
              <a:t>&lt;</a:t>
            </a:r>
            <a:r>
              <a:rPr lang="cs-CZ" sz="2200" dirty="0" err="1">
                <a:solidFill>
                  <a:schemeClr val="bg2">
                    <a:lumMod val="10000"/>
                  </a:schemeClr>
                </a:solidFill>
              </a:rPr>
              <a:t>qualification</a:t>
            </a:r>
            <a:r>
              <a:rPr lang="cs-CZ" sz="2200" dirty="0">
                <a:solidFill>
                  <a:schemeClr val="bg2">
                    <a:lumMod val="10000"/>
                  </a:schemeClr>
                </a:solidFill>
              </a:rPr>
              <a:t>&gt;</a:t>
            </a:r>
            <a:r>
              <a:rPr lang="cs-CZ" sz="2200" b="1" dirty="0">
                <a:solidFill>
                  <a:srgbClr val="FF0000"/>
                </a:solidFill>
              </a:rPr>
              <a:t>3</a:t>
            </a:r>
            <a:r>
              <a:rPr lang="cs-CZ" sz="2200" dirty="0">
                <a:solidFill>
                  <a:schemeClr val="bg2">
                    <a:lumMod val="10000"/>
                  </a:schemeClr>
                </a:solidFill>
              </a:rPr>
              <a:t>&lt;/</a:t>
            </a:r>
            <a:r>
              <a:rPr lang="cs-CZ" sz="2200" dirty="0" err="1">
                <a:solidFill>
                  <a:schemeClr val="bg2">
                    <a:lumMod val="10000"/>
                  </a:schemeClr>
                </a:solidFill>
              </a:rPr>
              <a:t>qualification</a:t>
            </a:r>
            <a:r>
              <a:rPr lang="cs-CZ" sz="2200" dirty="0">
                <a:solidFill>
                  <a:schemeClr val="bg2">
                    <a:lumMod val="10000"/>
                  </a:schemeClr>
                </a:solidFill>
              </a:rPr>
              <a:t>&gt;</a:t>
            </a:r>
          </a:p>
          <a:p>
            <a:pPr marL="0" indent="0">
              <a:buNone/>
            </a:pPr>
            <a:r>
              <a:rPr lang="cs-CZ" sz="2200" dirty="0">
                <a:solidFill>
                  <a:schemeClr val="bg2">
                    <a:lumMod val="10000"/>
                  </a:schemeClr>
                </a:solidFill>
              </a:rPr>
              <a:t>&lt;/</a:t>
            </a:r>
            <a:r>
              <a:rPr lang="cs-CZ" sz="2200" dirty="0" err="1" smtClean="0">
                <a:solidFill>
                  <a:schemeClr val="bg2">
                    <a:lumMod val="10000"/>
                  </a:schemeClr>
                </a:solidFill>
              </a:rPr>
              <a:t>primarysource</a:t>
            </a:r>
            <a:r>
              <a:rPr lang="cs-CZ" sz="2200" dirty="0" smtClean="0">
                <a:solidFill>
                  <a:schemeClr val="bg2">
                    <a:lumMod val="10000"/>
                  </a:schemeClr>
                </a:solidFill>
              </a:rPr>
              <a:t>&gt;</a:t>
            </a:r>
          </a:p>
          <a:p>
            <a:pPr marL="0" indent="0">
              <a:buNone/>
            </a:pPr>
            <a:endParaRPr lang="cs-CZ" sz="20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2000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 LP  - </a:t>
            </a:r>
            <a:r>
              <a:rPr lang="cs-CZ" dirty="0" smtClean="0"/>
              <a:t>1. Hlášení ze SÚKL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52003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683695"/>
            <a:ext cx="8229600" cy="900100"/>
          </a:xfrm>
        </p:spPr>
        <p:txBody>
          <a:bodyPr>
            <a:normAutofit/>
          </a:bodyPr>
          <a:lstStyle/>
          <a:p>
            <a:r>
              <a:rPr lang="cs-CZ" sz="2800" dirty="0"/>
              <a:t>Jak naložit s hlášením ze </a:t>
            </a:r>
            <a:r>
              <a:rPr lang="cs-CZ" sz="2800" dirty="0" smtClean="0"/>
              <a:t>SÚKL</a:t>
            </a:r>
            <a:r>
              <a:rPr lang="cs-CZ" sz="2800" dirty="0"/>
              <a:t> </a:t>
            </a:r>
            <a:r>
              <a:rPr lang="cs-CZ" sz="2400" dirty="0" smtClean="0"/>
              <a:t>- </a:t>
            </a:r>
            <a:r>
              <a:rPr lang="cs-CZ" sz="2400" dirty="0" err="1" smtClean="0"/>
              <a:t>Medical</a:t>
            </a:r>
            <a:r>
              <a:rPr lang="cs-CZ" sz="2400" dirty="0" smtClean="0"/>
              <a:t> </a:t>
            </a:r>
            <a:r>
              <a:rPr lang="cs-CZ" sz="2400" dirty="0" err="1" smtClean="0"/>
              <a:t>confirmation</a:t>
            </a:r>
            <a:endParaRPr lang="cs-CZ" sz="2400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448779"/>
            <a:ext cx="8229600" cy="481553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/>
          </a:p>
          <a:p>
            <a:r>
              <a:rPr lang="cs-CZ" sz="2400" dirty="0"/>
              <a:t>U </a:t>
            </a:r>
            <a:r>
              <a:rPr lang="cs-CZ" sz="2400" b="1" dirty="0"/>
              <a:t>pacientských hlášení </a:t>
            </a:r>
            <a:r>
              <a:rPr lang="cs-CZ" sz="2400" dirty="0"/>
              <a:t>musí být položka </a:t>
            </a:r>
            <a:r>
              <a:rPr lang="cs-CZ" sz="2400" b="1" dirty="0" err="1"/>
              <a:t>medically</a:t>
            </a:r>
            <a:r>
              <a:rPr lang="cs-CZ" sz="2400" b="1" dirty="0"/>
              <a:t> </a:t>
            </a:r>
            <a:r>
              <a:rPr lang="cs-CZ" sz="2400" b="1" dirty="0" err="1"/>
              <a:t>confirmed</a:t>
            </a:r>
            <a:r>
              <a:rPr lang="cs-CZ" sz="2400" b="1" dirty="0"/>
              <a:t> </a:t>
            </a:r>
            <a:r>
              <a:rPr lang="cs-CZ" sz="2400" dirty="0"/>
              <a:t>také </a:t>
            </a:r>
            <a:r>
              <a:rPr lang="cs-CZ" sz="2400" b="1" dirty="0"/>
              <a:t>zachována</a:t>
            </a:r>
            <a:r>
              <a:rPr lang="cs-CZ" sz="2400" dirty="0"/>
              <a:t> tak, jak bylo nahlášeno. </a:t>
            </a:r>
            <a:endParaRPr lang="cs-CZ" sz="2400" dirty="0" smtClean="0"/>
          </a:p>
          <a:p>
            <a:r>
              <a:rPr lang="cs-CZ" sz="2400" dirty="0"/>
              <a:t>SUKL není </a:t>
            </a:r>
            <a:r>
              <a:rPr lang="cs-CZ" sz="2400" dirty="0" err="1"/>
              <a:t>primary</a:t>
            </a:r>
            <a:r>
              <a:rPr lang="cs-CZ" sz="2400" dirty="0"/>
              <a:t> source hlášení a může pacientská hlášení ověřit jen kontaktem s </a:t>
            </a:r>
            <a:r>
              <a:rPr lang="cs-CZ" sz="2400" dirty="0" err="1"/>
              <a:t>hlásitelem</a:t>
            </a:r>
            <a:r>
              <a:rPr lang="cs-CZ" sz="2400" dirty="0"/>
              <a:t> nebo jeho </a:t>
            </a:r>
            <a:r>
              <a:rPr lang="cs-CZ" sz="2400" dirty="0" smtClean="0"/>
              <a:t>lékařem</a:t>
            </a:r>
          </a:p>
          <a:p>
            <a:r>
              <a:rPr lang="cs-CZ" sz="2400" dirty="0" smtClean="0"/>
              <a:t>I když se jedná o hlášení z autority, neimplikuje se tím automaticky potvrzení žádného pacientského hlášení</a:t>
            </a:r>
          </a:p>
          <a:p>
            <a:r>
              <a:rPr lang="cs-CZ" sz="2400" dirty="0" smtClean="0"/>
              <a:t>Na druhou stranu – vždy, když je hlášení lékařsky ověřené, zůstává tak stále, i když má držitel na případ odlišný názor – ten může doplnit buď do pole pro kauzalitu </a:t>
            </a:r>
            <a:r>
              <a:rPr lang="cs-CZ" sz="2400" dirty="0" err="1" smtClean="0"/>
              <a:t>MAHa</a:t>
            </a:r>
            <a:r>
              <a:rPr lang="cs-CZ" sz="2400" dirty="0" smtClean="0"/>
              <a:t> nebo do diagnózy odesilatele</a:t>
            </a:r>
          </a:p>
          <a:p>
            <a:r>
              <a:rPr lang="cs-CZ" sz="2400" dirty="0" smtClean="0"/>
              <a:t>Stejně tak zůstává zachována i </a:t>
            </a:r>
            <a:r>
              <a:rPr lang="cs-CZ" sz="2400" b="1" dirty="0" smtClean="0"/>
              <a:t>závažnost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lvl="0" indent="0">
              <a:buNone/>
            </a:pPr>
            <a:endParaRPr lang="cs-CZ" dirty="0">
              <a:solidFill>
                <a:srgbClr val="2D3291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 LP  - </a:t>
            </a:r>
            <a:r>
              <a:rPr lang="cs-CZ" dirty="0" smtClean="0"/>
              <a:t>1. Hlášení ze SÚKL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714739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900100"/>
          </a:xfrm>
        </p:spPr>
        <p:txBody>
          <a:bodyPr>
            <a:normAutofit fontScale="90000"/>
          </a:bodyPr>
          <a:lstStyle/>
          <a:p>
            <a:r>
              <a:rPr lang="cs-CZ" sz="3100" dirty="0" smtClean="0"/>
              <a:t>Pacientská hlášení</a:t>
            </a:r>
            <a:r>
              <a:rPr lang="cs-CZ" sz="2800" dirty="0"/>
              <a:t/>
            </a:r>
            <a:br>
              <a:rPr lang="cs-CZ" sz="2800" dirty="0"/>
            </a:br>
            <a:endParaRPr lang="cs-CZ" sz="2700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251520" y="1448780"/>
            <a:ext cx="8550950" cy="4995555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U pacientských hlášení musí být </a:t>
            </a:r>
            <a:r>
              <a:rPr lang="cs-CZ" sz="2400" b="1" dirty="0" smtClean="0"/>
              <a:t>vždy vyplněno </a:t>
            </a:r>
            <a:r>
              <a:rPr lang="cs-CZ" sz="2400" dirty="0" smtClean="0"/>
              <a:t>pole pro lékařské ověření – </a:t>
            </a:r>
            <a:r>
              <a:rPr lang="cs-CZ" sz="2400" dirty="0" err="1" smtClean="0"/>
              <a:t>medically</a:t>
            </a:r>
            <a:r>
              <a:rPr lang="cs-CZ" sz="2400" dirty="0" smtClean="0"/>
              <a:t> </a:t>
            </a:r>
            <a:r>
              <a:rPr lang="cs-CZ" sz="2400" dirty="0" err="1" smtClean="0"/>
              <a:t>confirmed</a:t>
            </a:r>
            <a:r>
              <a:rPr lang="cs-CZ" sz="2400" dirty="0" smtClean="0"/>
              <a:t>  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sz="20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&lt;</a:t>
            </a:r>
            <a:r>
              <a:rPr lang="cs-CZ" sz="2000" dirty="0" err="1" smtClean="0">
                <a:solidFill>
                  <a:schemeClr val="bg2">
                    <a:lumMod val="10000"/>
                  </a:schemeClr>
                </a:solidFill>
              </a:rPr>
              <a:t>qualification</a:t>
            </a:r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&gt;</a:t>
            </a:r>
            <a:r>
              <a:rPr lang="cs-CZ" sz="2000" b="1" dirty="0" smtClean="0">
                <a:solidFill>
                  <a:srgbClr val="FF0000"/>
                </a:solidFill>
              </a:rPr>
              <a:t>5</a:t>
            </a:r>
            <a:r>
              <a:rPr lang="cs-CZ" sz="2000" dirty="0">
                <a:solidFill>
                  <a:schemeClr val="bg2">
                    <a:lumMod val="10000"/>
                  </a:schemeClr>
                </a:solidFill>
              </a:rPr>
              <a:t>&lt;/</a:t>
            </a:r>
            <a:r>
              <a:rPr lang="cs-CZ" sz="2000" dirty="0" err="1">
                <a:solidFill>
                  <a:schemeClr val="bg2">
                    <a:lumMod val="10000"/>
                  </a:schemeClr>
                </a:solidFill>
              </a:rPr>
              <a:t>qualification</a:t>
            </a:r>
            <a:r>
              <a:rPr lang="cs-CZ" sz="2000" dirty="0">
                <a:solidFill>
                  <a:schemeClr val="bg2">
                    <a:lumMod val="10000"/>
                  </a:schemeClr>
                </a:solidFill>
              </a:rPr>
              <a:t>&gt;</a:t>
            </a:r>
          </a:p>
          <a:p>
            <a:pPr marL="0" indent="0">
              <a:buNone/>
            </a:pPr>
            <a:r>
              <a:rPr lang="cs-CZ" sz="2000" dirty="0">
                <a:solidFill>
                  <a:schemeClr val="bg2">
                    <a:lumMod val="10000"/>
                  </a:schemeClr>
                </a:solidFill>
              </a:rPr>
              <a:t>   &lt;</a:t>
            </a:r>
            <a:r>
              <a:rPr lang="cs-CZ" sz="2000" dirty="0" err="1">
                <a:solidFill>
                  <a:schemeClr val="bg2">
                    <a:lumMod val="10000"/>
                  </a:schemeClr>
                </a:solidFill>
              </a:rPr>
              <a:t>medicallyconfirm</a:t>
            </a:r>
            <a:r>
              <a:rPr lang="cs-CZ" sz="2000" dirty="0">
                <a:solidFill>
                  <a:schemeClr val="bg2">
                    <a:lumMod val="10000"/>
                  </a:schemeClr>
                </a:solidFill>
              </a:rPr>
              <a:t>&gt;</a:t>
            </a:r>
            <a:r>
              <a:rPr lang="cs-CZ" sz="2000" b="1" dirty="0">
                <a:solidFill>
                  <a:srgbClr val="FF0000"/>
                </a:solidFill>
              </a:rPr>
              <a:t>2</a:t>
            </a:r>
            <a:r>
              <a:rPr lang="cs-CZ" sz="2000" dirty="0">
                <a:solidFill>
                  <a:schemeClr val="bg2">
                    <a:lumMod val="10000"/>
                  </a:schemeClr>
                </a:solidFill>
              </a:rPr>
              <a:t>&lt;/</a:t>
            </a:r>
            <a:r>
              <a:rPr lang="cs-CZ" sz="2000" dirty="0" err="1">
                <a:solidFill>
                  <a:schemeClr val="bg2">
                    <a:lumMod val="10000"/>
                  </a:schemeClr>
                </a:solidFill>
              </a:rPr>
              <a:t>medicallyconfirm</a:t>
            </a:r>
            <a:r>
              <a:rPr lang="cs-CZ" sz="2000" dirty="0">
                <a:solidFill>
                  <a:schemeClr val="bg2">
                    <a:lumMod val="10000"/>
                  </a:schemeClr>
                </a:solidFill>
              </a:rPr>
              <a:t>&gt; </a:t>
            </a:r>
            <a:r>
              <a:rPr lang="cs-CZ" sz="2000" dirty="0" smtClean="0"/>
              <a:t>nebo </a:t>
            </a:r>
            <a:r>
              <a:rPr lang="cs-CZ" sz="2000" dirty="0"/>
              <a:t> 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  &lt;</a:t>
            </a:r>
            <a:r>
              <a:rPr lang="cs-CZ" sz="2000" dirty="0" err="1" smtClean="0">
                <a:solidFill>
                  <a:schemeClr val="bg2">
                    <a:lumMod val="10000"/>
                  </a:schemeClr>
                </a:solidFill>
              </a:rPr>
              <a:t>medicallyconfirm</a:t>
            </a:r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&gt;</a:t>
            </a:r>
            <a:r>
              <a:rPr lang="cs-CZ" sz="2000" b="1" dirty="0" smtClean="0">
                <a:solidFill>
                  <a:srgbClr val="FF0000"/>
                </a:solidFill>
              </a:rPr>
              <a:t>1</a:t>
            </a:r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&lt;/</a:t>
            </a:r>
            <a:r>
              <a:rPr lang="cs-CZ" sz="2000" dirty="0" err="1">
                <a:solidFill>
                  <a:schemeClr val="bg2">
                    <a:lumMod val="10000"/>
                  </a:schemeClr>
                </a:solidFill>
              </a:rPr>
              <a:t>medicallyconfirm</a:t>
            </a:r>
            <a:r>
              <a:rPr lang="cs-CZ" sz="2000" dirty="0">
                <a:solidFill>
                  <a:schemeClr val="bg2">
                    <a:lumMod val="10000"/>
                  </a:schemeClr>
                </a:solidFill>
              </a:rPr>
              <a:t>&gt; </a:t>
            </a:r>
            <a:endParaRPr lang="cs-CZ" sz="20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cs-CZ" sz="2400" b="1" dirty="0" smtClean="0"/>
              <a:t>Nelze zadat pouze:  </a:t>
            </a:r>
          </a:p>
          <a:p>
            <a:pPr marL="0" indent="0">
              <a:buNone/>
            </a:pPr>
            <a:r>
              <a:rPr lang="cs-CZ" sz="20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  &lt;</a:t>
            </a:r>
            <a:r>
              <a:rPr lang="cs-CZ" sz="2000" dirty="0" err="1">
                <a:solidFill>
                  <a:schemeClr val="bg2">
                    <a:lumMod val="10000"/>
                  </a:schemeClr>
                </a:solidFill>
              </a:rPr>
              <a:t>qualification</a:t>
            </a:r>
            <a:r>
              <a:rPr lang="cs-CZ" sz="2000" dirty="0">
                <a:solidFill>
                  <a:schemeClr val="bg2">
                    <a:lumMod val="10000"/>
                  </a:schemeClr>
                </a:solidFill>
              </a:rPr>
              <a:t>&gt;</a:t>
            </a:r>
            <a:r>
              <a:rPr lang="cs-CZ" sz="2000" b="1" dirty="0">
                <a:solidFill>
                  <a:srgbClr val="FF0000"/>
                </a:solidFill>
              </a:rPr>
              <a:t>5</a:t>
            </a:r>
            <a:r>
              <a:rPr lang="cs-CZ" sz="2000" dirty="0">
                <a:solidFill>
                  <a:schemeClr val="bg2">
                    <a:lumMod val="10000"/>
                  </a:schemeClr>
                </a:solidFill>
              </a:rPr>
              <a:t>&lt;/</a:t>
            </a:r>
            <a:r>
              <a:rPr lang="cs-CZ" sz="2000" dirty="0" err="1">
                <a:solidFill>
                  <a:schemeClr val="bg2">
                    <a:lumMod val="10000"/>
                  </a:schemeClr>
                </a:solidFill>
              </a:rPr>
              <a:t>qualification</a:t>
            </a:r>
            <a:r>
              <a:rPr lang="cs-CZ" sz="2000" dirty="0">
                <a:solidFill>
                  <a:schemeClr val="bg2">
                    <a:lumMod val="10000"/>
                  </a:schemeClr>
                </a:solidFill>
              </a:rPr>
              <a:t>&gt;</a:t>
            </a:r>
          </a:p>
          <a:p>
            <a:pPr marL="0" indent="0">
              <a:buNone/>
            </a:pPr>
            <a:r>
              <a:rPr lang="cs-CZ" sz="2000" dirty="0">
                <a:solidFill>
                  <a:schemeClr val="bg2">
                    <a:lumMod val="10000"/>
                  </a:schemeClr>
                </a:solidFill>
              </a:rPr>
              <a:t>   &lt;</a:t>
            </a:r>
            <a:r>
              <a:rPr lang="cs-CZ" sz="2000" dirty="0" err="1">
                <a:solidFill>
                  <a:schemeClr val="bg2">
                    <a:lumMod val="10000"/>
                  </a:schemeClr>
                </a:solidFill>
              </a:rPr>
              <a:t>medicallyconfirm</a:t>
            </a:r>
            <a:r>
              <a:rPr lang="cs-CZ" sz="2000" b="1" dirty="0" smtClean="0">
                <a:solidFill>
                  <a:srgbClr val="FF0000"/>
                </a:solidFill>
              </a:rPr>
              <a:t>&gt;&lt;</a:t>
            </a:r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/</a:t>
            </a:r>
            <a:r>
              <a:rPr lang="cs-CZ" sz="2000" dirty="0" err="1">
                <a:solidFill>
                  <a:schemeClr val="bg2">
                    <a:lumMod val="10000"/>
                  </a:schemeClr>
                </a:solidFill>
              </a:rPr>
              <a:t>medicallyconfirm</a:t>
            </a:r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&gt;</a:t>
            </a:r>
          </a:p>
          <a:p>
            <a:pPr marL="0" indent="0">
              <a:buNone/>
            </a:pPr>
            <a:endParaRPr lang="cs-CZ" sz="2000" dirty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cs-CZ" sz="2400" dirty="0" smtClean="0"/>
              <a:t>Hlášení jsou ověřena buď ošetřujícím lékařem (zdravotní sestrou) nebo </a:t>
            </a:r>
          </a:p>
          <a:p>
            <a:r>
              <a:rPr lang="cs-CZ" sz="2400" dirty="0" smtClean="0"/>
              <a:t>na základě lékařské dokumentace – pokud z dokumentace jasně vyplývá, že existuje souvislost mezi přípravkem a reakcí – daný dokument je připojen ke hlášení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 LP  - </a:t>
            </a:r>
            <a:r>
              <a:rPr lang="cs-CZ" dirty="0" smtClean="0"/>
              <a:t>2. Hlášení od pacientů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7999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98730"/>
            <a:ext cx="8229600" cy="495055"/>
          </a:xfrm>
        </p:spPr>
        <p:txBody>
          <a:bodyPr>
            <a:normAutofit fontScale="90000"/>
          </a:bodyPr>
          <a:lstStyle/>
          <a:p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 smtClean="0"/>
              <a:t>Literární hlášení</a:t>
            </a:r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 smtClean="0"/>
              <a:t/>
            </a:r>
            <a:br>
              <a:rPr lang="cs-CZ" sz="2800" dirty="0" smtClean="0"/>
            </a:br>
            <a:endParaRPr lang="cs-CZ" sz="2700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358770"/>
            <a:ext cx="8229600" cy="486053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b="1" dirty="0"/>
              <a:t>Názvy léčivých přípravků a </a:t>
            </a:r>
            <a:r>
              <a:rPr lang="cs-CZ" sz="2400" b="1" dirty="0" smtClean="0"/>
              <a:t>substancí - </a:t>
            </a:r>
            <a:r>
              <a:rPr lang="cs-CZ" sz="2400" b="1" dirty="0" smtClean="0">
                <a:solidFill>
                  <a:srgbClr val="FF0000"/>
                </a:solidFill>
              </a:rPr>
              <a:t>nezaměňovat</a:t>
            </a:r>
            <a:endParaRPr lang="cs-CZ" sz="2400" b="1" dirty="0" smtClean="0"/>
          </a:p>
          <a:p>
            <a:r>
              <a:rPr lang="cs-CZ" sz="2400" dirty="0" smtClean="0"/>
              <a:t>Pole B.4.k.2.1 - je polem pro název léčivého přípravku – </a:t>
            </a:r>
            <a:r>
              <a:rPr lang="cs-CZ" sz="2400" b="1" dirty="0" smtClean="0"/>
              <a:t>musí zůstat prázdné</a:t>
            </a:r>
            <a:r>
              <a:rPr lang="cs-CZ" sz="2400" dirty="0" smtClean="0"/>
              <a:t>, pokud není známý název LP</a:t>
            </a:r>
          </a:p>
          <a:p>
            <a:r>
              <a:rPr lang="cs-CZ" sz="2400" dirty="0" smtClean="0"/>
              <a:t>Pole B.4.k.2.2  - pole pro název účinné látky</a:t>
            </a:r>
          </a:p>
          <a:p>
            <a:pPr marL="0" indent="0">
              <a:buNone/>
            </a:pPr>
            <a:r>
              <a:rPr lang="cs-CZ" sz="2200" dirty="0" smtClean="0">
                <a:solidFill>
                  <a:srgbClr val="FF0000"/>
                </a:solidFill>
              </a:rPr>
              <a:t>	</a:t>
            </a:r>
            <a:endParaRPr lang="cs-CZ" sz="22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200" b="1" dirty="0" smtClean="0">
                <a:solidFill>
                  <a:srgbClr val="FF0000"/>
                </a:solidFill>
              </a:rPr>
              <a:t>Správně:</a:t>
            </a:r>
          </a:p>
          <a:p>
            <a:pPr marL="0" indent="0">
              <a:buNone/>
            </a:pPr>
            <a:r>
              <a:rPr lang="cs-CZ" sz="2200" dirty="0" smtClean="0">
                <a:solidFill>
                  <a:schemeClr val="bg2">
                    <a:lumMod val="10000"/>
                  </a:schemeClr>
                </a:solidFill>
              </a:rPr>
              <a:t>&lt;</a:t>
            </a:r>
            <a:r>
              <a:rPr lang="cs-CZ" sz="2200" dirty="0" err="1" smtClean="0">
                <a:solidFill>
                  <a:schemeClr val="bg2">
                    <a:lumMod val="10000"/>
                  </a:schemeClr>
                </a:solidFill>
              </a:rPr>
              <a:t>medicinalproduct</a:t>
            </a:r>
            <a:r>
              <a:rPr lang="cs-CZ" sz="2200" b="1" dirty="0" smtClean="0">
                <a:solidFill>
                  <a:srgbClr val="FF0000"/>
                </a:solidFill>
              </a:rPr>
              <a:t>&gt;&lt;</a:t>
            </a:r>
            <a:r>
              <a:rPr lang="cs-CZ" sz="2200" dirty="0" smtClean="0">
                <a:solidFill>
                  <a:schemeClr val="bg2">
                    <a:lumMod val="10000"/>
                  </a:schemeClr>
                </a:solidFill>
              </a:rPr>
              <a:t>/</a:t>
            </a:r>
            <a:r>
              <a:rPr lang="cs-CZ" sz="2200" dirty="0" err="1">
                <a:solidFill>
                  <a:schemeClr val="bg2">
                    <a:lumMod val="10000"/>
                  </a:schemeClr>
                </a:solidFill>
              </a:rPr>
              <a:t>medicinalproduct</a:t>
            </a:r>
            <a:r>
              <a:rPr lang="cs-CZ" sz="2200" dirty="0" smtClean="0">
                <a:solidFill>
                  <a:schemeClr val="bg2">
                    <a:lumMod val="10000"/>
                  </a:schemeClr>
                </a:solidFill>
              </a:rPr>
              <a:t>&gt;</a:t>
            </a:r>
          </a:p>
          <a:p>
            <a:pPr marL="0" indent="0">
              <a:buNone/>
            </a:pPr>
            <a:r>
              <a:rPr lang="cs-CZ" sz="2200" dirty="0" smtClean="0">
                <a:solidFill>
                  <a:schemeClr val="bg2">
                    <a:lumMod val="10000"/>
                  </a:schemeClr>
                </a:solidFill>
              </a:rPr>
              <a:t>&lt;</a:t>
            </a:r>
            <a:r>
              <a:rPr lang="cs-CZ" sz="2200" dirty="0" err="1" smtClean="0">
                <a:solidFill>
                  <a:schemeClr val="bg2">
                    <a:lumMod val="10000"/>
                  </a:schemeClr>
                </a:solidFill>
              </a:rPr>
              <a:t>activesubstancename</a:t>
            </a:r>
            <a:r>
              <a:rPr lang="cs-CZ" sz="2200" dirty="0" smtClean="0">
                <a:solidFill>
                  <a:schemeClr val="bg2">
                    <a:lumMod val="10000"/>
                  </a:schemeClr>
                </a:solidFill>
              </a:rPr>
              <a:t>&gt;</a:t>
            </a:r>
            <a:r>
              <a:rPr lang="cs-CZ" sz="2200" b="1" dirty="0" smtClean="0">
                <a:solidFill>
                  <a:schemeClr val="bg2">
                    <a:lumMod val="10000"/>
                  </a:schemeClr>
                </a:solidFill>
              </a:rPr>
              <a:t>OLANZAPINE</a:t>
            </a:r>
            <a:r>
              <a:rPr lang="cs-CZ" sz="2200" dirty="0" smtClean="0">
                <a:solidFill>
                  <a:schemeClr val="bg2">
                    <a:lumMod val="10000"/>
                  </a:schemeClr>
                </a:solidFill>
              </a:rPr>
              <a:t>&lt;/</a:t>
            </a:r>
            <a:r>
              <a:rPr lang="cs-CZ" sz="2200" dirty="0" err="1">
                <a:solidFill>
                  <a:schemeClr val="bg2">
                    <a:lumMod val="10000"/>
                  </a:schemeClr>
                </a:solidFill>
              </a:rPr>
              <a:t>activesubstancename</a:t>
            </a:r>
            <a:r>
              <a:rPr lang="cs-CZ" sz="2200" dirty="0">
                <a:solidFill>
                  <a:schemeClr val="bg2">
                    <a:lumMod val="10000"/>
                  </a:schemeClr>
                </a:solidFill>
              </a:rPr>
              <a:t>&gt;</a:t>
            </a:r>
          </a:p>
          <a:p>
            <a:pPr marL="0" indent="0">
              <a:buNone/>
            </a:pPr>
            <a:endParaRPr lang="cs-CZ" sz="22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200" b="1" dirty="0" smtClean="0">
                <a:solidFill>
                  <a:srgbClr val="FF0000"/>
                </a:solidFill>
              </a:rPr>
              <a:t>Špatně:</a:t>
            </a:r>
          </a:p>
          <a:p>
            <a:pPr marL="0" indent="0">
              <a:buNone/>
            </a:pPr>
            <a:r>
              <a:rPr lang="cs-CZ" sz="2200" dirty="0">
                <a:solidFill>
                  <a:schemeClr val="bg2">
                    <a:lumMod val="10000"/>
                  </a:schemeClr>
                </a:solidFill>
              </a:rPr>
              <a:t>&lt;</a:t>
            </a:r>
            <a:r>
              <a:rPr lang="cs-CZ" sz="2200" dirty="0" err="1" smtClean="0">
                <a:solidFill>
                  <a:schemeClr val="bg2">
                    <a:lumMod val="10000"/>
                  </a:schemeClr>
                </a:solidFill>
              </a:rPr>
              <a:t>medicinalproduct</a:t>
            </a:r>
            <a:r>
              <a:rPr lang="cs-CZ" sz="2200" dirty="0" smtClean="0">
                <a:solidFill>
                  <a:schemeClr val="bg2">
                    <a:lumMod val="10000"/>
                  </a:schemeClr>
                </a:solidFill>
              </a:rPr>
              <a:t>&gt;</a:t>
            </a:r>
            <a:r>
              <a:rPr lang="cs-CZ" sz="2200" b="1" dirty="0">
                <a:solidFill>
                  <a:srgbClr val="FF0000"/>
                </a:solidFill>
              </a:rPr>
              <a:t>OLANZAPINE</a:t>
            </a:r>
            <a:r>
              <a:rPr lang="cs-CZ" sz="2200" dirty="0" smtClean="0">
                <a:solidFill>
                  <a:schemeClr val="bg2">
                    <a:lumMod val="10000"/>
                  </a:schemeClr>
                </a:solidFill>
              </a:rPr>
              <a:t>&lt;/</a:t>
            </a:r>
            <a:r>
              <a:rPr lang="cs-CZ" sz="2200" dirty="0" err="1">
                <a:solidFill>
                  <a:schemeClr val="bg2">
                    <a:lumMod val="10000"/>
                  </a:schemeClr>
                </a:solidFill>
              </a:rPr>
              <a:t>medicinalproduct</a:t>
            </a:r>
            <a:r>
              <a:rPr lang="cs-CZ" sz="2200" dirty="0">
                <a:solidFill>
                  <a:schemeClr val="bg2">
                    <a:lumMod val="10000"/>
                  </a:schemeClr>
                </a:solidFill>
              </a:rPr>
              <a:t>&gt;</a:t>
            </a:r>
          </a:p>
          <a:p>
            <a:pPr marL="0" indent="0">
              <a:buNone/>
            </a:pPr>
            <a:r>
              <a:rPr lang="cs-CZ" sz="2200" dirty="0" smtClean="0">
                <a:solidFill>
                  <a:schemeClr val="bg2">
                    <a:lumMod val="10000"/>
                  </a:schemeClr>
                </a:solidFill>
              </a:rPr>
              <a:t>&lt;</a:t>
            </a:r>
            <a:r>
              <a:rPr lang="cs-CZ" sz="2200" dirty="0" err="1">
                <a:solidFill>
                  <a:schemeClr val="bg2">
                    <a:lumMod val="10000"/>
                  </a:schemeClr>
                </a:solidFill>
              </a:rPr>
              <a:t>activesubstancename</a:t>
            </a:r>
            <a:r>
              <a:rPr lang="cs-CZ" sz="2200" dirty="0">
                <a:solidFill>
                  <a:schemeClr val="bg2">
                    <a:lumMod val="10000"/>
                  </a:schemeClr>
                </a:solidFill>
              </a:rPr>
              <a:t>&gt;</a:t>
            </a:r>
            <a:r>
              <a:rPr lang="cs-CZ" sz="2200" b="1" dirty="0">
                <a:solidFill>
                  <a:schemeClr val="bg2">
                    <a:lumMod val="10000"/>
                  </a:schemeClr>
                </a:solidFill>
              </a:rPr>
              <a:t>OLANZAPINE</a:t>
            </a:r>
            <a:r>
              <a:rPr lang="cs-CZ" sz="2200" dirty="0">
                <a:solidFill>
                  <a:schemeClr val="bg2">
                    <a:lumMod val="10000"/>
                  </a:schemeClr>
                </a:solidFill>
              </a:rPr>
              <a:t>&lt;/</a:t>
            </a:r>
            <a:r>
              <a:rPr lang="cs-CZ" sz="2200" dirty="0" err="1">
                <a:solidFill>
                  <a:schemeClr val="bg2">
                    <a:lumMod val="10000"/>
                  </a:schemeClr>
                </a:solidFill>
              </a:rPr>
              <a:t>activesubstancename</a:t>
            </a:r>
            <a:r>
              <a:rPr lang="cs-CZ" sz="2200" dirty="0" smtClean="0">
                <a:solidFill>
                  <a:schemeClr val="bg2">
                    <a:lumMod val="10000"/>
                  </a:schemeClr>
                </a:solidFill>
              </a:rPr>
              <a:t>&gt;</a:t>
            </a:r>
            <a:endParaRPr lang="cs-CZ" sz="22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 LP  - </a:t>
            </a:r>
            <a:r>
              <a:rPr lang="cs-CZ" dirty="0" smtClean="0"/>
              <a:t>3. Literární hlášení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84779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8740"/>
            <a:ext cx="8229600" cy="315035"/>
          </a:xfrm>
        </p:spPr>
        <p:txBody>
          <a:bodyPr>
            <a:normAutofit fontScale="90000"/>
          </a:bodyPr>
          <a:lstStyle/>
          <a:p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 smtClean="0"/>
              <a:t>Literární hlášení</a:t>
            </a:r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 smtClean="0"/>
              <a:t/>
            </a:r>
            <a:br>
              <a:rPr lang="cs-CZ" sz="2800" dirty="0" smtClean="0"/>
            </a:br>
            <a:endParaRPr lang="cs-CZ" sz="2700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358771"/>
            <a:ext cx="8229600" cy="499555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b="1" dirty="0"/>
              <a:t>Názvy </a:t>
            </a:r>
            <a:r>
              <a:rPr lang="cs-CZ" sz="2400" b="1" dirty="0" smtClean="0"/>
              <a:t>terapeutických skupin</a:t>
            </a:r>
          </a:p>
          <a:p>
            <a:r>
              <a:rPr lang="cs-CZ" sz="2400" dirty="0" smtClean="0"/>
              <a:t>Název skupiny přípravků – </a:t>
            </a:r>
            <a:r>
              <a:rPr lang="cs-CZ" sz="2400" b="1" dirty="0" smtClean="0"/>
              <a:t>pouze do case </a:t>
            </a:r>
            <a:r>
              <a:rPr lang="cs-CZ" sz="2400" b="1" dirty="0" err="1" smtClean="0"/>
              <a:t>narrative</a:t>
            </a:r>
            <a:r>
              <a:rPr lang="cs-CZ" sz="2400" b="1" dirty="0"/>
              <a:t> </a:t>
            </a:r>
            <a:r>
              <a:rPr lang="cs-CZ" sz="2400" dirty="0" smtClean="0"/>
              <a:t>. Pro skupiny přípravků </a:t>
            </a:r>
            <a:r>
              <a:rPr lang="cs-CZ" sz="2400" b="1" dirty="0" smtClean="0">
                <a:solidFill>
                  <a:srgbClr val="FF0000"/>
                </a:solidFill>
              </a:rPr>
              <a:t>neexistuje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/>
              <a:t>žádné pole ve formátu R2           (a nebude ani v novém formátu R3)</a:t>
            </a:r>
            <a:endParaRPr lang="cs-CZ" sz="2400" b="1" dirty="0">
              <a:solidFill>
                <a:srgbClr val="FF0000"/>
              </a:solidFill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Nelze zadat:</a:t>
            </a:r>
          </a:p>
          <a:p>
            <a:pPr marL="0" indent="0">
              <a:buNone/>
            </a:pPr>
            <a:r>
              <a:rPr lang="cs-CZ" sz="2400" b="1" dirty="0">
                <a:solidFill>
                  <a:schemeClr val="bg2">
                    <a:lumMod val="10000"/>
                  </a:schemeClr>
                </a:solidFill>
              </a:rPr>
              <a:t>&lt;</a:t>
            </a:r>
            <a:r>
              <a:rPr lang="cs-CZ" sz="2400" b="1" dirty="0" err="1" smtClean="0">
                <a:solidFill>
                  <a:schemeClr val="bg2">
                    <a:lumMod val="10000"/>
                  </a:schemeClr>
                </a:solidFill>
              </a:rPr>
              <a:t>medicinalproduct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&gt;</a:t>
            </a:r>
            <a:r>
              <a:rPr lang="cs-CZ" sz="2400" b="1" dirty="0" smtClean="0">
                <a:solidFill>
                  <a:srgbClr val="FF0000"/>
                </a:solidFill>
              </a:rPr>
              <a:t>ACE </a:t>
            </a:r>
            <a:r>
              <a:rPr lang="cs-CZ" sz="2400" b="1" dirty="0" err="1" smtClean="0">
                <a:solidFill>
                  <a:srgbClr val="FF0000"/>
                </a:solidFill>
              </a:rPr>
              <a:t>Inhibitors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&lt;/</a:t>
            </a:r>
            <a:r>
              <a:rPr lang="cs-CZ" sz="2400" b="1" dirty="0" err="1">
                <a:solidFill>
                  <a:schemeClr val="bg2">
                    <a:lumMod val="10000"/>
                  </a:schemeClr>
                </a:solidFill>
              </a:rPr>
              <a:t>medicinalproduct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&gt;  </a:t>
            </a:r>
            <a:r>
              <a:rPr lang="cs-CZ" sz="2400" b="1" dirty="0" smtClean="0"/>
              <a:t>ani</a:t>
            </a: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&lt;</a:t>
            </a:r>
            <a:r>
              <a:rPr lang="cs-CZ" sz="2400" b="1" dirty="0" err="1" smtClean="0">
                <a:solidFill>
                  <a:schemeClr val="bg2">
                    <a:lumMod val="10000"/>
                  </a:schemeClr>
                </a:solidFill>
              </a:rPr>
              <a:t>activesubstancename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&gt;</a:t>
            </a:r>
            <a:r>
              <a:rPr lang="cs-CZ" sz="2400" b="1" dirty="0" smtClean="0">
                <a:solidFill>
                  <a:srgbClr val="FF0000"/>
                </a:solidFill>
              </a:rPr>
              <a:t>ACE </a:t>
            </a:r>
            <a:r>
              <a:rPr lang="cs-CZ" sz="2400" b="1" dirty="0" err="1" smtClean="0">
                <a:solidFill>
                  <a:srgbClr val="FF0000"/>
                </a:solidFill>
              </a:rPr>
              <a:t>Inhibitors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&lt;/</a:t>
            </a:r>
            <a:r>
              <a:rPr lang="cs-CZ" sz="2400" b="1" dirty="0" err="1">
                <a:solidFill>
                  <a:schemeClr val="bg2">
                    <a:lumMod val="10000"/>
                  </a:schemeClr>
                </a:solidFill>
              </a:rPr>
              <a:t>activesubstancename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&gt;</a:t>
            </a:r>
            <a:endParaRPr lang="cs-CZ" sz="2400" b="1" dirty="0" smtClean="0"/>
          </a:p>
          <a:p>
            <a:endParaRPr lang="cs-CZ" sz="2400" dirty="0" smtClean="0"/>
          </a:p>
          <a:p>
            <a:r>
              <a:rPr lang="cs-CZ" sz="2400" dirty="0" smtClean="0"/>
              <a:t>Do strukturovaných polí nepatří</a:t>
            </a:r>
            <a:r>
              <a:rPr lang="en-US" sz="2400" dirty="0" smtClean="0"/>
              <a:t>: corticosteroids, antibiotics, antihistamines NOS, Vitamins NOS, Multivitamins, antidiabetics, analgesics, blood transfusion, </a:t>
            </a:r>
            <a:r>
              <a:rPr lang="cs-CZ" sz="2400" dirty="0" smtClean="0"/>
              <a:t>…</a:t>
            </a:r>
            <a:endParaRPr lang="cs-CZ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 LP  - </a:t>
            </a:r>
            <a:r>
              <a:rPr lang="cs-CZ" dirty="0" smtClean="0"/>
              <a:t>3. Literární hlášení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543872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5"/>
            <a:ext cx="8229600" cy="495055"/>
          </a:xfrm>
        </p:spPr>
        <p:txBody>
          <a:bodyPr>
            <a:normAutofit fontScale="90000"/>
          </a:bodyPr>
          <a:lstStyle/>
          <a:p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 smtClean="0"/>
              <a:t>Literární hlášení</a:t>
            </a:r>
            <a:r>
              <a:rPr lang="cs-CZ" sz="2800" dirty="0" smtClean="0"/>
              <a:t/>
            </a:r>
            <a:br>
              <a:rPr lang="cs-CZ" sz="2800" dirty="0" smtClean="0"/>
            </a:br>
            <a:endParaRPr lang="cs-CZ" sz="2700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358770"/>
            <a:ext cx="8229600" cy="495054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000" b="1" dirty="0" smtClean="0"/>
              <a:t>Literární citace </a:t>
            </a:r>
            <a:r>
              <a:rPr lang="cs-CZ" sz="2000" dirty="0" smtClean="0"/>
              <a:t>– musí být uvedena ve Vancouver stylu:</a:t>
            </a:r>
          </a:p>
          <a:p>
            <a:pPr marL="0" indent="0">
              <a:buNone/>
            </a:pPr>
            <a:r>
              <a:rPr lang="cs-CZ" sz="2000" dirty="0"/>
              <a:t>Polák P, Husa P, Matějovská Kubešová H. Těžká osteoporóza aneb </a:t>
            </a:r>
            <a:r>
              <a:rPr lang="cs-CZ" sz="2000" dirty="0" smtClean="0"/>
              <a:t>Příběh chronické polékové </a:t>
            </a:r>
            <a:r>
              <a:rPr lang="cs-CZ" sz="2000" dirty="0" err="1" smtClean="0"/>
              <a:t>hyponatremie</a:t>
            </a:r>
            <a:r>
              <a:rPr lang="cs-CZ" sz="2000" dirty="0"/>
              <a:t>. </a:t>
            </a:r>
            <a:r>
              <a:rPr lang="cs-CZ" sz="2000" dirty="0" smtClean="0"/>
              <a:t>Vnitřní Lékařství </a:t>
            </a:r>
            <a:r>
              <a:rPr lang="cs-CZ" sz="2000" dirty="0"/>
              <a:t>2016; 62(2): 152-156.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b="1" u="sng" dirty="0" smtClean="0">
                <a:solidFill>
                  <a:srgbClr val="FF0000"/>
                </a:solidFill>
              </a:rPr>
              <a:t>Nepřekláda</a:t>
            </a:r>
            <a:r>
              <a:rPr lang="cs-CZ" sz="2000" b="1" dirty="0" smtClean="0">
                <a:solidFill>
                  <a:srgbClr val="FF0000"/>
                </a:solidFill>
              </a:rPr>
              <a:t>t do AJ ani název článku ani časopisu, uvádět správně jména autorů</a:t>
            </a:r>
          </a:p>
          <a:p>
            <a:pPr marL="0" indent="0">
              <a:buNone/>
            </a:pPr>
            <a:r>
              <a:rPr lang="cs-CZ" sz="2000" b="1" dirty="0" err="1" smtClean="0"/>
              <a:t>Primary</a:t>
            </a:r>
            <a:r>
              <a:rPr lang="cs-CZ" sz="2000" b="1" dirty="0" smtClean="0"/>
              <a:t> source </a:t>
            </a:r>
            <a:r>
              <a:rPr lang="cs-CZ" sz="2000" dirty="0" smtClean="0"/>
              <a:t>– kvalifikace musí odpovídat kvalifikaci prvního autora článku. Je-li autorem </a:t>
            </a:r>
            <a:r>
              <a:rPr lang="cs-CZ" sz="2000" b="1" dirty="0" smtClean="0"/>
              <a:t>MUDr.</a:t>
            </a:r>
            <a:r>
              <a:rPr lang="cs-CZ" sz="2000" dirty="0" smtClean="0"/>
              <a:t> Novák, pak je kvalifikací </a:t>
            </a:r>
            <a:r>
              <a:rPr lang="cs-CZ" sz="2000" dirty="0" err="1" smtClean="0"/>
              <a:t>hlásitele</a:t>
            </a:r>
            <a:r>
              <a:rPr lang="cs-CZ" sz="2000" dirty="0" smtClean="0"/>
              <a:t> Lékař (</a:t>
            </a:r>
            <a:r>
              <a:rPr lang="cs-CZ" sz="2000" dirty="0" err="1" smtClean="0"/>
              <a:t>Physician</a:t>
            </a:r>
            <a:r>
              <a:rPr lang="cs-CZ" sz="2000" dirty="0" smtClean="0"/>
              <a:t>) a ne Jiný zdravotník (</a:t>
            </a:r>
            <a:r>
              <a:rPr lang="cs-CZ" sz="2000" dirty="0" err="1" smtClean="0"/>
              <a:t>Other</a:t>
            </a:r>
            <a:r>
              <a:rPr lang="cs-CZ" sz="2000" dirty="0" smtClean="0"/>
              <a:t> HCP)</a:t>
            </a:r>
          </a:p>
          <a:p>
            <a:pPr marL="0" indent="0">
              <a:buNone/>
            </a:pPr>
            <a:r>
              <a:rPr lang="cs-CZ" sz="1800" dirty="0" smtClean="0">
                <a:solidFill>
                  <a:schemeClr val="bg2">
                    <a:lumMod val="10000"/>
                  </a:schemeClr>
                </a:solidFill>
              </a:rPr>
              <a:t>&lt;</a:t>
            </a:r>
            <a:r>
              <a:rPr lang="cs-CZ" sz="1800" dirty="0" err="1">
                <a:solidFill>
                  <a:schemeClr val="bg2">
                    <a:lumMod val="10000"/>
                  </a:schemeClr>
                </a:solidFill>
              </a:rPr>
              <a:t>qualification</a:t>
            </a:r>
            <a:r>
              <a:rPr lang="cs-CZ" sz="1800" dirty="0">
                <a:solidFill>
                  <a:schemeClr val="bg2">
                    <a:lumMod val="10000"/>
                  </a:schemeClr>
                </a:solidFill>
              </a:rPr>
              <a:t>&gt;</a:t>
            </a:r>
            <a:r>
              <a:rPr lang="cs-CZ" sz="1800" b="1" dirty="0">
                <a:solidFill>
                  <a:srgbClr val="FF0000"/>
                </a:solidFill>
              </a:rPr>
              <a:t>1</a:t>
            </a:r>
            <a:r>
              <a:rPr lang="cs-CZ" sz="1800" dirty="0">
                <a:solidFill>
                  <a:schemeClr val="bg2">
                    <a:lumMod val="10000"/>
                  </a:schemeClr>
                </a:solidFill>
              </a:rPr>
              <a:t>&lt;/</a:t>
            </a:r>
            <a:r>
              <a:rPr lang="cs-CZ" sz="1800" dirty="0" err="1">
                <a:solidFill>
                  <a:schemeClr val="bg2">
                    <a:lumMod val="10000"/>
                  </a:schemeClr>
                </a:solidFill>
              </a:rPr>
              <a:t>qualification</a:t>
            </a:r>
            <a:r>
              <a:rPr lang="cs-CZ" sz="1800" dirty="0" smtClean="0">
                <a:solidFill>
                  <a:schemeClr val="bg2">
                    <a:lumMod val="10000"/>
                  </a:schemeClr>
                </a:solidFill>
              </a:rPr>
              <a:t>&gt;</a:t>
            </a:r>
          </a:p>
          <a:p>
            <a:pPr marL="0" indent="0">
              <a:buNone/>
            </a:pPr>
            <a:r>
              <a:rPr lang="cs-CZ" sz="18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sz="1800" dirty="0" smtClean="0">
                <a:solidFill>
                  <a:schemeClr val="bg2">
                    <a:lumMod val="10000"/>
                  </a:schemeClr>
                </a:solidFill>
              </a:rPr>
              <a:t>  </a:t>
            </a:r>
            <a:r>
              <a:rPr lang="cs-CZ" sz="1800" dirty="0">
                <a:solidFill>
                  <a:schemeClr val="bg2">
                    <a:lumMod val="10000"/>
                  </a:schemeClr>
                </a:solidFill>
              </a:rPr>
              <a:t>&lt;</a:t>
            </a:r>
            <a:r>
              <a:rPr lang="cs-CZ" sz="1800" dirty="0" err="1" smtClean="0">
                <a:solidFill>
                  <a:schemeClr val="bg2">
                    <a:lumMod val="10000"/>
                  </a:schemeClr>
                </a:solidFill>
              </a:rPr>
              <a:t>literaturereference</a:t>
            </a:r>
            <a:r>
              <a:rPr lang="cs-CZ" sz="1800" dirty="0" smtClean="0">
                <a:solidFill>
                  <a:schemeClr val="bg2">
                    <a:lumMod val="10000"/>
                  </a:schemeClr>
                </a:solidFill>
              </a:rPr>
              <a:t>&gt;Novák M. </a:t>
            </a:r>
            <a:r>
              <a:rPr lang="cs-CZ" sz="1800" dirty="0" err="1">
                <a:solidFill>
                  <a:schemeClr val="bg2">
                    <a:lumMod val="10000"/>
                  </a:schemeClr>
                </a:solidFill>
              </a:rPr>
              <a:t>T</a:t>
            </a:r>
            <a:r>
              <a:rPr lang="cs-CZ" sz="1800" dirty="0" err="1" smtClean="0">
                <a:solidFill>
                  <a:schemeClr val="bg2">
                    <a:lumMod val="10000"/>
                  </a:schemeClr>
                </a:solidFill>
              </a:rPr>
              <a:t>romboembolismus</a:t>
            </a:r>
            <a:r>
              <a:rPr lang="cs-CZ" sz="18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sz="1800" dirty="0">
                <a:solidFill>
                  <a:schemeClr val="bg2">
                    <a:lumMod val="10000"/>
                  </a:schemeClr>
                </a:solidFill>
              </a:rPr>
              <a:t>při léčbě </a:t>
            </a:r>
            <a:r>
              <a:rPr lang="cs-CZ" sz="1800" dirty="0" err="1">
                <a:solidFill>
                  <a:schemeClr val="bg2">
                    <a:lumMod val="10000"/>
                  </a:schemeClr>
                </a:solidFill>
              </a:rPr>
              <a:t>olanzapinem</a:t>
            </a:r>
            <a:r>
              <a:rPr lang="cs-CZ" sz="1800" dirty="0">
                <a:solidFill>
                  <a:schemeClr val="bg2">
                    <a:lumMod val="10000"/>
                  </a:schemeClr>
                </a:solidFill>
              </a:rPr>
              <a:t>. Č</a:t>
            </a:r>
            <a:r>
              <a:rPr lang="cs-CZ" sz="1800" dirty="0" smtClean="0">
                <a:solidFill>
                  <a:schemeClr val="bg2">
                    <a:lumMod val="10000"/>
                  </a:schemeClr>
                </a:solidFill>
              </a:rPr>
              <a:t>eská a Slovenská psychiatrie</a:t>
            </a:r>
            <a:r>
              <a:rPr lang="cs-CZ" sz="18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sz="1800" dirty="0" smtClean="0">
                <a:solidFill>
                  <a:schemeClr val="bg2">
                    <a:lumMod val="10000"/>
                  </a:schemeClr>
                </a:solidFill>
              </a:rPr>
              <a:t>2015; 32(2</a:t>
            </a:r>
            <a:r>
              <a:rPr lang="cs-CZ" sz="1800" dirty="0">
                <a:solidFill>
                  <a:schemeClr val="bg2">
                    <a:lumMod val="10000"/>
                  </a:schemeClr>
                </a:solidFill>
              </a:rPr>
              <a:t>): </a:t>
            </a:r>
            <a:r>
              <a:rPr lang="cs-CZ" sz="1800" dirty="0" smtClean="0">
                <a:solidFill>
                  <a:schemeClr val="bg2">
                    <a:lumMod val="10000"/>
                  </a:schemeClr>
                </a:solidFill>
              </a:rPr>
              <a:t>43-49&lt;</a:t>
            </a:r>
            <a:r>
              <a:rPr lang="cs-CZ" sz="1800" dirty="0" err="1" smtClean="0">
                <a:solidFill>
                  <a:schemeClr val="bg2">
                    <a:lumMod val="10000"/>
                  </a:schemeClr>
                </a:solidFill>
              </a:rPr>
              <a:t>literaturereference</a:t>
            </a:r>
            <a:r>
              <a:rPr lang="cs-CZ" sz="1800" dirty="0" smtClean="0">
                <a:solidFill>
                  <a:schemeClr val="bg2">
                    <a:lumMod val="10000"/>
                  </a:schemeClr>
                </a:solidFill>
              </a:rPr>
              <a:t>&gt;</a:t>
            </a:r>
          </a:p>
          <a:p>
            <a:r>
              <a:rPr lang="cs-CZ" sz="2000" dirty="0" smtClean="0"/>
              <a:t>U autorů článků titul uveden velmi často spolu s pracovištěm. </a:t>
            </a:r>
          </a:p>
          <a:p>
            <a:r>
              <a:rPr lang="cs-CZ" sz="2000" dirty="0" smtClean="0"/>
              <a:t>Kvalifikaci Jiný zdravotník </a:t>
            </a:r>
            <a:r>
              <a:rPr lang="cs-CZ" sz="2000" dirty="0"/>
              <a:t> </a:t>
            </a:r>
            <a:r>
              <a:rPr lang="cs-CZ" sz="2000" dirty="0">
                <a:solidFill>
                  <a:schemeClr val="bg2">
                    <a:lumMod val="10000"/>
                  </a:schemeClr>
                </a:solidFill>
              </a:rPr>
              <a:t>&lt;</a:t>
            </a:r>
            <a:r>
              <a:rPr lang="cs-CZ" sz="2000" dirty="0" err="1" smtClean="0">
                <a:solidFill>
                  <a:schemeClr val="bg2">
                    <a:lumMod val="10000"/>
                  </a:schemeClr>
                </a:solidFill>
              </a:rPr>
              <a:t>qualification</a:t>
            </a:r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&gt;</a:t>
            </a:r>
            <a:r>
              <a:rPr lang="cs-CZ" sz="2000" b="1" dirty="0" smtClean="0">
                <a:solidFill>
                  <a:srgbClr val="FF0000"/>
                </a:solidFill>
              </a:rPr>
              <a:t>3</a:t>
            </a:r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&lt;/</a:t>
            </a:r>
            <a:r>
              <a:rPr lang="cs-CZ" sz="2000" dirty="0" err="1" smtClean="0">
                <a:solidFill>
                  <a:schemeClr val="bg2">
                    <a:lumMod val="10000"/>
                  </a:schemeClr>
                </a:solidFill>
              </a:rPr>
              <a:t>qualification</a:t>
            </a:r>
            <a:r>
              <a:rPr lang="cs-CZ" sz="2000" dirty="0" smtClean="0">
                <a:solidFill>
                  <a:schemeClr val="bg2">
                    <a:lumMod val="10000"/>
                  </a:schemeClr>
                </a:solidFill>
              </a:rPr>
              <a:t>&gt; </a:t>
            </a:r>
            <a:r>
              <a:rPr lang="cs-CZ" sz="2000" dirty="0" smtClean="0"/>
              <a:t>je možno dát pouze v případě, že titul uveden není a z článku kvalifikace nelze určit</a:t>
            </a:r>
            <a:endParaRPr lang="cs-CZ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 LP  - </a:t>
            </a:r>
            <a:r>
              <a:rPr lang="cs-CZ" dirty="0" smtClean="0"/>
              <a:t>3. Literární hlášení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64801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765084"/>
          </a:xfrm>
        </p:spPr>
        <p:txBody>
          <a:bodyPr>
            <a:normAutofit/>
          </a:bodyPr>
          <a:lstStyle/>
          <a:p>
            <a:r>
              <a:rPr lang="cs-CZ" sz="2800" dirty="0" smtClean="0"/>
              <a:t>Co patří ke hlášení z literatury, které MAH hlásí </a:t>
            </a:r>
            <a:r>
              <a:rPr lang="cs-CZ" sz="2800" dirty="0" err="1" smtClean="0"/>
              <a:t>SÚKLu</a:t>
            </a:r>
            <a:endParaRPr lang="cs-CZ" sz="2800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199" y="1628801"/>
            <a:ext cx="8390275" cy="4815534"/>
          </a:xfrm>
        </p:spPr>
        <p:txBody>
          <a:bodyPr>
            <a:normAutofit fontScale="92500"/>
          </a:bodyPr>
          <a:lstStyle/>
          <a:p>
            <a:r>
              <a:rPr lang="cs-CZ" sz="2600" dirty="0" smtClean="0"/>
              <a:t>K hlášení z literatury: </a:t>
            </a:r>
            <a:r>
              <a:rPr lang="cs-CZ" sz="2600" u="sng" dirty="0">
                <a:solidFill>
                  <a:srgbClr val="FF0000"/>
                </a:solidFill>
              </a:rPr>
              <a:t>do 2 </a:t>
            </a:r>
            <a:r>
              <a:rPr lang="cs-CZ" sz="2600" u="sng" dirty="0" smtClean="0">
                <a:solidFill>
                  <a:srgbClr val="FF0000"/>
                </a:solidFill>
              </a:rPr>
              <a:t>dnů </a:t>
            </a:r>
            <a:r>
              <a:rPr lang="cs-CZ" sz="2600" u="sng" dirty="0">
                <a:solidFill>
                  <a:srgbClr val="FF0000"/>
                </a:solidFill>
              </a:rPr>
              <a:t>poslat </a:t>
            </a:r>
            <a:r>
              <a:rPr lang="cs-CZ" sz="2600" u="sng" dirty="0" smtClean="0">
                <a:solidFill>
                  <a:srgbClr val="FF0000"/>
                </a:solidFill>
              </a:rPr>
              <a:t>literární článek </a:t>
            </a:r>
            <a:endParaRPr lang="cs-CZ" sz="2600" u="sng" dirty="0"/>
          </a:p>
          <a:p>
            <a:r>
              <a:rPr lang="cs-CZ" sz="2600" dirty="0" smtClean="0"/>
              <a:t>Článek zaslat e-mailem na adresu: </a:t>
            </a:r>
            <a:r>
              <a:rPr lang="cs-CZ" sz="2600" u="sng" dirty="0" err="1" smtClean="0">
                <a:hlinkClick r:id="rId3"/>
              </a:rPr>
              <a:t>farmakovigilance</a:t>
            </a:r>
            <a:r>
              <a:rPr lang="en-US" sz="2600" u="sng" dirty="0" smtClean="0">
                <a:hlinkClick r:id="rId3"/>
              </a:rPr>
              <a:t>@sukl.cz</a:t>
            </a:r>
            <a:endParaRPr lang="cs-CZ" sz="2600" u="sng" dirty="0" smtClean="0"/>
          </a:p>
          <a:p>
            <a:r>
              <a:rPr lang="cs-CZ" sz="2600" dirty="0" smtClean="0"/>
              <a:t>Do předmětu mailu uvést </a:t>
            </a:r>
            <a:r>
              <a:rPr lang="en-US" sz="2600" dirty="0" smtClean="0"/>
              <a:t>‘</a:t>
            </a:r>
            <a:r>
              <a:rPr lang="cs-CZ" sz="2600" i="1" dirty="0" err="1"/>
              <a:t>Lit.článek</a:t>
            </a:r>
            <a:r>
              <a:rPr lang="cs-CZ" sz="2600" i="1" dirty="0"/>
              <a:t> </a:t>
            </a:r>
            <a:r>
              <a:rPr lang="cs-CZ" sz="2600" i="1" dirty="0" smtClean="0"/>
              <a:t>ke </a:t>
            </a:r>
            <a:r>
              <a:rPr lang="cs-CZ" sz="2600" i="1" dirty="0"/>
              <a:t>hlášení</a:t>
            </a:r>
            <a:r>
              <a:rPr lang="en-US" sz="2600" dirty="0"/>
              <a:t>’</a:t>
            </a:r>
            <a:r>
              <a:rPr lang="cs-CZ" sz="2600" dirty="0"/>
              <a:t> </a:t>
            </a:r>
            <a:r>
              <a:rPr lang="cs-CZ" sz="2600" dirty="0" smtClean="0"/>
              <a:t>+ číslo hlášení</a:t>
            </a:r>
          </a:p>
          <a:p>
            <a:r>
              <a:rPr lang="cs-CZ" sz="2600" dirty="0" smtClean="0"/>
              <a:t>Název souboru musí být stejný jako WWUID literárního hlášení</a:t>
            </a:r>
            <a:endParaRPr lang="cs-CZ" sz="2600" dirty="0"/>
          </a:p>
          <a:p>
            <a:r>
              <a:rPr lang="cs-CZ" sz="2600" dirty="0" smtClean="0">
                <a:solidFill>
                  <a:srgbClr val="FF0000"/>
                </a:solidFill>
              </a:rPr>
              <a:t>Proto nelze používat ve WWUID znaky / </a:t>
            </a:r>
            <a:r>
              <a:rPr lang="en-US" sz="2600" dirty="0" smtClean="0">
                <a:solidFill>
                  <a:srgbClr val="FF0000"/>
                </a:solidFill>
              </a:rPr>
              <a:t>\</a:t>
            </a:r>
            <a:r>
              <a:rPr lang="cs-CZ" sz="2600" dirty="0" smtClean="0">
                <a:solidFill>
                  <a:srgbClr val="FF0000"/>
                </a:solidFill>
              </a:rPr>
              <a:t>* : ? </a:t>
            </a:r>
            <a:r>
              <a:rPr lang="en-US" sz="2600" dirty="0" smtClean="0">
                <a:solidFill>
                  <a:srgbClr val="FF0000"/>
                </a:solidFill>
              </a:rPr>
              <a:t>&lt; &gt; ” </a:t>
            </a:r>
            <a:r>
              <a:rPr lang="en-US" sz="2600" dirty="0">
                <a:solidFill>
                  <a:srgbClr val="FF0000"/>
                </a:solidFill>
              </a:rPr>
              <a:t>|</a:t>
            </a:r>
            <a:endParaRPr lang="cs-CZ" sz="2600" dirty="0">
              <a:solidFill>
                <a:srgbClr val="FF0000"/>
              </a:solidFill>
            </a:endParaRPr>
          </a:p>
          <a:p>
            <a:r>
              <a:rPr lang="cs-CZ" sz="2600" dirty="0" smtClean="0"/>
              <a:t>Hlášení z jednoho článku – vzájemně propojena v položce A.1.12 (</a:t>
            </a:r>
            <a:r>
              <a:rPr lang="cs-CZ" sz="2600" dirty="0" err="1" smtClean="0"/>
              <a:t>Linked</a:t>
            </a:r>
            <a:r>
              <a:rPr lang="cs-CZ" sz="2600" dirty="0" smtClean="0"/>
              <a:t> report </a:t>
            </a:r>
            <a:r>
              <a:rPr lang="cs-CZ" sz="2600" dirty="0" err="1" smtClean="0"/>
              <a:t>number</a:t>
            </a:r>
            <a:r>
              <a:rPr lang="cs-CZ" sz="2600" dirty="0" smtClean="0"/>
              <a:t>)</a:t>
            </a:r>
            <a:r>
              <a:rPr lang="en-US" sz="2600" dirty="0" smtClean="0"/>
              <a:t> </a:t>
            </a:r>
            <a:r>
              <a:rPr lang="cs-CZ" sz="2600" dirty="0" smtClean="0"/>
              <a:t>– v tomto případě zaslat článek jen </a:t>
            </a:r>
            <a:r>
              <a:rPr lang="cs-CZ" sz="2600" b="1" dirty="0" smtClean="0">
                <a:solidFill>
                  <a:srgbClr val="FF0000"/>
                </a:solidFill>
              </a:rPr>
              <a:t>1x</a:t>
            </a:r>
            <a:r>
              <a:rPr lang="cs-CZ" sz="2600" dirty="0" smtClean="0"/>
              <a:t> – název souboru bude WWUID  </a:t>
            </a:r>
            <a:r>
              <a:rPr lang="cs-CZ" sz="2600" dirty="0" smtClean="0">
                <a:solidFill>
                  <a:srgbClr val="FF0000"/>
                </a:solidFill>
              </a:rPr>
              <a:t>1. hlášení</a:t>
            </a:r>
          </a:p>
          <a:p>
            <a:r>
              <a:rPr lang="cs-CZ" sz="2600" dirty="0" smtClean="0"/>
              <a:t>Více hlášení – 1. hlášení je připojeno ke všem, všechna další jsou připojena k tomu 1. hlášení . Doporučujeme </a:t>
            </a:r>
            <a:r>
              <a:rPr lang="cs-CZ" sz="2600" dirty="0" smtClean="0">
                <a:solidFill>
                  <a:srgbClr val="FF0000"/>
                </a:solidFill>
              </a:rPr>
              <a:t>vybrat toto 1. hlášení – závažné, aby bylo odesláno na SÚKL</a:t>
            </a:r>
            <a:endParaRPr lang="cs-CZ" sz="26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 LP </a:t>
            </a:r>
            <a:r>
              <a:rPr lang="cs-CZ" dirty="0" smtClean="0"/>
              <a:t>– 3. Literární hlášení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594844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5"/>
            <a:ext cx="8229600" cy="675074"/>
          </a:xfrm>
        </p:spPr>
        <p:txBody>
          <a:bodyPr>
            <a:normAutofit/>
          </a:bodyPr>
          <a:lstStyle/>
          <a:p>
            <a:r>
              <a:rPr lang="cs-CZ" sz="2800" dirty="0"/>
              <a:t>H</a:t>
            </a:r>
            <a:r>
              <a:rPr lang="cs-CZ" sz="2800" dirty="0" smtClean="0"/>
              <a:t>lášení ze studií – nutná kauzalita</a:t>
            </a:r>
            <a:endParaRPr lang="cs-CZ" sz="2800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493785"/>
            <a:ext cx="8229600" cy="4770530"/>
          </a:xfrm>
        </p:spPr>
        <p:txBody>
          <a:bodyPr>
            <a:normAutofit fontScale="92500"/>
          </a:bodyPr>
          <a:lstStyle/>
          <a:p>
            <a:r>
              <a:rPr lang="cs-CZ" sz="2400" dirty="0" smtClean="0"/>
              <a:t>Pravidlo pro hlášení z PASS a registrů (GVP Module VI část VI.C.1.2): </a:t>
            </a:r>
            <a:r>
              <a:rPr lang="en-US" sz="2400" dirty="0"/>
              <a:t>Only valid ICSRs </a:t>
            </a:r>
            <a:r>
              <a:rPr lang="en-US" sz="2400" dirty="0" smtClean="0"/>
              <a:t>of </a:t>
            </a:r>
            <a:r>
              <a:rPr lang="en-US" sz="2400" dirty="0"/>
              <a:t>adverse reactions, </a:t>
            </a:r>
            <a:r>
              <a:rPr lang="en-US" sz="2400" u="sng" dirty="0"/>
              <a:t>which are suspected to be </a:t>
            </a:r>
            <a:r>
              <a:rPr lang="en-US" sz="2400" b="1" u="sng" dirty="0"/>
              <a:t>related to the studied </a:t>
            </a:r>
            <a:r>
              <a:rPr lang="en-US" sz="2400" u="sng" dirty="0"/>
              <a:t>(or supplied) </a:t>
            </a:r>
            <a:r>
              <a:rPr lang="en-US" sz="2400" b="1" u="sng" dirty="0"/>
              <a:t>medicinal product</a:t>
            </a:r>
            <a:r>
              <a:rPr lang="en-US" sz="2400" b="1" dirty="0"/>
              <a:t> </a:t>
            </a:r>
            <a:r>
              <a:rPr lang="en-US" sz="2400" dirty="0"/>
              <a:t>by the primary source or the receiver </a:t>
            </a:r>
            <a:r>
              <a:rPr lang="en-US" sz="2400" dirty="0" smtClean="0"/>
              <a:t>of </a:t>
            </a:r>
            <a:r>
              <a:rPr lang="en-US" sz="2400" dirty="0"/>
              <a:t>the case, should be reported. </a:t>
            </a:r>
            <a:endParaRPr lang="cs-CZ" sz="2400" dirty="0" smtClean="0"/>
          </a:p>
          <a:p>
            <a:r>
              <a:rPr lang="cs-CZ" sz="2400" b="1" dirty="0" smtClean="0">
                <a:solidFill>
                  <a:srgbClr val="FF0000"/>
                </a:solidFill>
              </a:rPr>
              <a:t>Nehlásit v rámci studie, pokud NÚ nesouvisí s žádným LP, který je předmětem studie </a:t>
            </a:r>
            <a:r>
              <a:rPr lang="cs-CZ" sz="2400" b="1" dirty="0" smtClean="0"/>
              <a:t>– </a:t>
            </a:r>
            <a:r>
              <a:rPr lang="cs-CZ" sz="2400" dirty="0" smtClean="0"/>
              <a:t>pokud ale došlo k závažnému NÚ – nahlásit buď držiteli podezřelého LP nebo SÚKL jako 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spontánní hlášení</a:t>
            </a:r>
          </a:p>
          <a:p>
            <a:r>
              <a:rPr lang="cs-CZ" sz="2400" dirty="0" smtClean="0"/>
              <a:t>Hlásit při existující kauzalitě se studovaným LP – musí to být vyznačeno v poli pro </a:t>
            </a:r>
            <a:r>
              <a:rPr lang="cs-CZ" sz="2400" dirty="0" err="1" smtClean="0"/>
              <a:t>Causality</a:t>
            </a:r>
            <a:r>
              <a:rPr lang="cs-CZ" sz="2400" dirty="0" smtClean="0"/>
              <a:t> </a:t>
            </a:r>
            <a:r>
              <a:rPr lang="cs-CZ" sz="2400" dirty="0" err="1" smtClean="0"/>
              <a:t>assessment</a:t>
            </a:r>
            <a:endParaRPr lang="cs-CZ" sz="2400" dirty="0" smtClean="0"/>
          </a:p>
          <a:p>
            <a:r>
              <a:rPr lang="cs-CZ" sz="2400" b="1" dirty="0" smtClean="0">
                <a:solidFill>
                  <a:srgbClr val="FF0000"/>
                </a:solidFill>
              </a:rPr>
              <a:t>Nehlásit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/>
              <a:t>tzv. „</a:t>
            </a:r>
            <a:r>
              <a:rPr lang="cs-CZ" sz="2400" dirty="0" err="1" smtClean="0"/>
              <a:t>eventy</a:t>
            </a:r>
            <a:r>
              <a:rPr lang="cs-CZ" sz="2400" dirty="0" smtClean="0"/>
              <a:t>“ – události </a:t>
            </a:r>
            <a:r>
              <a:rPr lang="cs-CZ" sz="2400" b="1" dirty="0" smtClean="0">
                <a:solidFill>
                  <a:srgbClr val="FF0000"/>
                </a:solidFill>
              </a:rPr>
              <a:t>nesouvisející</a:t>
            </a:r>
            <a:r>
              <a:rPr lang="cs-CZ" sz="2400" dirty="0" smtClean="0"/>
              <a:t> s podanými LP – pády ze žebříku a následné zlomeniny, plánované operace s hospitalizací, otravy jídlem, úrazy při bouračkách, ...</a:t>
            </a:r>
            <a:endParaRPr lang="cs-CZ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 LP  - </a:t>
            </a:r>
            <a:r>
              <a:rPr lang="cs-CZ" dirty="0" smtClean="0"/>
              <a:t>4. Hlášení z poregistračních studií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601558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900100"/>
          </a:xfrm>
        </p:spPr>
        <p:txBody>
          <a:bodyPr>
            <a:normAutofit/>
          </a:bodyPr>
          <a:lstStyle/>
          <a:p>
            <a:r>
              <a:rPr lang="cs-CZ" sz="2800" dirty="0"/>
              <a:t>H</a:t>
            </a:r>
            <a:r>
              <a:rPr lang="cs-CZ" sz="2800" dirty="0" smtClean="0"/>
              <a:t>lášení ze studií – jak zadat ICSR ze studie</a:t>
            </a:r>
            <a:endParaRPr lang="cs-CZ" sz="2800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98830"/>
            <a:ext cx="8229600" cy="3825425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Přehled v GVP Module VI část VI.C.6.2.3.7. </a:t>
            </a:r>
            <a:r>
              <a:rPr lang="en-US" sz="2400" i="1" dirty="0"/>
              <a:t>Reports originating from </a:t>
            </a:r>
            <a:r>
              <a:rPr lang="en-US" sz="2400" i="1" dirty="0" err="1"/>
              <a:t>organised</a:t>
            </a:r>
            <a:r>
              <a:rPr lang="en-US" sz="2400" i="1" dirty="0"/>
              <a:t> data collection systems and other </a:t>
            </a:r>
            <a:r>
              <a:rPr lang="en-US" sz="2400" i="1" dirty="0" smtClean="0"/>
              <a:t>systems</a:t>
            </a:r>
            <a:endParaRPr lang="cs-CZ" sz="2400" i="1" dirty="0" smtClean="0"/>
          </a:p>
          <a:p>
            <a:pPr lvl="0"/>
            <a:endParaRPr lang="cs-CZ" sz="2400" dirty="0" smtClean="0"/>
          </a:p>
          <a:p>
            <a:pPr lvl="0"/>
            <a:r>
              <a:rPr lang="cs-CZ" sz="2400" dirty="0" smtClean="0"/>
              <a:t>Existuje </a:t>
            </a:r>
            <a:r>
              <a:rPr lang="cs-CZ" sz="2400" b="1" dirty="0" smtClean="0">
                <a:solidFill>
                  <a:srgbClr val="FF0000"/>
                </a:solidFill>
              </a:rPr>
              <a:t>souvislost</a:t>
            </a:r>
            <a:r>
              <a:rPr lang="cs-CZ" sz="2400" dirty="0" smtClean="0"/>
              <a:t> nežádoucí reakce </a:t>
            </a:r>
            <a:r>
              <a:rPr lang="cs-CZ" sz="2400" b="1" dirty="0" smtClean="0">
                <a:solidFill>
                  <a:srgbClr val="FF0000"/>
                </a:solidFill>
              </a:rPr>
              <a:t>s alespoň jedním  LP studie</a:t>
            </a:r>
            <a:r>
              <a:rPr lang="cs-CZ" sz="2400" dirty="0" smtClean="0"/>
              <a:t>: Hlášení zadat jako </a:t>
            </a:r>
            <a:r>
              <a:rPr lang="cs-CZ" sz="2400" b="1" dirty="0"/>
              <a:t>hlášení Report </a:t>
            </a:r>
            <a:r>
              <a:rPr lang="cs-CZ" sz="2400" b="1" dirty="0" err="1"/>
              <a:t>from</a:t>
            </a:r>
            <a:r>
              <a:rPr lang="cs-CZ" sz="2400" b="1" dirty="0"/>
              <a:t> Study </a:t>
            </a:r>
            <a:r>
              <a:rPr lang="cs-CZ" sz="2400" dirty="0"/>
              <a:t>(A.1.4.) a s upřesněním </a:t>
            </a:r>
            <a:r>
              <a:rPr lang="cs-CZ" sz="2400" b="1" dirty="0" err="1"/>
              <a:t>Other</a:t>
            </a:r>
            <a:r>
              <a:rPr lang="cs-CZ" sz="2400" b="1" dirty="0"/>
              <a:t> </a:t>
            </a:r>
            <a:r>
              <a:rPr lang="cs-CZ" sz="2400" b="1" dirty="0" err="1"/>
              <a:t>studies</a:t>
            </a:r>
            <a:r>
              <a:rPr lang="cs-CZ" sz="2400" b="1" dirty="0"/>
              <a:t> </a:t>
            </a:r>
            <a:r>
              <a:rPr lang="cs-CZ" sz="2400" dirty="0"/>
              <a:t>nebo </a:t>
            </a:r>
            <a:r>
              <a:rPr lang="cs-CZ" sz="2400" b="1" dirty="0" err="1"/>
              <a:t>Individual</a:t>
            </a:r>
            <a:r>
              <a:rPr lang="cs-CZ" sz="2400" b="1" dirty="0"/>
              <a:t> </a:t>
            </a:r>
            <a:r>
              <a:rPr lang="cs-CZ" sz="2400" b="1" dirty="0" err="1"/>
              <a:t>patient</a:t>
            </a:r>
            <a:r>
              <a:rPr lang="cs-CZ" sz="2400" b="1" dirty="0"/>
              <a:t> use</a:t>
            </a:r>
            <a:r>
              <a:rPr lang="cs-CZ" sz="2400" dirty="0"/>
              <a:t> (</a:t>
            </a:r>
            <a:r>
              <a:rPr lang="cs-CZ" sz="2400" dirty="0" smtClean="0"/>
              <a:t>A.2.3.3)</a:t>
            </a:r>
          </a:p>
          <a:p>
            <a:pPr lvl="0"/>
            <a:r>
              <a:rPr lang="cs-CZ" sz="2400" dirty="0"/>
              <a:t>K</a:t>
            </a:r>
            <a:r>
              <a:rPr lang="cs-CZ" sz="2400" dirty="0" smtClean="0"/>
              <a:t>auzalita musí být zadána v </a:t>
            </a:r>
            <a:r>
              <a:rPr lang="cs-CZ" sz="2400" dirty="0"/>
              <a:t>poli </a:t>
            </a:r>
            <a:r>
              <a:rPr lang="cs-CZ" sz="2400" dirty="0" smtClean="0"/>
              <a:t>B.4.k.18 (kauzalita </a:t>
            </a:r>
            <a:r>
              <a:rPr lang="cs-CZ" sz="2400" dirty="0" err="1" smtClean="0"/>
              <a:t>MAHa</a:t>
            </a:r>
            <a:r>
              <a:rPr lang="cs-CZ" sz="2400" dirty="0" smtClean="0"/>
              <a:t> a </a:t>
            </a:r>
            <a:r>
              <a:rPr lang="cs-CZ" sz="2400" dirty="0" err="1" smtClean="0"/>
              <a:t>hlásitele</a:t>
            </a:r>
            <a:r>
              <a:rPr lang="cs-CZ" sz="2400" dirty="0" smtClean="0"/>
              <a:t> se může lišit, alespoň jedna však musí být pozitivní)</a:t>
            </a:r>
            <a:endParaRPr lang="cs-CZ" sz="2400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 LP  - </a:t>
            </a:r>
            <a:r>
              <a:rPr lang="cs-CZ" dirty="0" smtClean="0"/>
              <a:t>4. </a:t>
            </a:r>
            <a:r>
              <a:rPr lang="cs-CZ" dirty="0"/>
              <a:t>Hlášení z poregistračních studií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978990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9001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Hlášení ze studií </a:t>
            </a:r>
            <a:r>
              <a:rPr lang="cs-CZ" sz="2800" dirty="0"/>
              <a:t>– </a:t>
            </a:r>
            <a:r>
              <a:rPr lang="cs-CZ" sz="2800" dirty="0" smtClean="0"/>
              <a:t>jak zadat ICSR ze studie</a:t>
            </a:r>
            <a:endParaRPr lang="cs-CZ" sz="2800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98830"/>
            <a:ext cx="8075240" cy="4005445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Pokud hlášení od reportéra pro zadavatele studie nemá stanovenou kauzalitu (nikdo se na ní </a:t>
            </a:r>
            <a:r>
              <a:rPr lang="cs-CZ" sz="2400" dirty="0" err="1" smtClean="0"/>
              <a:t>hlásitele</a:t>
            </a:r>
            <a:r>
              <a:rPr lang="cs-CZ" sz="2400" dirty="0" smtClean="0"/>
              <a:t> neptá) – nutné </a:t>
            </a:r>
            <a:r>
              <a:rPr lang="cs-CZ" sz="2400" b="1" dirty="0" smtClean="0">
                <a:solidFill>
                  <a:srgbClr val="FF0000"/>
                </a:solidFill>
              </a:rPr>
              <a:t>udělat nejdříve FU a zjistit, jak </a:t>
            </a:r>
            <a:r>
              <a:rPr lang="cs-CZ" sz="2400" b="1" dirty="0" err="1" smtClean="0">
                <a:solidFill>
                  <a:srgbClr val="FF0000"/>
                </a:solidFill>
              </a:rPr>
              <a:t>hlásitel</a:t>
            </a:r>
            <a:r>
              <a:rPr lang="cs-CZ" sz="2400" b="1" dirty="0" smtClean="0">
                <a:solidFill>
                  <a:srgbClr val="FF0000"/>
                </a:solidFill>
              </a:rPr>
              <a:t> hodnotí kauzalitu LP k NÚ</a:t>
            </a:r>
          </a:p>
          <a:p>
            <a:r>
              <a:rPr lang="cs-CZ" sz="2400" u="sng" dirty="0" smtClean="0"/>
              <a:t>Neodesílat hlášení ze studií s kauzalitou Not </a:t>
            </a:r>
            <a:r>
              <a:rPr lang="cs-CZ" sz="2400" u="sng" dirty="0" err="1" smtClean="0"/>
              <a:t>Reported</a:t>
            </a:r>
            <a:r>
              <a:rPr lang="cs-CZ" sz="2400" u="sng" dirty="0" smtClean="0"/>
              <a:t> pro LP ve studijní medikaci </a:t>
            </a:r>
            <a:r>
              <a:rPr lang="cs-CZ" sz="2400" dirty="0" smtClean="0"/>
              <a:t>(po které by následoval FU s tím, že je kauzalita (případně) vyloučena) </a:t>
            </a:r>
          </a:p>
          <a:p>
            <a:r>
              <a:rPr lang="cs-CZ" sz="2400" dirty="0" smtClean="0"/>
              <a:t>Je povinností držitele vyhodnotit kauzalitu, pokud ji reportér neuvedl</a:t>
            </a:r>
          </a:p>
          <a:p>
            <a:r>
              <a:rPr lang="cs-CZ" sz="2400" b="1" dirty="0" smtClean="0"/>
              <a:t>NÚ označené jako Not </a:t>
            </a:r>
            <a:r>
              <a:rPr lang="cs-CZ" sz="2400" b="1" dirty="0" err="1" smtClean="0"/>
              <a:t>Related</a:t>
            </a:r>
            <a:r>
              <a:rPr lang="cs-CZ" sz="2400" b="1" dirty="0" smtClean="0"/>
              <a:t> jsou také ve výpisech </a:t>
            </a:r>
            <a:r>
              <a:rPr lang="cs-CZ" sz="2400" b="1" dirty="0" err="1" smtClean="0"/>
              <a:t>Signal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Detection</a:t>
            </a:r>
            <a:r>
              <a:rPr lang="cs-CZ" sz="2400" b="1" dirty="0" smtClean="0"/>
              <a:t> z EVDAS </a:t>
            </a:r>
            <a:endParaRPr lang="cs-CZ" sz="2400" b="1" u="sng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 LP  - </a:t>
            </a:r>
            <a:r>
              <a:rPr lang="cs-CZ" dirty="0" smtClean="0"/>
              <a:t>4. </a:t>
            </a:r>
            <a:r>
              <a:rPr lang="cs-CZ" dirty="0"/>
              <a:t>Hlášení z poregistračních studií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919409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765084"/>
          </a:xfrm>
        </p:spPr>
        <p:txBody>
          <a:bodyPr>
            <a:normAutofit/>
          </a:bodyPr>
          <a:lstStyle/>
          <a:p>
            <a:r>
              <a:rPr lang="cs-CZ" sz="2800" dirty="0"/>
              <a:t>H</a:t>
            </a:r>
            <a:r>
              <a:rPr lang="cs-CZ" sz="2800" dirty="0" smtClean="0"/>
              <a:t>lášení ze studií – reakce nesouvisí s LP studie</a:t>
            </a:r>
            <a:endParaRPr lang="cs-CZ" sz="2800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98830"/>
            <a:ext cx="8229600" cy="42211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Pokud </a:t>
            </a:r>
            <a:r>
              <a:rPr lang="cs-CZ" sz="2400" u="sng" dirty="0" smtClean="0"/>
              <a:t>jediným podezřelým z NÚ je LP, který není studijní medikací v rámci studie a je zároveň vyloučena interakce s LP ve studii </a:t>
            </a:r>
            <a:r>
              <a:rPr lang="cs-CZ" sz="2400" dirty="0" smtClean="0"/>
              <a:t>:</a:t>
            </a:r>
          </a:p>
          <a:p>
            <a:r>
              <a:rPr lang="cs-CZ" sz="2400" dirty="0"/>
              <a:t>Hlášení </a:t>
            </a:r>
            <a:r>
              <a:rPr lang="cs-CZ" sz="2400" b="1" dirty="0"/>
              <a:t>nesouvisí se studií </a:t>
            </a:r>
            <a:r>
              <a:rPr lang="cs-CZ" sz="2400" dirty="0" smtClean="0"/>
              <a:t>=</a:t>
            </a:r>
            <a:r>
              <a:rPr lang="en-US" sz="2400" dirty="0" smtClean="0"/>
              <a:t>&gt;</a:t>
            </a:r>
            <a:r>
              <a:rPr lang="cs-CZ" sz="2400" dirty="0" smtClean="0"/>
              <a:t> </a:t>
            </a:r>
            <a:r>
              <a:rPr lang="cs-CZ" sz="2400" dirty="0"/>
              <a:t>je odesláno lékařem (HCP) přímo na </a:t>
            </a:r>
            <a:r>
              <a:rPr lang="cs-CZ" sz="2400" dirty="0" smtClean="0"/>
              <a:t>SÚKL (</a:t>
            </a:r>
            <a:r>
              <a:rPr lang="cs-CZ" sz="2400" dirty="0" err="1" smtClean="0"/>
              <a:t>ZoL</a:t>
            </a:r>
            <a:r>
              <a:rPr lang="cs-CZ" sz="2400" dirty="0" smtClean="0"/>
              <a:t>) </a:t>
            </a:r>
            <a:r>
              <a:rPr lang="cs-CZ" sz="2400" dirty="0"/>
              <a:t>nebo </a:t>
            </a:r>
            <a:r>
              <a:rPr lang="cs-CZ" sz="2400" dirty="0" smtClean="0"/>
              <a:t>MAH tohoto přípravku – ne však oběma</a:t>
            </a:r>
            <a:endParaRPr lang="cs-CZ" sz="2400" dirty="0"/>
          </a:p>
          <a:p>
            <a:r>
              <a:rPr lang="cs-CZ" sz="2400" dirty="0" smtClean="0"/>
              <a:t>Hlášení je zadáno jako </a:t>
            </a:r>
            <a:r>
              <a:rPr lang="cs-CZ" sz="2400" b="1" dirty="0" smtClean="0"/>
              <a:t>spontánní</a:t>
            </a:r>
            <a:r>
              <a:rPr lang="cs-CZ" sz="2400" dirty="0" smtClean="0"/>
              <a:t> (</a:t>
            </a:r>
            <a:r>
              <a:rPr lang="cs-CZ" sz="2400" dirty="0" err="1" smtClean="0"/>
              <a:t>Spontaneous</a:t>
            </a:r>
            <a:r>
              <a:rPr lang="cs-CZ" sz="2400" dirty="0" smtClean="0"/>
              <a:t> v A.1.4)</a:t>
            </a:r>
          </a:p>
          <a:p>
            <a:r>
              <a:rPr lang="cs-CZ" sz="2400" dirty="0" smtClean="0"/>
              <a:t>Pokud nejste MAH </a:t>
            </a:r>
            <a:r>
              <a:rPr lang="en-US" sz="2400" dirty="0" smtClean="0"/>
              <a:t>=&gt;</a:t>
            </a:r>
            <a:r>
              <a:rPr lang="cs-CZ" sz="2400" dirty="0" smtClean="0"/>
              <a:t> informovat HCP ve studii, co dělat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 LP – </a:t>
            </a:r>
            <a:r>
              <a:rPr lang="cs-CZ" dirty="0" smtClean="0"/>
              <a:t>4. </a:t>
            </a:r>
            <a:r>
              <a:rPr lang="cs-CZ" dirty="0"/>
              <a:t>Hlášení z poregistračních studií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8322892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765084"/>
          </a:xfrm>
        </p:spPr>
        <p:txBody>
          <a:bodyPr>
            <a:normAutofit/>
          </a:bodyPr>
          <a:lstStyle/>
          <a:p>
            <a:r>
              <a:rPr lang="cs-CZ" sz="2800" dirty="0" smtClean="0"/>
              <a:t>Hlášení z pacientských programů - definice</a:t>
            </a:r>
            <a:endParaRPr lang="cs-CZ" sz="2800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98830"/>
            <a:ext cx="8229600" cy="422117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Podle GVP Module VI část VI.C.1.2.2. </a:t>
            </a:r>
            <a:r>
              <a:rPr lang="en-US" sz="2400" i="1" dirty="0"/>
              <a:t>Compassionate use, named patient use </a:t>
            </a:r>
            <a:r>
              <a:rPr lang="cs-CZ" sz="2400" dirty="0" smtClean="0"/>
              <a:t>mohou být hlášení z těchto programů:</a:t>
            </a:r>
          </a:p>
          <a:p>
            <a:pPr marL="0" indent="0">
              <a:buNone/>
            </a:pPr>
            <a:endParaRPr lang="cs-CZ" sz="2400" dirty="0" smtClean="0"/>
          </a:p>
          <a:p>
            <a:r>
              <a:rPr lang="cs-CZ" sz="2400" dirty="0" err="1" smtClean="0"/>
              <a:t>Solicited</a:t>
            </a:r>
            <a:r>
              <a:rPr lang="cs-CZ" sz="2400" dirty="0" smtClean="0"/>
              <a:t> (Ze studie) – pokud </a:t>
            </a:r>
            <a:r>
              <a:rPr lang="cs-CZ" sz="2400" u="sng" dirty="0" smtClean="0"/>
              <a:t>jsou</a:t>
            </a:r>
            <a:r>
              <a:rPr lang="cs-CZ" sz="2400" dirty="0" smtClean="0"/>
              <a:t> v rámci programů </a:t>
            </a:r>
            <a:r>
              <a:rPr lang="cs-CZ" sz="2400" u="sng" dirty="0" smtClean="0"/>
              <a:t>aktivně zjišťovány NÚ </a:t>
            </a:r>
            <a:r>
              <a:rPr lang="cs-CZ" sz="2400" dirty="0" smtClean="0"/>
              <a:t>(od zadavatele, v rámci požadovaných dotazníků)</a:t>
            </a:r>
            <a:endParaRPr lang="cs-CZ" sz="2400" u="sng" dirty="0" smtClean="0"/>
          </a:p>
          <a:p>
            <a:r>
              <a:rPr lang="cs-CZ" sz="2400" dirty="0" smtClean="0"/>
              <a:t>Spontánní – pokud NÚ </a:t>
            </a:r>
            <a:r>
              <a:rPr lang="cs-CZ" sz="2400" u="sng" dirty="0" smtClean="0"/>
              <a:t>nejsou</a:t>
            </a:r>
            <a:r>
              <a:rPr lang="cs-CZ" sz="2400" dirty="0" smtClean="0"/>
              <a:t> v rámci programů </a:t>
            </a:r>
            <a:r>
              <a:rPr lang="cs-CZ" sz="2400" u="sng" dirty="0" smtClean="0"/>
              <a:t>aktivně zjišťovány,</a:t>
            </a:r>
            <a:r>
              <a:rPr lang="cs-CZ" sz="2400" dirty="0" smtClean="0"/>
              <a:t> </a:t>
            </a:r>
            <a:r>
              <a:rPr lang="cs-CZ" sz="2400" dirty="0" err="1" smtClean="0"/>
              <a:t>hlásitel</a:t>
            </a:r>
            <a:r>
              <a:rPr lang="cs-CZ" sz="2400" dirty="0" smtClean="0"/>
              <a:t> spontánně hlásí (na SÚKL, MAH)</a:t>
            </a:r>
            <a:endParaRPr lang="cs-CZ" sz="2400" u="sng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 LP  - </a:t>
            </a:r>
            <a:r>
              <a:rPr lang="cs-CZ" dirty="0" smtClean="0"/>
              <a:t>5. Hlášení z pacientských programů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734094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900100"/>
          </a:xfrm>
        </p:spPr>
        <p:txBody>
          <a:bodyPr>
            <a:normAutofit/>
          </a:bodyPr>
          <a:lstStyle/>
          <a:p>
            <a:r>
              <a:rPr lang="cs-CZ" sz="2800" dirty="0"/>
              <a:t>Hlášení z pacientských </a:t>
            </a:r>
            <a:r>
              <a:rPr lang="cs-CZ" sz="2800" dirty="0" smtClean="0"/>
              <a:t>programů – pacientská </a:t>
            </a:r>
            <a:r>
              <a:rPr lang="cs-CZ" sz="2800" dirty="0" err="1" smtClean="0"/>
              <a:t>vs</a:t>
            </a:r>
            <a:r>
              <a:rPr lang="cs-CZ" sz="2800" dirty="0" smtClean="0"/>
              <a:t> HCP</a:t>
            </a:r>
            <a:endParaRPr lang="cs-CZ" sz="2800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673805"/>
            <a:ext cx="8229600" cy="4446195"/>
          </a:xfrm>
        </p:spPr>
        <p:txBody>
          <a:bodyPr>
            <a:normAutofit fontScale="92500" lnSpcReduction="20000"/>
          </a:bodyPr>
          <a:lstStyle/>
          <a:p>
            <a:r>
              <a:rPr lang="cs-CZ" sz="2600" dirty="0"/>
              <a:t>I</a:t>
            </a:r>
            <a:r>
              <a:rPr lang="cs-CZ" sz="2600" dirty="0" smtClean="0"/>
              <a:t>nformace o NÚ sbírány </a:t>
            </a:r>
            <a:r>
              <a:rPr lang="cs-CZ" sz="2600" dirty="0"/>
              <a:t>lékaři nebo </a:t>
            </a:r>
            <a:r>
              <a:rPr lang="cs-CZ" sz="2600" dirty="0" smtClean="0"/>
              <a:t>HCP </a:t>
            </a:r>
            <a:r>
              <a:rPr lang="cs-CZ" sz="2600" dirty="0"/>
              <a:t>v rámci dotazníků nebo na telefonních </a:t>
            </a:r>
            <a:r>
              <a:rPr lang="cs-CZ" sz="2600" dirty="0" smtClean="0"/>
              <a:t>linkách - hlášení </a:t>
            </a:r>
            <a:r>
              <a:rPr lang="cs-CZ" sz="2600" dirty="0"/>
              <a:t>jsou považována za </a:t>
            </a:r>
            <a:r>
              <a:rPr lang="cs-CZ" sz="2600" b="1" dirty="0"/>
              <a:t>pacientská</a:t>
            </a:r>
            <a:r>
              <a:rPr lang="cs-CZ" sz="2600" dirty="0"/>
              <a:t>. </a:t>
            </a:r>
            <a:endParaRPr lang="cs-CZ" sz="2600" dirty="0" smtClean="0"/>
          </a:p>
          <a:p>
            <a:r>
              <a:rPr lang="cs-CZ" sz="2600" dirty="0" smtClean="0"/>
              <a:t>HCP, </a:t>
            </a:r>
            <a:r>
              <a:rPr lang="cs-CZ" sz="2600" dirty="0"/>
              <a:t>který informaci takto získal, není ošetřujícím lékařem pacienta ani není schopen podat </a:t>
            </a:r>
            <a:r>
              <a:rPr lang="cs-CZ" sz="2600" dirty="0" smtClean="0"/>
              <a:t>další </a:t>
            </a:r>
            <a:r>
              <a:rPr lang="cs-CZ" sz="2600" dirty="0"/>
              <a:t>informace o okolnostech nahlášené nežádoucí reakce v případě nutného </a:t>
            </a:r>
            <a:r>
              <a:rPr lang="cs-CZ" sz="2600" dirty="0" err="1"/>
              <a:t>follow</a:t>
            </a:r>
            <a:r>
              <a:rPr lang="cs-CZ" sz="2600" dirty="0"/>
              <a:t>-up (FU) k hlášení. </a:t>
            </a:r>
            <a:endParaRPr lang="cs-CZ" sz="2600" dirty="0" smtClean="0"/>
          </a:p>
          <a:p>
            <a:r>
              <a:rPr lang="cs-CZ" sz="2600" dirty="0"/>
              <a:t>I</a:t>
            </a:r>
            <a:r>
              <a:rPr lang="cs-CZ" sz="2600" dirty="0" smtClean="0"/>
              <a:t>nformace získány přímým kontaktem s pacientem (např. sestry kontrolující aplikaci LP) a HCP reakci viděl - hlášení považována za </a:t>
            </a:r>
            <a:r>
              <a:rPr lang="cs-CZ" sz="2600" b="1" dirty="0" smtClean="0"/>
              <a:t>hlášení od zdravotnického pracovníka</a:t>
            </a:r>
          </a:p>
          <a:p>
            <a:r>
              <a:rPr lang="cs-CZ" sz="2600" dirty="0"/>
              <a:t>S</a:t>
            </a:r>
            <a:r>
              <a:rPr lang="cs-CZ" sz="2600" dirty="0" smtClean="0"/>
              <a:t>ám pacient je zdravotnický pracovník (byť v jiné specializaci) - jeho hlášení považována </a:t>
            </a:r>
            <a:r>
              <a:rPr lang="cs-CZ" sz="2600" dirty="0"/>
              <a:t>za </a:t>
            </a:r>
            <a:r>
              <a:rPr lang="cs-CZ" sz="2600" b="1" dirty="0"/>
              <a:t>hlášení od zdravotnického </a:t>
            </a:r>
            <a:r>
              <a:rPr lang="cs-CZ" sz="2600" b="1" dirty="0" smtClean="0"/>
              <a:t>pracovníka</a:t>
            </a:r>
            <a:endParaRPr lang="cs-CZ" sz="2600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 LP – 5. Hlášení z pacientských programů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05938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9001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Hlášení z klinického hodnocení - SUSAR</a:t>
            </a:r>
            <a:endParaRPr lang="cs-CZ" sz="2800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341529" y="1538790"/>
            <a:ext cx="8505945" cy="4815535"/>
          </a:xfrm>
        </p:spPr>
        <p:txBody>
          <a:bodyPr>
            <a:noAutofit/>
          </a:bodyPr>
          <a:lstStyle/>
          <a:p>
            <a:pPr lvl="0"/>
            <a:r>
              <a:rPr lang="cs-CZ" sz="2400" dirty="0"/>
              <a:t>N</a:t>
            </a:r>
            <a:r>
              <a:rPr lang="cs-CZ" sz="2400" dirty="0" smtClean="0"/>
              <a:t>ežádoucí reakce souvisí s některým IMP – </a:t>
            </a:r>
            <a:r>
              <a:rPr lang="cs-CZ" sz="2400" dirty="0" smtClean="0">
                <a:solidFill>
                  <a:srgbClr val="FF0000"/>
                </a:solidFill>
              </a:rPr>
              <a:t>nepatří do EVPM!</a:t>
            </a:r>
          </a:p>
          <a:p>
            <a:pPr lvl="0"/>
            <a:r>
              <a:rPr lang="cs-CZ" sz="2400" dirty="0" smtClean="0"/>
              <a:t>Souvislost daná zkoušejícím (</a:t>
            </a:r>
            <a:r>
              <a:rPr lang="cs-CZ" sz="2400" dirty="0" err="1" smtClean="0"/>
              <a:t>reporter</a:t>
            </a:r>
            <a:r>
              <a:rPr lang="cs-CZ" sz="2400" dirty="0" smtClean="0"/>
              <a:t>=</a:t>
            </a:r>
            <a:r>
              <a:rPr lang="cs-CZ" sz="2400" dirty="0" err="1" smtClean="0"/>
              <a:t>investigator</a:t>
            </a:r>
            <a:r>
              <a:rPr lang="cs-CZ" sz="2400" dirty="0" smtClean="0"/>
              <a:t>), pokud nevyloučena, kauzalita je možná - vytvoří se hlášení </a:t>
            </a:r>
          </a:p>
          <a:p>
            <a:pPr lvl="0"/>
            <a:r>
              <a:rPr lang="cs-CZ" sz="2400" dirty="0" smtClean="0"/>
              <a:t>IMP = studijní medikace: testovaný LP i komparátor</a:t>
            </a:r>
          </a:p>
          <a:p>
            <a:pPr lvl="0"/>
            <a:r>
              <a:rPr lang="cs-CZ" sz="2400" dirty="0" smtClean="0"/>
              <a:t>Reakce na IMP závažná a neočekávaná – </a:t>
            </a:r>
            <a:r>
              <a:rPr lang="cs-CZ" sz="2400" b="1" dirty="0" smtClean="0">
                <a:solidFill>
                  <a:srgbClr val="FF0000"/>
                </a:solidFill>
              </a:rPr>
              <a:t>zadavatel</a:t>
            </a:r>
            <a:r>
              <a:rPr lang="cs-CZ" sz="2400" dirty="0" smtClean="0"/>
              <a:t> hlásí </a:t>
            </a:r>
            <a:r>
              <a:rPr lang="cs-CZ" sz="2400" b="1" dirty="0" smtClean="0">
                <a:solidFill>
                  <a:srgbClr val="FF0000"/>
                </a:solidFill>
              </a:rPr>
              <a:t>SUSAR</a:t>
            </a:r>
          </a:p>
          <a:p>
            <a:r>
              <a:rPr lang="cs-CZ" sz="2400" dirty="0" err="1" smtClean="0"/>
              <a:t>SUSARy</a:t>
            </a:r>
            <a:r>
              <a:rPr lang="cs-CZ" sz="2400" dirty="0" smtClean="0"/>
              <a:t> do </a:t>
            </a:r>
            <a:r>
              <a:rPr lang="cs-CZ" sz="2400" u="sng" dirty="0"/>
              <a:t>EVCTM</a:t>
            </a:r>
            <a:r>
              <a:rPr lang="cs-CZ" sz="2400" dirty="0"/>
              <a:t> podle pravidel a požadavků pro hlášení z KH (povinné položky: </a:t>
            </a:r>
            <a:r>
              <a:rPr lang="cs-CZ" sz="2400" dirty="0" err="1"/>
              <a:t>causality</a:t>
            </a:r>
            <a:r>
              <a:rPr lang="cs-CZ" sz="2400" dirty="0"/>
              <a:t> </a:t>
            </a:r>
            <a:r>
              <a:rPr lang="cs-CZ" sz="2400" dirty="0" err="1" smtClean="0"/>
              <a:t>assessment</a:t>
            </a:r>
            <a:r>
              <a:rPr lang="cs-CZ" sz="2400" dirty="0" smtClean="0"/>
              <a:t>, musí být alespoň </a:t>
            </a:r>
            <a:r>
              <a:rPr lang="cs-CZ" sz="2400" dirty="0"/>
              <a:t>jedno hodnocení jako </a:t>
            </a:r>
            <a:r>
              <a:rPr lang="cs-CZ" sz="2400" dirty="0" err="1"/>
              <a:t>Related</a:t>
            </a:r>
            <a:r>
              <a:rPr lang="cs-CZ" sz="2400" dirty="0"/>
              <a:t>, </a:t>
            </a:r>
            <a:r>
              <a:rPr lang="cs-CZ" sz="2400" dirty="0" err="1"/>
              <a:t>Eudra</a:t>
            </a:r>
            <a:r>
              <a:rPr lang="cs-CZ" sz="2400" dirty="0"/>
              <a:t> </a:t>
            </a:r>
            <a:r>
              <a:rPr lang="cs-CZ" sz="2400" dirty="0" smtClean="0"/>
              <a:t>CT, </a:t>
            </a:r>
            <a:r>
              <a:rPr lang="cs-CZ" sz="2400" dirty="0"/>
              <a:t>účinné látky pro </a:t>
            </a:r>
            <a:r>
              <a:rPr lang="cs-CZ" sz="2400" dirty="0" smtClean="0"/>
              <a:t>podezřelé LP)</a:t>
            </a:r>
          </a:p>
          <a:p>
            <a:pPr lvl="0"/>
            <a:r>
              <a:rPr lang="cs-CZ" sz="2400" b="1" dirty="0" err="1">
                <a:solidFill>
                  <a:srgbClr val="FF0000"/>
                </a:solidFill>
              </a:rPr>
              <a:t>SUSARy</a:t>
            </a:r>
            <a:r>
              <a:rPr lang="cs-CZ" sz="2400" b="1" dirty="0"/>
              <a:t> </a:t>
            </a:r>
            <a:r>
              <a:rPr lang="cs-CZ" sz="2400" dirty="0"/>
              <a:t>se na SÚKL hlásí vždy s </a:t>
            </a:r>
            <a:r>
              <a:rPr lang="cs-CZ" sz="2400" u="sng" dirty="0" err="1"/>
              <a:t>odslepenými</a:t>
            </a:r>
            <a:r>
              <a:rPr lang="cs-CZ" sz="2400" u="sng" dirty="0"/>
              <a:t> </a:t>
            </a:r>
            <a:r>
              <a:rPr lang="cs-CZ" sz="2400" u="sng" dirty="0" smtClean="0"/>
              <a:t>údaji</a:t>
            </a:r>
            <a:r>
              <a:rPr lang="cs-CZ" sz="2400" dirty="0" smtClean="0"/>
              <a:t>, nelze zadat např. </a:t>
            </a:r>
            <a:r>
              <a:rPr lang="cs-CZ" sz="2400" b="1" dirty="0" err="1" smtClean="0"/>
              <a:t>blinded</a:t>
            </a:r>
            <a:r>
              <a:rPr lang="cs-CZ" sz="2400" b="1" dirty="0" smtClean="0"/>
              <a:t> paracetamol</a:t>
            </a:r>
            <a:endParaRPr lang="cs-CZ" sz="2400" dirty="0" smtClean="0"/>
          </a:p>
          <a:p>
            <a:pPr lvl="0"/>
            <a:r>
              <a:rPr lang="cs-CZ" sz="2400" dirty="0"/>
              <a:t>Reakce je očekávaná nebo nezávažná – hlášení patří do </a:t>
            </a:r>
            <a:r>
              <a:rPr lang="cs-CZ" sz="2400" b="1" dirty="0" smtClean="0">
                <a:solidFill>
                  <a:srgbClr val="FF0000"/>
                </a:solidFill>
              </a:rPr>
              <a:t>DSUR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 LP – </a:t>
            </a:r>
            <a:r>
              <a:rPr lang="cs-CZ" dirty="0" smtClean="0"/>
              <a:t>6. Hlášení z klinických hodnocení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10345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9001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Hlášení z klinického hodnocení – jako spontánní ICSR</a:t>
            </a:r>
            <a:endParaRPr lang="cs-CZ" sz="2800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725525"/>
          </a:xfrm>
        </p:spPr>
        <p:txBody>
          <a:bodyPr>
            <a:normAutofit/>
          </a:bodyPr>
          <a:lstStyle/>
          <a:p>
            <a:pPr lvl="0"/>
            <a:r>
              <a:rPr lang="cs-CZ" sz="2400" dirty="0"/>
              <a:t>Pokud nežádoucí reakce </a:t>
            </a:r>
            <a:r>
              <a:rPr lang="cs-CZ" sz="2400" b="1" dirty="0" smtClean="0">
                <a:solidFill>
                  <a:srgbClr val="FF0000"/>
                </a:solidFill>
              </a:rPr>
              <a:t>nesouvisí </a:t>
            </a:r>
            <a:r>
              <a:rPr lang="cs-CZ" sz="2400" b="1" dirty="0">
                <a:solidFill>
                  <a:srgbClr val="FF0000"/>
                </a:solidFill>
              </a:rPr>
              <a:t>s </a:t>
            </a:r>
            <a:r>
              <a:rPr lang="cs-CZ" sz="2400" b="1" dirty="0" smtClean="0">
                <a:solidFill>
                  <a:srgbClr val="FF0000"/>
                </a:solidFill>
              </a:rPr>
              <a:t>žádným IMP </a:t>
            </a:r>
            <a:r>
              <a:rPr lang="cs-CZ" sz="2400" dirty="0"/>
              <a:t>– </a:t>
            </a:r>
            <a:r>
              <a:rPr lang="cs-CZ" sz="2400" dirty="0" smtClean="0"/>
              <a:t>hlásí se </a:t>
            </a:r>
            <a:r>
              <a:rPr lang="cs-CZ" sz="2400" dirty="0"/>
              <a:t>do </a:t>
            </a:r>
            <a:r>
              <a:rPr lang="cs-CZ" sz="2400" dirty="0" err="1"/>
              <a:t>postmarketingového</a:t>
            </a:r>
            <a:r>
              <a:rPr lang="cs-CZ" sz="2400" dirty="0"/>
              <a:t> </a:t>
            </a:r>
            <a:r>
              <a:rPr lang="cs-CZ" sz="2400" dirty="0" smtClean="0"/>
              <a:t>modulu </a:t>
            </a:r>
            <a:r>
              <a:rPr lang="cs-CZ" sz="2400" dirty="0" smtClean="0">
                <a:solidFill>
                  <a:srgbClr val="FF0000"/>
                </a:solidFill>
              </a:rPr>
              <a:t>EVPM</a:t>
            </a:r>
            <a:endParaRPr lang="cs-CZ" sz="2400" dirty="0">
              <a:solidFill>
                <a:srgbClr val="FF0000"/>
              </a:solidFill>
            </a:endParaRPr>
          </a:p>
          <a:p>
            <a:pPr lvl="0"/>
            <a:r>
              <a:rPr lang="cs-CZ" sz="2400" dirty="0"/>
              <a:t>Souvislost </a:t>
            </a:r>
            <a:r>
              <a:rPr lang="cs-CZ" sz="2400" dirty="0" smtClean="0"/>
              <a:t>opět daná zkoušejícím a pokud je tato s IMP vyloučena, nikdo mimo dané KH nemůže kauzalitu měnit</a:t>
            </a:r>
            <a:endParaRPr lang="cs-CZ" sz="2400" dirty="0"/>
          </a:p>
          <a:p>
            <a:pPr lvl="0"/>
            <a:r>
              <a:rPr lang="cs-CZ" sz="2400" dirty="0" smtClean="0"/>
              <a:t>Hlášení z </a:t>
            </a:r>
            <a:r>
              <a:rPr lang="cs-CZ" sz="2400" dirty="0"/>
              <a:t>KH se hlásí do </a:t>
            </a:r>
            <a:r>
              <a:rPr lang="cs-CZ" sz="2400" u="sng" dirty="0"/>
              <a:t>EVPM</a:t>
            </a:r>
            <a:r>
              <a:rPr lang="cs-CZ" sz="2400" dirty="0"/>
              <a:t> v případě, že </a:t>
            </a:r>
            <a:r>
              <a:rPr lang="cs-CZ" sz="2400" b="1" dirty="0"/>
              <a:t>jediným podezřelým LP, který souvisí s pozorovaným NÚ, je LP podaný pacientovi mimo protokol studie</a:t>
            </a:r>
            <a:r>
              <a:rPr lang="cs-CZ" sz="2400" dirty="0"/>
              <a:t>, </a:t>
            </a:r>
            <a:r>
              <a:rPr lang="cs-CZ" sz="2400" dirty="0" smtClean="0"/>
              <a:t>jde </a:t>
            </a:r>
            <a:r>
              <a:rPr lang="cs-CZ" sz="2400" dirty="0"/>
              <a:t>o </a:t>
            </a:r>
            <a:r>
              <a:rPr lang="cs-CZ" sz="2400" b="1" u="sng" dirty="0"/>
              <a:t>non IMP </a:t>
            </a:r>
            <a:r>
              <a:rPr lang="cs-CZ" sz="2400" dirty="0"/>
              <a:t>(</a:t>
            </a:r>
            <a:r>
              <a:rPr lang="cs-CZ" sz="2400" dirty="0" err="1"/>
              <a:t>Directive</a:t>
            </a:r>
            <a:r>
              <a:rPr lang="cs-CZ" sz="2400" dirty="0"/>
              <a:t> 2001/83/EC</a:t>
            </a:r>
            <a:r>
              <a:rPr lang="cs-CZ" sz="2400" dirty="0" smtClean="0"/>
              <a:t>)</a:t>
            </a:r>
          </a:p>
          <a:p>
            <a:pPr lvl="0"/>
            <a:r>
              <a:rPr lang="cs-CZ" sz="2400" dirty="0" smtClean="0"/>
              <a:t>Toto hlášení </a:t>
            </a:r>
            <a:r>
              <a:rPr lang="cs-CZ" sz="2400" b="1" dirty="0" smtClean="0">
                <a:solidFill>
                  <a:srgbClr val="FF0000"/>
                </a:solidFill>
              </a:rPr>
              <a:t>nehlásí zadavatel</a:t>
            </a:r>
          </a:p>
          <a:p>
            <a:r>
              <a:rPr lang="cs-CZ" sz="2400" dirty="0" smtClean="0"/>
              <a:t>Hlášení podává zkoušející lékař přímo na SÚKL nebo držiteli podezřelého LP  </a:t>
            </a:r>
          </a:p>
          <a:p>
            <a:pPr marL="0" indent="0">
              <a:buNone/>
            </a:pPr>
            <a:endParaRPr lang="cs-CZ" sz="2400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 LP – </a:t>
            </a:r>
            <a:r>
              <a:rPr lang="cs-CZ" dirty="0" smtClean="0"/>
              <a:t>6. Hlášení z klinických hodnocení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31520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900100"/>
          </a:xfrm>
        </p:spPr>
        <p:txBody>
          <a:bodyPr>
            <a:normAutofit/>
          </a:bodyPr>
          <a:lstStyle/>
          <a:p>
            <a:r>
              <a:rPr lang="cs-CZ" sz="2800" dirty="0"/>
              <a:t>Hlášení z klinického hodnocení - jako spontánní ICSR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683105"/>
            <a:ext cx="8255260" cy="4536205"/>
          </a:xfrm>
        </p:spPr>
        <p:txBody>
          <a:bodyPr>
            <a:normAutofit fontScale="92500" lnSpcReduction="20000"/>
          </a:bodyPr>
          <a:lstStyle/>
          <a:p>
            <a:r>
              <a:rPr lang="cs-CZ" sz="2600" dirty="0"/>
              <a:t>Závažný </a:t>
            </a:r>
            <a:r>
              <a:rPr lang="cs-CZ" sz="2600" dirty="0" smtClean="0"/>
              <a:t>NÚ</a:t>
            </a:r>
            <a:r>
              <a:rPr lang="cs-CZ" sz="2600" dirty="0"/>
              <a:t> </a:t>
            </a:r>
            <a:r>
              <a:rPr lang="cs-CZ" sz="2600" dirty="0" smtClean="0"/>
              <a:t>z KH na non-IMP pak </a:t>
            </a:r>
            <a:r>
              <a:rPr lang="cs-CZ" sz="2600" dirty="0"/>
              <a:t>držitel hlásí na SÚKL</a:t>
            </a:r>
            <a:r>
              <a:rPr lang="cs-CZ" sz="2600" dirty="0">
                <a:solidFill>
                  <a:srgbClr val="FF0000"/>
                </a:solidFill>
              </a:rPr>
              <a:t> </a:t>
            </a:r>
            <a:r>
              <a:rPr lang="cs-CZ" sz="2600" b="1" dirty="0">
                <a:solidFill>
                  <a:srgbClr val="FF0000"/>
                </a:solidFill>
              </a:rPr>
              <a:t>jako</a:t>
            </a:r>
            <a:r>
              <a:rPr lang="cs-CZ" sz="2600" b="1" dirty="0"/>
              <a:t> </a:t>
            </a:r>
            <a:r>
              <a:rPr lang="cs-CZ" sz="2600" b="1" dirty="0">
                <a:solidFill>
                  <a:srgbClr val="FF0000"/>
                </a:solidFill>
              </a:rPr>
              <a:t>spontánní hlášení</a:t>
            </a:r>
            <a:r>
              <a:rPr lang="cs-CZ" sz="2600" b="1" dirty="0"/>
              <a:t> </a:t>
            </a:r>
            <a:r>
              <a:rPr lang="cs-CZ" sz="2600" dirty="0"/>
              <a:t>(nejde tedy o hlášení z klinické ani jiné studie)</a:t>
            </a:r>
          </a:p>
          <a:p>
            <a:r>
              <a:rPr lang="cs-CZ" sz="2600" dirty="0"/>
              <a:t>V tomto případě se </a:t>
            </a:r>
            <a:r>
              <a:rPr lang="cs-CZ" sz="2600" dirty="0" err="1"/>
              <a:t>neodslepuje</a:t>
            </a:r>
            <a:r>
              <a:rPr lang="cs-CZ" sz="2600" dirty="0"/>
              <a:t> a je </a:t>
            </a:r>
            <a:r>
              <a:rPr lang="cs-CZ" sz="2600" dirty="0" smtClean="0"/>
              <a:t>možné zadat přípravky podané v rámci KH jako „</a:t>
            </a:r>
            <a:r>
              <a:rPr lang="cs-CZ" sz="2600" dirty="0" err="1" smtClean="0"/>
              <a:t>blinded</a:t>
            </a:r>
            <a:r>
              <a:rPr lang="cs-CZ" sz="2600" dirty="0" smtClean="0"/>
              <a:t> </a:t>
            </a:r>
            <a:r>
              <a:rPr lang="cs-CZ" sz="2600" dirty="0" err="1" smtClean="0"/>
              <a:t>xmumab</a:t>
            </a:r>
            <a:r>
              <a:rPr lang="cs-CZ" sz="2600" dirty="0" smtClean="0"/>
              <a:t>“ , „</a:t>
            </a:r>
            <a:r>
              <a:rPr lang="cs-CZ" sz="2600" dirty="0" err="1" smtClean="0"/>
              <a:t>blinded</a:t>
            </a:r>
            <a:r>
              <a:rPr lang="cs-CZ" sz="2600" dirty="0" smtClean="0"/>
              <a:t> placebo“, ...</a:t>
            </a:r>
          </a:p>
          <a:p>
            <a:r>
              <a:rPr lang="cs-CZ" sz="2600" dirty="0" smtClean="0"/>
              <a:t>Všechny přípravky z KH </a:t>
            </a:r>
            <a:r>
              <a:rPr lang="cs-CZ" sz="2600" u="sng" dirty="0" smtClean="0"/>
              <a:t>musí být zadány jako </a:t>
            </a:r>
            <a:r>
              <a:rPr lang="cs-CZ" sz="2600" b="1" dirty="0" smtClean="0">
                <a:solidFill>
                  <a:srgbClr val="FF0000"/>
                </a:solidFill>
              </a:rPr>
              <a:t>souběžné</a:t>
            </a:r>
          </a:p>
          <a:p>
            <a:r>
              <a:rPr lang="cs-CZ" sz="2600" b="1" dirty="0" smtClean="0">
                <a:solidFill>
                  <a:srgbClr val="FF0000"/>
                </a:solidFill>
              </a:rPr>
              <a:t>Není možné je zadat jako podezřelé a </a:t>
            </a:r>
            <a:r>
              <a:rPr lang="cs-CZ" sz="2600" b="1" smtClean="0">
                <a:solidFill>
                  <a:srgbClr val="FF0000"/>
                </a:solidFill>
              </a:rPr>
              <a:t>doplnit kauzalitu </a:t>
            </a:r>
            <a:r>
              <a:rPr lang="cs-CZ" sz="2600" b="1" dirty="0" smtClean="0">
                <a:solidFill>
                  <a:srgbClr val="FF0000"/>
                </a:solidFill>
              </a:rPr>
              <a:t>Not </a:t>
            </a:r>
            <a:r>
              <a:rPr lang="cs-CZ" sz="2600" b="1" dirty="0" err="1" smtClean="0">
                <a:solidFill>
                  <a:srgbClr val="FF0000"/>
                </a:solidFill>
              </a:rPr>
              <a:t>related</a:t>
            </a:r>
            <a:endParaRPr lang="cs-CZ" sz="2600" b="1" dirty="0">
              <a:solidFill>
                <a:srgbClr val="FF0000"/>
              </a:solidFill>
            </a:endParaRPr>
          </a:p>
          <a:p>
            <a:pPr lvl="0"/>
            <a:r>
              <a:rPr lang="cs-CZ" sz="2600" dirty="0" smtClean="0"/>
              <a:t>Pokud </a:t>
            </a:r>
            <a:r>
              <a:rPr lang="cs-CZ" sz="2600" dirty="0"/>
              <a:t>je v hlášení </a:t>
            </a:r>
            <a:r>
              <a:rPr lang="cs-CZ" sz="2600" u="sng" dirty="0"/>
              <a:t>více podezřelých LP a alespoň jeden z nich patří do studijní medikace KH a souvisí s alespoň jedním popsaným NÚ </a:t>
            </a:r>
            <a:r>
              <a:rPr lang="cs-CZ" sz="2600" dirty="0"/>
              <a:t>– je v režimu hlášení ze studie v rámci KH (</a:t>
            </a:r>
            <a:r>
              <a:rPr lang="cs-CZ" sz="2600" dirty="0" err="1"/>
              <a:t>Directive</a:t>
            </a:r>
            <a:r>
              <a:rPr lang="cs-CZ" sz="2600" dirty="0"/>
              <a:t> 2001/20/EC </a:t>
            </a:r>
            <a:r>
              <a:rPr lang="cs-CZ" sz="2600" dirty="0" smtClean="0"/>
              <a:t>) a do EVPM se nehlásí</a:t>
            </a:r>
            <a:endParaRPr lang="cs-CZ" sz="2600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141730" y="548680"/>
            <a:ext cx="5040000" cy="252000"/>
          </a:xfrm>
        </p:spPr>
        <p:txBody>
          <a:bodyPr/>
          <a:lstStyle/>
          <a:p>
            <a:r>
              <a:rPr lang="cs-CZ" dirty="0" smtClean="0"/>
              <a:t>Hlášení nežádoucích účinků LP – </a:t>
            </a:r>
            <a:r>
              <a:rPr lang="cs-CZ" dirty="0"/>
              <a:t>6. Hlášení z </a:t>
            </a:r>
            <a:r>
              <a:rPr lang="cs-CZ" dirty="0" smtClean="0"/>
              <a:t>klinických </a:t>
            </a:r>
            <a:r>
              <a:rPr lang="cs-CZ" dirty="0"/>
              <a:t>hodnocení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16076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1539</TotalTime>
  <Words>2293</Words>
  <Application>Microsoft Office PowerPoint</Application>
  <PresentationFormat>Předvádění na obrazovce (4:3)</PresentationFormat>
  <Paragraphs>295</Paragraphs>
  <Slides>21</Slides>
  <Notes>14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21</vt:i4>
      </vt:variant>
    </vt:vector>
  </HeadingPairs>
  <TitlesOfParts>
    <vt:vector size="23" baseType="lpstr">
      <vt:lpstr>Motiv sady Office</vt:lpstr>
      <vt:lpstr>1_Motiv sady Office</vt:lpstr>
      <vt:lpstr>ČASTÉ CHYBY v HLÁŠENÍCH NÚ</vt:lpstr>
      <vt:lpstr>Obsah prezentace</vt:lpstr>
      <vt:lpstr>Obecná pravidla pro hlášení ze SÚKL co dělat s hlášením ze SÚKL a čemu se raději vyhnout</vt:lpstr>
      <vt:lpstr>Kauzalita u hlášení ze SÚKL </vt:lpstr>
      <vt:lpstr>Jak naložit s hlášením ze SÚKL - Primary source </vt:lpstr>
      <vt:lpstr>Jak naložit s hlášením ze SÚKL - Medical confirmation</vt:lpstr>
      <vt:lpstr>Pacientská hlášení </vt:lpstr>
      <vt:lpstr> Literární hlášení  </vt:lpstr>
      <vt:lpstr> Literární hlášení  </vt:lpstr>
      <vt:lpstr> Literární hlášení </vt:lpstr>
      <vt:lpstr>Co patří ke hlášení z literatury, které MAH hlásí SÚKLu</vt:lpstr>
      <vt:lpstr>Hlášení ze studií – nutná kauzalita</vt:lpstr>
      <vt:lpstr>Hlášení ze studií – jak zadat ICSR ze studie</vt:lpstr>
      <vt:lpstr>Hlášení ze studií – jak zadat ICSR ze studie</vt:lpstr>
      <vt:lpstr>Hlášení ze studií – reakce nesouvisí s LP studie</vt:lpstr>
      <vt:lpstr>Hlášení z pacientských programů - definice</vt:lpstr>
      <vt:lpstr>Hlášení z pacientských programů – pacientská vs HCP</vt:lpstr>
      <vt:lpstr>Hlášení z klinického hodnocení - SUSAR</vt:lpstr>
      <vt:lpstr>Hlášení z klinického hodnocení – jako spontánní ICSR</vt:lpstr>
      <vt:lpstr>Hlášení z klinického hodnocení - jako spontánní ICSR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Jirsová Eva</cp:lastModifiedBy>
  <cp:revision>126</cp:revision>
  <dcterms:created xsi:type="dcterms:W3CDTF">2012-11-07T12:54:42Z</dcterms:created>
  <dcterms:modified xsi:type="dcterms:W3CDTF">2016-05-31T09:28:49Z</dcterms:modified>
</cp:coreProperties>
</file>