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8"/>
  </p:notesMasterIdLst>
  <p:handoutMasterIdLst>
    <p:handoutMasterId r:id="rId189"/>
  </p:handoutMasterIdLst>
  <p:sldIdLst>
    <p:sldId id="574" r:id="rId3"/>
    <p:sldId id="576" r:id="rId4"/>
    <p:sldId id="392" r:id="rId5"/>
    <p:sldId id="348" r:id="rId6"/>
    <p:sldId id="349" r:id="rId7"/>
    <p:sldId id="408" r:id="rId8"/>
    <p:sldId id="356" r:id="rId9"/>
    <p:sldId id="364" r:id="rId10"/>
    <p:sldId id="365" r:id="rId11"/>
    <p:sldId id="350" r:id="rId12"/>
    <p:sldId id="353" r:id="rId13"/>
    <p:sldId id="351" r:id="rId14"/>
    <p:sldId id="352" r:id="rId15"/>
    <p:sldId id="354" r:id="rId16"/>
    <p:sldId id="394" r:id="rId17"/>
    <p:sldId id="396" r:id="rId18"/>
    <p:sldId id="395" r:id="rId19"/>
    <p:sldId id="397" r:id="rId20"/>
    <p:sldId id="387" r:id="rId21"/>
    <p:sldId id="403" r:id="rId22"/>
    <p:sldId id="389" r:id="rId23"/>
    <p:sldId id="409" r:id="rId24"/>
    <p:sldId id="390" r:id="rId25"/>
    <p:sldId id="410" r:id="rId26"/>
    <p:sldId id="384" r:id="rId27"/>
    <p:sldId id="398" r:id="rId28"/>
    <p:sldId id="385" r:id="rId29"/>
    <p:sldId id="386" r:id="rId30"/>
    <p:sldId id="411" r:id="rId31"/>
    <p:sldId id="413" r:id="rId32"/>
    <p:sldId id="414" r:id="rId33"/>
    <p:sldId id="415" r:id="rId34"/>
    <p:sldId id="416" r:id="rId35"/>
    <p:sldId id="417" r:id="rId36"/>
    <p:sldId id="418" r:id="rId37"/>
    <p:sldId id="419" r:id="rId38"/>
    <p:sldId id="420" r:id="rId39"/>
    <p:sldId id="421" r:id="rId40"/>
    <p:sldId id="422" r:id="rId41"/>
    <p:sldId id="423" r:id="rId42"/>
    <p:sldId id="424" r:id="rId43"/>
    <p:sldId id="425" r:id="rId44"/>
    <p:sldId id="426" r:id="rId45"/>
    <p:sldId id="427" r:id="rId46"/>
    <p:sldId id="428" r:id="rId47"/>
    <p:sldId id="429" r:id="rId48"/>
    <p:sldId id="430" r:id="rId49"/>
    <p:sldId id="431" r:id="rId50"/>
    <p:sldId id="432" r:id="rId51"/>
    <p:sldId id="433" r:id="rId52"/>
    <p:sldId id="434" r:id="rId53"/>
    <p:sldId id="435" r:id="rId54"/>
    <p:sldId id="436" r:id="rId55"/>
    <p:sldId id="437" r:id="rId56"/>
    <p:sldId id="438" r:id="rId57"/>
    <p:sldId id="439" r:id="rId58"/>
    <p:sldId id="440" r:id="rId59"/>
    <p:sldId id="441" r:id="rId60"/>
    <p:sldId id="442" r:id="rId61"/>
    <p:sldId id="443" r:id="rId62"/>
    <p:sldId id="444" r:id="rId63"/>
    <p:sldId id="445" r:id="rId64"/>
    <p:sldId id="446" r:id="rId65"/>
    <p:sldId id="447" r:id="rId66"/>
    <p:sldId id="448" r:id="rId67"/>
    <p:sldId id="449" r:id="rId68"/>
    <p:sldId id="450" r:id="rId69"/>
    <p:sldId id="451" r:id="rId70"/>
    <p:sldId id="452" r:id="rId71"/>
    <p:sldId id="453" r:id="rId72"/>
    <p:sldId id="454" r:id="rId73"/>
    <p:sldId id="455" r:id="rId74"/>
    <p:sldId id="456" r:id="rId75"/>
    <p:sldId id="457" r:id="rId76"/>
    <p:sldId id="458" r:id="rId77"/>
    <p:sldId id="459" r:id="rId78"/>
    <p:sldId id="460" r:id="rId79"/>
    <p:sldId id="461" r:id="rId80"/>
    <p:sldId id="464" r:id="rId81"/>
    <p:sldId id="465" r:id="rId82"/>
    <p:sldId id="466" r:id="rId83"/>
    <p:sldId id="467" r:id="rId84"/>
    <p:sldId id="468" r:id="rId85"/>
    <p:sldId id="469" r:id="rId86"/>
    <p:sldId id="470" r:id="rId87"/>
    <p:sldId id="471" r:id="rId88"/>
    <p:sldId id="472" r:id="rId89"/>
    <p:sldId id="473" r:id="rId90"/>
    <p:sldId id="474" r:id="rId91"/>
    <p:sldId id="475" r:id="rId92"/>
    <p:sldId id="476" r:id="rId93"/>
    <p:sldId id="477" r:id="rId94"/>
    <p:sldId id="478" r:id="rId95"/>
    <p:sldId id="577" r:id="rId96"/>
    <p:sldId id="480" r:id="rId97"/>
    <p:sldId id="481" r:id="rId98"/>
    <p:sldId id="482" r:id="rId99"/>
    <p:sldId id="483" r:id="rId100"/>
    <p:sldId id="484" r:id="rId101"/>
    <p:sldId id="485" r:id="rId102"/>
    <p:sldId id="486" r:id="rId103"/>
    <p:sldId id="487" r:id="rId104"/>
    <p:sldId id="488" r:id="rId105"/>
    <p:sldId id="489" r:id="rId106"/>
    <p:sldId id="490" r:id="rId107"/>
    <p:sldId id="491" r:id="rId108"/>
    <p:sldId id="492" r:id="rId109"/>
    <p:sldId id="494" r:id="rId110"/>
    <p:sldId id="496" r:id="rId111"/>
    <p:sldId id="497" r:id="rId112"/>
    <p:sldId id="498" r:id="rId113"/>
    <p:sldId id="499" r:id="rId114"/>
    <p:sldId id="500" r:id="rId115"/>
    <p:sldId id="501" r:id="rId116"/>
    <p:sldId id="502" r:id="rId117"/>
    <p:sldId id="503" r:id="rId118"/>
    <p:sldId id="504" r:id="rId119"/>
    <p:sldId id="505" r:id="rId120"/>
    <p:sldId id="506" r:id="rId121"/>
    <p:sldId id="507" r:id="rId122"/>
    <p:sldId id="508" r:id="rId123"/>
    <p:sldId id="509" r:id="rId124"/>
    <p:sldId id="511" r:id="rId125"/>
    <p:sldId id="512" r:id="rId126"/>
    <p:sldId id="513" r:id="rId127"/>
    <p:sldId id="514" r:id="rId128"/>
    <p:sldId id="515" r:id="rId129"/>
    <p:sldId id="516" r:id="rId130"/>
    <p:sldId id="517" r:id="rId131"/>
    <p:sldId id="518" r:id="rId132"/>
    <p:sldId id="519" r:id="rId133"/>
    <p:sldId id="520" r:id="rId134"/>
    <p:sldId id="521" r:id="rId135"/>
    <p:sldId id="522" r:id="rId136"/>
    <p:sldId id="523" r:id="rId137"/>
    <p:sldId id="524" r:id="rId138"/>
    <p:sldId id="525" r:id="rId139"/>
    <p:sldId id="526" r:id="rId140"/>
    <p:sldId id="527" r:id="rId141"/>
    <p:sldId id="528" r:id="rId142"/>
    <p:sldId id="529" r:id="rId143"/>
    <p:sldId id="530" r:id="rId144"/>
    <p:sldId id="531" r:id="rId145"/>
    <p:sldId id="532" r:id="rId146"/>
    <p:sldId id="533" r:id="rId147"/>
    <p:sldId id="534" r:id="rId148"/>
    <p:sldId id="535" r:id="rId149"/>
    <p:sldId id="536" r:id="rId150"/>
    <p:sldId id="537" r:id="rId151"/>
    <p:sldId id="538" r:id="rId152"/>
    <p:sldId id="539" r:id="rId153"/>
    <p:sldId id="540" r:id="rId154"/>
    <p:sldId id="541" r:id="rId155"/>
    <p:sldId id="542" r:id="rId156"/>
    <p:sldId id="543" r:id="rId157"/>
    <p:sldId id="544" r:id="rId158"/>
    <p:sldId id="545" r:id="rId159"/>
    <p:sldId id="546" r:id="rId160"/>
    <p:sldId id="547" r:id="rId161"/>
    <p:sldId id="548" r:id="rId162"/>
    <p:sldId id="549" r:id="rId163"/>
    <p:sldId id="550" r:id="rId164"/>
    <p:sldId id="551" r:id="rId165"/>
    <p:sldId id="552" r:id="rId166"/>
    <p:sldId id="553" r:id="rId167"/>
    <p:sldId id="554" r:id="rId168"/>
    <p:sldId id="555" r:id="rId169"/>
    <p:sldId id="556" r:id="rId170"/>
    <p:sldId id="557" r:id="rId171"/>
    <p:sldId id="558" r:id="rId172"/>
    <p:sldId id="559" r:id="rId173"/>
    <p:sldId id="560" r:id="rId174"/>
    <p:sldId id="561" r:id="rId175"/>
    <p:sldId id="562" r:id="rId176"/>
    <p:sldId id="563" r:id="rId177"/>
    <p:sldId id="564" r:id="rId178"/>
    <p:sldId id="565" r:id="rId179"/>
    <p:sldId id="566" r:id="rId180"/>
    <p:sldId id="567" r:id="rId181"/>
    <p:sldId id="568" r:id="rId182"/>
    <p:sldId id="569" r:id="rId183"/>
    <p:sldId id="570" r:id="rId184"/>
    <p:sldId id="571" r:id="rId185"/>
    <p:sldId id="572" r:id="rId186"/>
    <p:sldId id="573" r:id="rId187"/>
  </p:sldIdLst>
  <p:sldSz cx="9144000" cy="6858000" type="screen4x3"/>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9" autoAdjust="0"/>
    <p:restoredTop sz="97410" autoAdjust="0"/>
  </p:normalViewPr>
  <p:slideViewPr>
    <p:cSldViewPr>
      <p:cViewPr>
        <p:scale>
          <a:sx n="90" d="100"/>
          <a:sy n="90" d="100"/>
        </p:scale>
        <p:origin x="-1002" y="-210"/>
      </p:cViewPr>
      <p:guideLst>
        <p:guide orient="horz" pos="2160"/>
        <p:guide pos="2880"/>
      </p:guideLst>
    </p:cSldViewPr>
  </p:slideViewPr>
  <p:outlineViewPr>
    <p:cViewPr>
      <p:scale>
        <a:sx n="33" d="100"/>
        <a:sy n="33" d="100"/>
      </p:scale>
      <p:origin x="0" y="2310"/>
    </p:cViewPr>
  </p:outlineViewPr>
  <p:notesTextViewPr>
    <p:cViewPr>
      <p:scale>
        <a:sx n="100" d="100"/>
        <a:sy n="100" d="100"/>
      </p:scale>
      <p:origin x="0" y="0"/>
    </p:cViewPr>
  </p:notesTextViewPr>
  <p:sorterViewPr>
    <p:cViewPr>
      <p:scale>
        <a:sx n="66" d="100"/>
        <a:sy n="66" d="100"/>
      </p:scale>
      <p:origin x="0" y="18066"/>
    </p:cViewPr>
  </p:sorterViewPr>
  <p:gridSpacing cx="45005" cy="45005"/>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54" Type="http://schemas.openxmlformats.org/officeDocument/2006/relationships/slide" Target="slides/slide152.xml"/><Relationship Id="rId159" Type="http://schemas.openxmlformats.org/officeDocument/2006/relationships/slide" Target="slides/slide157.xml"/><Relationship Id="rId175" Type="http://schemas.openxmlformats.org/officeDocument/2006/relationships/slide" Target="slides/slide173.xml"/><Relationship Id="rId170" Type="http://schemas.openxmlformats.org/officeDocument/2006/relationships/slide" Target="slides/slide168.xml"/><Relationship Id="rId191" Type="http://schemas.openxmlformats.org/officeDocument/2006/relationships/viewProps" Target="viewProps.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slide" Target="slides/slide142.xml"/><Relationship Id="rId149" Type="http://schemas.openxmlformats.org/officeDocument/2006/relationships/slide" Target="slides/slide14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60" Type="http://schemas.openxmlformats.org/officeDocument/2006/relationships/slide" Target="slides/slide158.xml"/><Relationship Id="rId165" Type="http://schemas.openxmlformats.org/officeDocument/2006/relationships/slide" Target="slides/slide163.xml"/><Relationship Id="rId181" Type="http://schemas.openxmlformats.org/officeDocument/2006/relationships/slide" Target="slides/slide179.xml"/><Relationship Id="rId186" Type="http://schemas.openxmlformats.org/officeDocument/2006/relationships/slide" Target="slides/slide184.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slide" Target="slides/slide148.xml"/><Relationship Id="rId155" Type="http://schemas.openxmlformats.org/officeDocument/2006/relationships/slide" Target="slides/slide153.xml"/><Relationship Id="rId171" Type="http://schemas.openxmlformats.org/officeDocument/2006/relationships/slide" Target="slides/slide169.xml"/><Relationship Id="rId176" Type="http://schemas.openxmlformats.org/officeDocument/2006/relationships/slide" Target="slides/slide174.xml"/><Relationship Id="rId192" Type="http://schemas.openxmlformats.org/officeDocument/2006/relationships/theme" Target="theme/theme1.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slide" Target="slides/slide143.xml"/><Relationship Id="rId161" Type="http://schemas.openxmlformats.org/officeDocument/2006/relationships/slide" Target="slides/slide159.xml"/><Relationship Id="rId166" Type="http://schemas.openxmlformats.org/officeDocument/2006/relationships/slide" Target="slides/slide164.xml"/><Relationship Id="rId182" Type="http://schemas.openxmlformats.org/officeDocument/2006/relationships/slide" Target="slides/slide180.xml"/><Relationship Id="rId187" Type="http://schemas.openxmlformats.org/officeDocument/2006/relationships/slide" Target="slides/slide185.xml"/><Relationship Id="rId1" Type="http://schemas.openxmlformats.org/officeDocument/2006/relationships/slideMaster" Target="slideMasters/slideMaster1.xml"/><Relationship Id="rId6" Type="http://schemas.openxmlformats.org/officeDocument/2006/relationships/slide" Target="slides/slide4.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119" Type="http://schemas.openxmlformats.org/officeDocument/2006/relationships/slide" Target="slides/slide117.xml"/><Relationship Id="rId44" Type="http://schemas.openxmlformats.org/officeDocument/2006/relationships/slide" Target="slides/slide42.xml"/><Relationship Id="rId60" Type="http://schemas.openxmlformats.org/officeDocument/2006/relationships/slide" Target="slides/slide58.xml"/><Relationship Id="rId65" Type="http://schemas.openxmlformats.org/officeDocument/2006/relationships/slide" Target="slides/slide63.xml"/><Relationship Id="rId81" Type="http://schemas.openxmlformats.org/officeDocument/2006/relationships/slide" Target="slides/slide79.xml"/><Relationship Id="rId86" Type="http://schemas.openxmlformats.org/officeDocument/2006/relationships/slide" Target="slides/slide84.xml"/><Relationship Id="rId130" Type="http://schemas.openxmlformats.org/officeDocument/2006/relationships/slide" Target="slides/slide128.xml"/><Relationship Id="rId135" Type="http://schemas.openxmlformats.org/officeDocument/2006/relationships/slide" Target="slides/slide133.xml"/><Relationship Id="rId151" Type="http://schemas.openxmlformats.org/officeDocument/2006/relationships/slide" Target="slides/slide149.xml"/><Relationship Id="rId156" Type="http://schemas.openxmlformats.org/officeDocument/2006/relationships/slide" Target="slides/slide154.xml"/><Relationship Id="rId177" Type="http://schemas.openxmlformats.org/officeDocument/2006/relationships/slide" Target="slides/slide175.xml"/><Relationship Id="rId172" Type="http://schemas.openxmlformats.org/officeDocument/2006/relationships/slide" Target="slides/slide170.xml"/><Relationship Id="rId193" Type="http://schemas.openxmlformats.org/officeDocument/2006/relationships/tableStyles" Target="tableStyles.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167" Type="http://schemas.openxmlformats.org/officeDocument/2006/relationships/slide" Target="slides/slide165.xml"/><Relationship Id="rId18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162" Type="http://schemas.openxmlformats.org/officeDocument/2006/relationships/slide" Target="slides/slide160.xml"/><Relationship Id="rId183" Type="http://schemas.openxmlformats.org/officeDocument/2006/relationships/slide" Target="slides/slide181.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157" Type="http://schemas.openxmlformats.org/officeDocument/2006/relationships/slide" Target="slides/slide155.xml"/><Relationship Id="rId178" Type="http://schemas.openxmlformats.org/officeDocument/2006/relationships/slide" Target="slides/slide176.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slide" Target="slides/slide150.xml"/><Relationship Id="rId173" Type="http://schemas.openxmlformats.org/officeDocument/2006/relationships/slide" Target="slides/slide171.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slide" Target="slides/slide166.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163" Type="http://schemas.openxmlformats.org/officeDocument/2006/relationships/slide" Target="slides/slide161.xml"/><Relationship Id="rId184" Type="http://schemas.openxmlformats.org/officeDocument/2006/relationships/slide" Target="slides/slide182.xml"/><Relationship Id="rId189" Type="http://schemas.openxmlformats.org/officeDocument/2006/relationships/handoutMaster" Target="handoutMasters/handoutMaster1.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3" Type="http://schemas.openxmlformats.org/officeDocument/2006/relationships/slide" Target="slides/slide151.xml"/><Relationship Id="rId174" Type="http://schemas.openxmlformats.org/officeDocument/2006/relationships/slide" Target="slides/slide172.xml"/><Relationship Id="rId179" Type="http://schemas.openxmlformats.org/officeDocument/2006/relationships/slide" Target="slides/slide177.xml"/><Relationship Id="rId190" Type="http://schemas.openxmlformats.org/officeDocument/2006/relationships/presProps" Target="presProps.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78" Type="http://schemas.openxmlformats.org/officeDocument/2006/relationships/slide" Target="slides/slide76.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48" Type="http://schemas.openxmlformats.org/officeDocument/2006/relationships/slide" Target="slides/slide146.xml"/><Relationship Id="rId164" Type="http://schemas.openxmlformats.org/officeDocument/2006/relationships/slide" Target="slides/slide162.xml"/><Relationship Id="rId169" Type="http://schemas.openxmlformats.org/officeDocument/2006/relationships/slide" Target="slides/slide167.xml"/><Relationship Id="rId185" Type="http://schemas.openxmlformats.org/officeDocument/2006/relationships/slide" Target="slides/slide183.xml"/><Relationship Id="rId4" Type="http://schemas.openxmlformats.org/officeDocument/2006/relationships/slide" Target="slides/slide2.xml"/><Relationship Id="rId9" Type="http://schemas.openxmlformats.org/officeDocument/2006/relationships/slide" Target="slides/slide7.xml"/><Relationship Id="rId180" Type="http://schemas.openxmlformats.org/officeDocument/2006/relationships/slide" Target="slides/slide178.xml"/><Relationship Id="rId26" Type="http://schemas.openxmlformats.org/officeDocument/2006/relationships/slide" Target="slides/slide2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endParaRPr lang="cs-CZ"/>
          </a:p>
        </p:txBody>
      </p:sp>
      <p:sp>
        <p:nvSpPr>
          <p:cNvPr id="4" name="Zástupný symbol pro zápatí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2C8EF29E-2275-4AD4-85BB-1A64B48EAF92}" type="slidenum">
              <a:rPr lang="cs-CZ" smtClean="0"/>
              <a:pPr/>
              <a:t>‹#›</a:t>
            </a:fld>
            <a:endParaRPr lang="cs-CZ"/>
          </a:p>
        </p:txBody>
      </p:sp>
    </p:spTree>
    <p:extLst>
      <p:ext uri="{BB962C8B-B14F-4D97-AF65-F5344CB8AC3E}">
        <p14:creationId xmlns:p14="http://schemas.microsoft.com/office/powerpoint/2010/main" val="707678247"/>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endParaRPr lang="cs-CZ"/>
          </a:p>
        </p:txBody>
      </p:sp>
      <p:sp>
        <p:nvSpPr>
          <p:cNvPr id="4" name="Zástupný symbol pro obrázek snímku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0DD6C48-1BDB-489B-90ED-5BA449E5A48F}" type="slidenum">
              <a:rPr lang="cs-CZ" smtClean="0"/>
              <a:pPr/>
              <a:t>‹#›</a:t>
            </a:fld>
            <a:endParaRPr lang="cs-CZ"/>
          </a:p>
        </p:txBody>
      </p:sp>
    </p:spTree>
    <p:extLst>
      <p:ext uri="{BB962C8B-B14F-4D97-AF65-F5344CB8AC3E}">
        <p14:creationId xmlns:p14="http://schemas.microsoft.com/office/powerpoint/2010/main" val="2631632524"/>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a:t>
            </a:fld>
            <a:endParaRPr lang="cs-CZ"/>
          </a:p>
        </p:txBody>
      </p:sp>
    </p:spTree>
    <p:extLst>
      <p:ext uri="{BB962C8B-B14F-4D97-AF65-F5344CB8AC3E}">
        <p14:creationId xmlns:p14="http://schemas.microsoft.com/office/powerpoint/2010/main" val="2145802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a:t>
            </a:fld>
            <a:endParaRPr lang="cs-CZ"/>
          </a:p>
        </p:txBody>
      </p:sp>
    </p:spTree>
    <p:extLst>
      <p:ext uri="{BB962C8B-B14F-4D97-AF65-F5344CB8AC3E}">
        <p14:creationId xmlns:p14="http://schemas.microsoft.com/office/powerpoint/2010/main" val="15303216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23</a:t>
            </a:fld>
            <a:endParaRPr lang="cs-CZ"/>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24</a:t>
            </a:fld>
            <a:endParaRPr lang="cs-CZ"/>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30</a:t>
            </a:fld>
            <a:endParaRPr lang="cs-CZ" dirty="0"/>
          </a:p>
        </p:txBody>
      </p:sp>
    </p:spTree>
    <p:extLst>
      <p:ext uri="{BB962C8B-B14F-4D97-AF65-F5344CB8AC3E}">
        <p14:creationId xmlns:p14="http://schemas.microsoft.com/office/powerpoint/2010/main" val="18288361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l-PL" b="1" dirty="0" smtClean="0">
                <a:solidFill>
                  <a:srgbClr val="C00000"/>
                </a:solidFill>
              </a:rPr>
              <a:t>Stejný důraz je kladen na rozhovor subjektu hodnocení se zkoušejícím lékařem.</a:t>
            </a:r>
          </a:p>
          <a:p>
            <a:pPr marL="0" marR="0" indent="0" algn="l" defTabSz="914400" rtl="0" eaLnBrk="1" fontAlgn="auto" latinLnBrk="0" hangingPunct="1">
              <a:lnSpc>
                <a:spcPct val="100000"/>
              </a:lnSpc>
              <a:spcBef>
                <a:spcPts val="0"/>
              </a:spcBef>
              <a:spcAft>
                <a:spcPts val="0"/>
              </a:spcAft>
              <a:buClrTx/>
              <a:buSzTx/>
              <a:buFontTx/>
              <a:buNone/>
              <a:tabLst/>
              <a:defRPr/>
            </a:pPr>
            <a:r>
              <a:rPr lang="pl-PL" b="1" dirty="0" smtClean="0">
                <a:solidFill>
                  <a:srgbClr val="000000"/>
                </a:solidFill>
              </a:rPr>
              <a:t>Rozhodující je informace</a:t>
            </a:r>
            <a:r>
              <a:rPr lang="pl-PL" b="1" baseline="0" dirty="0" smtClean="0">
                <a:solidFill>
                  <a:srgbClr val="000000"/>
                </a:solidFill>
              </a:rPr>
              <a:t> přijatá, ne vydaná. Zásadní je pacienta dobře poučit.</a:t>
            </a:r>
            <a:endParaRPr lang="pl-PL" b="1" dirty="0" smtClean="0">
              <a:solidFill>
                <a:srgbClr val="00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pl-PL"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solidFill>
                  <a:srgbClr val="0070C0"/>
                </a:solidFill>
              </a:rPr>
              <a:t>Platnost pokynu od 1. 2. 2015 – aktuálně verze 2 </a:t>
            </a:r>
            <a:r>
              <a:rPr lang="pl-PL" dirty="0" smtClean="0">
                <a:solidFill>
                  <a:srgbClr val="0070C0"/>
                </a:solidFill>
              </a:rPr>
              <a:t>s platností od 22. 3. 2016</a:t>
            </a:r>
          </a:p>
          <a:p>
            <a:pPr marL="0" marR="0" indent="0" algn="l" defTabSz="914400" rtl="0" eaLnBrk="1" fontAlgn="auto" latinLnBrk="0" hangingPunct="1">
              <a:lnSpc>
                <a:spcPct val="100000"/>
              </a:lnSpc>
              <a:spcBef>
                <a:spcPts val="0"/>
              </a:spcBef>
              <a:spcAft>
                <a:spcPts val="0"/>
              </a:spcAft>
              <a:buClrTx/>
              <a:buSzTx/>
              <a:buFontTx/>
              <a:buNone/>
              <a:tabLst/>
              <a:defRPr/>
            </a:pPr>
            <a:endParaRPr lang="cs-CZ"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Pokyn KLH-22 dává přehledný návod, jak vypracovat téměř ideální dokument IP/IS a je tedy vhodné se jím řídit. </a:t>
            </a:r>
          </a:p>
          <a:p>
            <a:endParaRPr lang="cs-CZ" dirty="0"/>
          </a:p>
        </p:txBody>
      </p:sp>
      <p:sp>
        <p:nvSpPr>
          <p:cNvPr id="4" name="Zástupný symbol pro záhlaví 3"/>
          <p:cNvSpPr>
            <a:spLocks noGrp="1"/>
          </p:cNvSpPr>
          <p:nvPr>
            <p:ph type="hdr" sz="quarter" idx="10"/>
          </p:nvPr>
        </p:nvSpPr>
        <p:spPr/>
        <p:txBody>
          <a:bodyPr/>
          <a:lstStyle/>
          <a:p>
            <a:endParaRPr lang="cs-CZ" dirty="0">
              <a:solidFill>
                <a:prstClr val="black"/>
              </a:solidFill>
            </a:endParaRPr>
          </a:p>
        </p:txBody>
      </p:sp>
      <p:sp>
        <p:nvSpPr>
          <p:cNvPr id="5" name="Zástupný symbol pro datum 4"/>
          <p:cNvSpPr>
            <a:spLocks noGrp="1"/>
          </p:cNvSpPr>
          <p:nvPr>
            <p:ph type="dt" idx="11"/>
          </p:nvPr>
        </p:nvSpPr>
        <p:spPr/>
        <p:txBody>
          <a:bodyPr/>
          <a:lstStyle/>
          <a:p>
            <a:endParaRPr lang="cs-CZ" dirty="0">
              <a:solidFill>
                <a:prstClr val="black"/>
              </a:solidFill>
            </a:endParaRPr>
          </a:p>
        </p:txBody>
      </p:sp>
      <p:sp>
        <p:nvSpPr>
          <p:cNvPr id="6" name="Zástupný symbol pro zápatí 5"/>
          <p:cNvSpPr>
            <a:spLocks noGrp="1"/>
          </p:cNvSpPr>
          <p:nvPr>
            <p:ph type="ftr" sz="quarter" idx="12"/>
          </p:nvPr>
        </p:nvSpPr>
        <p:spPr/>
        <p:txBody>
          <a:bodyPr/>
          <a:lstStyle/>
          <a:p>
            <a:endParaRPr lang="cs-CZ" dirty="0">
              <a:solidFill>
                <a:prstClr val="black"/>
              </a:solidFill>
            </a:endParaRPr>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solidFill>
                  <a:prstClr val="black"/>
                </a:solidFill>
              </a:rPr>
              <a:pPr/>
              <a:t>31</a:t>
            </a:fld>
            <a:endParaRPr lang="cs-CZ" dirty="0">
              <a:solidFill>
                <a:prstClr val="black"/>
              </a:solidFill>
            </a:endParaRPr>
          </a:p>
        </p:txBody>
      </p:sp>
    </p:spTree>
    <p:extLst>
      <p:ext uri="{BB962C8B-B14F-4D97-AF65-F5344CB8AC3E}">
        <p14:creationId xmlns:p14="http://schemas.microsoft.com/office/powerpoint/2010/main" val="7130709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32</a:t>
            </a:fld>
            <a:endParaRPr lang="cs-CZ" dirty="0"/>
          </a:p>
        </p:txBody>
      </p:sp>
    </p:spTree>
    <p:extLst>
      <p:ext uri="{BB962C8B-B14F-4D97-AF65-F5344CB8AC3E}">
        <p14:creationId xmlns:p14="http://schemas.microsoft.com/office/powerpoint/2010/main" val="30103778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33</a:t>
            </a:fld>
            <a:endParaRPr lang="cs-CZ" dirty="0"/>
          </a:p>
        </p:txBody>
      </p:sp>
    </p:spTree>
    <p:extLst>
      <p:ext uri="{BB962C8B-B14F-4D97-AF65-F5344CB8AC3E}">
        <p14:creationId xmlns:p14="http://schemas.microsoft.com/office/powerpoint/2010/main" val="34844304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algn="l"/>
            <a:r>
              <a:rPr lang="cs-CZ" sz="1200" dirty="0" smtClean="0"/>
              <a:t>Uvede se, že se pacient či zdravý dobrovolník může o účasti poradit se svými blízkými a dokument informací si k prostudování vzít s sebou domů, než se o účasti v KH rozhodne. </a:t>
            </a:r>
          </a:p>
          <a:p>
            <a:pPr marL="0" indent="0" algn="l">
              <a:lnSpc>
                <a:spcPct val="120000"/>
              </a:lnSpc>
              <a:buNone/>
            </a:pPr>
            <a:r>
              <a:rPr lang="cs-CZ" sz="1200" dirty="0" smtClean="0"/>
              <a:t>U většiny KH se nejedná o léčbu v rámci běžné klinické praxe. Většinou se podává ještě neschválený léčivý přípravek, v takovém případě </a:t>
            </a:r>
            <a:r>
              <a:rPr lang="cs-CZ" sz="1200" b="1" dirty="0" smtClean="0"/>
              <a:t>nemusí být ještě známý rozsah účinků přípravku a zároveň nemusí být jasně stanoven bezpečnostní profil nové léčby. </a:t>
            </a:r>
          </a:p>
          <a:p>
            <a:r>
              <a:rPr lang="cs-CZ" sz="1200" dirty="0" smtClean="0"/>
              <a:t>charakteristika hodnoceného léčivého přípravku - </a:t>
            </a:r>
            <a:r>
              <a:rPr lang="cs-CZ" sz="1200" b="1" dirty="0" smtClean="0"/>
              <a:t>stručně a pro laika srozumitelně</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V případě, že je </a:t>
            </a:r>
            <a:r>
              <a:rPr lang="cs-CZ" sz="1200" b="1" dirty="0" smtClean="0"/>
              <a:t>přípravek dostupný v dané indikaci v ČR</a:t>
            </a:r>
            <a:r>
              <a:rPr lang="cs-CZ" sz="1200" dirty="0" smtClean="0"/>
              <a:t>, </a:t>
            </a:r>
            <a:r>
              <a:rPr lang="cs-CZ" sz="1200" b="1" dirty="0" smtClean="0"/>
              <a:t>je nutné uvést, že je pro pacienty dostupný i v případě, že by se KH neúčastnili</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V případě, že je podmínkou zařazení do KH vysazení předchozí pacientovy léčby, je nutné uvést, že tato léčba může být vysazena pouze v případě, že u pacienta není dostatečně účinná či bezpečná. (Poznámka: zkoušející nesmí pacientovi takovou léčbu vysadit jen za účelem jeho zařazení do KH.)“</a:t>
            </a:r>
          </a:p>
          <a:p>
            <a:endParaRPr lang="cs-CZ" b="1"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34</a:t>
            </a:fld>
            <a:endParaRPr lang="cs-CZ" dirty="0"/>
          </a:p>
        </p:txBody>
      </p:sp>
    </p:spTree>
    <p:extLst>
      <p:ext uri="{BB962C8B-B14F-4D97-AF65-F5344CB8AC3E}">
        <p14:creationId xmlns:p14="http://schemas.microsoft.com/office/powerpoint/2010/main" val="17781764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V dokumentu se </a:t>
            </a:r>
            <a:r>
              <a:rPr lang="cs-CZ" sz="1200" b="1" dirty="0" smtClean="0"/>
              <a:t>neuvádějí zařazovací a vyřazovací kritéria</a:t>
            </a:r>
            <a:r>
              <a:rPr lang="cs-CZ" sz="1200" dirty="0" smtClean="0"/>
              <a:t>, jejich dodržení je na zodpovědnosti zkoušejícího lékaře.“</a:t>
            </a:r>
          </a:p>
          <a:p>
            <a:endParaRPr lang="cs-CZ"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Upozorňujeme, že za vhodnost výběru pacienta pro KH je zodpovědný zkoušející lékař. Navíc v některých případech by výčet zařazovacích kritérií mohl vést u pacienta k neposkytnutí úplné anamnézy či zatajení některých okolností např. kuřáctví, abusus alkoholu či omamných látek.</a:t>
            </a: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35</a:t>
            </a:fld>
            <a:endParaRPr lang="cs-CZ" dirty="0"/>
          </a:p>
        </p:txBody>
      </p:sp>
    </p:spTree>
    <p:extLst>
      <p:ext uri="{BB962C8B-B14F-4D97-AF65-F5344CB8AC3E}">
        <p14:creationId xmlns:p14="http://schemas.microsoft.com/office/powerpoint/2010/main" val="1463574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dirty="0" smtClean="0"/>
              <a:t>Podávání placeba </a:t>
            </a:r>
            <a:r>
              <a:rPr lang="cs-CZ" sz="1200" dirty="0" smtClean="0"/>
              <a:t>v KH nelze definovat jako „léčbu“</a:t>
            </a:r>
          </a:p>
          <a:p>
            <a:endParaRPr lang="cs-CZ" sz="1200" dirty="0" smtClean="0"/>
          </a:p>
          <a:p>
            <a:r>
              <a:rPr lang="cs-CZ" sz="1200" dirty="0" smtClean="0"/>
              <a:t>Pravděpodobnost zařazení do jednotlivých skupin, a to i </a:t>
            </a:r>
            <a:r>
              <a:rPr lang="cs-CZ" sz="1200" b="1" dirty="0" smtClean="0"/>
              <a:t>pravděpodobnost případného zařazení do placebové větve</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Z textu musí být pacientovi zřejmé, že může být zařazen do placebové větve</a:t>
            </a:r>
            <a:r>
              <a:rPr lang="cs-CZ" sz="1200" dirty="0" smtClean="0"/>
              <a:t>. Nelze uvádět, že pacient bude dostávat nový zkoušený lék a někteří jiní pacienti můžou dostat placebo.</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Uvedou se případné odlišnosti od standardní léčby v rámci běžné klinické praxe. </a:t>
            </a:r>
            <a:r>
              <a:rPr lang="cs-CZ" sz="1200" b="1" dirty="0" smtClean="0"/>
              <a:t>Pokud ale pacient užívá standardní léčbu a bude v ní v KH pokračovat, tato informace se zdůrazní, ovšem rizika spojená s užíváním standardní medikace se nerozepisují, pacient by je měl již znát.</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36</a:t>
            </a:fld>
            <a:endParaRPr lang="cs-CZ" dirty="0"/>
          </a:p>
        </p:txBody>
      </p:sp>
    </p:spTree>
    <p:extLst>
      <p:ext uri="{BB962C8B-B14F-4D97-AF65-F5344CB8AC3E}">
        <p14:creationId xmlns:p14="http://schemas.microsoft.com/office/powerpoint/2010/main" val="29321281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37</a:t>
            </a:fld>
            <a:endParaRPr lang="cs-CZ" dirty="0"/>
          </a:p>
        </p:txBody>
      </p:sp>
    </p:spTree>
    <p:extLst>
      <p:ext uri="{BB962C8B-B14F-4D97-AF65-F5344CB8AC3E}">
        <p14:creationId xmlns:p14="http://schemas.microsoft.com/office/powerpoint/2010/main" val="16062601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dirty="0" smtClean="0"/>
              <a:t>Rozpis jednotlivých vyšetření, nejlépe </a:t>
            </a:r>
            <a:r>
              <a:rPr lang="cs-CZ" sz="1200" b="1" dirty="0" smtClean="0"/>
              <a:t>formou přehledné tabulky </a:t>
            </a:r>
            <a:r>
              <a:rPr lang="cs-CZ" sz="1200" dirty="0" smtClean="0"/>
              <a:t>s vysvětlením jednotlivých typů vyšetření. </a:t>
            </a:r>
          </a:p>
          <a:p>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Zmíní se předpokládané množství celkově odebrané krve v ml (</a:t>
            </a:r>
            <a:r>
              <a:rPr lang="cs-CZ" sz="1200" b="1" dirty="0" smtClean="0"/>
              <a:t>nepoužívat přirovnání množství odebrané krve ke lžičkám, lžicím a podobně</a:t>
            </a:r>
            <a:r>
              <a:rPr lang="cs-CZ" sz="1200" dirty="0" smtClean="0"/>
              <a:t>) v průběhu KH (u dětí musí být celkové množství odebrané krve v souladu s platnými doporučeními (guidelines), např. dokument „Blood sample volumes in child health research: review of safe limits“</a:t>
            </a: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38</a:t>
            </a:fld>
            <a:endParaRPr lang="cs-CZ" dirty="0"/>
          </a:p>
        </p:txBody>
      </p:sp>
    </p:spTree>
    <p:extLst>
      <p:ext uri="{BB962C8B-B14F-4D97-AF65-F5344CB8AC3E}">
        <p14:creationId xmlns:p14="http://schemas.microsoft.com/office/powerpoint/2010/main" val="1125087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sz="1200" dirty="0" smtClean="0"/>
              <a:t>Invazivní a náročná vyšetření, u těch se uvede i míra nepohodlí, případná rizika, časová náročnost, eventuálně se zdůrazní, že </a:t>
            </a:r>
            <a:r>
              <a:rPr lang="cs-CZ" sz="1200" b="1" dirty="0" smtClean="0"/>
              <a:t>bližší informace dostane subjekt hodnocení od zkoušejícího</a:t>
            </a:r>
            <a:r>
              <a:rPr lang="cs-CZ" sz="1200" dirty="0" smtClean="0"/>
              <a:t>. </a:t>
            </a:r>
          </a:p>
          <a:p>
            <a:pPr marL="0" indent="0" algn="just">
              <a:buNone/>
            </a:pPr>
            <a:endParaRPr lang="cs-CZ" sz="1200" dirty="0" smtClean="0"/>
          </a:p>
          <a:p>
            <a:pPr marL="0" indent="0" algn="just">
              <a:buNone/>
            </a:pPr>
            <a:r>
              <a:rPr lang="cs-CZ" sz="1200" dirty="0" smtClean="0"/>
              <a:t>Pokud je v rámci KH prováděno nějaké vyšetření, které ale není plánováno v České republice, pak se jeho popis neuvádí.</a:t>
            </a:r>
          </a:p>
          <a:p>
            <a:pPr marL="0" indent="0" algn="just">
              <a:buNone/>
            </a:pPr>
            <a:endParaRPr lang="cs-CZ" sz="1200" dirty="0" smtClean="0"/>
          </a:p>
          <a:p>
            <a:pPr marL="0" indent="0" algn="just">
              <a:buNone/>
            </a:pPr>
            <a:r>
              <a:rPr lang="cs-CZ" sz="1200" dirty="0" smtClean="0"/>
              <a:t>Pokud je v rámci KH nutná </a:t>
            </a:r>
            <a:r>
              <a:rPr lang="cs-CZ" sz="1200" b="1" dirty="0" smtClean="0"/>
              <a:t>hospitalizace</a:t>
            </a:r>
            <a:r>
              <a:rPr lang="cs-CZ" sz="1200" dirty="0" smtClean="0"/>
              <a:t> subjektu hodnocení (a nebyl by zřejmě hospitalizován v běžné klinické praxi), musí to být zdůrazněno.“</a:t>
            </a:r>
          </a:p>
          <a:p>
            <a:endParaRPr lang="cs-CZ"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Upozorňujeme, že není potřeba rozepisovat rizika spojená s odběrem krve či s vyšetřením EKG. Lze předpokládat, že pacient již tato vyšetření v minulosti prodělal a rizik a nepohodlí s nimi spojených si je vědom.</a:t>
            </a:r>
          </a:p>
          <a:p>
            <a:endParaRPr lang="cs-CZ" sz="1200"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Pokud se jedná o hospitalizace dítěte, pak by mělo být uvedeno, zda může být rodič hospitalizován spolu s dítětem jako doprovod a zda náklady na tuto hospitalizaci hradí zadavatel.</a:t>
            </a:r>
          </a:p>
          <a:p>
            <a:endParaRPr lang="cs-CZ" b="1"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39</a:t>
            </a:fld>
            <a:endParaRPr lang="cs-CZ" dirty="0"/>
          </a:p>
        </p:txBody>
      </p:sp>
    </p:spTree>
    <p:extLst>
      <p:ext uri="{BB962C8B-B14F-4D97-AF65-F5344CB8AC3E}">
        <p14:creationId xmlns:p14="http://schemas.microsoft.com/office/powerpoint/2010/main" val="35956572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sz="1200" dirty="0" smtClean="0"/>
              <a:t>Dále se uvede, že o jakékoliv </a:t>
            </a:r>
            <a:r>
              <a:rPr lang="cs-CZ" sz="1200" b="1" dirty="0" smtClean="0"/>
              <a:t>jiné léčbě mimo studijní medikaci</a:t>
            </a:r>
            <a:r>
              <a:rPr lang="cs-CZ" sz="1200" dirty="0" smtClean="0"/>
              <a:t>, kterou by chtěl subjekt hodnocení užívat, by se měl </a:t>
            </a:r>
            <a:r>
              <a:rPr lang="cs-CZ" sz="1200" b="1" dirty="0" smtClean="0">
                <a:solidFill>
                  <a:srgbClr val="C00000"/>
                </a:solidFill>
              </a:rPr>
              <a:t>předem poradit se zkoušejícím lékařem. </a:t>
            </a:r>
          </a:p>
          <a:p>
            <a:r>
              <a:rPr lang="cs-CZ" sz="1200" dirty="0" smtClean="0"/>
              <a:t>V případě, že je v průběhu KH používání některých </a:t>
            </a:r>
            <a:r>
              <a:rPr lang="cs-CZ" sz="1200" b="1" dirty="0" smtClean="0"/>
              <a:t>léčivých přípravků zakázáno, je toto třeba zmínit (opět </a:t>
            </a:r>
            <a:r>
              <a:rPr lang="cs-CZ" sz="1200" b="1" u="sng" dirty="0" smtClean="0">
                <a:solidFill>
                  <a:srgbClr val="0070C0"/>
                </a:solidFill>
              </a:rPr>
              <a:t>způsobem vhodným pro laika</a:t>
            </a:r>
            <a:r>
              <a:rPr lang="cs-CZ" sz="1200" b="1" dirty="0" smtClean="0"/>
              <a:t>, tj. nikoliv názvem účinné látky</a:t>
            </a:r>
          </a:p>
          <a:p>
            <a:endParaRPr lang="cs-CZ"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0070C0"/>
                </a:solidFill>
              </a:rPr>
              <a:t>režimová opatření </a:t>
            </a:r>
            <a:r>
              <a:rPr lang="cs-CZ" sz="1200" b="1" baseline="0" dirty="0" smtClean="0">
                <a:solidFill>
                  <a:srgbClr val="0070C0"/>
                </a:solidFill>
              </a:rPr>
              <a:t> - slunění, </a:t>
            </a:r>
            <a:r>
              <a:rPr lang="cs-CZ" sz="1200" b="1" dirty="0" smtClean="0">
                <a:solidFill>
                  <a:srgbClr val="0070C0"/>
                </a:solidFill>
              </a:rPr>
              <a:t>šťáva z citrusových plodů“, aktivity…“ apod</a:t>
            </a:r>
            <a:r>
              <a:rPr lang="cs-CZ" sz="1200" b="1"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C0000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C00000"/>
                </a:solidFill>
              </a:rPr>
              <a:t>Pokud není vhodná konzumace alkoholu v průběhu KH, musí být toto zdůrazněno.</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C00000"/>
                </a:solidFill>
              </a:rPr>
              <a:t>ALE</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C00000"/>
                </a:solidFill>
              </a:rPr>
              <a:t>V případě dokument IP/IS pro nezletilé se toto nezmiňuje, neboť osoby mladší 18 let ze zákona konzumovat alkohol nesmí. Informace o alkoholu je v tomto případě nutné zmínit v IP/IS pro rodiče.</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i="1" dirty="0" smtClean="0">
                <a:solidFill>
                  <a:srgbClr val="0070C0"/>
                </a:solidFill>
              </a:rPr>
              <a:t>O zákazu konzumace alkoholu v KH může v případě potřeby poučit nezletilého zkoušející lékař ústně.</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dirty="0" smtClean="0"/>
          </a:p>
          <a:p>
            <a:endParaRPr lang="cs-CZ" b="1"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40</a:t>
            </a:fld>
            <a:endParaRPr lang="cs-CZ" dirty="0"/>
          </a:p>
        </p:txBody>
      </p:sp>
    </p:spTree>
    <p:extLst>
      <p:ext uri="{BB962C8B-B14F-4D97-AF65-F5344CB8AC3E}">
        <p14:creationId xmlns:p14="http://schemas.microsoft.com/office/powerpoint/2010/main" val="27994694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Pokud má pacient vyplňovat nějaké dotazníky v rámci KH, pak je vhodné uvést odhad, kolik přibližně času toto pacientovi zabere. Toto se týká i domácích deníků pacienta apod.</a:t>
            </a:r>
          </a:p>
          <a:p>
            <a:endParaRPr lang="cs-CZ" sz="1200"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41</a:t>
            </a:fld>
            <a:endParaRPr lang="cs-CZ" dirty="0"/>
          </a:p>
        </p:txBody>
      </p:sp>
    </p:spTree>
    <p:extLst>
      <p:ext uri="{BB962C8B-B14F-4D97-AF65-F5344CB8AC3E}">
        <p14:creationId xmlns:p14="http://schemas.microsoft.com/office/powerpoint/2010/main" val="15118111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fontScale="85000" lnSpcReduction="20000"/>
          </a:bodyPr>
          <a:lstStyle/>
          <a:p>
            <a:r>
              <a:rPr lang="cs-CZ" sz="1200" dirty="0" smtClean="0"/>
              <a:t>Výčet nežádoucích účinků studijní léčby</a:t>
            </a:r>
            <a:r>
              <a:rPr lang="cs-CZ" sz="1200" baseline="0" dirty="0" smtClean="0"/>
              <a:t> - </a:t>
            </a:r>
            <a:r>
              <a:rPr lang="cs-CZ" sz="1200" b="1" dirty="0" smtClean="0">
                <a:solidFill>
                  <a:srgbClr val="C00000"/>
                </a:solidFill>
              </a:rPr>
              <a:t>přehledně</a:t>
            </a:r>
            <a:r>
              <a:rPr lang="cs-CZ" sz="1200" dirty="0" smtClean="0">
                <a:solidFill>
                  <a:srgbClr val="C00000"/>
                </a:solidFill>
              </a:rPr>
              <a:t> </a:t>
            </a:r>
            <a:r>
              <a:rPr lang="cs-CZ" sz="1200" dirty="0" smtClean="0"/>
              <a:t>(je možné formou tabulky), </a:t>
            </a:r>
            <a:r>
              <a:rPr lang="cs-CZ" sz="1200" b="1" dirty="0" smtClean="0">
                <a:solidFill>
                  <a:srgbClr val="C00000"/>
                </a:solidFill>
              </a:rPr>
              <a:t>srozumitelně</a:t>
            </a:r>
            <a:r>
              <a:rPr lang="cs-CZ" sz="1200" dirty="0" smtClean="0"/>
              <a:t>, v textu </a:t>
            </a:r>
            <a:r>
              <a:rPr lang="cs-CZ" sz="1200" b="1" dirty="0" smtClean="0"/>
              <a:t>není vhodné používat odborné výrazy. </a:t>
            </a:r>
          </a:p>
          <a:p>
            <a:r>
              <a:rPr lang="cs-CZ" sz="1200" b="1" dirty="0" smtClean="0">
                <a:solidFill>
                  <a:srgbClr val="0070C0"/>
                </a:solidFill>
              </a:rPr>
              <a:t>Pouze výčet reálných rizik.</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Neuvádějte nežádoucí účinky u léčby, která je pacientovi již známa</a:t>
            </a:r>
            <a:r>
              <a:rPr lang="cs-CZ" sz="1200" dirty="0" smtClean="0"/>
              <a:t> (např. pacient je základní léčbou léčen již před vstupem do KH).</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C00000"/>
                </a:solidFill>
              </a:rPr>
              <a:t>Nelze uvádět, že přípravek nemá žádné nežádoucí účinky, ale lze uvést, že nežádoucí účinky</a:t>
            </a:r>
            <a:r>
              <a:rPr lang="cs-CZ" sz="1200" b="1" baseline="0" dirty="0" smtClean="0">
                <a:solidFill>
                  <a:srgbClr val="C00000"/>
                </a:solidFill>
              </a:rPr>
              <a:t> přípravku ještě nebyly stanoveny.</a:t>
            </a: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Vzhledem k tomu, že subjekt hodnocení většinou nezná strukturu klinických hodnocení, </a:t>
            </a:r>
            <a:r>
              <a:rPr lang="cs-CZ" sz="1200" b="1" dirty="0" smtClean="0"/>
              <a:t>neměl by být v dokumentu výskyt NÚ rozdělen na ty, které se vyskytly v předchozích KH u zdravých dobrovolníků a na ty, které se vyskytly v předchozích KH u pacientů.</a:t>
            </a:r>
            <a:r>
              <a:rPr lang="cs-CZ" sz="120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Není také vhodné zmiňovat podrobně výsledky výzkumu na zvířatech</a:t>
            </a:r>
            <a:r>
              <a:rPr lang="cs-CZ" sz="1200" dirty="0" smtClean="0"/>
              <a:t>, lze však stručně uvést souvislost těchto dat s možným výskytem NÚ u člověka. </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0070C0"/>
                </a:solidFill>
              </a:rPr>
              <a:t>Antikoncepce</a:t>
            </a:r>
            <a:r>
              <a:rPr lang="cs-CZ" sz="1200" baseline="0" dirty="0" smtClean="0">
                <a:solidFill>
                  <a:srgbClr val="0070C0"/>
                </a:solidFill>
              </a:rPr>
              <a:t> </a:t>
            </a:r>
            <a:r>
              <a:rPr lang="cs-CZ" sz="1200" baseline="0" dirty="0" smtClean="0"/>
              <a:t>- </a:t>
            </a:r>
            <a:r>
              <a:rPr lang="cs-CZ" sz="1200" b="1" dirty="0" smtClean="0"/>
              <a:t>jednu vysoce spolehlivou metodu </a:t>
            </a:r>
            <a:r>
              <a:rPr lang="cs-CZ" sz="1200" dirty="0" smtClean="0"/>
              <a:t>(např. nitroděložní tělísko, sterilizace jednoho z partnerů, metody hormonální antikoncepce) </a:t>
            </a:r>
            <a:r>
              <a:rPr lang="cs-CZ" sz="1200" b="1" dirty="0" smtClean="0"/>
              <a:t>plus jednu doplňkovou bariérovou metodu </a:t>
            </a:r>
            <a:r>
              <a:rPr lang="cs-CZ" sz="1200" dirty="0" smtClean="0"/>
              <a:t>(např. kondom, pesar) se spermicidem. Místo této kombinace lze v odůvodněných případech aplikovat dvoubariérovou metodu se spermicidem, a to pokud je doloženo, že použité přípravky nejsou teratogenní nebo pokud by použití hormonální antikoncepce znamenalo riziko interakcí nebo by interferovalo se zdravotním stavem pacientky</a:t>
            </a:r>
            <a:r>
              <a:rPr lang="cs-CZ" sz="1200" b="1" dirty="0" smtClean="0"/>
              <a:t>. </a:t>
            </a:r>
            <a:r>
              <a:rPr lang="cs-CZ" sz="1200" b="1" dirty="0" smtClean="0">
                <a:solidFill>
                  <a:srgbClr val="C00000"/>
                </a:solidFill>
              </a:rPr>
              <a:t>Za antikoncepci lze považovat i absolutní sexuální abstinenci</a:t>
            </a:r>
            <a:r>
              <a:rPr lang="cs-CZ" sz="1200" dirty="0" smtClean="0">
                <a:solidFill>
                  <a:srgbClr val="C00000"/>
                </a:solidFill>
              </a:rPr>
              <a:t>.</a:t>
            </a:r>
            <a:r>
              <a:rPr lang="cs-CZ" sz="1200" dirty="0" smtClean="0"/>
              <a:t> (Poznámka: hormonální antikoncepce by měla být vždy diskutována s gynekologem).</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indent="0">
              <a:buNone/>
            </a:pPr>
            <a:r>
              <a:rPr lang="cs-CZ" sz="1200" dirty="0" smtClean="0"/>
              <a:t>Pokud se KH účastní děti ve věku </a:t>
            </a:r>
            <a:r>
              <a:rPr lang="cs-CZ" sz="1200" b="1" dirty="0" smtClean="0"/>
              <a:t>15 – 17 let</a:t>
            </a:r>
            <a:r>
              <a:rPr lang="cs-CZ" sz="1200" dirty="0" smtClean="0"/>
              <a:t>, musí být zmínka o požadavcích na antikoncepci uvedena i ve verzi pro rodiče/zákonné zástupce (se zdůrazněním, že tato informace se týká právě jen věkové skupiny nad 15 – 17 let), zároveň se však uvede, že musí antikoncepci užívat</a:t>
            </a:r>
            <a:r>
              <a:rPr lang="cs-CZ" sz="1200" b="1" dirty="0" smtClean="0"/>
              <a:t>, jen pokud jsou sexuálně aktivní.</a:t>
            </a:r>
          </a:p>
          <a:p>
            <a:pPr marL="0" indent="0">
              <a:buNone/>
            </a:pPr>
            <a:r>
              <a:rPr lang="cs-CZ" sz="1200" b="1" dirty="0" smtClean="0">
                <a:solidFill>
                  <a:srgbClr val="C00000"/>
                </a:solidFill>
              </a:rPr>
              <a:t>V dokumentu informací pro děti mladší 15 let se sdělení o antikoncepci neuvádí.</a:t>
            </a:r>
          </a:p>
          <a:p>
            <a:pPr marL="0" indent="0">
              <a:buNone/>
            </a:pPr>
            <a:r>
              <a:rPr lang="cs-CZ" sz="1200" b="1" dirty="0" smtClean="0">
                <a:solidFill>
                  <a:srgbClr val="0070C0"/>
                </a:solidFill>
              </a:rPr>
              <a:t>U KH fáze IV</a:t>
            </a:r>
            <a:r>
              <a:rPr lang="cs-CZ" sz="1200" dirty="0" smtClean="0"/>
              <a:t>, kde je registrovaný přípravek použit v souladu s rozhodnutím o registraci, bude i </a:t>
            </a:r>
            <a:r>
              <a:rPr lang="cs-CZ" sz="1200" b="1" dirty="0" smtClean="0">
                <a:solidFill>
                  <a:srgbClr val="0070C0"/>
                </a:solidFill>
              </a:rPr>
              <a:t>antikoncepce vedena dle SmPC</a:t>
            </a:r>
            <a:r>
              <a:rPr lang="cs-CZ" sz="1200" b="1" dirty="0" smtClean="0"/>
              <a:t>.“</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endParaRPr lang="cs-CZ" b="1"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42</a:t>
            </a:fld>
            <a:endParaRPr lang="cs-CZ" dirty="0"/>
          </a:p>
        </p:txBody>
      </p:sp>
    </p:spTree>
    <p:extLst>
      <p:ext uri="{BB962C8B-B14F-4D97-AF65-F5344CB8AC3E}">
        <p14:creationId xmlns:p14="http://schemas.microsoft.com/office/powerpoint/2010/main" val="13971418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Doporučujeme dělení dle frekvence výskytu na velmi časté (více než 1 pacient z 10), časté (více než 1 pacient ze 100), méně časté (více než 1 pacient z 1000), vzácné (</a:t>
            </a:r>
            <a:r>
              <a:rPr lang="pl-PL" sz="1200" b="1" i="1" dirty="0" smtClean="0">
                <a:solidFill>
                  <a:srgbClr val="0070C0"/>
                </a:solidFill>
              </a:rPr>
              <a:t>více než 1 pacient z </a:t>
            </a:r>
            <a:r>
              <a:rPr lang="cs-CZ" sz="1200" b="1" i="1" dirty="0" smtClean="0">
                <a:solidFill>
                  <a:srgbClr val="0070C0"/>
                </a:solidFill>
              </a:rPr>
              <a:t>10 000), velmi vzácné (méně než 1 pacient z 10 000) a neznámé (četnost výskytu nelze určit).</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Neužívejte odborné výrazy,  např. palpitace, hypertenze, vertigo, randomizace aj. </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Způsob ochrany proti početí musí být v souladu s protokolem (popř. Dear Doctor letter). Pokud SÚKL v rámci připomínek požaduje úpravu metod ochrany proti početí, pak se toto musí promítnout i do IP/IS.</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U pacientů ve vyšším věku, stejně tak u pacientů, jež jsou a předpokládá se, že budou v průběhu KH v takovém zdravotním stavu, jež více méně vylučuje sexuální aktivitu, je vhodné tuto kapitolu zestručnit a informace podat velmi citlivě.</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0070C0"/>
                </a:solidFill>
              </a:rPr>
              <a:t>Je vhodné uvést, že případné těhotenství partnerky pacienta bude sledováno pouze s jejím souhlasem. Za tímto účelem důrazně doporučujeme vytvořit samostatný Informovaný souhlas, jenž bude schválen multicentrickou etickou komisí (SÚKL toto neschvaluje). </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20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2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2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2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2200" b="1" i="1" dirty="0" smtClean="0">
              <a:solidFill>
                <a:srgbClr val="0070C0"/>
              </a:solidFill>
            </a:endParaRPr>
          </a:p>
          <a:p>
            <a:endParaRPr lang="cs-CZ" dirty="0" smtClean="0"/>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43</a:t>
            </a:fld>
            <a:endParaRPr lang="cs-CZ" dirty="0"/>
          </a:p>
        </p:txBody>
      </p:sp>
    </p:spTree>
    <p:extLst>
      <p:ext uri="{BB962C8B-B14F-4D97-AF65-F5344CB8AC3E}">
        <p14:creationId xmlns:p14="http://schemas.microsoft.com/office/powerpoint/2010/main" val="17651869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0070C0"/>
                </a:solidFill>
              </a:rPr>
              <a:t>Je vhodné zmínit, že stav pacienta se může během KH také zhoršit</a:t>
            </a:r>
            <a:r>
              <a:rPr lang="cs-CZ" sz="1200" dirty="0" smtClean="0">
                <a:solidFill>
                  <a:srgbClr val="0070C0"/>
                </a:solidFill>
              </a:rPr>
              <a:t>. </a:t>
            </a:r>
            <a:r>
              <a:rPr lang="cs-CZ" sz="1200" dirty="0" smtClean="0"/>
              <a:t>Pokud byly tyto informace již uvedeny v úvodu dokumentu, není nutné je již opakovat.“</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C00000"/>
                </a:solidFill>
              </a:rPr>
              <a:t>Psát v souvislosti s užíváním hodnoceného přípravku (tedy testované látky i placeba či srovnávací medikace), nikoliv pouze v souvislosti s užíváním placeba.</a:t>
            </a:r>
          </a:p>
          <a:p>
            <a:pPr marL="0" indent="0">
              <a:buNone/>
            </a:pPr>
            <a:r>
              <a:rPr lang="cs-CZ" sz="1200" b="1" i="0" dirty="0" smtClean="0">
                <a:solidFill>
                  <a:srgbClr val="000000"/>
                </a:solidFill>
              </a:rPr>
              <a:t>Tuto informaci je vhodné zmínit i v IP/IS pro nezletilé.</a:t>
            </a:r>
          </a:p>
          <a:p>
            <a:pPr marL="0" indent="0">
              <a:buNone/>
            </a:pPr>
            <a:endParaRPr lang="cs-CZ" sz="1200" b="1" i="0" dirty="0" smtClean="0">
              <a:solidFill>
                <a:srgbClr val="000000"/>
              </a:solidFill>
            </a:endParaRPr>
          </a:p>
          <a:p>
            <a:pPr marL="0" indent="0">
              <a:buNone/>
            </a:pPr>
            <a:r>
              <a:rPr lang="cs-CZ" sz="1200" dirty="0" smtClean="0"/>
              <a:t>Uvádí se výhradně přípravky dostupné v České republice. </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C00000"/>
                </a:solidFill>
              </a:rPr>
              <a:t>Pacientovi nelze doporučovat účast v jiném KH či možnost vzdát se jakékoliv léčby.“</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Je vhodné doplnit, že bližší informace pacientovi poskytne zkoušející lékař.</a:t>
            </a:r>
          </a:p>
          <a:p>
            <a:pPr marL="0" indent="0">
              <a:buNone/>
            </a:pPr>
            <a:endParaRPr lang="cs-CZ" sz="2200" b="1" i="1" dirty="0" smtClean="0">
              <a:solidFill>
                <a:srgbClr val="0070C0"/>
              </a:solidFill>
            </a:endParaRP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44</a:t>
            </a:fld>
            <a:endParaRPr lang="cs-CZ" dirty="0"/>
          </a:p>
        </p:txBody>
      </p:sp>
    </p:spTree>
    <p:extLst>
      <p:ext uri="{BB962C8B-B14F-4D97-AF65-F5344CB8AC3E}">
        <p14:creationId xmlns:p14="http://schemas.microsoft.com/office/powerpoint/2010/main" val="8029143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V dokumentu se zmíní, nejlépe ustálenou formulací: „</a:t>
            </a:r>
            <a:r>
              <a:rPr lang="cs-CZ" sz="1200" dirty="0" smtClean="0">
                <a:solidFill>
                  <a:srgbClr val="0070C0"/>
                </a:solidFill>
              </a:rPr>
              <a:t>Všichni účastníci klinického hodnocení jsou pojištěni podle platné legislativy ČR.“ Může být uveden název pojišťovny. Musí být uvedeno, že se má subjekt hodnocení v případě újmy na zdraví v důsledku účasti v KH obrátit na zkoušejícího lékaře, že mu bude </a:t>
            </a:r>
            <a:r>
              <a:rPr lang="cs-CZ" sz="1200" b="1" dirty="0" smtClean="0">
                <a:solidFill>
                  <a:srgbClr val="0070C0"/>
                </a:solidFill>
              </a:rPr>
              <a:t>zajištěna a uhrazena odpovídající lékařská péče, a že má právo na odškodnění </a:t>
            </a:r>
            <a:r>
              <a:rPr lang="cs-CZ" sz="1200" dirty="0" smtClean="0">
                <a:solidFill>
                  <a:srgbClr val="0070C0"/>
                </a:solidFill>
              </a:rPr>
              <a:t>v souladu s platnými právními předpisy.</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Není možné uvádět, že úhrada této lékařské péče bude jen v rozsahu, v němž tyto náklady nejsou pokryty zdravotním pojištěním pacienta, apod</a:t>
            </a:r>
            <a:r>
              <a:rPr lang="cs-CZ" sz="1200" dirty="0" smtClean="0"/>
              <a:t>. Není dostatečné uvádět pouze sdělení, že bude subjekt hodnocení odškodněn v souladu s legislativou ČR. </a:t>
            </a:r>
            <a:r>
              <a:rPr lang="cs-CZ" sz="1200" b="1" dirty="0" smtClean="0"/>
              <a:t>V dokumentu se neřeší vztah mezi zdravotnickým zařízením, zadavatelem a pojišťovnou.</a:t>
            </a:r>
          </a:p>
          <a:p>
            <a:endParaRPr lang="cs-CZ" dirty="0" smtClean="0"/>
          </a:p>
          <a:p>
            <a:r>
              <a:rPr lang="cs-CZ" sz="1200" dirty="0" smtClean="0"/>
              <a:t>Kapitola musí být zpracována </a:t>
            </a:r>
            <a:r>
              <a:rPr lang="cs-CZ" sz="1200" b="1" dirty="0" smtClean="0">
                <a:solidFill>
                  <a:srgbClr val="C00000"/>
                </a:solidFill>
              </a:rPr>
              <a:t>stručně</a:t>
            </a:r>
            <a:endParaRPr lang="cs-CZ" b="1" dirty="0">
              <a:solidFill>
                <a:srgbClr val="C00000"/>
              </a:solidFill>
            </a:endParaRPr>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45</a:t>
            </a:fld>
            <a:endParaRPr lang="cs-CZ" dirty="0"/>
          </a:p>
        </p:txBody>
      </p:sp>
    </p:spTree>
    <p:extLst>
      <p:ext uri="{BB962C8B-B14F-4D97-AF65-F5344CB8AC3E}">
        <p14:creationId xmlns:p14="http://schemas.microsoft.com/office/powerpoint/2010/main" val="41555460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dirty="0" smtClean="0"/>
              <a:t>Pokud zadavatel plánuje poskytnout subjektu hodnocení odměnu za účast, musí být tento fakt uveden v dokumentu informací. </a:t>
            </a:r>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46</a:t>
            </a:fld>
            <a:endParaRPr lang="cs-CZ" dirty="0"/>
          </a:p>
        </p:txBody>
      </p:sp>
    </p:spTree>
    <p:extLst>
      <p:ext uri="{BB962C8B-B14F-4D97-AF65-F5344CB8AC3E}">
        <p14:creationId xmlns:p14="http://schemas.microsoft.com/office/powerpoint/2010/main" val="30422538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sz="1200" dirty="0" smtClean="0"/>
              <a:t>Neuvádějte např. „za léky a vyšetření nebudete nic platit“, „Vaše účast je bezplatná“ apod.</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U komerčních KH není možné uvést, že přípravky, které jsou v rámci KH podávány jako hodnocené, ale byly by pacientovi podávány i v rámci běžné klinické praxe, bude hradit buď pacient, nebo jeho zdravotní pojišťovna. </a:t>
            </a:r>
            <a:r>
              <a:rPr lang="cs-CZ" sz="1200" dirty="0" smtClean="0"/>
              <a:t>Obdobně </a:t>
            </a:r>
            <a:r>
              <a:rPr lang="cs-CZ" sz="1200" b="1" dirty="0" smtClean="0"/>
              <a:t>nelze uvést, že vyšetření, která by byla pacientovi provedena i v rámci běžné klinické praxe, bude v rámci KH hradit buď pacient, nebo jeho zdravotní pojišťovna</a:t>
            </a:r>
            <a:r>
              <a:rPr lang="cs-CZ" sz="120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Zadavatel uhradí i veškeré nadstandardní úkony, které jsou po pacientovi v době KH vyžadovány (například náklady na zasílání zpráv pomocí SMS apod.).</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0070C0"/>
                </a:solidFill>
              </a:rPr>
              <a:t>Podrobné </a:t>
            </a:r>
            <a:r>
              <a:rPr lang="cs-CZ" sz="1200" b="1" u="sng" dirty="0" smtClean="0">
                <a:solidFill>
                  <a:srgbClr val="0070C0"/>
                </a:solidFill>
              </a:rPr>
              <a:t>informace</a:t>
            </a:r>
            <a:r>
              <a:rPr lang="cs-CZ" sz="1200" b="1" dirty="0" smtClean="0">
                <a:solidFill>
                  <a:srgbClr val="0070C0"/>
                </a:solidFill>
              </a:rPr>
              <a:t> o způsobu proplacení náhrad výdajů obdrží subjekt hodnocení </a:t>
            </a:r>
            <a:r>
              <a:rPr lang="cs-CZ" sz="1200" b="1" u="sng" dirty="0" smtClean="0">
                <a:solidFill>
                  <a:srgbClr val="0070C0"/>
                </a:solidFill>
              </a:rPr>
              <a:t>od zkoušejícího lékaře</a:t>
            </a:r>
            <a:r>
              <a:rPr lang="cs-CZ" sz="1200" b="1" dirty="0" smtClean="0">
                <a:solidFill>
                  <a:srgbClr val="0070C0"/>
                </a:solidFill>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0" dirty="0" smtClean="0"/>
              <a:t>Výše kompenzace musí být adekvátní, má být uvedena v textu konkrétně, buď paušální částkou, či oproti předložení účtenek zkoušejícímu, nebo přesnými pravidly pro její stanovení.“</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0"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Nelze uvádět, že pacient musí mít povinné </a:t>
            </a:r>
            <a:r>
              <a:rPr lang="cs-CZ" sz="1200" b="1" i="1" u="sng" dirty="0" smtClean="0">
                <a:solidFill>
                  <a:srgbClr val="0070C0"/>
                </a:solidFill>
              </a:rPr>
              <a:t>veřejné zdravotní pojištění</a:t>
            </a:r>
            <a:r>
              <a:rPr lang="cs-CZ" sz="1200" b="1" i="1" dirty="0" smtClean="0">
                <a:solidFill>
                  <a:srgbClr val="0070C0"/>
                </a:solidFill>
              </a:rPr>
              <a:t>, ze kterého budou hrazeny běžná vyšetření např. krevní obraz a to i pro potřeby studie. </a:t>
            </a:r>
            <a:r>
              <a:rPr lang="cs-CZ" sz="1200" i="1" dirty="0" smtClean="0">
                <a:solidFill>
                  <a:srgbClr val="0070C0"/>
                </a:solidFill>
              </a:rPr>
              <a:t>(zejména akademické studie)</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47</a:t>
            </a:fld>
            <a:endParaRPr lang="cs-CZ" dirty="0"/>
          </a:p>
        </p:txBody>
      </p:sp>
    </p:spTree>
    <p:extLst>
      <p:ext uri="{BB962C8B-B14F-4D97-AF65-F5344CB8AC3E}">
        <p14:creationId xmlns:p14="http://schemas.microsoft.com/office/powerpoint/2010/main" val="20466657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solidFill>
                  <a:srgbClr val="0070C0"/>
                </a:solidFill>
              </a:rPr>
              <a:t>Přesto by bylo vhodné doporučit subjektu konzultovat s lékařem předčasné ukončení užívání hodnoceného přípravku, a to hlavně v případech, kdy okamžité ukončení léčby může mít negativní dopad na zdraví subjektu hodnocení.</a:t>
            </a:r>
            <a:endParaRPr lang="cs-CZ" dirty="0">
              <a:solidFill>
                <a:srgbClr val="0070C0"/>
              </a:solidFill>
            </a:endParaRPr>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48</a:t>
            </a:fld>
            <a:endParaRPr lang="cs-CZ" dirty="0"/>
          </a:p>
        </p:txBody>
      </p:sp>
    </p:spTree>
    <p:extLst>
      <p:ext uri="{BB962C8B-B14F-4D97-AF65-F5344CB8AC3E}">
        <p14:creationId xmlns:p14="http://schemas.microsoft.com/office/powerpoint/2010/main" val="237975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dirty="0" smtClean="0"/>
              <a:t>Kontakty na rodinu a přátele nesmí být od subjektu hodnocení vyžadovány paušálně, pouze v případě, že je to požadavek daný protokolem, a že s tím pacient/zdravý dobrovolník souhlasí. </a:t>
            </a:r>
          </a:p>
          <a:p>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Pokud je uváděn odkaz na americkou databázi klinických hodnocení clinicaltrials.gov, měl by být uveden až za odkazy na databázi klinických hodnocení SÚKL http://www.sukl.cz/modules/evaluation/ a na evropskou databázi http://clinicaltrialsregister.eu/.</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Neuvádí se odkazy na americkou legislativu, která není pro subjekt hodnocení relevantní, výjimečně v případě, že je uvedena, požadujeme uvést na prvním místě odkaz na legislativu ČR/EU.“</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endParaRPr lang="cs-CZ" sz="1200" dirty="0" smtClean="0"/>
          </a:p>
          <a:p>
            <a:endParaRPr lang="cs-CZ" sz="1200" dirty="0" smtClean="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49</a:t>
            </a:fld>
            <a:endParaRPr lang="cs-CZ" dirty="0"/>
          </a:p>
        </p:txBody>
      </p:sp>
    </p:spTree>
    <p:extLst>
      <p:ext uri="{BB962C8B-B14F-4D97-AF65-F5344CB8AC3E}">
        <p14:creationId xmlns:p14="http://schemas.microsoft.com/office/powerpoint/2010/main" val="58531172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solidFill>
                  <a:srgbClr val="008000"/>
                </a:solidFill>
              </a:rPr>
              <a:t>Tuto formulaci už ve většině případů používají.</a:t>
            </a:r>
            <a:endParaRPr lang="cs-CZ" dirty="0">
              <a:solidFill>
                <a:srgbClr val="008000"/>
              </a:solidFill>
            </a:endParaRPr>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50</a:t>
            </a:fld>
            <a:endParaRPr lang="cs-CZ" dirty="0"/>
          </a:p>
        </p:txBody>
      </p:sp>
    </p:spTree>
    <p:extLst>
      <p:ext uri="{BB962C8B-B14F-4D97-AF65-F5344CB8AC3E}">
        <p14:creationId xmlns:p14="http://schemas.microsoft.com/office/powerpoint/2010/main" val="38095001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dirty="0" smtClean="0"/>
              <a:t>Do doby, než vstoupí v platnost připravované rozhodnutí Evropské komise </a:t>
            </a:r>
            <a:r>
              <a:rPr lang="cs-CZ" sz="1200" b="1" dirty="0" smtClean="0"/>
              <a:t>EU-US Privacy Shield</a:t>
            </a:r>
            <a:r>
              <a:rPr lang="cs-CZ" sz="1200" dirty="0" smtClean="0"/>
              <a:t>, které nahradí původní rozhodnutí Safe Harbor, jsou USA považovány za zemi s nedostatečnou úrovní ochrany. </a:t>
            </a:r>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51</a:t>
            </a:fld>
            <a:endParaRPr lang="cs-CZ" dirty="0"/>
          </a:p>
        </p:txBody>
      </p:sp>
    </p:spTree>
    <p:extLst>
      <p:ext uri="{BB962C8B-B14F-4D97-AF65-F5344CB8AC3E}">
        <p14:creationId xmlns:p14="http://schemas.microsoft.com/office/powerpoint/2010/main" val="30623643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52</a:t>
            </a:fld>
            <a:endParaRPr lang="cs-CZ" dirty="0"/>
          </a:p>
        </p:txBody>
      </p:sp>
    </p:spTree>
    <p:extLst>
      <p:ext uri="{BB962C8B-B14F-4D97-AF65-F5344CB8AC3E}">
        <p14:creationId xmlns:p14="http://schemas.microsoft.com/office/powerpoint/2010/main" val="16910202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V dokumentu IP/IS musí být uveden kontakt, na který se pacient může obrátit se svými dotazy/obtížemi kdykoliv. Toto nemusí být nutně zkoušející lékař, ale zadavatel je povinen zajistit osobu/osoby, jež budou nepřetržitě pro pacienta telefonicky či jinak dostupné.</a:t>
            </a:r>
          </a:p>
          <a:p>
            <a:pPr marL="0" indent="0">
              <a:buNone/>
            </a:pPr>
            <a:endParaRPr lang="cs-CZ" sz="1200" dirty="0" smtClean="0"/>
          </a:p>
          <a:p>
            <a:pPr marL="0" indent="0">
              <a:buNone/>
            </a:pPr>
            <a:r>
              <a:rPr lang="cs-CZ" sz="1200" dirty="0" smtClean="0"/>
              <a:t>Pozn.: </a:t>
            </a:r>
            <a:r>
              <a:rPr lang="cs-CZ" sz="1200" b="1" dirty="0" smtClean="0"/>
              <a:t>vyhláška o SKP, § 12 odst. (7): </a:t>
            </a:r>
            <a:r>
              <a:rPr lang="cs-CZ" sz="1200" dirty="0" smtClean="0"/>
              <a:t>„Zadavatel ustanoví pro subjekty hodnocení nebo jejich zákonné zástupce náležitě kvalifikovaného a snadno dostupného lékaře pro poskytování konzultací o zdravotních problémech a otázkách vzniklých v souvislosti s klinickým hodnocením.“</a:t>
            </a:r>
          </a:p>
          <a:p>
            <a:pPr marL="0" indent="0">
              <a:buNone/>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EK dostupná 24 hod/den být nemusí.</a:t>
            </a:r>
          </a:p>
          <a:p>
            <a:pPr marL="0" indent="0">
              <a:buNone/>
            </a:pPr>
            <a:endParaRPr lang="cs-CZ" sz="1200"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53</a:t>
            </a:fld>
            <a:endParaRPr lang="cs-CZ" dirty="0"/>
          </a:p>
        </p:txBody>
      </p:sp>
    </p:spTree>
    <p:extLst>
      <p:ext uri="{BB962C8B-B14F-4D97-AF65-F5344CB8AC3E}">
        <p14:creationId xmlns:p14="http://schemas.microsoft.com/office/powerpoint/2010/main" val="294422971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dirty="0" smtClean="0">
                <a:solidFill>
                  <a:srgbClr val="C00000"/>
                </a:solidFill>
              </a:rPr>
              <a:t>Nikoli dobu trvání celého KH</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solidFill>
                  <a:srgbClr val="000000"/>
                </a:solidFill>
              </a:rPr>
              <a:t>Celková maximální doba trvání účasti jednoho subjektu, která </a:t>
            </a:r>
            <a:r>
              <a:rPr lang="cs-CZ" sz="1200" b="1" dirty="0" smtClean="0">
                <a:solidFill>
                  <a:srgbClr val="000000"/>
                </a:solidFill>
              </a:rPr>
              <a:t>zahrnuje nejen dobu léčby, ale i zařazovací fázi a dobu případných následných kontrolních návštěv.“</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dirty="0" smtClean="0">
              <a:solidFill>
                <a:srgbClr val="A50021"/>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solidFill>
                  <a:srgbClr val="000000"/>
                </a:solidFill>
              </a:rPr>
              <a:t>Počet zařazovaných subjektů v České republice neodpovídá údaji, jež je uveden v synopsi protokolu a v CTA.</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Není vhodné uvádět výčet všech zemí, ve kterých bude KH prováděno.</a:t>
            </a: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54</a:t>
            </a:fld>
            <a:endParaRPr lang="cs-CZ" dirty="0"/>
          </a:p>
        </p:txBody>
      </p:sp>
    </p:spTree>
    <p:extLst>
      <p:ext uri="{BB962C8B-B14F-4D97-AF65-F5344CB8AC3E}">
        <p14:creationId xmlns:p14="http://schemas.microsoft.com/office/powerpoint/2010/main" val="206688840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solidFill>
                  <a:srgbClr val="C00000"/>
                </a:solidFill>
              </a:rPr>
              <a:t>V případě </a:t>
            </a:r>
            <a:r>
              <a:rPr lang="cs-CZ" sz="1200" b="1" dirty="0" smtClean="0">
                <a:solidFill>
                  <a:srgbClr val="C00000"/>
                </a:solidFill>
              </a:rPr>
              <a:t>léčebných i věkových skupin se sníženou schopností číst a vnímat </a:t>
            </a:r>
            <a:r>
              <a:rPr lang="cs-CZ" sz="1200" dirty="0" smtClean="0">
                <a:solidFill>
                  <a:srgbClr val="C00000"/>
                </a:solidFill>
              </a:rPr>
              <a:t>(blíže viz níže) by měl být </a:t>
            </a:r>
            <a:r>
              <a:rPr lang="cs-CZ" sz="1200" b="1" dirty="0" smtClean="0">
                <a:solidFill>
                  <a:srgbClr val="C00000"/>
                </a:solidFill>
              </a:rPr>
              <a:t>rozsah textu kratší a velikost písma větší.“</a:t>
            </a: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55</a:t>
            </a:fld>
            <a:endParaRPr lang="cs-CZ" dirty="0"/>
          </a:p>
        </p:txBody>
      </p:sp>
    </p:spTree>
    <p:extLst>
      <p:ext uri="{BB962C8B-B14F-4D97-AF65-F5344CB8AC3E}">
        <p14:creationId xmlns:p14="http://schemas.microsoft.com/office/powerpoint/2010/main" val="3612831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dirty="0" smtClean="0">
                <a:solidFill>
                  <a:srgbClr val="A50021"/>
                </a:solidFill>
              </a:rPr>
              <a:t>Užívání odborných termínů bez řádného vysvětlení (např. EKG, </a:t>
            </a:r>
            <a:r>
              <a:rPr lang="cs-CZ" b="1" dirty="0" smtClean="0">
                <a:solidFill>
                  <a:srgbClr val="A50021"/>
                </a:solidFill>
              </a:rPr>
              <a:t>randomizace; palpitace; vertigo </a:t>
            </a:r>
            <a:r>
              <a:rPr lang="cs-CZ" dirty="0" smtClean="0">
                <a:solidFill>
                  <a:srgbClr val="A50021"/>
                </a:solidFill>
              </a:rPr>
              <a:t>aj.)</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Doporučujeme vyhnout se termínům „</a:t>
            </a:r>
            <a:r>
              <a:rPr lang="cs-CZ" sz="1200" b="1" dirty="0" smtClean="0"/>
              <a:t>musíte</a:t>
            </a:r>
            <a:r>
              <a:rPr lang="cs-CZ" sz="1200" dirty="0" smtClean="0"/>
              <a:t>“, „</a:t>
            </a:r>
            <a:r>
              <a:rPr lang="cs-CZ" sz="1200" b="1" dirty="0" smtClean="0"/>
              <a:t>nesmíte</a:t>
            </a:r>
            <a:r>
              <a:rPr lang="cs-CZ" sz="1200" dirty="0" smtClean="0"/>
              <a:t>“, „</a:t>
            </a:r>
            <a:r>
              <a:rPr lang="cs-CZ" sz="1200" b="1" dirty="0" smtClean="0"/>
              <a:t>trpíte</a:t>
            </a:r>
            <a:r>
              <a:rPr lang="cs-CZ" sz="1200" dirty="0" smtClean="0"/>
              <a:t>“ a podobně.“</a:t>
            </a: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56</a:t>
            </a:fld>
            <a:endParaRPr lang="cs-CZ" dirty="0"/>
          </a:p>
        </p:txBody>
      </p:sp>
    </p:spTree>
    <p:extLst>
      <p:ext uri="{BB962C8B-B14F-4D97-AF65-F5344CB8AC3E}">
        <p14:creationId xmlns:p14="http://schemas.microsoft.com/office/powerpoint/2010/main" val="2047012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V</a:t>
            </a:r>
            <a:r>
              <a:rPr lang="cs-CZ" sz="1200" baseline="0" dirty="0" smtClean="0"/>
              <a:t> </a:t>
            </a:r>
            <a:r>
              <a:rPr lang="cs-CZ" sz="1200" dirty="0" smtClean="0"/>
              <a:t>souladu požadavkem přílohy č. 2 vyhlášky o SKP a zákonem o zdravotních službách - § 45 práva a povinnosti poskytovatele, odst. (2): "Poskytovatel je povinen předat zprávu o poskytovaných zdravotních službách registrujícímu poskytovateli v oboru všeobecné praktické lékařství, anebo v oboru praktické lékařství pro děti a dorost"). </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solidFill>
                <a:srgbClr val="A50021"/>
              </a:solidFill>
            </a:endParaRP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57</a:t>
            </a:fld>
            <a:endParaRPr lang="cs-CZ" dirty="0"/>
          </a:p>
        </p:txBody>
      </p:sp>
    </p:spTree>
    <p:extLst>
      <p:ext uri="{BB962C8B-B14F-4D97-AF65-F5344CB8AC3E}">
        <p14:creationId xmlns:p14="http://schemas.microsoft.com/office/powerpoint/2010/main" val="12699630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solidFill>
                  <a:srgbClr val="C00000"/>
                </a:solidFill>
              </a:rPr>
              <a:t>Často</a:t>
            </a:r>
            <a:r>
              <a:rPr lang="cs-CZ" sz="1200" baseline="0" dirty="0" smtClean="0">
                <a:solidFill>
                  <a:srgbClr val="C00000"/>
                </a:solidFill>
              </a:rPr>
              <a:t> j</a:t>
            </a:r>
            <a:r>
              <a:rPr lang="cs-CZ" sz="1200" dirty="0" smtClean="0">
                <a:solidFill>
                  <a:srgbClr val="C00000"/>
                </a:solidFill>
              </a:rPr>
              <a:t>e uváděno, že pacient spolu s informovaností praktického lékaře  souhlasí i s tím, že si zadavatel může od praktického lékaře vyžádat pacientovu zdrojovou dokumentaci.</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Není povinnost praktického lékaře poskytnout zkoušejícímu lékaři zdravotní dokumentaci pacienta a není povinnost pacienta s tímto souhlasit, pokud toto není v podmínkách vstupu do studie (zařazovacích kritérií).</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Pokud chce tedy zadavatel získat informace o pacientovi od jeho praktického lékaře, musí mít souhlas pacienta a pacient musí mít možnost volby souhlas poskytnout. </a:t>
            </a: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Z tohoto důvodu doporučujeme větu: „Souhlasím s tím, aby byl můj praktický lékař kontaktován a požádán o informace o mém zdravotním stavu.“ + zaškrtávací boxy ano/ne + samostatný podpis pacienty k těmto boxům.</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V souladu</a:t>
            </a:r>
            <a:r>
              <a:rPr lang="cs-CZ" sz="1200" b="1" i="1" baseline="0" dirty="0" smtClean="0">
                <a:solidFill>
                  <a:srgbClr val="0070C0"/>
                </a:solidFill>
              </a:rPr>
              <a:t> s GCP se ale pacient může rozhodnout nedat zkoušejícímu lékaři kontakt na svého praktického lékaře, nebo pacient nemusí ani praktického lékaře mít.</a:t>
            </a:r>
            <a:endParaRPr lang="cs-CZ" sz="1200" b="1" i="1" dirty="0" smtClean="0">
              <a:solidFill>
                <a:srgbClr val="0070C0"/>
              </a:solidFill>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58</a:t>
            </a:fld>
            <a:endParaRPr lang="cs-CZ" dirty="0"/>
          </a:p>
        </p:txBody>
      </p:sp>
    </p:spTree>
    <p:extLst>
      <p:ext uri="{BB962C8B-B14F-4D97-AF65-F5344CB8AC3E}">
        <p14:creationId xmlns:p14="http://schemas.microsoft.com/office/powerpoint/2010/main" val="1457131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indent="0">
              <a:buNone/>
            </a:pPr>
            <a:r>
              <a:rPr lang="cs-CZ" sz="1200" dirty="0" smtClean="0"/>
              <a:t>Podpis subjektu nelze získat tak, že mu budou informace/informovaný souhlas zaslány poštou apod.</a:t>
            </a:r>
          </a:p>
          <a:p>
            <a:pPr marL="0" indent="0">
              <a:buNone/>
            </a:pPr>
            <a:r>
              <a:rPr lang="cs-CZ" sz="1200" dirty="0" smtClean="0"/>
              <a:t>Po podpisu účastníka hodnocení i zkoušejícího obdrží subjekt </a:t>
            </a:r>
            <a:r>
              <a:rPr lang="cs-CZ" sz="1200" b="1" dirty="0" smtClean="0">
                <a:solidFill>
                  <a:srgbClr val="0070C0"/>
                </a:solidFill>
              </a:rPr>
              <a:t>stejnopis</a:t>
            </a:r>
            <a:r>
              <a:rPr lang="cs-CZ" sz="1200" dirty="0" smtClean="0">
                <a:solidFill>
                  <a:srgbClr val="0070C0"/>
                </a:solidFill>
              </a:rPr>
              <a:t> </a:t>
            </a:r>
            <a:r>
              <a:rPr lang="cs-CZ" sz="1200" dirty="0" smtClean="0"/>
              <a:t>dokumentu (ne kopii).</a:t>
            </a:r>
            <a:endParaRPr lang="cs-CZ" sz="1200" b="1" u="sng" dirty="0" smtClean="0"/>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59</a:t>
            </a:fld>
            <a:endParaRPr lang="cs-CZ" dirty="0"/>
          </a:p>
        </p:txBody>
      </p:sp>
    </p:spTree>
    <p:extLst>
      <p:ext uri="{BB962C8B-B14F-4D97-AF65-F5344CB8AC3E}">
        <p14:creationId xmlns:p14="http://schemas.microsoft.com/office/powerpoint/2010/main" val="23985794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dirty="0" smtClean="0"/>
              <a:t>Subjektu hodnocení je nabídnuta účast. V dokumentu není nutné opakovat sdělení z hlavních informací, uvedou se jen ty informace, které se liší.</a:t>
            </a:r>
          </a:p>
          <a:p>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0070C0"/>
                </a:solidFill>
              </a:rPr>
              <a:t>Musí být uvedeno, že i když subjekt hodnocení odmítne účast v podstudii, může se i nadále účastnit hlavní části KH. Souhlas</a:t>
            </a:r>
            <a:r>
              <a:rPr lang="cs-CZ" sz="1200" dirty="0" smtClean="0"/>
              <a:t> s účastí v podstudii </a:t>
            </a:r>
            <a:r>
              <a:rPr lang="cs-CZ" sz="1200" b="1" dirty="0" smtClean="0">
                <a:solidFill>
                  <a:srgbClr val="0070C0"/>
                </a:solidFill>
              </a:rPr>
              <a:t>vyjádří</a:t>
            </a:r>
            <a:r>
              <a:rPr lang="cs-CZ" sz="1200" dirty="0" smtClean="0">
                <a:solidFill>
                  <a:srgbClr val="0070C0"/>
                </a:solidFill>
              </a:rPr>
              <a:t> </a:t>
            </a:r>
            <a:r>
              <a:rPr lang="cs-CZ" sz="1200" dirty="0" smtClean="0"/>
              <a:t>subjekt hodnocení </a:t>
            </a:r>
            <a:r>
              <a:rPr lang="cs-CZ" sz="1200" b="1" dirty="0" smtClean="0">
                <a:solidFill>
                  <a:srgbClr val="0070C0"/>
                </a:solidFill>
              </a:rPr>
              <a:t>podpisem informovaného souhlasu. </a:t>
            </a:r>
            <a:r>
              <a:rPr lang="cs-CZ" sz="1200" dirty="0" smtClean="0"/>
              <a:t>Pokud se subjekt hodnocení nechce účastnit podstudie, dokument nepodepisuje (nelze v tomto případě používat zaškrtávací boxy s odmítnutím účasti a podpisem). </a:t>
            </a:r>
          </a:p>
          <a:p>
            <a:endParaRPr lang="cs-CZ" sz="1200"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C00000"/>
                </a:solidFill>
              </a:rPr>
              <a:t>Zaškrtávací boxy apod. v hlavním IP/IS ohledně podstudie nelze akceptovat.</a:t>
            </a:r>
          </a:p>
          <a:p>
            <a:endParaRPr lang="cs-CZ" dirty="0" smtClean="0"/>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60</a:t>
            </a:fld>
            <a:endParaRPr lang="cs-CZ" dirty="0"/>
          </a:p>
        </p:txBody>
      </p:sp>
    </p:spTree>
    <p:extLst>
      <p:ext uri="{BB962C8B-B14F-4D97-AF65-F5344CB8AC3E}">
        <p14:creationId xmlns:p14="http://schemas.microsoft.com/office/powerpoint/2010/main" val="305349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fontScale="92500" lnSpcReduction="2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Rozsah</a:t>
            </a:r>
            <a:r>
              <a:rPr lang="cs-CZ" sz="1200" b="1" baseline="0" dirty="0" smtClean="0"/>
              <a:t> dokumentu:</a:t>
            </a:r>
            <a:endParaRPr lang="cs-CZ" sz="1200" b="1" dirty="0" smtClean="0"/>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dirty="0" smtClean="0">
                <a:solidFill>
                  <a:srgbClr val="C00000"/>
                </a:solidFill>
              </a:rPr>
              <a:t>Mluvíme</a:t>
            </a:r>
            <a:r>
              <a:rPr lang="cs-CZ" sz="1200" baseline="0" dirty="0" smtClean="0">
                <a:solidFill>
                  <a:srgbClr val="C00000"/>
                </a:solidFill>
              </a:rPr>
              <a:t> v dokumentu o dítěti, tedy 3. osobě</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dirty="0" smtClean="0"/>
              <a:t>jakým způsobem je prokazována účinnost či bezpečnost.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dirty="0" smtClean="0"/>
              <a:t>informace o léku a dosavadní zkušenosti z vývoje přípravku.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dirty="0" smtClean="0"/>
              <a:t>pravděpodobnost zařazení dítěte do jednotlivých léčebných skupin, popřípadě vysvětlit zaslepení léčby a v odůvodněných případech použití placeba.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dirty="0" smtClean="0"/>
              <a:t>nežádoucí účinky, a to i všech ostatních přípravků, které jsou v KH použity (netýká se medikace, kterou pacient užívá už před zařazením do KH).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dirty="0" smtClean="0"/>
              <a:t>časová náročnost vyšetření a návštěv u lékaře, </a:t>
            </a:r>
            <a:r>
              <a:rPr lang="cs-CZ" sz="1200" b="1" dirty="0" smtClean="0">
                <a:solidFill>
                  <a:srgbClr val="0070C0"/>
                </a:solidFill>
              </a:rPr>
              <a:t>hospitalizace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dirty="0" smtClean="0"/>
              <a:t>míra nepohodlí pro dítě.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dirty="0" smtClean="0"/>
              <a:t>náhrada výdajů a konstatuje se, že dítě nebude za účast v KH nijak odměněno. </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dirty="0" smtClean="0"/>
              <a:t>Rodič může účast dítěte v KH kdykoliv ukončit, a to i bez udání důvodu, ale vždy by o tomto rozhodnutí měl předem informovat zkoušejícího. </a:t>
            </a:r>
          </a:p>
          <a:p>
            <a:endParaRPr lang="cs-CZ" sz="1200" b="1" dirty="0" smtClean="0"/>
          </a:p>
          <a:p>
            <a:r>
              <a:rPr lang="cs-CZ" sz="1200" b="1" dirty="0" smtClean="0">
                <a:solidFill>
                  <a:srgbClr val="C00000"/>
                </a:solidFill>
              </a:rPr>
              <a:t>Pacient musí mít zajištěnu takovou léčbu, která není horší, než by dostal v běžné klinické praxi.</a:t>
            </a:r>
          </a:p>
          <a:p>
            <a:endParaRPr lang="cs-CZ"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C00000"/>
                </a:solidFill>
              </a:rPr>
              <a:t>Je důležité uvést jasné a srozumitelné vysvětlení a dát rodičům dostatečný čas na rozhodnutí.</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Pouze jeden rodič by podepisoval informovaný souhlas, pokud by druhý rodič nebyl uveden v rodném listě dítěte, pokud by zemřel nebo byl nezletilý. Výjimečně může být jeden rodič na základě rozhodnutí soudu zbaven rodičovské odpovědnosti (nebyl by nadále zákonným zástupcem dítěte), v tomto případě by informovaný souhlas podepisoval druhý z rodičů. </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t>V případě, že jsou </a:t>
            </a:r>
            <a:r>
              <a:rPr lang="cs-CZ" sz="1200" b="1" dirty="0" smtClean="0">
                <a:solidFill>
                  <a:srgbClr val="0070C0"/>
                </a:solidFill>
              </a:rPr>
              <a:t>rodiče dítěte cizinci </a:t>
            </a:r>
            <a:r>
              <a:rPr lang="cs-CZ" sz="1200" dirty="0" smtClean="0"/>
              <a:t>(popřípadě pouze 1 rodič), </a:t>
            </a:r>
            <a:r>
              <a:rPr lang="cs-CZ" sz="1200" b="1" dirty="0" smtClean="0">
                <a:solidFill>
                  <a:srgbClr val="0070C0"/>
                </a:solidFill>
              </a:rPr>
              <a:t>informace se předkládají ve dvojjazyčném vyhotovení</a:t>
            </a:r>
            <a:r>
              <a:rPr lang="cs-CZ" sz="1200" dirty="0" smtClean="0"/>
              <a:t>. Zároveň je předložen na SÚKL a etickou komisi ke schválení cizojazyčný text informací pro pacienta/informovaného souhlasu, který je certifikovaným překladem schválené české verze. „ </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dirty="0" smtClean="0"/>
          </a:p>
          <a:p>
            <a:endParaRPr lang="cs-CZ" b="1"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61</a:t>
            </a:fld>
            <a:endParaRPr lang="cs-CZ" dirty="0"/>
          </a:p>
        </p:txBody>
      </p:sp>
    </p:spTree>
    <p:extLst>
      <p:ext uri="{BB962C8B-B14F-4D97-AF65-F5344CB8AC3E}">
        <p14:creationId xmlns:p14="http://schemas.microsoft.com/office/powerpoint/2010/main" val="199647605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Pokud je dokument určen rodiči/opatrovníkovi/nezávislému svědkovi, mluvíme v dokumentu o pacientovi/dítěti, tedy o třetí osobě.</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Do kapitoly týkající se metod antikoncepce uvádějte: „Může-li Vaše dcera otěhotnět a je-li sexuálně aktivní…“</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Pokud se jedná o hospitalizace dítěte, pak by mělo být uvedeno, zda může být rodič hospitalizován spolu s dítětem jako doprovod a zda náklady na tuto hospitalizaci hradí zadavatel. – Listina práv a svobod</a:t>
            </a:r>
            <a:r>
              <a:rPr lang="cs-CZ" sz="1200" b="1" i="1" baseline="0" dirty="0" smtClean="0">
                <a:solidFill>
                  <a:srgbClr val="0070C0"/>
                </a:solidFill>
              </a:rPr>
              <a:t> dítěte.</a:t>
            </a:r>
            <a:endParaRPr lang="cs-CZ" sz="1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2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2200" b="1" i="1" dirty="0" smtClean="0">
              <a:solidFill>
                <a:srgbClr val="0070C0"/>
              </a:solidFill>
            </a:endParaRP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62</a:t>
            </a:fld>
            <a:endParaRPr lang="cs-CZ" dirty="0"/>
          </a:p>
        </p:txBody>
      </p:sp>
    </p:spTree>
    <p:extLst>
      <p:ext uri="{BB962C8B-B14F-4D97-AF65-F5344CB8AC3E}">
        <p14:creationId xmlns:p14="http://schemas.microsoft.com/office/powerpoint/2010/main" val="21420508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dirty="0" smtClean="0">
                <a:solidFill>
                  <a:srgbClr val="0070C0"/>
                </a:solidFill>
              </a:rPr>
              <a:t>Vzhledem k tomu, že dětem nemůže být za účast v KH poskytnuta odměna, nemůže být ani v dokumentu uvedena informace o odměně.</a:t>
            </a:r>
            <a:endParaRPr lang="cs-CZ" b="1" dirty="0">
              <a:solidFill>
                <a:srgbClr val="0070C0"/>
              </a:solidFill>
            </a:endParaRPr>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63</a:t>
            </a:fld>
            <a:endParaRPr lang="cs-CZ" dirty="0"/>
          </a:p>
        </p:txBody>
      </p:sp>
    </p:spTree>
    <p:extLst>
      <p:ext uri="{BB962C8B-B14F-4D97-AF65-F5344CB8AC3E}">
        <p14:creationId xmlns:p14="http://schemas.microsoft.com/office/powerpoint/2010/main" val="298366538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solidFill>
                  <a:srgbClr val="0070C0"/>
                </a:solidFill>
              </a:rPr>
              <a:t>Použitý jazyk a stylistika vět musí být co nejjednodušší, především u mladších dětí. </a:t>
            </a:r>
          </a:p>
          <a:p>
            <a:pPr marL="0" marR="0" indent="0" algn="l" defTabSz="914400" rtl="0" eaLnBrk="1" fontAlgn="auto" latinLnBrk="0" hangingPunct="1">
              <a:lnSpc>
                <a:spcPct val="100000"/>
              </a:lnSpc>
              <a:spcBef>
                <a:spcPts val="0"/>
              </a:spcBef>
              <a:spcAft>
                <a:spcPts val="0"/>
              </a:spcAft>
              <a:buClrTx/>
              <a:buSzTx/>
              <a:buFontTx/>
              <a:buNone/>
              <a:tabLst/>
              <a:defRPr/>
            </a:pPr>
            <a:endParaRPr lang="cs-CZ" b="1" dirty="0" smtClean="0">
              <a:solidFill>
                <a:srgbClr val="0070C0"/>
              </a:solidFill>
            </a:endParaRPr>
          </a:p>
          <a:p>
            <a:pPr marL="0" marR="0" indent="0" algn="l" defTabSz="914400" rtl="0" eaLnBrk="1" fontAlgn="auto" latinLnBrk="0" hangingPunct="1">
              <a:lnSpc>
                <a:spcPct val="100000"/>
              </a:lnSpc>
              <a:spcBef>
                <a:spcPts val="0"/>
              </a:spcBef>
              <a:spcAft>
                <a:spcPts val="0"/>
              </a:spcAft>
              <a:buClrTx/>
              <a:buSzTx/>
              <a:buFontTx/>
              <a:buNone/>
              <a:tabLst/>
              <a:defRPr/>
            </a:pPr>
            <a:r>
              <a:rPr lang="cs-CZ" b="1" dirty="0" smtClean="0">
                <a:solidFill>
                  <a:srgbClr val="C00000"/>
                </a:solidFill>
              </a:rPr>
              <a:t>I děti mladší 12 let musí být informovány o povaze klinického hodnocení (i když ne písemně) a to v rozsahu, ve</a:t>
            </a:r>
            <a:r>
              <a:rPr lang="cs-CZ" b="1" baseline="0" dirty="0" smtClean="0">
                <a:solidFill>
                  <a:srgbClr val="C00000"/>
                </a:solidFill>
              </a:rPr>
              <a:t> kterém jsou schopny sdělení rozumět (lékařem, psychologem apod.) a musí být zaznamenána projevená vůle dítěte k účasti v KH.</a:t>
            </a:r>
            <a:endParaRPr lang="cs-CZ" b="1" dirty="0" smtClean="0">
              <a:solidFill>
                <a:srgbClr val="C00000"/>
              </a:solidFill>
            </a:endParaRP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64</a:t>
            </a:fld>
            <a:endParaRPr lang="cs-CZ" dirty="0"/>
          </a:p>
        </p:txBody>
      </p:sp>
    </p:spTree>
    <p:extLst>
      <p:ext uri="{BB962C8B-B14F-4D97-AF65-F5344CB8AC3E}">
        <p14:creationId xmlns:p14="http://schemas.microsoft.com/office/powerpoint/2010/main" val="173354418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65</a:t>
            </a:fld>
            <a:endParaRPr lang="cs-CZ" dirty="0"/>
          </a:p>
        </p:txBody>
      </p:sp>
    </p:spTree>
    <p:extLst>
      <p:ext uri="{BB962C8B-B14F-4D97-AF65-F5344CB8AC3E}">
        <p14:creationId xmlns:p14="http://schemas.microsoft.com/office/powerpoint/2010/main" val="34694296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Vzhledem k potencionálním nežádoucím účinkům především hormonální</a:t>
            </a:r>
            <a:r>
              <a:rPr lang="cs-CZ" sz="1200" b="1" i="1" baseline="0" dirty="0" smtClean="0">
                <a:solidFill>
                  <a:srgbClr val="0070C0"/>
                </a:solidFill>
              </a:rPr>
              <a:t> antikoncepce nelze nutit mladistvé k jejímu užívání, pokud dosud nejsou sexuálně aktivní jen kvůli účasti v KH.</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0070C0"/>
                </a:solidFill>
              </a:rPr>
              <a:t>Vzhledem k tomu, že je v České republice konzumace alkoholu a tabáku u osob pod 18 let věku ze zákona zakázaná, není možno se o tomto v oficiálním dokumentu zmiňovat. O tomto může pacienta ústně poučit zkoušející lékař.</a:t>
            </a:r>
          </a:p>
          <a:p>
            <a:endParaRPr lang="cs-CZ" sz="1200"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66</a:t>
            </a:fld>
            <a:endParaRPr lang="cs-CZ" dirty="0"/>
          </a:p>
        </p:txBody>
      </p:sp>
    </p:spTree>
    <p:extLst>
      <p:ext uri="{BB962C8B-B14F-4D97-AF65-F5344CB8AC3E}">
        <p14:creationId xmlns:p14="http://schemas.microsoft.com/office/powerpoint/2010/main" val="15245598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dirty="0" smtClean="0"/>
              <a:t>Specifický přístup a zkrácený rozsah informací musí být použit </a:t>
            </a:r>
            <a:r>
              <a:rPr lang="cs-CZ" sz="1200" b="1" dirty="0" smtClean="0">
                <a:solidFill>
                  <a:srgbClr val="0070C0"/>
                </a:solidFill>
              </a:rPr>
              <a:t>u pacientů s psychiatrickým onemocněním, u pacientů s demencí, u seniorů, u pacientů s bolestivými stavy a obecně u pacientů v akutním a závažně zhoršeném stavu </a:t>
            </a:r>
            <a:r>
              <a:rPr lang="cs-CZ" sz="1200" dirty="0" smtClean="0"/>
              <a:t>(např. infarkt myokardu, akutní fáze srdečního selhání, cévní mozková příhoda apod.). </a:t>
            </a:r>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67</a:t>
            </a:fld>
            <a:endParaRPr lang="cs-CZ" dirty="0"/>
          </a:p>
        </p:txBody>
      </p:sp>
    </p:spTree>
    <p:extLst>
      <p:ext uri="{BB962C8B-B14F-4D97-AF65-F5344CB8AC3E}">
        <p14:creationId xmlns:p14="http://schemas.microsoft.com/office/powerpoint/2010/main" val="12264205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dirty="0" smtClean="0"/>
              <a:t>Je třeba posoudit, </a:t>
            </a:r>
            <a:r>
              <a:rPr lang="cs-CZ" sz="1200" b="1" dirty="0" smtClean="0"/>
              <a:t>kdo podepíše právně relevantní souhlas.</a:t>
            </a:r>
            <a:r>
              <a:rPr lang="cs-CZ" sz="1200" dirty="0" smtClean="0"/>
              <a:t> Zda to bude </a:t>
            </a:r>
            <a:r>
              <a:rPr lang="cs-CZ" sz="1200" b="1" dirty="0" smtClean="0"/>
              <a:t>sám pacient či zástupce (soudem jmenovaný </a:t>
            </a:r>
            <a:r>
              <a:rPr lang="cs-CZ" sz="1200" dirty="0" smtClean="0"/>
              <a:t>opatrovník uděluje právně relevantní informovaný souhlas, pokud by soud </a:t>
            </a:r>
            <a:r>
              <a:rPr lang="cs-CZ" sz="1200" b="1" dirty="0" smtClean="0"/>
              <a:t>přímo ve výroku soudního rozhodnutí o omezení svéprávnosti uvedl, že pacient nemůže rozhodovat o otázkách spojených s poskytováním zdravotních služeb1</a:t>
            </a:r>
            <a:r>
              <a:rPr lang="cs-CZ" sz="1200" dirty="0" smtClean="0"/>
              <a:t>). Pokud by v soudním rozhodnutí nebylo toto omezení, může pacient s omezenou svéprávností vyjádřit informovaný souhlas s účastí v KH. </a:t>
            </a:r>
          </a:p>
          <a:p>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0" dirty="0" smtClean="0"/>
              <a:t>Informace pro opatrovníky je sepsána ve stejném rozsahu, jako informace pro dospělé pacienty </a:t>
            </a:r>
            <a:r>
              <a:rPr lang="cs-CZ" sz="1200" dirty="0" smtClean="0"/>
              <a:t>účastnící se KH. </a:t>
            </a:r>
            <a:r>
              <a:rPr lang="cs-CZ" sz="1200" b="1" dirty="0" smtClean="0"/>
              <a:t>Zohlední se pouze „jazykově“, že opatrovník vyjadřuje souhlas za osobu, za kterou jedná.“</a:t>
            </a: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68</a:t>
            </a:fld>
            <a:endParaRPr lang="cs-CZ" dirty="0"/>
          </a:p>
        </p:txBody>
      </p:sp>
    </p:spTree>
    <p:extLst>
      <p:ext uri="{BB962C8B-B14F-4D97-AF65-F5344CB8AC3E}">
        <p14:creationId xmlns:p14="http://schemas.microsoft.com/office/powerpoint/2010/main" val="314322803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0070C0"/>
                </a:solidFill>
              </a:rPr>
              <a:t>Aby byla zajištěna </a:t>
            </a:r>
            <a:r>
              <a:rPr lang="cs-CZ" sz="1200" b="1" u="sng" dirty="0" smtClean="0">
                <a:solidFill>
                  <a:srgbClr val="0070C0"/>
                </a:solidFill>
              </a:rPr>
              <a:t>bezpečnost subjektu a zároveň validita vyhodnocení účinnosti léčby</a:t>
            </a:r>
            <a:r>
              <a:rPr lang="cs-CZ" sz="1200" b="1" dirty="0" smtClean="0">
                <a:solidFill>
                  <a:srgbClr val="0070C0"/>
                </a:solidFill>
              </a:rPr>
              <a:t>, měl by být pečovatel v kontaktu s pacientem denně (</a:t>
            </a:r>
            <a:r>
              <a:rPr lang="cs-CZ" sz="1200" b="1" u="sng" dirty="0" smtClean="0">
                <a:solidFill>
                  <a:srgbClr val="0070C0"/>
                </a:solidFill>
              </a:rPr>
              <a:t>někdy může být nutná i společná domácnost</a:t>
            </a:r>
            <a:r>
              <a:rPr lang="cs-CZ" sz="1200" b="1" dirty="0" smtClean="0">
                <a:solidFill>
                  <a:srgbClr val="0070C0"/>
                </a:solidFill>
              </a:rPr>
              <a:t>), popřípadě několik dní v týdnu, a to v závislosti na stavu pacienta a na míře náročnosti úkonů v rámci KH. </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C00000"/>
                </a:solidFill>
              </a:rPr>
              <a:t>Podpisem informovaného souhlasu vyjadřuje pečovatel svoji vůli spolupracovat na KH, ale nemá oprávnění vyjádřit relevantní souhlas s účastí subjektu hodnocení v KH, ten musí dát subjekt hodnocení sám.“</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dirty="0" smtClean="0"/>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69</a:t>
            </a:fld>
            <a:endParaRPr lang="cs-CZ" dirty="0"/>
          </a:p>
        </p:txBody>
      </p:sp>
    </p:spTree>
    <p:extLst>
      <p:ext uri="{BB962C8B-B14F-4D97-AF65-F5344CB8AC3E}">
        <p14:creationId xmlns:p14="http://schemas.microsoft.com/office/powerpoint/2010/main" val="202380431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Zákon o léčivech, § 52 odst. (9): </a:t>
            </a:r>
            <a:r>
              <a:rPr lang="cs-CZ" sz="1200" dirty="0" smtClean="0"/>
              <a:t>„V akutních situacích, kdy není před zařazením subjektu hodnocení do klinického hodnocení možno získat jeho informovaný souhlas, se vyžádá souhlas jeho zástupce podle odstavce 3 písm. b). Pokud tento zástupce není stanoven nebo není dosažitelný, lze subjekt hodnocení zařadit do klinického hodnocení pouze tehdy, jestliže je postup zařazení popsán v protokolu a zkoušející má k dispozici písemné souhlasné stanovisko etické komise k danému hodnocení, které obsahuje výslovné vyjádření k postupu zařazování subjektů hodnocení.“ </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dirty="0" smtClean="0">
                <a:solidFill>
                  <a:srgbClr val="C00000"/>
                </a:solidFill>
              </a:rPr>
              <a:t>Zkoušející získá informovaný souhlas subjektu hodnocení, popřípadě jeho zástupce s pokračováním účasti subjektu hodnocení v KH neprodleně</a:t>
            </a:r>
            <a:r>
              <a:rPr lang="cs-CZ" sz="1200" b="1" dirty="0" smtClean="0">
                <a:solidFill>
                  <a:srgbClr val="C00000"/>
                </a:solidFill>
              </a:rPr>
              <a:t>, jakmile je to s ohledem na zdravotní stav subjektu hodnocení nebo dosažitelnost zástupce možné. </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dirty="0" smtClean="0"/>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70</a:t>
            </a:fld>
            <a:endParaRPr lang="cs-CZ" dirty="0"/>
          </a:p>
        </p:txBody>
      </p:sp>
    </p:spTree>
    <p:extLst>
      <p:ext uri="{BB962C8B-B14F-4D97-AF65-F5344CB8AC3E}">
        <p14:creationId xmlns:p14="http://schemas.microsoft.com/office/powerpoint/2010/main" val="4777273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solidFill>
                  <a:srgbClr val="C00000"/>
                </a:solidFill>
              </a:rPr>
              <a:t>Nezávislý svědek nesmí být členem studijního týmu. </a:t>
            </a:r>
          </a:p>
          <a:p>
            <a:pPr marL="0" indent="0">
              <a:buNone/>
            </a:pPr>
            <a:r>
              <a:rPr lang="cs-CZ" b="1" dirty="0" smtClean="0"/>
              <a:t>Pokud osoba není schopna psát</a:t>
            </a:r>
            <a:r>
              <a:rPr lang="cs-CZ" dirty="0" smtClean="0"/>
              <a:t>, stvrdí svým podpisem v informovaném souhlasu její souhlas nezávislý svědek (nesmí být členem studijního týmu). V informovaném souhlasu svědek uvede, že subjekt hodnocení souhlasí se svým zařazením do KH, dále uvede své jméno, datum a podpis. </a:t>
            </a:r>
          </a:p>
          <a:p>
            <a:pPr marL="0" indent="0">
              <a:buNone/>
            </a:pPr>
            <a:endParaRPr lang="cs-CZ" dirty="0" smtClean="0"/>
          </a:p>
          <a:p>
            <a:pPr marL="0" indent="0">
              <a:buNone/>
            </a:pPr>
            <a:r>
              <a:rPr lang="cs-CZ" b="1" dirty="0" smtClean="0"/>
              <a:t>Pokud osoba není schopna číst</a:t>
            </a:r>
            <a:r>
              <a:rPr lang="cs-CZ" dirty="0" smtClean="0"/>
              <a:t>, potvrdí přečtení textu informací pacientovi svým podpisem nezávislý svědek (nesmí být členem studijního týmu). Nezávislý svědek uvede své jméno, datum a podpis. V informovaném souhlasu svědek uvede, že </a:t>
            </a:r>
            <a:r>
              <a:rPr lang="cs-CZ" b="1" dirty="0" smtClean="0"/>
              <a:t>byly subjektu hodnocení přečteny informace pro pacienta, zkoušející poskytl subjektu hodnocení další informace o KH </a:t>
            </a:r>
            <a:r>
              <a:rPr lang="cs-CZ" dirty="0" smtClean="0"/>
              <a:t>a odpověděl na jeho otázky. Subjekt hodnocení v případě souhlasu s účastí v KH podepíše informovaný souhlas.“ </a:t>
            </a: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71</a:t>
            </a:fld>
            <a:endParaRPr lang="cs-CZ" dirty="0"/>
          </a:p>
        </p:txBody>
      </p:sp>
    </p:spTree>
    <p:extLst>
      <p:ext uri="{BB962C8B-B14F-4D97-AF65-F5344CB8AC3E}">
        <p14:creationId xmlns:p14="http://schemas.microsoft.com/office/powerpoint/2010/main" val="372339827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sz="1200" dirty="0" smtClean="0"/>
              <a:t>Musí být zřejmé, k jakým úpravám v dokumentu oproti předchozí verzi došlo. </a:t>
            </a:r>
          </a:p>
          <a:p>
            <a:endParaRPr lang="cs-CZ" sz="12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solidFill>
                  <a:srgbClr val="C00000"/>
                </a:solidFill>
              </a:rPr>
              <a:t>Veškeré změny požadované při iniciálním podání KH musí být automaticky promítnuty do všech dalších verzí. </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b="1" i="1" dirty="0" smtClean="0">
              <a:solidFill>
                <a:srgbClr val="0070C0"/>
              </a:solidFill>
            </a:endParaRP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72</a:t>
            </a:fld>
            <a:endParaRPr lang="cs-CZ" dirty="0"/>
          </a:p>
        </p:txBody>
      </p:sp>
    </p:spTree>
    <p:extLst>
      <p:ext uri="{BB962C8B-B14F-4D97-AF65-F5344CB8AC3E}">
        <p14:creationId xmlns:p14="http://schemas.microsoft.com/office/powerpoint/2010/main" val="296752001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i="1" dirty="0" smtClean="0">
                <a:solidFill>
                  <a:srgbClr val="0070C0"/>
                </a:solidFill>
              </a:rPr>
              <a:t>Nejedná se ovšem o verzi – tracking changes. Tzv. „trekovanou verzí“, tedy verzí tracking changes je námi myšlen dokument pro SÚKL, ve které jsou změny vyznačeny přeškrtáním původního a vepsání nového textu. Naproti tomu verzí „highlight“ je myšlena verze pro již zařazené pacienty, ve které je barevně vyznačen pouze nový text tak, aby pacient na první pohled věděl, co je v IS</a:t>
            </a:r>
            <a:r>
              <a:rPr lang="cs-CZ" sz="1200" i="1" baseline="0" dirty="0" smtClean="0">
                <a:solidFill>
                  <a:srgbClr val="0070C0"/>
                </a:solidFill>
              </a:rPr>
              <a:t> </a:t>
            </a:r>
            <a:r>
              <a:rPr lang="cs-CZ" sz="1200" i="1" dirty="0" smtClean="0">
                <a:solidFill>
                  <a:srgbClr val="0070C0"/>
                </a:solidFill>
              </a:rPr>
              <a:t>přidaného.</a:t>
            </a:r>
          </a:p>
          <a:p>
            <a:pPr marL="0" marR="0" indent="0" algn="l" defTabSz="914400" rtl="0" eaLnBrk="1" fontAlgn="auto" latinLnBrk="0" hangingPunct="1">
              <a:lnSpc>
                <a:spcPct val="100000"/>
              </a:lnSpc>
              <a:spcBef>
                <a:spcPts val="0"/>
              </a:spcBef>
              <a:spcAft>
                <a:spcPts val="0"/>
              </a:spcAft>
              <a:buClrTx/>
              <a:buSzTx/>
              <a:buFontTx/>
              <a:buNone/>
              <a:tabLst/>
              <a:defRPr/>
            </a:pPr>
            <a:endParaRPr lang="cs-CZ" sz="1200" i="1" dirty="0" smtClean="0">
              <a:solidFill>
                <a:srgbClr val="0070C0"/>
              </a:solidFill>
            </a:endParaRPr>
          </a:p>
          <a:p>
            <a:pPr marL="0" marR="0" lvl="1" indent="0" algn="l" defTabSz="914400" rtl="0" eaLnBrk="1" fontAlgn="auto" latinLnBrk="0" hangingPunct="1">
              <a:lnSpc>
                <a:spcPct val="100000"/>
              </a:lnSpc>
              <a:spcBef>
                <a:spcPts val="0"/>
              </a:spcBef>
              <a:spcAft>
                <a:spcPts val="0"/>
              </a:spcAft>
              <a:buClrTx/>
              <a:buSzTx/>
              <a:buFontTx/>
              <a:buNone/>
              <a:tabLst/>
              <a:defRPr/>
            </a:pPr>
            <a:r>
              <a:rPr lang="cs-CZ" sz="1200" b="1" i="1" dirty="0" smtClean="0">
                <a:solidFill>
                  <a:srgbClr val="C00000"/>
                </a:solidFill>
              </a:rPr>
              <a:t>Nové verze IP/IS s vyznačenými změnami oproti verzi předchozí pro již zařazené pacienty je nutno předkládat od doby zařazení prvního pacienta do KH.</a:t>
            </a:r>
          </a:p>
          <a:p>
            <a:pPr marL="0" marR="0" indent="0" algn="l" defTabSz="914400" rtl="0" eaLnBrk="1" fontAlgn="auto" latinLnBrk="0" hangingPunct="1">
              <a:lnSpc>
                <a:spcPct val="100000"/>
              </a:lnSpc>
              <a:spcBef>
                <a:spcPts val="0"/>
              </a:spcBef>
              <a:spcAft>
                <a:spcPts val="0"/>
              </a:spcAft>
              <a:buClrTx/>
              <a:buSzTx/>
              <a:buFontTx/>
              <a:buNone/>
              <a:tabLst/>
              <a:defRPr/>
            </a:pPr>
            <a:endParaRPr lang="cs-CZ" i="1" dirty="0" smtClean="0">
              <a:solidFill>
                <a:srgbClr val="0070C0"/>
              </a:solidFill>
            </a:endParaRP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73</a:t>
            </a:fld>
            <a:endParaRPr lang="cs-CZ" dirty="0"/>
          </a:p>
        </p:txBody>
      </p:sp>
    </p:spTree>
    <p:extLst>
      <p:ext uri="{BB962C8B-B14F-4D97-AF65-F5344CB8AC3E}">
        <p14:creationId xmlns:p14="http://schemas.microsoft.com/office/powerpoint/2010/main" val="357944870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76</a:t>
            </a:fld>
            <a:endParaRPr lang="cs-CZ" dirty="0"/>
          </a:p>
        </p:txBody>
      </p:sp>
    </p:spTree>
    <p:extLst>
      <p:ext uri="{BB962C8B-B14F-4D97-AF65-F5344CB8AC3E}">
        <p14:creationId xmlns:p14="http://schemas.microsoft.com/office/powerpoint/2010/main" val="253148849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r>
              <a:rPr lang="cs-CZ" b="1" u="sng" dirty="0" smtClean="0">
                <a:solidFill>
                  <a:srgbClr val="C00000"/>
                </a:solidFill>
              </a:rPr>
              <a:t>Zkušebním snímkováním pomocí magnetické rezonance</a:t>
            </a:r>
            <a:r>
              <a:rPr lang="cs-CZ" dirty="0" smtClean="0">
                <a:solidFill>
                  <a:srgbClr val="C00000"/>
                </a:solidFill>
              </a:rPr>
              <a:t> </a:t>
            </a:r>
            <a:r>
              <a:rPr lang="cs-CZ" sz="1200" kern="1200" dirty="0" smtClean="0">
                <a:solidFill>
                  <a:schemeClr val="tx1"/>
                </a:solidFill>
                <a:effectLst/>
                <a:latin typeface="+mn-lt"/>
                <a:ea typeface="+mn-ea"/>
                <a:cs typeface="+mn-cs"/>
              </a:rPr>
              <a:t>- </a:t>
            </a:r>
            <a:r>
              <a:rPr lang="cs-CZ" sz="1200" kern="1200" dirty="0" smtClean="0">
                <a:solidFill>
                  <a:srgbClr val="0070C0"/>
                </a:solidFill>
                <a:effectLst/>
                <a:latin typeface="+mn-lt"/>
                <a:ea typeface="+mn-ea"/>
                <a:cs typeface="+mn-cs"/>
              </a:rPr>
              <a:t>tento předložený IP/IS neschvalujeme, není v přímé souvislosti s touto klinickou studií, netýká se pacientů do studie zařazovaných. Tato procedura musí být separátně domluvena s pracovištěm a Etickou komisí, pojištění v rámci KH se na ní nevztahuje.</a:t>
            </a:r>
            <a:endParaRPr lang="cs-CZ" sz="1200" dirty="0" smtClean="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77</a:t>
            </a:fld>
            <a:endParaRPr lang="cs-CZ" dirty="0"/>
          </a:p>
        </p:txBody>
      </p:sp>
    </p:spTree>
    <p:extLst>
      <p:ext uri="{BB962C8B-B14F-4D97-AF65-F5344CB8AC3E}">
        <p14:creationId xmlns:p14="http://schemas.microsoft.com/office/powerpoint/2010/main" val="314395699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kern="1200" dirty="0" smtClean="0">
                <a:solidFill>
                  <a:srgbClr val="0070C0"/>
                </a:solidFill>
                <a:effectLst/>
                <a:latin typeface="+mn-lt"/>
                <a:ea typeface="+mn-ea"/>
                <a:cs typeface="+mn-cs"/>
              </a:rPr>
              <a:t>.</a:t>
            </a:r>
          </a:p>
          <a:p>
            <a:endParaRPr lang="cs-CZ" dirty="0"/>
          </a:p>
        </p:txBody>
      </p:sp>
      <p:sp>
        <p:nvSpPr>
          <p:cNvPr id="4" name="Zástupný symbol pro záhlaví 3"/>
          <p:cNvSpPr>
            <a:spLocks noGrp="1"/>
          </p:cNvSpPr>
          <p:nvPr>
            <p:ph type="hdr" sz="quarter" idx="10"/>
          </p:nvPr>
        </p:nvSpPr>
        <p:spPr/>
        <p:txBody>
          <a:bodyPr/>
          <a:lstStyle/>
          <a:p>
            <a:endParaRPr lang="cs-CZ" dirty="0"/>
          </a:p>
        </p:txBody>
      </p:sp>
      <p:sp>
        <p:nvSpPr>
          <p:cNvPr id="5" name="Zástupný symbol pro datum 4"/>
          <p:cNvSpPr>
            <a:spLocks noGrp="1"/>
          </p:cNvSpPr>
          <p:nvPr>
            <p:ph type="dt" idx="11"/>
          </p:nvPr>
        </p:nvSpPr>
        <p:spPr/>
        <p:txBody>
          <a:bodyPr/>
          <a:lstStyle/>
          <a:p>
            <a:endParaRPr lang="cs-CZ" dirty="0"/>
          </a:p>
        </p:txBody>
      </p:sp>
      <p:sp>
        <p:nvSpPr>
          <p:cNvPr id="6" name="Zástupný symbol pro zápatí 5"/>
          <p:cNvSpPr>
            <a:spLocks noGrp="1"/>
          </p:cNvSpPr>
          <p:nvPr>
            <p:ph type="ftr" sz="quarter" idx="12"/>
          </p:nvPr>
        </p:nvSpPr>
        <p:spPr/>
        <p:txBody>
          <a:bodyPr/>
          <a:lstStyle/>
          <a:p>
            <a:endParaRPr lang="cs-CZ" dirty="0"/>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78</a:t>
            </a:fld>
            <a:endParaRPr lang="cs-CZ" dirty="0"/>
          </a:p>
        </p:txBody>
      </p:sp>
    </p:spTree>
    <p:extLst>
      <p:ext uri="{BB962C8B-B14F-4D97-AF65-F5344CB8AC3E}">
        <p14:creationId xmlns:p14="http://schemas.microsoft.com/office/powerpoint/2010/main" val="368594418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79</a:t>
            </a:fld>
            <a:endParaRPr lang="cs-CZ"/>
          </a:p>
        </p:txBody>
      </p:sp>
    </p:spTree>
    <p:extLst>
      <p:ext uri="{BB962C8B-B14F-4D97-AF65-F5344CB8AC3E}">
        <p14:creationId xmlns:p14="http://schemas.microsoft.com/office/powerpoint/2010/main" val="380421214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82</a:t>
            </a:fld>
            <a:endParaRPr lang="cs-CZ"/>
          </a:p>
        </p:txBody>
      </p:sp>
    </p:spTree>
    <p:extLst>
      <p:ext uri="{BB962C8B-B14F-4D97-AF65-F5344CB8AC3E}">
        <p14:creationId xmlns:p14="http://schemas.microsoft.com/office/powerpoint/2010/main" val="94544151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83</a:t>
            </a:fld>
            <a:endParaRPr lang="cs-CZ"/>
          </a:p>
        </p:txBody>
      </p:sp>
    </p:spTree>
    <p:extLst>
      <p:ext uri="{BB962C8B-B14F-4D97-AF65-F5344CB8AC3E}">
        <p14:creationId xmlns:p14="http://schemas.microsoft.com/office/powerpoint/2010/main" val="9454415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B036B943-7C8F-44EA-B28B-598B6E7F4EA9}"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95</a:t>
            </a:fld>
            <a:endParaRPr lang="cs-CZ"/>
          </a:p>
        </p:txBody>
      </p:sp>
    </p:spTree>
    <p:extLst>
      <p:ext uri="{BB962C8B-B14F-4D97-AF65-F5344CB8AC3E}">
        <p14:creationId xmlns:p14="http://schemas.microsoft.com/office/powerpoint/2010/main" val="286218196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smtClean="0"/>
              <a:t>Základ je Zákon a </a:t>
            </a:r>
            <a:r>
              <a:rPr lang="cs-CZ" dirty="0" smtClean="0"/>
              <a:t>Vyhláška o SKP, která vychází z</a:t>
            </a:r>
            <a:r>
              <a:rPr lang="cs-CZ" baseline="0" dirty="0" smtClean="0"/>
              <a:t> dokumentu GCP (vyhláška je aktuálnější než GCP)</a:t>
            </a:r>
          </a:p>
          <a:p>
            <a:endParaRPr lang="cs-CZ" baseline="0" dirty="0" smtClean="0"/>
          </a:p>
          <a:p>
            <a:pPr defTabSz="914381">
              <a:defRPr/>
            </a:pPr>
            <a:r>
              <a:rPr lang="cs-CZ" baseline="0" dirty="0" smtClean="0"/>
              <a:t>Propojení české legislativy s GCP – povinnost dodržovat pravidla správné klinické praxe je uvedena na 2 místech v </a:t>
            </a:r>
            <a:r>
              <a:rPr lang="cs-CZ" baseline="0" dirty="0" err="1" smtClean="0"/>
              <a:t>ZoL</a:t>
            </a:r>
            <a:r>
              <a:rPr lang="cs-CZ" baseline="0" dirty="0" smtClean="0"/>
              <a:t>:</a:t>
            </a:r>
            <a:endParaRPr lang="cs-CZ" dirty="0" smtClean="0"/>
          </a:p>
          <a:p>
            <a:endParaRPr lang="cs-CZ" baseline="0" dirty="0" smtClean="0"/>
          </a:p>
          <a:p>
            <a:r>
              <a:rPr lang="cs-CZ" sz="1800" b="1" dirty="0"/>
              <a:t>v § 51 odstavec 1:</a:t>
            </a:r>
          </a:p>
          <a:p>
            <a:r>
              <a:rPr lang="cs-CZ" b="1" dirty="0" smtClean="0"/>
              <a:t>„Při klinickém hodnocení </a:t>
            </a:r>
            <a:r>
              <a:rPr lang="cs-CZ" dirty="0" smtClean="0"/>
              <a:t>humánních léčivých přípravků s účastí fyzických osob jako subjektů hodnocení </a:t>
            </a:r>
            <a:r>
              <a:rPr lang="cs-CZ" b="1" dirty="0" smtClean="0"/>
              <a:t>se postupuje podle pravidel správné klinické praxe</a:t>
            </a:r>
            <a:r>
              <a:rPr lang="cs-CZ" dirty="0" smtClean="0"/>
              <a:t>, kterými je soubor mezinárodně uznávaných etických a vědeckých požadavků na jakost, které musí být dodrženy při navrhování klinických hodnocení humánních léčivých přípravků, při jejich provádění, dokumentování a při zpracování zpráv a hlášení o těchto hodnoceních. Tato pravidla se vztahují i na multicentrická klinická hodnocení, nikoliv však na neintervenční poregistrační studie. </a:t>
            </a:r>
            <a:r>
              <a:rPr lang="cs-CZ" b="1" dirty="0" smtClean="0"/>
              <a:t>Práva, bezpečnost a kvalita života subjektu hodnocení vždy převažují nad zájmy vědy a společnosti. </a:t>
            </a:r>
            <a:r>
              <a:rPr lang="cs-CZ" dirty="0" smtClean="0"/>
              <a:t>Klinická hodnocení humánních léčivých přípravků musí být prováděna v souladu s etickými zásadami stanovenými předpisy Evropské unie</a:t>
            </a:r>
            <a:r>
              <a:rPr lang="cs-CZ" baseline="30000" dirty="0" smtClean="0"/>
              <a:t>59) </a:t>
            </a:r>
            <a:r>
              <a:rPr lang="cs-CZ" dirty="0" smtClean="0"/>
              <a:t>.“</a:t>
            </a:r>
          </a:p>
          <a:p>
            <a:endParaRPr lang="cs-CZ" b="1" u="sng" dirty="0" smtClean="0"/>
          </a:p>
          <a:p>
            <a:r>
              <a:rPr lang="cs-CZ" sz="1800" b="1" dirty="0"/>
              <a:t>v § 56 odstavec 13:</a:t>
            </a:r>
          </a:p>
          <a:p>
            <a:r>
              <a:rPr lang="cs-CZ" dirty="0" smtClean="0"/>
              <a:t>„Zadavatel, zkoušející a všechny osoby podílející se na klinickém hodnocení </a:t>
            </a:r>
            <a:r>
              <a:rPr lang="cs-CZ" b="1" dirty="0" smtClean="0"/>
              <a:t>jsou povinni dodržovat pravidla správné klinické praxe</a:t>
            </a:r>
            <a:r>
              <a:rPr lang="cs-CZ" dirty="0" smtClean="0"/>
              <a:t>, přičemž postupují podle pokynů Komise, agentury a upřesňujících pokynů Ústavu.“</a:t>
            </a:r>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D4EFB878-E482-44E2-A691-BF072B86178D}"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96</a:t>
            </a:fld>
            <a:endParaRPr lang="cs-CZ"/>
          </a:p>
        </p:txBody>
      </p:sp>
    </p:spTree>
    <p:extLst>
      <p:ext uri="{BB962C8B-B14F-4D97-AF65-F5344CB8AC3E}">
        <p14:creationId xmlns:p14="http://schemas.microsoft.com/office/powerpoint/2010/main" val="359273178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171450" indent="-171450">
              <a:buFont typeface="Arial" panose="020B0604020202020204" pitchFamily="34" charset="0"/>
              <a:buChar char="•"/>
            </a:pPr>
            <a:r>
              <a:rPr lang="cs-CZ" b="1" dirty="0" smtClean="0"/>
              <a:t>Zadavatel</a:t>
            </a:r>
            <a:r>
              <a:rPr lang="cs-CZ" dirty="0" smtClean="0"/>
              <a:t> – </a:t>
            </a:r>
            <a:r>
              <a:rPr lang="cs-CZ" i="1" dirty="0" smtClean="0"/>
              <a:t>v dnešní době pouze 1 x nařízení</a:t>
            </a:r>
            <a:r>
              <a:rPr lang="cs-CZ" i="1" baseline="0" dirty="0" smtClean="0"/>
              <a:t> umožňuje 2</a:t>
            </a:r>
            <a:endParaRPr lang="cs-CZ" i="1" dirty="0" smtClean="0"/>
          </a:p>
          <a:p>
            <a:endParaRPr lang="cs-CZ" dirty="0" smtClean="0"/>
          </a:p>
          <a:p>
            <a:pPr marL="171450" indent="-171450">
              <a:buFont typeface="Arial" panose="020B0604020202020204" pitchFamily="34" charset="0"/>
              <a:buChar char="•"/>
            </a:pPr>
            <a:r>
              <a:rPr lang="cs-CZ" b="1" dirty="0" err="1" smtClean="0"/>
              <a:t>Legal</a:t>
            </a:r>
            <a:r>
              <a:rPr lang="cs-CZ" b="1" dirty="0" smtClean="0"/>
              <a:t> </a:t>
            </a:r>
            <a:r>
              <a:rPr lang="cs-CZ" b="1" dirty="0" err="1" smtClean="0"/>
              <a:t>representative</a:t>
            </a:r>
            <a:r>
              <a:rPr lang="cs-CZ" b="1" baseline="0" dirty="0" smtClean="0"/>
              <a:t> </a:t>
            </a:r>
            <a:r>
              <a:rPr lang="cs-CZ" baseline="0" dirty="0" smtClean="0"/>
              <a:t>– nutný pro zadavatele ze států mimo ČR, EU nebo EEA (= navíc Island, Lichtenštejnsko, Norsko) x Švýcarsko potřebuje L.R.</a:t>
            </a:r>
          </a:p>
          <a:p>
            <a:r>
              <a:rPr lang="cs-CZ" baseline="0" dirty="0" smtClean="0"/>
              <a:t>	</a:t>
            </a:r>
            <a:r>
              <a:rPr lang="cs-CZ" i="1" baseline="0" dirty="0" smtClean="0"/>
              <a:t>- jeden pro celou EU</a:t>
            </a:r>
          </a:p>
          <a:p>
            <a:r>
              <a:rPr lang="cs-CZ" i="1" baseline="0" dirty="0" smtClean="0"/>
              <a:t>	- možnost kontaktní osoby ze 3.země – pasivně jazyky: čeština, slovenština, angličtina (aktivně pouze čeština, angličtina)	</a:t>
            </a:r>
          </a:p>
          <a:p>
            <a:endParaRPr lang="cs-CZ" baseline="0" dirty="0" smtClean="0"/>
          </a:p>
          <a:p>
            <a:r>
              <a:rPr lang="cs-CZ" baseline="0" dirty="0" smtClean="0"/>
              <a:t>Přesto, že zadavatel smluvně přenese určité povinnosti na jiný subjekt (uzavře s ním smlouvu), zůstává zadavatel v rozsahu jemu stanovených povinností dle legislativy odpovědným-i těch písemně převedených na jiný subjekt (event. sankce bude vymáhána po zadavateli, ten se může na základě smlouvy např. s CRO, která ve smlouvě se zadavatelem nedostála svým závazkům, obrátit na soud a vymáhat náhradu po této CRO).</a:t>
            </a:r>
          </a:p>
          <a:p>
            <a:r>
              <a:rPr lang="cs-CZ" sz="1800" b="1" dirty="0">
                <a:solidFill>
                  <a:srgbClr val="FF0000"/>
                </a:solidFill>
                <a:cs typeface="Arial" pitchFamily="34" charset="0"/>
              </a:rPr>
              <a:t>Vztah mezi </a:t>
            </a:r>
            <a:r>
              <a:rPr lang="cs-CZ" sz="1800" b="1" dirty="0" smtClean="0">
                <a:solidFill>
                  <a:srgbClr val="FF0000"/>
                </a:solidFill>
                <a:cs typeface="Arial" pitchFamily="34" charset="0"/>
              </a:rPr>
              <a:t>zadavatelem a </a:t>
            </a:r>
            <a:r>
              <a:rPr lang="cs-CZ" sz="1800" b="1" dirty="0">
                <a:solidFill>
                  <a:srgbClr val="FF0000"/>
                </a:solidFill>
                <a:cs typeface="Arial" pitchFamily="34" charset="0"/>
              </a:rPr>
              <a:t>CRO – smlouva (písmná), která obsahuje rozsah přenesených činností, odpovědnosti a pravomocí.</a:t>
            </a:r>
          </a:p>
          <a:p>
            <a:r>
              <a:rPr lang="cs-CZ" sz="1800" b="1" dirty="0" smtClean="0">
                <a:solidFill>
                  <a:srgbClr val="FF0000"/>
                </a:solidFill>
                <a:cs typeface="Arial" pitchFamily="34" charset="0"/>
              </a:rPr>
              <a:t>Je-li </a:t>
            </a:r>
            <a:r>
              <a:rPr lang="cs-CZ" sz="1800" b="1" dirty="0">
                <a:solidFill>
                  <a:srgbClr val="FF0000"/>
                </a:solidFill>
                <a:cs typeface="Arial" pitchFamily="34" charset="0"/>
              </a:rPr>
              <a:t>CRO kontaktní osobou zadavatele pro SÚKL – musí být předložena plná moc – náležitosti sdělila  včera dr.Trunečková</a:t>
            </a:r>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713D768C-9D39-43A4-9484-71388B49C6E3}"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97</a:t>
            </a:fld>
            <a:endParaRPr lang="cs-CZ"/>
          </a:p>
        </p:txBody>
      </p:sp>
    </p:spTree>
    <p:extLst>
      <p:ext uri="{BB962C8B-B14F-4D97-AF65-F5344CB8AC3E}">
        <p14:creationId xmlns:p14="http://schemas.microsoft.com/office/powerpoint/2010/main" val="306176629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171450" marR="0" indent="-171450" algn="l" defTabSz="9143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b="1" dirty="0" smtClean="0"/>
              <a:t>Dodržovat právní předpisy a GCP </a:t>
            </a:r>
            <a:r>
              <a:rPr lang="cs-CZ" sz="1200" b="0" dirty="0" smtClean="0"/>
              <a:t>– </a:t>
            </a:r>
            <a:r>
              <a:rPr lang="cs-CZ" sz="1200" b="0" i="1" dirty="0" smtClean="0"/>
              <a:t>té země, ve které se KH provádí (v</a:t>
            </a:r>
            <a:r>
              <a:rPr lang="cs-CZ" sz="1200" b="0" i="1" baseline="0" dirty="0" smtClean="0"/>
              <a:t> ČR česká legislativa, i když zadavatel např. z USA – musí si pohlídat specifika legislativ jednotlivých států, ve kterých se multicentrické KH provádí – v ČR např. zpráva o průběhu KH 1x ročně, zpráva o zahájení, povolení SÚKL platí pouze 1 rok)</a:t>
            </a:r>
            <a:endParaRPr lang="cs-CZ" sz="1200" b="0" i="1" dirty="0" smtClean="0"/>
          </a:p>
          <a:p>
            <a:pPr marL="171450" indent="-171450" defTabSz="914381">
              <a:buFontTx/>
              <a:buChar char="-"/>
              <a:defRPr/>
            </a:pPr>
            <a:r>
              <a:rPr lang="cs-CZ" dirty="0" smtClean="0"/>
              <a:t>Zjistí-li zadavatel porušení protokolu, GCP, legislativy, požadavků Ústavu</a:t>
            </a:r>
            <a:r>
              <a:rPr lang="cs-CZ" baseline="0" dirty="0" smtClean="0"/>
              <a:t> - </a:t>
            </a:r>
            <a:r>
              <a:rPr lang="cs-CZ" dirty="0" smtClean="0"/>
              <a:t>provede neprodleně opatření za účelem odstranění nedostatků, event. ukončí účast daného zkoušejícího/centra</a:t>
            </a:r>
          </a:p>
          <a:p>
            <a:pPr marL="171450" indent="-171450">
              <a:buFont typeface="Arial" panose="020B0604020202020204" pitchFamily="34" charset="0"/>
              <a:buChar char="•"/>
            </a:pPr>
            <a:r>
              <a:rPr lang="cs-CZ" b="1" dirty="0" smtClean="0"/>
              <a:t>Plná odpovědnost </a:t>
            </a:r>
            <a:r>
              <a:rPr lang="cs-CZ" dirty="0" smtClean="0"/>
              <a:t>– v souladu s GCP by měl být zaveden systém jištění</a:t>
            </a:r>
            <a:r>
              <a:rPr lang="cs-CZ" baseline="0" dirty="0" smtClean="0"/>
              <a:t> jakosti – tzn. Standardní postup</a:t>
            </a:r>
          </a:p>
          <a:p>
            <a:pPr marL="171450" marR="0" indent="-171450" algn="l" defTabSz="914400" rtl="0" eaLnBrk="1" fontAlgn="auto" latinLnBrk="0" hangingPunct="1">
              <a:lnSpc>
                <a:spcPct val="100000"/>
              </a:lnSpc>
              <a:spcBef>
                <a:spcPts val="0"/>
              </a:spcBef>
              <a:spcAft>
                <a:spcPts val="0"/>
              </a:spcAft>
              <a:buClrTx/>
              <a:buSzTx/>
              <a:buFontTx/>
              <a:buChar char="-"/>
              <a:tabLst/>
              <a:defRPr/>
            </a:pPr>
            <a:r>
              <a:rPr lang="cs-CZ" b="0" i="1" baseline="0" dirty="0" smtClean="0"/>
              <a:t>Elektronické systémy – validované (ověřené, zajištěna kvalita a správnost)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b="1" dirty="0" smtClean="0">
                <a:solidFill>
                  <a:srgbClr val="2D3291"/>
                </a:solidFill>
              </a:rPr>
              <a:t>Uchovávání dokumentace </a:t>
            </a:r>
            <a:r>
              <a:rPr lang="cs-CZ" sz="1200" b="0" dirty="0" smtClean="0">
                <a:solidFill>
                  <a:srgbClr val="2D3291"/>
                </a:solidFill>
              </a:rPr>
              <a:t>- </a:t>
            </a:r>
            <a:r>
              <a:rPr lang="cs-CZ" dirty="0" smtClean="0"/>
              <a:t>dle GCP, </a:t>
            </a:r>
            <a:r>
              <a:rPr lang="cs-CZ" dirty="0" err="1" smtClean="0"/>
              <a:t>ZoL</a:t>
            </a:r>
            <a:r>
              <a:rPr lang="cs-CZ" dirty="0" smtClean="0"/>
              <a:t>, </a:t>
            </a:r>
            <a:r>
              <a:rPr lang="cs-CZ" i="1" dirty="0" smtClean="0"/>
              <a:t>Vyhláška</a:t>
            </a:r>
            <a:r>
              <a:rPr lang="cs-CZ" i="1" baseline="0" dirty="0" smtClean="0"/>
              <a:t> o SKP – příloha 3, </a:t>
            </a:r>
            <a:r>
              <a:rPr lang="cs-CZ" i="1" dirty="0" smtClean="0"/>
              <a:t>ale také zdrojová dokumentace – zdravotnická</a:t>
            </a:r>
            <a:r>
              <a:rPr lang="cs-CZ" i="1" baseline="0" dirty="0" smtClean="0"/>
              <a:t> dokumentace (majetkem ZZ, ne zadavatele – nelze pořizovat kopie ZZ, právní norma: Vyhláška o zdravotnické dokumentaci č.98/2012 Sb.) - zadavatel musí zajistit, aby ke skartaci nedošlo dříve, než je požadavek zákona na zdravotnickou dokumentaci KH (např. CT vyšetření – nejen jeho popis, ale i snímky)</a:t>
            </a:r>
          </a:p>
          <a:p>
            <a:pPr defTabSz="914381">
              <a:defRPr/>
            </a:pPr>
            <a:r>
              <a:rPr lang="cs-CZ" dirty="0" smtClean="0"/>
              <a:t>- dokumentaci o KH </a:t>
            </a:r>
            <a:r>
              <a:rPr lang="cs-CZ" b="1" dirty="0" smtClean="0"/>
              <a:t>nejméně 5 let od dokončení KH </a:t>
            </a:r>
            <a:r>
              <a:rPr lang="cs-CZ" b="0" dirty="0" smtClean="0"/>
              <a:t>(od globální ho dokončení, ne pouze v ČR); většinou</a:t>
            </a:r>
            <a:r>
              <a:rPr lang="cs-CZ" b="0" baseline="0" dirty="0" smtClean="0"/>
              <a:t> si zadavatel určuje delší lhůtu, např. 15 let</a:t>
            </a:r>
            <a:endParaRPr lang="cs-CZ" b="0" dirty="0" smtClean="0">
              <a:solidFill>
                <a:srgbClr val="FFC000"/>
              </a:solidFill>
            </a:endParaRPr>
          </a:p>
          <a:p>
            <a:pPr marL="171450" indent="-171450">
              <a:buFont typeface="Arial" panose="020B0604020202020204" pitchFamily="34" charset="0"/>
              <a:buChar char="•"/>
            </a:pPr>
            <a:r>
              <a:rPr lang="cs-CZ" b="1" baseline="0" dirty="0" smtClean="0"/>
              <a:t>Zajištění dozoru nad průběhem KH </a:t>
            </a:r>
            <a:r>
              <a:rPr lang="cs-CZ" baseline="0" dirty="0" smtClean="0"/>
              <a:t>– viz přednáška Alice</a:t>
            </a:r>
          </a:p>
          <a:p>
            <a:pPr marL="171450" indent="-171450">
              <a:buFontTx/>
              <a:buChar char="-"/>
            </a:pPr>
            <a:r>
              <a:rPr lang="cs-CZ" baseline="0" dirty="0" smtClean="0"/>
              <a:t>Monitor je povinností, audit ani IDMC ne (IDMC zejména rizikoví pacienti, přístup k </a:t>
            </a:r>
            <a:r>
              <a:rPr lang="cs-CZ" baseline="0" dirty="0" err="1" smtClean="0"/>
              <a:t>odslepeným</a:t>
            </a:r>
            <a:r>
              <a:rPr lang="cs-CZ" baseline="0" dirty="0" smtClean="0"/>
              <a:t> datům, možnost doporučit zastavení KH zadavateli)</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b="1" dirty="0" smtClean="0"/>
              <a:t>Zaslepení</a:t>
            </a:r>
            <a:r>
              <a:rPr lang="cs-CZ" dirty="0" smtClean="0"/>
              <a:t> – pouze pokud</a:t>
            </a:r>
            <a:r>
              <a:rPr lang="cs-CZ" baseline="0" dirty="0" smtClean="0"/>
              <a:t> relevantní pro dané KH, jednoznačná </a:t>
            </a:r>
            <a:r>
              <a:rPr lang="cs-CZ" baseline="0" dirty="0" err="1" smtClean="0"/>
              <a:t>idetifikace</a:t>
            </a:r>
            <a:r>
              <a:rPr lang="cs-CZ" baseline="0" dirty="0" smtClean="0"/>
              <a:t> s možností </a:t>
            </a:r>
            <a:r>
              <a:rPr lang="cs-CZ" baseline="0" dirty="0" err="1" smtClean="0"/>
              <a:t>emergency-odslepením</a:t>
            </a:r>
            <a:r>
              <a:rPr lang="cs-CZ" baseline="0" dirty="0" smtClean="0"/>
              <a:t> pro zkoušející (pokud závislé na internetu, záloha)</a:t>
            </a:r>
            <a:endParaRPr lang="cs-CZ" dirty="0" smtClean="0"/>
          </a:p>
          <a:p>
            <a:pPr marL="0" indent="0">
              <a:buFont typeface="Arial" panose="020B0604020202020204" pitchFamily="34" charset="0"/>
              <a:buNone/>
            </a:pPr>
            <a:r>
              <a:rPr lang="cs-CZ" baseline="0" dirty="0" smtClean="0"/>
              <a:t>- Zaslepená třetí strana (zkoušející hodnotící efekt); randomizace – elektronicky (x házení kostkou, obálky)</a:t>
            </a:r>
          </a:p>
          <a:p>
            <a:pPr marL="171450" indent="-171450">
              <a:buFont typeface="Arial" panose="020B0604020202020204" pitchFamily="34" charset="0"/>
              <a:buChar char="•"/>
            </a:pPr>
            <a:r>
              <a:rPr lang="cs-CZ" b="1" baseline="0" dirty="0" smtClean="0"/>
              <a:t>Identifikační kód </a:t>
            </a:r>
            <a:r>
              <a:rPr lang="cs-CZ" baseline="0" dirty="0" smtClean="0"/>
              <a:t>– na medikaci, spojení s kódem nesmí opustit ZZ, k dispozici pouze zkoušející</a:t>
            </a:r>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3EF24100-64C9-4E7B-80C3-0B3E251E6F5B}"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98</a:t>
            </a:fld>
            <a:endParaRPr lang="cs-CZ"/>
          </a:p>
        </p:txBody>
      </p:sp>
    </p:spTree>
    <p:extLst>
      <p:ext uri="{BB962C8B-B14F-4D97-AF65-F5344CB8AC3E}">
        <p14:creationId xmlns:p14="http://schemas.microsoft.com/office/powerpoint/2010/main" val="74668129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b="1" baseline="0" dirty="0" smtClean="0"/>
              <a:t>Zadavatel si vybírá zkoušejícího i centrum </a:t>
            </a:r>
            <a:r>
              <a:rPr lang="cs-CZ" baseline="0" dirty="0" smtClean="0"/>
              <a:t>– </a:t>
            </a:r>
            <a:r>
              <a:rPr lang="cs-CZ" b="0" i="1" baseline="0" dirty="0" smtClean="0"/>
              <a:t>je-li jeho výběr vhodný, tzn. je-li vhodný zkoušející, splňuje všechny požadavky (kvalifikace, praxe, jazykové znalosti) a je-li vhodné centrum (vybavením personálním, technickým i požadavky na dané pacienty) – posuzuje a SCHVALUJE ETICKÁ KOMISE (VÍCE V PREZENTACI K ETICKÉ KOMISI); </a:t>
            </a:r>
            <a:r>
              <a:rPr lang="cs-CZ" b="0" i="0" baseline="0" dirty="0" smtClean="0"/>
              <a:t>následně si </a:t>
            </a:r>
            <a:r>
              <a:rPr lang="cs-CZ" dirty="0" smtClean="0"/>
              <a:t>zkoušející svůj</a:t>
            </a:r>
            <a:r>
              <a:rPr lang="cs-CZ" baseline="0" dirty="0" smtClean="0"/>
              <a:t> tým následně vybírá sám (a event. písemně deleguje úkoly)</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baseline="0" dirty="0" smtClean="0"/>
              <a:t>Studie </a:t>
            </a:r>
            <a:r>
              <a:rPr lang="cs-CZ" baseline="0" dirty="0" err="1" smtClean="0"/>
              <a:t>feasibility</a:t>
            </a:r>
            <a:r>
              <a:rPr lang="cs-CZ" baseline="0" dirty="0" smtClean="0"/>
              <a:t> = proveditelnost (má centrum dostatek pacientů pro potřeby daného KH?)</a:t>
            </a:r>
          </a:p>
          <a:p>
            <a:pPr marL="171450" indent="-171450">
              <a:buFont typeface="Arial" panose="020B0604020202020204" pitchFamily="34" charset="0"/>
              <a:buChar char="•"/>
            </a:pPr>
            <a:r>
              <a:rPr lang="cs-CZ" b="1" baseline="0" dirty="0" smtClean="0"/>
              <a:t>Písemná smlouva</a:t>
            </a:r>
            <a:r>
              <a:rPr lang="cs-CZ" baseline="0" dirty="0" smtClean="0"/>
              <a:t> obsahující povinnosti, odpovědnost, rozsah nasmlouvané činnosti</a:t>
            </a:r>
          </a:p>
          <a:p>
            <a:r>
              <a:rPr lang="cs-CZ" baseline="0" dirty="0" smtClean="0"/>
              <a:t>X nelze pouze smlouvu se zkoušejícím, musí být i se ZZ (nejlépe když v jedné smlouvě zahrnuje ZZ i zkoušejícího, než aby byly smlouvy ZZ-zadavatel, ZZ-zkoušející)</a:t>
            </a:r>
            <a:endParaRPr lang="cs-CZ" b="1" baseline="0" dirty="0" smtClean="0"/>
          </a:p>
          <a:p>
            <a:r>
              <a:rPr lang="cs-CZ" b="0" i="1" baseline="0" dirty="0" smtClean="0"/>
              <a:t>Může jít o smlouvu trojstrannou – zadavatel – ZZ – zkoušející  nebo na dvě smlouvy zadavatel-ZZ a zadavatel-zkoušející –závisí </a:t>
            </a:r>
            <a:r>
              <a:rPr lang="cs-CZ" b="0" i="1" baseline="0" dirty="0" err="1" smtClean="0"/>
              <a:t>např</a:t>
            </a:r>
            <a:r>
              <a:rPr lang="cs-CZ" b="0" i="1" baseline="0" dirty="0" smtClean="0"/>
              <a:t> na pracovněprávním vztahu mezi poskytovatelem zdravotních služeb a zkoušejícím, je-li zkoušející v pracovním poměru, tedy zaměstnanec, nemůže si sám rozhodovat, bude-li dané KH provádět, protože provádění KH není jistě v jeho pracovní smlouvě s poskytovatelem zdravotních služeb. Primárně musí být vždy smlouva zadavatel – ZZ (poskytovatel zdravotních služeb)</a:t>
            </a:r>
          </a:p>
          <a:p>
            <a:pPr marL="171450" indent="-171450">
              <a:buFont typeface="Arial" panose="020B0604020202020204" pitchFamily="34" charset="0"/>
              <a:buChar char="•"/>
            </a:pPr>
            <a:r>
              <a:rPr lang="cs-CZ" sz="1200" b="1" dirty="0" smtClean="0">
                <a:solidFill>
                  <a:srgbClr val="2D3291"/>
                </a:solidFill>
              </a:rPr>
              <a:t>Přístup k dokumentaci KH </a:t>
            </a:r>
            <a:r>
              <a:rPr lang="cs-CZ" sz="1200" b="0" dirty="0" smtClean="0">
                <a:solidFill>
                  <a:srgbClr val="2D3291"/>
                </a:solidFill>
              </a:rPr>
              <a:t>– u zadavatele: monitor, auditor, inspektor,</a:t>
            </a:r>
            <a:r>
              <a:rPr lang="cs-CZ" sz="1200" b="0" baseline="0" dirty="0" smtClean="0">
                <a:solidFill>
                  <a:srgbClr val="2D3291"/>
                </a:solidFill>
              </a:rPr>
              <a:t> </a:t>
            </a:r>
            <a:r>
              <a:rPr lang="cs-CZ" sz="1200" b="0" baseline="0" dirty="0" err="1" smtClean="0">
                <a:solidFill>
                  <a:srgbClr val="2D3291"/>
                </a:solidFill>
              </a:rPr>
              <a:t>zam</a:t>
            </a:r>
            <a:r>
              <a:rPr lang="cs-CZ" sz="1200" b="0" baseline="0" dirty="0" smtClean="0">
                <a:solidFill>
                  <a:srgbClr val="2D3291"/>
                </a:solidFill>
              </a:rPr>
              <a:t>. jiných regulačních autorit (v centru navíc členové etických komisí)</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cs-CZ" sz="1200" b="1" baseline="0" dirty="0" err="1" smtClean="0">
                <a:solidFill>
                  <a:srgbClr val="2D3291"/>
                </a:solidFill>
              </a:rPr>
              <a:t>Info</a:t>
            </a:r>
            <a:r>
              <a:rPr lang="cs-CZ" sz="1200" b="1" baseline="0" dirty="0" smtClean="0">
                <a:solidFill>
                  <a:srgbClr val="2D3291"/>
                </a:solidFill>
              </a:rPr>
              <a:t> o LP </a:t>
            </a:r>
            <a:r>
              <a:rPr lang="cs-CZ" sz="1200" b="0" baseline="0" dirty="0" smtClean="0">
                <a:solidFill>
                  <a:srgbClr val="2D3291"/>
                </a:solidFill>
              </a:rPr>
              <a:t>– musí poskytnout všechny informace o LP (centru nebo lékárně) – farmaceutický manuál – např. čím se ředí, jak dlouho po naředění je stabilní, tablety po jídle </a:t>
            </a:r>
            <a:r>
              <a:rPr lang="cs-CZ" sz="1200" b="0" baseline="0" dirty="0" err="1" smtClean="0">
                <a:solidFill>
                  <a:srgbClr val="2D3291"/>
                </a:solidFill>
              </a:rPr>
              <a:t>vs</a:t>
            </a:r>
            <a:r>
              <a:rPr lang="cs-CZ" sz="1200" b="0" baseline="0" dirty="0" smtClean="0">
                <a:solidFill>
                  <a:srgbClr val="2D3291"/>
                </a:solidFill>
              </a:rPr>
              <a:t> nalačno; </a:t>
            </a:r>
            <a:r>
              <a:rPr lang="cs-CZ" sz="1200" b="1" baseline="0" dirty="0" smtClean="0">
                <a:solidFill>
                  <a:srgbClr val="2D3291"/>
                </a:solidFill>
              </a:rPr>
              <a:t>nakládání s LP </a:t>
            </a:r>
            <a:r>
              <a:rPr lang="cs-CZ" sz="1200" b="0" baseline="0" dirty="0" smtClean="0">
                <a:solidFill>
                  <a:srgbClr val="2D3291"/>
                </a:solidFill>
              </a:rPr>
              <a:t>–vybrat distributora (distribuce v souladu se správnou distribuční praxí) + nakládání v souladu se správnou lékárenskou praxí; </a:t>
            </a:r>
            <a:r>
              <a:rPr lang="cs-CZ" sz="1200" b="1" baseline="0" dirty="0" smtClean="0">
                <a:solidFill>
                  <a:srgbClr val="2D3291"/>
                </a:solidFill>
              </a:rPr>
              <a:t>řádné označení</a:t>
            </a:r>
            <a:r>
              <a:rPr lang="cs-CZ" sz="1200" b="0" baseline="0" dirty="0" smtClean="0">
                <a:solidFill>
                  <a:srgbClr val="2D3291"/>
                </a:solidFill>
              </a:rPr>
              <a:t>;  </a:t>
            </a:r>
            <a:r>
              <a:rPr lang="cs-CZ" sz="1200" b="1" baseline="0" dirty="0" smtClean="0">
                <a:solidFill>
                  <a:srgbClr val="2D3291"/>
                </a:solidFill>
              </a:rPr>
              <a:t>likvidace LP </a:t>
            </a:r>
            <a:r>
              <a:rPr lang="cs-CZ" sz="1200" b="0" baseline="0" dirty="0" smtClean="0">
                <a:solidFill>
                  <a:srgbClr val="2D3291"/>
                </a:solidFill>
              </a:rPr>
              <a:t>– musí být dokumentována; </a:t>
            </a:r>
            <a:r>
              <a:rPr lang="cs-CZ" sz="1200" dirty="0" smtClean="0"/>
              <a:t>nebudou poskytnuty zkoušejícímu /zdravotnickému zařízení dříve, než obdrží souhlasné stanovisko EK a povolení Ústavu k provádění KH</a:t>
            </a:r>
          </a:p>
          <a:p>
            <a:pPr marL="171450" indent="-171450">
              <a:buFont typeface="Arial" panose="020B0604020202020204" pitchFamily="34" charset="0"/>
              <a:buChar char="•"/>
            </a:pPr>
            <a:r>
              <a:rPr lang="cs-CZ" b="1" dirty="0" smtClean="0"/>
              <a:t>Kompenzace</a:t>
            </a:r>
            <a:r>
              <a:rPr lang="cs-CZ" b="1" baseline="0" dirty="0" smtClean="0"/>
              <a:t> pro SH </a:t>
            </a:r>
            <a:r>
              <a:rPr lang="cs-CZ" baseline="0" dirty="0" smtClean="0"/>
              <a:t>– posuzuje etická komise, </a:t>
            </a:r>
            <a:r>
              <a:rPr lang="cs-CZ" i="1" baseline="0" dirty="0" smtClean="0"/>
              <a:t>kompenzace – lze i pro závislé subjekty, náhrada cestovného (lze i jinou formou než finančně) x odměny – nelze závislým subjektům, nejčastěji dobrovolníci (BE, FK)</a:t>
            </a:r>
          </a:p>
          <a:p>
            <a:pPr marL="171450" indent="-171450">
              <a:buFont typeface="Arial" panose="020B0604020202020204" pitchFamily="34" charset="0"/>
              <a:buChar char="•"/>
            </a:pPr>
            <a:r>
              <a:rPr lang="cs-CZ" b="1" baseline="0" dirty="0" smtClean="0"/>
              <a:t>Financování KH </a:t>
            </a:r>
            <a:r>
              <a:rPr lang="cs-CZ" baseline="0" dirty="0" smtClean="0"/>
              <a:t>– ZZ i ZK; testovaný i srovnávací HLP (background terapii </a:t>
            </a:r>
            <a:r>
              <a:rPr lang="cs-CZ" baseline="0" dirty="0" err="1" smtClean="0"/>
              <a:t>nesmusí</a:t>
            </a:r>
            <a:r>
              <a:rPr lang="cs-CZ" baseline="0" dirty="0" smtClean="0"/>
              <a:t>) + pomůcky + vše nad rámec běžné klinické praxe, dále viz další </a:t>
            </a:r>
            <a:r>
              <a:rPr lang="cs-CZ" baseline="0" dirty="0" err="1" smtClean="0"/>
              <a:t>slide</a:t>
            </a:r>
            <a:endParaRPr lang="cs-CZ" dirty="0" smtClean="0"/>
          </a:p>
          <a:p>
            <a:endParaRPr lang="cs-CZ" b="1" baseline="0" dirty="0" smtClean="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3EF24100-64C9-4E7B-80C3-0B3E251E6F5B}"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99</a:t>
            </a:fld>
            <a:endParaRPr lang="cs-CZ"/>
          </a:p>
        </p:txBody>
      </p:sp>
    </p:spTree>
    <p:extLst>
      <p:ext uri="{BB962C8B-B14F-4D97-AF65-F5344CB8AC3E}">
        <p14:creationId xmlns:p14="http://schemas.microsoft.com/office/powerpoint/2010/main" val="74668129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171450" indent="-171450">
              <a:buFont typeface="Arial" panose="020B0604020202020204" pitchFamily="34" charset="0"/>
              <a:buChar char="•"/>
            </a:pPr>
            <a:r>
              <a:rPr lang="cs-CZ" dirty="0" smtClean="0"/>
              <a:t>Komerční </a:t>
            </a:r>
            <a:r>
              <a:rPr lang="cs-CZ" dirty="0" err="1" smtClean="0"/>
              <a:t>vs</a:t>
            </a:r>
            <a:r>
              <a:rPr lang="cs-CZ" dirty="0" smtClean="0"/>
              <a:t> Nekomerční zadavatel – </a:t>
            </a:r>
            <a:r>
              <a:rPr lang="cs-CZ" b="1" dirty="0" smtClean="0"/>
              <a:t>odpovědnost</a:t>
            </a:r>
            <a:r>
              <a:rPr lang="cs-CZ" dirty="0" smtClean="0"/>
              <a:t> v klinickém hodnocení </a:t>
            </a:r>
            <a:r>
              <a:rPr lang="cs-CZ" b="1" dirty="0" smtClean="0"/>
              <a:t>totožná, povinnosti stejné – mimo výjimky uvedené</a:t>
            </a:r>
            <a:r>
              <a:rPr lang="cs-CZ" b="1" baseline="0" dirty="0" smtClean="0"/>
              <a:t> na </a:t>
            </a:r>
            <a:r>
              <a:rPr lang="cs-CZ" b="1" baseline="0" dirty="0" err="1" smtClean="0"/>
              <a:t>slidu</a:t>
            </a:r>
            <a:endParaRPr lang="cs-CZ" b="1" dirty="0" smtClean="0"/>
          </a:p>
          <a:p>
            <a:pPr marL="171450" indent="-171450" defTabSz="914381">
              <a:buFont typeface="Arial" panose="020B0604020202020204" pitchFamily="34" charset="0"/>
              <a:buChar char="•"/>
              <a:defRPr/>
            </a:pPr>
            <a:r>
              <a:rPr lang="cs-CZ" baseline="0" dirty="0" smtClean="0"/>
              <a:t>Hradit musí zadavatel též lékařské vyšetření/ošetření, které by nebylo součástí běžné klinické praxe a které je stanoveno protokolem</a:t>
            </a:r>
            <a:endParaRPr lang="cs-CZ" dirty="0" smtClean="0"/>
          </a:p>
          <a:p>
            <a:pPr marL="171450" indent="-171450">
              <a:buFont typeface="Arial" panose="020B0604020202020204" pitchFamily="34" charset="0"/>
              <a:buChar char="•"/>
            </a:pPr>
            <a:r>
              <a:rPr lang="cs-CZ" dirty="0" smtClean="0"/>
              <a:t>Nekomerční zadavatel</a:t>
            </a:r>
            <a:r>
              <a:rPr lang="cs-CZ" baseline="0" dirty="0" smtClean="0"/>
              <a:t> </a:t>
            </a:r>
            <a:r>
              <a:rPr lang="cs-CZ" i="0" baseline="0" dirty="0" smtClean="0"/>
              <a:t>(= </a:t>
            </a:r>
            <a:r>
              <a:rPr lang="cs-CZ" i="0" dirty="0" smtClean="0"/>
              <a:t>zkoušející, poskytovatel zdravotních služeb, vysoká škola nebo stát prostřednictvím své organizační složky) </a:t>
            </a:r>
            <a:r>
              <a:rPr lang="cs-CZ" baseline="0" dirty="0" smtClean="0"/>
              <a:t>– v případě hodnocených přípravků </a:t>
            </a:r>
            <a:r>
              <a:rPr lang="cs-CZ" b="1" baseline="0" dirty="0" smtClean="0"/>
              <a:t>neregistrovaných</a:t>
            </a:r>
            <a:r>
              <a:rPr lang="cs-CZ" baseline="0" dirty="0" smtClean="0"/>
              <a:t> v ČR má povinnost tyto přípravky zajistit = zaplatit</a:t>
            </a:r>
          </a:p>
          <a:p>
            <a:pPr marL="171450" indent="-171450" defTabSz="914381">
              <a:buFont typeface="Arial" panose="020B0604020202020204" pitchFamily="34" charset="0"/>
              <a:buChar char="•"/>
              <a:defRPr/>
            </a:pPr>
            <a:r>
              <a:rPr lang="cs-CZ" baseline="0" dirty="0" smtClean="0"/>
              <a:t>Nekomerční zadavatel musí SÚKL písemně požádat, aby za něj SÚKL zadával do </a:t>
            </a:r>
            <a:r>
              <a:rPr lang="cs-CZ" baseline="0" dirty="0" err="1" smtClean="0"/>
              <a:t>EudraVigilance</a:t>
            </a:r>
            <a:r>
              <a:rPr lang="cs-CZ" baseline="0" dirty="0" smtClean="0"/>
              <a:t> databáze (blíže viz Dr. Boráň)</a:t>
            </a:r>
          </a:p>
          <a:p>
            <a:pPr marL="171450" indent="-171450" defTabSz="914381">
              <a:buFont typeface="Arial" panose="020B0604020202020204" pitchFamily="34" charset="0"/>
              <a:buChar char="•"/>
              <a:defRPr/>
            </a:pPr>
            <a:r>
              <a:rPr lang="cs-CZ" b="1" baseline="0" dirty="0" err="1" smtClean="0"/>
              <a:t>Komerční-nekomerční</a:t>
            </a:r>
            <a:r>
              <a:rPr lang="cs-CZ" b="1" baseline="0" dirty="0" smtClean="0"/>
              <a:t> zadavatel </a:t>
            </a:r>
            <a:r>
              <a:rPr lang="cs-CZ" b="0" baseline="0" dirty="0" smtClean="0"/>
              <a:t>(spolufinancování KH farmaceutickou firmou) </a:t>
            </a:r>
            <a:r>
              <a:rPr lang="cs-CZ" baseline="0" dirty="0" smtClean="0"/>
              <a:t>– SÚKL nebude hlásit </a:t>
            </a:r>
            <a:r>
              <a:rPr lang="cs-CZ" baseline="0" dirty="0" err="1" smtClean="0"/>
              <a:t>SUSARy</a:t>
            </a:r>
            <a:r>
              <a:rPr lang="cs-CZ" baseline="0" dirty="0" smtClean="0"/>
              <a:t> místo zadavatele; za posouzení musí zaplatit</a:t>
            </a:r>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9D17DEE4-FBC0-470C-B2B4-85425B0024A5}"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100</a:t>
            </a:fld>
            <a:endParaRPr lang="cs-CZ"/>
          </a:p>
        </p:txBody>
      </p:sp>
    </p:spTree>
    <p:extLst>
      <p:ext uri="{BB962C8B-B14F-4D97-AF65-F5344CB8AC3E}">
        <p14:creationId xmlns:p14="http://schemas.microsoft.com/office/powerpoint/2010/main" val="1857404760"/>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defTabSz="914381">
              <a:defRPr/>
            </a:pPr>
            <a:r>
              <a:rPr lang="cs-CZ" dirty="0" smtClean="0"/>
              <a:t>Pojištění nekryje</a:t>
            </a:r>
            <a:r>
              <a:rPr lang="cs-CZ" baseline="0" dirty="0" smtClean="0"/>
              <a:t> škody vzniklé </a:t>
            </a:r>
            <a:r>
              <a:rPr lang="cs-CZ" dirty="0" smtClean="0"/>
              <a:t>pochybením/nedbalostí </a:t>
            </a:r>
            <a:endParaRPr lang="cs-CZ" b="1" dirty="0" smtClean="0"/>
          </a:p>
          <a:p>
            <a:endParaRPr lang="cs-CZ" dirty="0" smtClean="0"/>
          </a:p>
          <a:p>
            <a:pPr defTabSz="914381">
              <a:defRPr/>
            </a:pPr>
            <a:r>
              <a:rPr lang="cs-CZ" b="1" u="sng" dirty="0" smtClean="0">
                <a:solidFill>
                  <a:srgbClr val="FF0000"/>
                </a:solidFill>
              </a:rPr>
              <a:t>?? V důsledku provádění KH ≠ v přímém důsledku ?? </a:t>
            </a:r>
            <a:r>
              <a:rPr lang="cs-CZ" dirty="0" smtClean="0"/>
              <a:t>- v ICF se objevuje formulace v přímém důsledku, dle legislativy pouze „v důsledku“</a:t>
            </a:r>
          </a:p>
          <a:p>
            <a:endParaRPr lang="cs-CZ" dirty="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05B205C7-CACD-436F-9151-E23709CBD931}"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101</a:t>
            </a:fld>
            <a:endParaRPr lang="cs-CZ"/>
          </a:p>
        </p:txBody>
      </p:sp>
    </p:spTree>
    <p:extLst>
      <p:ext uri="{BB962C8B-B14F-4D97-AF65-F5344CB8AC3E}">
        <p14:creationId xmlns:p14="http://schemas.microsoft.com/office/powerpoint/2010/main" val="355926557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defTabSz="914381">
              <a:defRPr/>
            </a:pPr>
            <a:r>
              <a:rPr lang="cs-CZ" dirty="0" smtClean="0"/>
              <a:t>Ad A) U multicentrických KH musí být souhlas multicentrické EK + lokálních EK pro jednotlivá centra; nesouhlas multicentrické EK → KH v ČR nelze provádět vůbec, souhlas multicentrické EK + nesouhlas místní EK → KH v ČR lze provádět, nelze provádět v centru příslušícímu k nesouhlasící místní EK</a:t>
            </a:r>
          </a:p>
          <a:p>
            <a:pPr defTabSz="914381">
              <a:defRPr/>
            </a:pPr>
            <a:endParaRPr lang="cs-CZ" dirty="0" smtClean="0"/>
          </a:p>
          <a:p>
            <a:pPr defTabSz="914381">
              <a:defRPr/>
            </a:pPr>
            <a:r>
              <a:rPr lang="cs-CZ" dirty="0" smtClean="0"/>
              <a:t>Ad B) Nestává se, že by se SÚKL nevyjádřil k ohlášenému KH a mohl tak být uplatněno, že nezamítnutí = „tichý souhlas“</a:t>
            </a:r>
          </a:p>
          <a:p>
            <a:endParaRPr lang="cs-CZ" i="1" dirty="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F8B27140-7D87-4C05-A39E-DD9D29BE6947}"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102</a:t>
            </a:fld>
            <a:endParaRPr lang="cs-CZ"/>
          </a:p>
        </p:txBody>
      </p:sp>
    </p:spTree>
    <p:extLst>
      <p:ext uri="{BB962C8B-B14F-4D97-AF65-F5344CB8AC3E}">
        <p14:creationId xmlns:p14="http://schemas.microsoft.com/office/powerpoint/2010/main" val="218245477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defTabSz="914381">
              <a:defRPr/>
            </a:pPr>
            <a:r>
              <a:rPr lang="cs-CZ" i="1" dirty="0" smtClean="0"/>
              <a:t>Bližší informace v přednášce</a:t>
            </a:r>
            <a:r>
              <a:rPr lang="cs-CZ" i="1" baseline="0" dirty="0" smtClean="0"/>
              <a:t> Dr. </a:t>
            </a:r>
            <a:r>
              <a:rPr lang="cs-CZ" i="1" baseline="0" dirty="0" err="1" smtClean="0"/>
              <a:t>Boráně</a:t>
            </a:r>
            <a:endParaRPr lang="cs-CZ" i="1" dirty="0" smtClean="0"/>
          </a:p>
          <a:p>
            <a:pPr defTabSz="914381">
              <a:defRPr/>
            </a:pPr>
            <a:endParaRPr lang="cs-CZ" dirty="0" smtClean="0"/>
          </a:p>
          <a:p>
            <a:pPr marL="171450" indent="-171450" defTabSz="914381">
              <a:buFont typeface="Arial" panose="020B0604020202020204" pitchFamily="34" charset="0"/>
              <a:buChar char="•"/>
              <a:defRPr/>
            </a:pPr>
            <a:r>
              <a:rPr lang="cs-CZ" dirty="0" smtClean="0"/>
              <a:t>Povolení KH pozbývá platnosti nebylo-li zahájeno do 12 měsíců od vydání povolení (nejpozději 30 dnů před vypršením lhůty může zadavatel požádat o prodloužení  doby, po kterou může využít oprávnění zahájit)</a:t>
            </a:r>
          </a:p>
          <a:p>
            <a:endParaRPr lang="cs-CZ" dirty="0" smtClean="0"/>
          </a:p>
          <a:p>
            <a:pPr marL="171450" indent="-171450" defTabSz="914381">
              <a:buFont typeface="Arial" panose="020B0604020202020204" pitchFamily="34" charset="0"/>
              <a:buChar char="•"/>
              <a:defRPr/>
            </a:pPr>
            <a:r>
              <a:rPr lang="cs-CZ" dirty="0" smtClean="0"/>
              <a:t>Průběžně</a:t>
            </a:r>
            <a:r>
              <a:rPr lang="cs-CZ" baseline="0" dirty="0" smtClean="0"/>
              <a:t> vyhodnocuje postup KH – </a:t>
            </a:r>
            <a:r>
              <a:rPr lang="cs-CZ" dirty="0" smtClean="0"/>
              <a:t>změna protokolu pouze prostřednictvím </a:t>
            </a:r>
            <a:r>
              <a:rPr lang="cs-CZ" b="1" dirty="0" smtClean="0"/>
              <a:t>dodatku </a:t>
            </a:r>
            <a:r>
              <a:rPr lang="cs-CZ" i="1" dirty="0" smtClean="0"/>
              <a:t>(= </a:t>
            </a:r>
            <a:r>
              <a:rPr lang="cs-CZ" i="1" dirty="0" err="1" smtClean="0"/>
              <a:t>amendment</a:t>
            </a:r>
            <a:r>
              <a:rPr lang="cs-CZ" i="1" dirty="0" smtClean="0"/>
              <a:t>), </a:t>
            </a:r>
            <a:r>
              <a:rPr lang="cs-CZ" dirty="0" smtClean="0"/>
              <a:t>významné změny protokolu </a:t>
            </a:r>
            <a:r>
              <a:rPr lang="cs-CZ" i="1" dirty="0" smtClean="0"/>
              <a:t>= </a:t>
            </a:r>
            <a:r>
              <a:rPr lang="cs-CZ" i="1" dirty="0" err="1" smtClean="0"/>
              <a:t>substantial</a:t>
            </a:r>
            <a:r>
              <a:rPr lang="cs-CZ" i="1" dirty="0" smtClean="0"/>
              <a:t> </a:t>
            </a:r>
            <a:r>
              <a:rPr lang="cs-CZ" i="1" dirty="0" err="1" smtClean="0"/>
              <a:t>amendment</a:t>
            </a:r>
            <a:r>
              <a:rPr lang="cs-CZ" i="1" dirty="0" smtClean="0"/>
              <a:t>; </a:t>
            </a:r>
            <a:r>
              <a:rPr lang="cs-CZ" dirty="0" smtClean="0"/>
              <a:t>X </a:t>
            </a:r>
            <a:r>
              <a:rPr lang="cs-CZ" b="1" dirty="0" smtClean="0"/>
              <a:t>výjimka</a:t>
            </a:r>
            <a:r>
              <a:rPr lang="cs-CZ" dirty="0" smtClean="0"/>
              <a:t>: vyskytne-li se v souvislosti s prováděním KH nová skutečnost, která </a:t>
            </a:r>
            <a:r>
              <a:rPr lang="cs-CZ" b="1" dirty="0" smtClean="0"/>
              <a:t>může ovlivnit bezpečnost subjektů hodnocení</a:t>
            </a:r>
            <a:r>
              <a:rPr lang="cs-CZ" dirty="0" smtClean="0"/>
              <a:t>, jsou zadavatel a zkoušející </a:t>
            </a:r>
            <a:r>
              <a:rPr lang="cs-CZ" b="1" dirty="0" smtClean="0"/>
              <a:t>povinni</a:t>
            </a:r>
            <a:r>
              <a:rPr lang="cs-CZ" dirty="0" smtClean="0"/>
              <a:t> přijmout okamžitá opatření k ochraně subjektů hodnocení před bezprostředním nebezpečím, zadavatel neprodleně informuje o těchto nových skutečnostech a přijatých opatřením Ústav a příslušné etické komise</a:t>
            </a:r>
          </a:p>
          <a:p>
            <a:pPr marL="171450" indent="-171450" defTabSz="914381">
              <a:buFont typeface="Arial" panose="020B0604020202020204" pitchFamily="34" charset="0"/>
              <a:buChar char="•"/>
              <a:defRPr/>
            </a:pPr>
            <a:endParaRPr lang="cs-CZ" dirty="0" smtClean="0"/>
          </a:p>
          <a:p>
            <a:pPr marL="171450" indent="-171450" defTabSz="914381">
              <a:buFont typeface="Arial" panose="020B0604020202020204" pitchFamily="34" charset="0"/>
              <a:buChar char="•"/>
              <a:defRPr/>
            </a:pPr>
            <a:r>
              <a:rPr lang="cs-CZ" dirty="0" err="1" smtClean="0"/>
              <a:t>Farmakovigilanční</a:t>
            </a:r>
            <a:r>
              <a:rPr lang="cs-CZ" baseline="0" dirty="0" smtClean="0"/>
              <a:t> hlášení – </a:t>
            </a:r>
            <a:r>
              <a:rPr lang="cs-CZ" b="1" dirty="0" smtClean="0"/>
              <a:t>Informace o jakémkoli úmrtí subjektu v KH </a:t>
            </a:r>
            <a:r>
              <a:rPr lang="cs-CZ" dirty="0" smtClean="0"/>
              <a:t>v ČR</a:t>
            </a:r>
            <a:r>
              <a:rPr lang="cs-CZ" baseline="0" dirty="0" smtClean="0"/>
              <a:t>, </a:t>
            </a:r>
            <a:r>
              <a:rPr lang="cs-CZ" dirty="0" smtClean="0"/>
              <a:t>hlášení o podezřeních na závažné neočekávané nežádoucí účinky (= </a:t>
            </a:r>
            <a:r>
              <a:rPr lang="cs-CZ" b="1" dirty="0" smtClean="0"/>
              <a:t>SUSAR</a:t>
            </a:r>
            <a:r>
              <a:rPr lang="cs-CZ" dirty="0" smtClean="0"/>
              <a:t>) Ústavu a příslušným etickým komisím nejpozději </a:t>
            </a:r>
            <a:r>
              <a:rPr lang="cs-CZ" b="1" dirty="0" smtClean="0"/>
              <a:t>do 15 dnů </a:t>
            </a:r>
            <a:r>
              <a:rPr lang="cs-CZ" dirty="0" smtClean="0"/>
              <a:t>ode dne, kdy se zadavatel tuto skutečnost dozvěděl x SUSAR, které mají za </a:t>
            </a:r>
            <a:r>
              <a:rPr lang="cs-CZ" b="1" dirty="0" smtClean="0"/>
              <a:t>následek smrt nebo ohrožení na životě</a:t>
            </a:r>
            <a:r>
              <a:rPr lang="cs-CZ" dirty="0" smtClean="0"/>
              <a:t>, hlásit nejpozději </a:t>
            </a:r>
            <a:r>
              <a:rPr lang="cs-CZ" b="1" dirty="0" smtClean="0"/>
              <a:t>do 7 dnů </a:t>
            </a:r>
            <a:r>
              <a:rPr lang="cs-CZ" dirty="0" smtClean="0"/>
              <a:t>ode dne, kdy se zadavatel tuto skutečnost dozvěděl + následně předat upřesňující informace nejpozději do 8 dnů (v souladu s pokyny Komise a agentury), </a:t>
            </a:r>
            <a:r>
              <a:rPr lang="cs-CZ" b="1" dirty="0" smtClean="0"/>
              <a:t>Urgent </a:t>
            </a:r>
            <a:r>
              <a:rPr lang="cs-CZ" b="1" dirty="0" err="1" smtClean="0"/>
              <a:t>Safety</a:t>
            </a:r>
            <a:r>
              <a:rPr lang="cs-CZ" b="1" dirty="0" smtClean="0"/>
              <a:t> </a:t>
            </a:r>
            <a:r>
              <a:rPr lang="cs-CZ" b="1" dirty="0" err="1" smtClean="0"/>
              <a:t>Measure</a:t>
            </a:r>
            <a:r>
              <a:rPr lang="cs-CZ" b="1" dirty="0" smtClean="0"/>
              <a:t>/</a:t>
            </a:r>
            <a:r>
              <a:rPr lang="cs-CZ" b="1" dirty="0" err="1" smtClean="0"/>
              <a:t>Restriction</a:t>
            </a:r>
            <a:r>
              <a:rPr lang="cs-CZ" b="1" dirty="0" smtClean="0"/>
              <a:t> = </a:t>
            </a:r>
            <a:r>
              <a:rPr lang="cs-CZ" dirty="0" smtClean="0"/>
              <a:t>jakékoli změny zvyšující riziko subjektů a nové informace, které mohou mít nežádoucí vliv na bezpečnost subjektů; tzv. </a:t>
            </a:r>
            <a:r>
              <a:rPr lang="cs-CZ" baseline="0" dirty="0" smtClean="0"/>
              <a:t>podrobněji viz další přednáška</a:t>
            </a:r>
            <a:endParaRPr lang="cs-CZ" dirty="0" smtClean="0"/>
          </a:p>
          <a:p>
            <a:endParaRPr lang="cs-CZ" dirty="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5EDFDF29-5CD7-4EED-A36C-B54EDC6853E8}"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103</a:t>
            </a:fld>
            <a:endParaRPr lang="cs-CZ"/>
          </a:p>
        </p:txBody>
      </p:sp>
    </p:spTree>
    <p:extLst>
      <p:ext uri="{BB962C8B-B14F-4D97-AF65-F5344CB8AC3E}">
        <p14:creationId xmlns:p14="http://schemas.microsoft.com/office/powerpoint/2010/main" val="329704109"/>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defTabSz="914381">
              <a:defRPr/>
            </a:pPr>
            <a:r>
              <a:rPr lang="cs-CZ" i="1" dirty="0" smtClean="0"/>
              <a:t>Bližší informace v přednášce</a:t>
            </a:r>
            <a:r>
              <a:rPr lang="cs-CZ" i="1" baseline="0" dirty="0" smtClean="0"/>
              <a:t> Dr. </a:t>
            </a:r>
            <a:r>
              <a:rPr lang="cs-CZ" i="1" baseline="0" dirty="0" err="1" smtClean="0"/>
              <a:t>Boráně</a:t>
            </a:r>
            <a:endParaRPr lang="cs-CZ" i="1" baseline="0" dirty="0" smtClean="0"/>
          </a:p>
          <a:p>
            <a:pPr defTabSz="914381">
              <a:defRPr/>
            </a:pPr>
            <a:endParaRPr lang="cs-CZ" i="1" baseline="0" dirty="0" smtClean="0"/>
          </a:p>
          <a:p>
            <a:pPr defTabSz="914381">
              <a:defRPr/>
            </a:pPr>
            <a:r>
              <a:rPr lang="cs-CZ" i="0" baseline="0" dirty="0" smtClean="0"/>
              <a:t>Změna sídla, adresy – nepodstatný dodatek, ale důležité oznámit</a:t>
            </a:r>
            <a:endParaRPr lang="cs-CZ" i="0" dirty="0" smtClean="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44ED7D58-E692-4B5A-83AF-E6AC6AA5138E}"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104</a:t>
            </a:fld>
            <a:endParaRPr lang="cs-CZ"/>
          </a:p>
        </p:txBody>
      </p:sp>
    </p:spTree>
    <p:extLst>
      <p:ext uri="{BB962C8B-B14F-4D97-AF65-F5344CB8AC3E}">
        <p14:creationId xmlns:p14="http://schemas.microsoft.com/office/powerpoint/2010/main" val="199110086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Musí oznámit dopředu,</a:t>
            </a:r>
            <a:r>
              <a:rPr lang="cs-CZ" baseline="0" dirty="0" smtClean="0"/>
              <a:t> na posouzení </a:t>
            </a:r>
            <a:r>
              <a:rPr lang="cs-CZ" dirty="0" smtClean="0"/>
              <a:t>30 dnů → potvrzení/zamítnutí</a:t>
            </a:r>
          </a:p>
          <a:p>
            <a:pPr marL="0" marR="0" indent="0" algn="l" defTabSz="914400" rtl="0" eaLnBrk="1" fontAlgn="auto" latinLnBrk="0" hangingPunct="1">
              <a:lnSpc>
                <a:spcPct val="100000"/>
              </a:lnSpc>
              <a:spcBef>
                <a:spcPts val="0"/>
              </a:spcBef>
              <a:spcAft>
                <a:spcPts val="0"/>
              </a:spcAft>
              <a:buClrTx/>
              <a:buSzTx/>
              <a:buFontTx/>
              <a:buNone/>
              <a:tabLst/>
              <a:defRPr/>
            </a:pPr>
            <a:endParaRPr lang="cs-CZ" dirty="0" smtClean="0"/>
          </a:p>
          <a:p>
            <a:r>
              <a:rPr lang="cs-CZ" dirty="0" smtClean="0"/>
              <a:t>Pokud se týká více KH,</a:t>
            </a:r>
            <a:r>
              <a:rPr lang="cs-CZ" baseline="0" dirty="0" smtClean="0"/>
              <a:t> nutno předložit pro každí KH odděleně (ne v seznamu dokumentů), </a:t>
            </a:r>
            <a:r>
              <a:rPr lang="cs-CZ" b="1" u="sng" baseline="0" dirty="0" smtClean="0"/>
              <a:t>s</a:t>
            </a:r>
            <a:r>
              <a:rPr lang="cs-CZ" b="1" u="sng" dirty="0" smtClean="0"/>
              <a:t>právní poplatek se hradí pouze</a:t>
            </a:r>
            <a:r>
              <a:rPr lang="cs-CZ" b="1" u="sng" baseline="0" dirty="0" smtClean="0"/>
              <a:t> </a:t>
            </a:r>
            <a:r>
              <a:rPr lang="cs-CZ" b="1" u="sng" dirty="0" smtClean="0"/>
              <a:t>jednou??</a:t>
            </a:r>
          </a:p>
          <a:p>
            <a:endParaRPr lang="cs-CZ" b="1" u="sng" dirty="0" smtClean="0"/>
          </a:p>
          <a:p>
            <a:r>
              <a:rPr lang="cs-CZ" b="0" i="1" u="none" dirty="0" smtClean="0"/>
              <a:t>Aktualizace dokumentů</a:t>
            </a:r>
            <a:r>
              <a:rPr lang="cs-CZ" b="0" i="1" u="none" baseline="0" dirty="0" smtClean="0"/>
              <a:t>: protokol, ICF, štítky na medikaci x medikaci na centrech raději nestahovat a znovu nerozesílat na centra (riziko chyby)</a:t>
            </a:r>
            <a:endParaRPr lang="cs-CZ" b="0" i="1" u="none" dirty="0" smtClean="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17526D43-09CC-4955-B0DD-70B109070F52}"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105</a:t>
            </a:fld>
            <a:endParaRPr lang="cs-CZ"/>
          </a:p>
        </p:txBody>
      </p:sp>
    </p:spTree>
    <p:extLst>
      <p:ext uri="{BB962C8B-B14F-4D97-AF65-F5344CB8AC3E}">
        <p14:creationId xmlns:p14="http://schemas.microsoft.com/office/powerpoint/2010/main" val="330578193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pPr marL="171450" indent="-171450">
              <a:buFont typeface="Arial" panose="020B0604020202020204" pitchFamily="34" charset="0"/>
              <a:buChar char="•"/>
            </a:pPr>
            <a:r>
              <a:rPr lang="cs-CZ" b="1" baseline="0" dirty="0" smtClean="0"/>
              <a:t>Informace o ukončení </a:t>
            </a:r>
            <a:r>
              <a:rPr lang="cs-CZ" baseline="0" dirty="0" smtClean="0"/>
              <a:t>– platí pro ukončení v České republice (u multicentrických) - má obsahovat dle Vyhlášky o SKP (Příloha č. 8)-popis proběhlého KH, seznam míst a zkoušejících v ČR, počet subjektů v ČR, stručné celkové hodnocení průběhu studie, </a:t>
            </a:r>
            <a:r>
              <a:rPr lang="cs-CZ" baseline="0" dirty="0" err="1" smtClean="0"/>
              <a:t>info</a:t>
            </a:r>
            <a:r>
              <a:rPr lang="cs-CZ" baseline="0" dirty="0" smtClean="0"/>
              <a:t> o místě kde bude souhrnná zpráva, opatření přijatá v </a:t>
            </a:r>
            <a:r>
              <a:rPr lang="cs-CZ" baseline="0" dirty="0" err="1" smtClean="0"/>
              <a:t>průběu</a:t>
            </a:r>
            <a:r>
              <a:rPr lang="cs-CZ" baseline="0" dirty="0" smtClean="0"/>
              <a:t> KH, informaci o zásazích EK do průběhu KH,…</a:t>
            </a:r>
            <a:endParaRPr lang="cs-CZ" dirty="0" smtClean="0"/>
          </a:p>
          <a:p>
            <a:endParaRPr lang="cs-CZ" dirty="0" smtClean="0"/>
          </a:p>
          <a:p>
            <a:pPr marL="171450" indent="-171450">
              <a:buFont typeface="Arial" panose="020B0604020202020204" pitchFamily="34" charset="0"/>
              <a:buChar char="•"/>
            </a:pPr>
            <a:r>
              <a:rPr lang="cs-CZ" b="1" dirty="0" smtClean="0"/>
              <a:t>Souhrnná zpráva </a:t>
            </a:r>
            <a:r>
              <a:rPr lang="cs-CZ" dirty="0" smtClean="0"/>
              <a:t>(Příloha</a:t>
            </a:r>
            <a:r>
              <a:rPr lang="cs-CZ" baseline="0" dirty="0" smtClean="0"/>
              <a:t> č. 9) – vypracování bezodkladně, Příloha č. 9 Vyhlášky o SKP (zadavatel ji elektronicky nahrává do </a:t>
            </a:r>
            <a:r>
              <a:rPr lang="cs-CZ" baseline="0" dirty="0" err="1" smtClean="0"/>
              <a:t>Eudravigilance</a:t>
            </a:r>
            <a:r>
              <a:rPr lang="cs-CZ" baseline="0" dirty="0" smtClean="0"/>
              <a:t> databáze)</a:t>
            </a:r>
            <a:endParaRPr lang="cs-CZ" dirty="0" smtClean="0"/>
          </a:p>
          <a:p>
            <a:endParaRPr lang="cs-CZ" dirty="0" smtClean="0"/>
          </a:p>
          <a:p>
            <a:pPr marL="171450" indent="-171450">
              <a:buFont typeface="Arial" panose="020B0604020202020204" pitchFamily="34" charset="0"/>
              <a:buChar char="•"/>
            </a:pPr>
            <a:r>
              <a:rPr lang="cs-CZ" dirty="0" smtClean="0"/>
              <a:t>Uchovávání dokumentace</a:t>
            </a:r>
            <a:r>
              <a:rPr lang="cs-CZ" baseline="0" dirty="0" smtClean="0"/>
              <a:t> pouze připomenuto (viz Zadavatel – povinnosti obecně)</a:t>
            </a:r>
            <a:endParaRPr lang="cs-CZ" dirty="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C055A19F-D790-4C39-8289-C2346186A10F}"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106</a:t>
            </a:fld>
            <a:endParaRPr lang="cs-CZ"/>
          </a:p>
        </p:txBody>
      </p:sp>
    </p:spTree>
    <p:extLst>
      <p:ext uri="{BB962C8B-B14F-4D97-AF65-F5344CB8AC3E}">
        <p14:creationId xmlns:p14="http://schemas.microsoft.com/office/powerpoint/2010/main" val="129914262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aseline="0" dirty="0" smtClean="0"/>
              <a:t>SÚKL zahájí správní řízení → zadavatel má možnost se odvolat (cestou SÚKL) → odvolání k nadřízenému orgánu (MZ) → možnosti:</a:t>
            </a:r>
          </a:p>
          <a:p>
            <a:pPr marL="228596" indent="-228596">
              <a:buAutoNum type="alphaLcParenR"/>
            </a:pPr>
            <a:r>
              <a:rPr lang="cs-CZ" baseline="0" dirty="0" smtClean="0"/>
              <a:t>Souhlasné stanovisko se </a:t>
            </a:r>
            <a:r>
              <a:rPr lang="cs-CZ" baseline="0" dirty="0" err="1" smtClean="0"/>
              <a:t>SÚKLem</a:t>
            </a:r>
            <a:r>
              <a:rPr lang="cs-CZ" baseline="0" dirty="0" smtClean="0"/>
              <a:t> → předání vymáhání sankce na Generální ředitelství cel</a:t>
            </a:r>
          </a:p>
          <a:p>
            <a:pPr marL="228596" indent="-228596">
              <a:buAutoNum type="alphaLcParenR"/>
            </a:pPr>
            <a:r>
              <a:rPr lang="cs-CZ" baseline="0" dirty="0" smtClean="0"/>
              <a:t>Odmítavé stanovisko se SÚKL → MZ může rozhodnutí SÚKL:</a:t>
            </a:r>
          </a:p>
          <a:p>
            <a:pPr marL="2743145" lvl="6"/>
            <a:r>
              <a:rPr lang="cs-CZ" baseline="0" dirty="0" smtClean="0"/>
              <a:t>1. Změnit</a:t>
            </a:r>
          </a:p>
          <a:p>
            <a:pPr marL="2743145" lvl="6"/>
            <a:r>
              <a:rPr lang="cs-CZ" baseline="0" dirty="0" smtClean="0"/>
              <a:t>2. Zrušit a vrátit SÚKL k přehodnocení</a:t>
            </a:r>
          </a:p>
          <a:p>
            <a:pPr marL="2743145" lvl="6"/>
            <a:r>
              <a:rPr lang="cs-CZ" baseline="0" dirty="0" smtClean="0"/>
              <a:t>3. zrušit a zastavit SŘ</a:t>
            </a:r>
          </a:p>
          <a:p>
            <a:endParaRPr lang="cs-CZ" dirty="0"/>
          </a:p>
        </p:txBody>
      </p:sp>
      <p:sp>
        <p:nvSpPr>
          <p:cNvPr id="4" name="Zástupný symbol pro záhlaví 3"/>
          <p:cNvSpPr>
            <a:spLocks noGrp="1"/>
          </p:cNvSpPr>
          <p:nvPr>
            <p:ph type="hdr" sz="quarter" idx="10"/>
          </p:nvPr>
        </p:nvSpPr>
        <p:spPr/>
        <p:txBody>
          <a:bodyPr/>
          <a:lstStyle/>
          <a:p>
            <a:r>
              <a:rPr lang="cs-CZ" smtClean="0"/>
              <a:t>Název prezentace</a:t>
            </a:r>
            <a:endParaRPr lang="cs-CZ"/>
          </a:p>
        </p:txBody>
      </p:sp>
      <p:sp>
        <p:nvSpPr>
          <p:cNvPr id="5" name="Zástupný symbol pro datum 4"/>
          <p:cNvSpPr>
            <a:spLocks noGrp="1"/>
          </p:cNvSpPr>
          <p:nvPr>
            <p:ph type="dt" idx="11"/>
          </p:nvPr>
        </p:nvSpPr>
        <p:spPr/>
        <p:txBody>
          <a:bodyPr/>
          <a:lstStyle/>
          <a:p>
            <a:fld id="{A4BD9A57-F360-40F1-985E-A7F8D9D290A1}" type="datetime1">
              <a:rPr lang="cs-CZ" smtClean="0"/>
              <a:pPr/>
              <a:t>25.5.2016</a:t>
            </a:fld>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107</a:t>
            </a:fld>
            <a:endParaRPr lang="cs-CZ"/>
          </a:p>
        </p:txBody>
      </p:sp>
    </p:spTree>
    <p:extLst>
      <p:ext uri="{BB962C8B-B14F-4D97-AF65-F5344CB8AC3E}">
        <p14:creationId xmlns:p14="http://schemas.microsoft.com/office/powerpoint/2010/main" val="235062789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108</a:t>
            </a:fld>
            <a:endParaRPr lang="cs-CZ"/>
          </a:p>
        </p:txBody>
      </p:sp>
    </p:spTree>
    <p:extLst>
      <p:ext uri="{BB962C8B-B14F-4D97-AF65-F5344CB8AC3E}">
        <p14:creationId xmlns:p14="http://schemas.microsoft.com/office/powerpoint/2010/main" val="2930288386"/>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smtClean="0"/>
              <a:t>IMP – jak se s nimi zachází, jaké jsou požadavky na skladování, uchovávání...</a:t>
            </a:r>
            <a:endParaRPr lang="cs-CZ"/>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109</a:t>
            </a:fld>
            <a:endParaRPr lang="cs-CZ"/>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dirty="0" smtClean="0"/>
              <a:t>IMP – jak se s nimi zachází, jaké jsou požadavky na skladování, uchovávání...</a:t>
            </a:r>
          </a:p>
          <a:p>
            <a:endParaRPr lang="cs-CZ" dirty="0" smtClean="0"/>
          </a:p>
          <a:p>
            <a:r>
              <a:rPr lang="cs-CZ" dirty="0" smtClean="0"/>
              <a:t>1x za 4-6 týdnů – standard</a:t>
            </a:r>
          </a:p>
          <a:p>
            <a:r>
              <a:rPr lang="cs-CZ" dirty="0" smtClean="0"/>
              <a:t>V průběhu – po zařazení prvních 2-3 pacientů – lze se pak vyvarovat event opak.chyb</a:t>
            </a:r>
          </a:p>
          <a:p>
            <a:endParaRPr lang="cs-CZ" dirty="0" smtClean="0"/>
          </a:p>
          <a:p>
            <a:r>
              <a:rPr lang="cs-CZ" altLang="cs-CZ" sz="1200" b="1" dirty="0" smtClean="0"/>
              <a:t>S ohledem na cíl, design – složitost KH, zařazené</a:t>
            </a:r>
            <a:r>
              <a:rPr lang="cs-CZ" altLang="cs-CZ" sz="1200" b="1" baseline="0" dirty="0" smtClean="0"/>
              <a:t> SH, LP s stupeň jeho vývoje</a:t>
            </a:r>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110</a:t>
            </a:fld>
            <a:endParaRPr lang="cs-CZ"/>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dirty="0" smtClean="0"/>
              <a:t>IMP – jak se s nimi zachází, jaké jsou požadavky na skladování, uchovávání...</a:t>
            </a:r>
          </a:p>
          <a:p>
            <a:endParaRPr lang="cs-CZ" dirty="0" smtClean="0"/>
          </a:p>
          <a:p>
            <a:r>
              <a:rPr lang="cs-CZ" altLang="cs-CZ" sz="1200" b="1" dirty="0" smtClean="0"/>
              <a:t>S ohledem na cíl, design – složitost KH, zařazené</a:t>
            </a:r>
            <a:r>
              <a:rPr lang="cs-CZ" altLang="cs-CZ" sz="1200" b="1" baseline="0" dirty="0" smtClean="0"/>
              <a:t> SH, LP s stupeň jeho vývoje</a:t>
            </a:r>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111</a:t>
            </a:fld>
            <a:endParaRPr lang="cs-CZ"/>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dirty="0" smtClean="0"/>
              <a:t>IMP – jak se s nimi zachází, jaké jsou požadavky na skladování, uchovávání...</a:t>
            </a:r>
          </a:p>
          <a:p>
            <a:endParaRPr lang="cs-CZ" dirty="0" smtClean="0"/>
          </a:p>
          <a:p>
            <a:r>
              <a:rPr lang="cs-CZ" altLang="cs-CZ" sz="1200" b="1" dirty="0" smtClean="0"/>
              <a:t>S ohledem na cíl, design – složitost KH, zařazené</a:t>
            </a:r>
            <a:r>
              <a:rPr lang="cs-CZ" altLang="cs-CZ" sz="1200" b="1" baseline="0" dirty="0" smtClean="0"/>
              <a:t> SH, LP s stupeň jeho vývoje</a:t>
            </a:r>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112</a:t>
            </a:fld>
            <a:endParaRPr lang="cs-CZ"/>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dirty="0" smtClean="0"/>
              <a:t>IMP – jak se s nimi zachází, jaké jsou požadavky na skladování, uchovávání...</a:t>
            </a:r>
          </a:p>
          <a:p>
            <a:endParaRPr lang="cs-CZ" dirty="0" smtClean="0"/>
          </a:p>
          <a:p>
            <a:r>
              <a:rPr lang="cs-CZ" altLang="cs-CZ" sz="1200" b="1" dirty="0" smtClean="0"/>
              <a:t>S ohledem na cíl, design – složitost KH, zařazené</a:t>
            </a:r>
            <a:r>
              <a:rPr lang="cs-CZ" altLang="cs-CZ" sz="1200" b="1" baseline="0" dirty="0" smtClean="0"/>
              <a:t> SH, LP s stupeň jeho vývoje</a:t>
            </a:r>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114</a:t>
            </a:fld>
            <a:endParaRPr lang="cs-CZ"/>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altLang="cs-CZ" sz="2600" b="1" dirty="0" smtClean="0"/>
              <a:t>Pečlivá příprava monitorovací návštěvy –  NEPODCEŇOVAT PŘÍPRAVU,JE TŘEBA ZNÁT DOBŘE DOKUKENTACI, PRÁVNÍ PŘEDPISY,VŠECHNY</a:t>
            </a:r>
            <a:r>
              <a:rPr lang="cs-CZ" altLang="cs-CZ" sz="2600" b="1" baseline="0" dirty="0" smtClean="0"/>
              <a:t> INFORMACE KE KH...</a:t>
            </a:r>
          </a:p>
          <a:p>
            <a:pPr marL="0" lvl="1" indent="0">
              <a:buClr>
                <a:schemeClr val="tx1">
                  <a:lumMod val="75000"/>
                </a:schemeClr>
              </a:buClr>
              <a:buFont typeface="Wingdings" pitchFamily="2" charset="2"/>
              <a:buChar char="ü"/>
            </a:pPr>
            <a:r>
              <a:rPr lang="cs-CZ" altLang="cs-CZ" sz="2600" b="1" dirty="0" smtClean="0"/>
              <a:t>Být důsledný, nenechat se odbýt, poctivě zaznamenávat všechna zjištění, nedostatky, odchylky</a:t>
            </a:r>
          </a:p>
          <a:p>
            <a:pPr marL="0" lvl="1" indent="0">
              <a:buClr>
                <a:schemeClr val="tx1">
                  <a:lumMod val="75000"/>
                </a:schemeClr>
              </a:buClr>
              <a:buFont typeface="Wingdings" pitchFamily="2" charset="2"/>
              <a:buChar char="ü"/>
            </a:pPr>
            <a:r>
              <a:rPr lang="cs-CZ" altLang="cs-CZ" sz="2600" b="1" dirty="0" smtClean="0"/>
              <a:t>Neodkládat psaní zpráv z monitorovací návštěvy</a:t>
            </a:r>
          </a:p>
          <a:p>
            <a:pPr marL="0" lvl="1" indent="0">
              <a:buClr>
                <a:schemeClr val="tx1">
                  <a:lumMod val="75000"/>
                </a:schemeClr>
              </a:buClr>
              <a:buFont typeface="Wingdings" pitchFamily="2" charset="2"/>
              <a:buChar char="ü"/>
            </a:pPr>
            <a:r>
              <a:rPr lang="cs-CZ" altLang="cs-CZ" sz="2600" b="1" dirty="0" smtClean="0"/>
              <a:t>V žádném případě nemaskovat chyby – pokud se nějaké dopustíme, nakonec se provalí a obrátí protinám</a:t>
            </a:r>
          </a:p>
          <a:p>
            <a:pPr marL="0" marR="0" lvl="1" indent="0" algn="l" defTabSz="914400" rtl="0" eaLnBrk="1" fontAlgn="auto" latinLnBrk="0" hangingPunct="1">
              <a:lnSpc>
                <a:spcPct val="100000"/>
              </a:lnSpc>
              <a:spcBef>
                <a:spcPts val="0"/>
              </a:spcBef>
              <a:spcAft>
                <a:spcPts val="0"/>
              </a:spcAft>
              <a:buClr>
                <a:schemeClr val="tx1">
                  <a:lumMod val="75000"/>
                </a:schemeClr>
              </a:buClr>
              <a:buSzTx/>
              <a:buFont typeface="Wingdings" pitchFamily="2" charset="2"/>
              <a:buChar char="ü"/>
              <a:tabLst/>
              <a:defRPr/>
            </a:pPr>
            <a:r>
              <a:rPr lang="cs-CZ" altLang="cs-CZ" sz="2600" b="1" dirty="0" smtClean="0"/>
              <a:t>Vzniklé problémy řešit </a:t>
            </a:r>
          </a:p>
          <a:p>
            <a:pPr marL="0" lvl="1" indent="0">
              <a:buClr>
                <a:schemeClr val="tx1">
                  <a:lumMod val="75000"/>
                </a:schemeClr>
              </a:buClr>
              <a:buFont typeface="Wingdings" pitchFamily="2" charset="2"/>
              <a:buChar char="ü"/>
            </a:pPr>
            <a:r>
              <a:rPr lang="cs-CZ" altLang="cs-CZ" sz="2600" b="1" dirty="0" smtClean="0"/>
              <a:t> - ztráta IS, medikace, ....</a:t>
            </a:r>
          </a:p>
          <a:p>
            <a:pPr marL="0" marR="0" lvl="1" indent="0" algn="l" defTabSz="914400" rtl="0" eaLnBrk="1" fontAlgn="auto" latinLnBrk="0" hangingPunct="1">
              <a:lnSpc>
                <a:spcPct val="100000"/>
              </a:lnSpc>
              <a:spcBef>
                <a:spcPts val="0"/>
              </a:spcBef>
              <a:spcAft>
                <a:spcPts val="0"/>
              </a:spcAft>
              <a:buClrTx/>
              <a:buSzTx/>
              <a:buFontTx/>
              <a:buNone/>
              <a:tabLst/>
              <a:defRPr/>
            </a:pPr>
            <a:endParaRPr lang="cs-CZ" altLang="cs-CZ" sz="2600" b="1" dirty="0" smtClean="0"/>
          </a:p>
          <a:p>
            <a:endParaRPr lang="cs-CZ" dirty="0" smtClean="0"/>
          </a:p>
          <a:p>
            <a:r>
              <a:rPr lang="cs-CZ" altLang="cs-CZ" sz="1200" b="1" dirty="0" smtClean="0"/>
              <a:t>S ohledem na cíl, design – složitost KH, zařazené</a:t>
            </a:r>
            <a:r>
              <a:rPr lang="cs-CZ" altLang="cs-CZ" sz="1200" b="1" baseline="0" dirty="0" smtClean="0"/>
              <a:t> SH, LP s stupeň jeho vývoje</a:t>
            </a:r>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115</a:t>
            </a:fld>
            <a:endParaRPr lang="cs-CZ"/>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cs-CZ" altLang="cs-CZ" sz="2600" b="1" dirty="0" smtClean="0"/>
              <a:t>Pečlivá příprava monitorovací návštěvy –  NEPODCEŇOVAT PŘÍPRAVU,JE TŘEBA ZNÁT DOBŘE DOKUKENTACI, PRÁVNÍ PŘEDPISY,VŠECHNY</a:t>
            </a:r>
            <a:r>
              <a:rPr lang="cs-CZ" altLang="cs-CZ" sz="2600" b="1" baseline="0" dirty="0" smtClean="0"/>
              <a:t> INFORMACE KE KH...</a:t>
            </a:r>
          </a:p>
          <a:p>
            <a:pPr marL="0" lvl="1" indent="0">
              <a:buClr>
                <a:schemeClr val="tx1">
                  <a:lumMod val="75000"/>
                </a:schemeClr>
              </a:buClr>
              <a:buFont typeface="Wingdings" pitchFamily="2" charset="2"/>
              <a:buChar char="ü"/>
            </a:pPr>
            <a:r>
              <a:rPr lang="cs-CZ" altLang="cs-CZ" sz="2600" b="1" dirty="0" smtClean="0"/>
              <a:t>Být důsledný, nenechat se odbýt, poctivě zaznamenávat všechna zjištění, nedostatky, odchylky</a:t>
            </a:r>
          </a:p>
          <a:p>
            <a:pPr marL="0" lvl="1" indent="0">
              <a:buClr>
                <a:schemeClr val="tx1">
                  <a:lumMod val="75000"/>
                </a:schemeClr>
              </a:buClr>
              <a:buFont typeface="Wingdings" pitchFamily="2" charset="2"/>
              <a:buChar char="ü"/>
            </a:pPr>
            <a:r>
              <a:rPr lang="cs-CZ" altLang="cs-CZ" sz="2600" b="1" dirty="0" smtClean="0"/>
              <a:t>Neodkládat psaní zpráv z monitorovací návštěvy</a:t>
            </a:r>
          </a:p>
          <a:p>
            <a:pPr marL="0" lvl="1" indent="0">
              <a:buClr>
                <a:schemeClr val="tx1">
                  <a:lumMod val="75000"/>
                </a:schemeClr>
              </a:buClr>
              <a:buFont typeface="Wingdings" pitchFamily="2" charset="2"/>
              <a:buChar char="ü"/>
            </a:pPr>
            <a:r>
              <a:rPr lang="cs-CZ" altLang="cs-CZ" sz="2600" b="1" dirty="0" smtClean="0"/>
              <a:t>V žádném případě nemaskovat chyby – pokud se nějaké dopustíme, nakonec se provalí a obrátí protinám</a:t>
            </a:r>
          </a:p>
          <a:p>
            <a:pPr marL="0" marR="0" lvl="1" indent="0" algn="l" defTabSz="914400" rtl="0" eaLnBrk="1" fontAlgn="auto" latinLnBrk="0" hangingPunct="1">
              <a:lnSpc>
                <a:spcPct val="100000"/>
              </a:lnSpc>
              <a:spcBef>
                <a:spcPts val="0"/>
              </a:spcBef>
              <a:spcAft>
                <a:spcPts val="0"/>
              </a:spcAft>
              <a:buClr>
                <a:schemeClr val="tx1">
                  <a:lumMod val="75000"/>
                </a:schemeClr>
              </a:buClr>
              <a:buSzTx/>
              <a:buFont typeface="Wingdings" pitchFamily="2" charset="2"/>
              <a:buChar char="ü"/>
              <a:tabLst/>
              <a:defRPr/>
            </a:pPr>
            <a:r>
              <a:rPr lang="cs-CZ" altLang="cs-CZ" sz="2600" b="1" dirty="0" smtClean="0"/>
              <a:t>Vzniklé problémy řešit </a:t>
            </a:r>
          </a:p>
          <a:p>
            <a:pPr marL="0" lvl="1" indent="0">
              <a:buClr>
                <a:schemeClr val="tx1">
                  <a:lumMod val="75000"/>
                </a:schemeClr>
              </a:buClr>
              <a:buFont typeface="Wingdings" pitchFamily="2" charset="2"/>
              <a:buChar char="ü"/>
            </a:pPr>
            <a:r>
              <a:rPr lang="cs-CZ" altLang="cs-CZ" sz="2600" b="1" smtClean="0"/>
              <a:t> - ztráta IS, medikace, ....</a:t>
            </a:r>
            <a:endParaRPr lang="cs-CZ" altLang="cs-CZ" sz="2600" b="1" dirty="0" smtClean="0"/>
          </a:p>
          <a:p>
            <a:pPr marL="0" marR="0" lvl="1" indent="0" algn="l" defTabSz="914400" rtl="0" eaLnBrk="1" fontAlgn="auto" latinLnBrk="0" hangingPunct="1">
              <a:lnSpc>
                <a:spcPct val="100000"/>
              </a:lnSpc>
              <a:spcBef>
                <a:spcPts val="0"/>
              </a:spcBef>
              <a:spcAft>
                <a:spcPts val="0"/>
              </a:spcAft>
              <a:buClrTx/>
              <a:buSzTx/>
              <a:buFontTx/>
              <a:buNone/>
              <a:tabLst/>
              <a:defRPr/>
            </a:pPr>
            <a:endParaRPr lang="cs-CZ" altLang="cs-CZ" sz="2600" b="1" dirty="0" smtClean="0"/>
          </a:p>
          <a:p>
            <a:endParaRPr lang="cs-CZ" dirty="0" smtClean="0"/>
          </a:p>
          <a:p>
            <a:r>
              <a:rPr lang="cs-CZ" altLang="cs-CZ" sz="1200" b="1" dirty="0" smtClean="0"/>
              <a:t>S ohledem na cíl, design – složitost KH, zařazené</a:t>
            </a:r>
            <a:r>
              <a:rPr lang="cs-CZ" altLang="cs-CZ" sz="1200" b="1" baseline="0" dirty="0" smtClean="0"/>
              <a:t> SH, LP s stupeň jeho vývoje</a:t>
            </a:r>
            <a:endParaRPr lang="cs-CZ"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116</a:t>
            </a:fld>
            <a:endParaRPr lang="cs-CZ"/>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smtClean="0"/>
              <a:t>IMP – jak se s nimi zachází, jaké jsou požadavky na skladování, uchovávání...</a:t>
            </a:r>
            <a:endParaRPr lang="cs-CZ"/>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117</a:t>
            </a:fld>
            <a:endParaRPr lang="cs-CZ"/>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smtClean="0"/>
              <a:t>IMP – jak se s nimi zachází, jaké jsou požadavky na skladování, uchovávání...</a:t>
            </a:r>
            <a:endParaRPr lang="cs-CZ"/>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118</a:t>
            </a:fld>
            <a:endParaRPr lang="cs-CZ"/>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smtClean="0"/>
              <a:t>IMP – jak se s nimi zachází, jaké jsou požadavky na skladování, uchovávání...</a:t>
            </a:r>
            <a:endParaRPr lang="cs-CZ"/>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119</a:t>
            </a:fld>
            <a:endParaRPr lang="cs-CZ"/>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smtClean="0"/>
              <a:t>IMP – jak se s nimi zachází, jaké jsou požadavky na skladování, uchovávání...</a:t>
            </a:r>
            <a:endParaRPr lang="cs-CZ"/>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120</a:t>
            </a:fld>
            <a:endParaRPr lang="cs-CZ"/>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smtClean="0"/>
              <a:t>IMP – jak se s nimi zachází, jaké jsou požadavky na skladování, uchovávání...</a:t>
            </a:r>
            <a:endParaRPr lang="cs-CZ"/>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121</a:t>
            </a:fld>
            <a:endParaRPr lang="cs-CZ"/>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cs-CZ" smtClean="0"/>
              <a:t>IMP – jak se s nimi zachází, jaké jsou požadavky na skladování, uchovávání...</a:t>
            </a:r>
            <a:endParaRPr lang="cs-CZ"/>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122</a:t>
            </a:fld>
            <a:endParaRPr lang="cs-CZ"/>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r>
              <a:rPr lang="cs-CZ" smtClean="0"/>
              <a:t>20.5.2016</a:t>
            </a:r>
            <a:endParaRPr lang="cs-CZ"/>
          </a:p>
        </p:txBody>
      </p:sp>
      <p:sp>
        <p:nvSpPr>
          <p:cNvPr id="6" name="Zástupný symbol pro zápatí 5"/>
          <p:cNvSpPr>
            <a:spLocks noGrp="1"/>
          </p:cNvSpPr>
          <p:nvPr>
            <p:ph type="ftr" sz="quarter" idx="12"/>
          </p:nvPr>
        </p:nvSpPr>
        <p:spPr/>
        <p:txBody>
          <a:bodyPr/>
          <a:lstStyle/>
          <a:p>
            <a:r>
              <a:rPr lang="cs-CZ" smtClean="0"/>
              <a:t>© 2012  STÁTNÍ ÚSTAV PRO KONTROLU LÉČIV</a:t>
            </a:r>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123</a:t>
            </a:fld>
            <a:endParaRPr lang="cs-CZ"/>
          </a:p>
        </p:txBody>
      </p:sp>
    </p:spTree>
    <p:extLst>
      <p:ext uri="{BB962C8B-B14F-4D97-AF65-F5344CB8AC3E}">
        <p14:creationId xmlns:p14="http://schemas.microsoft.com/office/powerpoint/2010/main" val="1623724236"/>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124</a:t>
            </a:fld>
            <a:endParaRPr lang="cs-CZ"/>
          </a:p>
        </p:txBody>
      </p:sp>
    </p:spTree>
    <p:extLst>
      <p:ext uri="{BB962C8B-B14F-4D97-AF65-F5344CB8AC3E}">
        <p14:creationId xmlns:p14="http://schemas.microsoft.com/office/powerpoint/2010/main" val="739087479"/>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126</a:t>
            </a:fld>
            <a:endParaRPr lang="cs-CZ"/>
          </a:p>
        </p:txBody>
      </p:sp>
    </p:spTree>
    <p:extLst>
      <p:ext uri="{BB962C8B-B14F-4D97-AF65-F5344CB8AC3E}">
        <p14:creationId xmlns:p14="http://schemas.microsoft.com/office/powerpoint/2010/main" val="253339803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127</a:t>
            </a:fld>
            <a:endParaRPr lang="cs-CZ"/>
          </a:p>
        </p:txBody>
      </p:sp>
    </p:spTree>
    <p:extLst>
      <p:ext uri="{BB962C8B-B14F-4D97-AF65-F5344CB8AC3E}">
        <p14:creationId xmlns:p14="http://schemas.microsoft.com/office/powerpoint/2010/main" val="1841878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U změny </a:t>
            </a:r>
            <a:r>
              <a:rPr lang="cs-CZ" dirty="0" err="1" smtClean="0"/>
              <a:t>telef.čísla</a:t>
            </a:r>
            <a:r>
              <a:rPr lang="cs-CZ" dirty="0" smtClean="0"/>
              <a:t> či adresy,</a:t>
            </a:r>
            <a:r>
              <a:rPr lang="cs-CZ" baseline="0" dirty="0" smtClean="0"/>
              <a:t> i když se jedná o nepodstatnou změnu, je třeba oznámit co nejdříve, aby mohla řádně probíhat komunikace mezi námi , abychom neposílali dopisy na chybnou adresu…</a:t>
            </a:r>
          </a:p>
          <a:p>
            <a:r>
              <a:rPr lang="cs-CZ" baseline="0" dirty="0" smtClean="0"/>
              <a:t>Pokud se posílá do datové schránky, posílání do DS bude pokračovat, nicméně v hlavičce dopisu bude stále uváděna chybná adresa</a:t>
            </a:r>
          </a:p>
          <a:p>
            <a:endParaRPr lang="cs-CZ" baseline="0" dirty="0" smtClean="0"/>
          </a:p>
          <a:p>
            <a:r>
              <a:rPr lang="cs-CZ" baseline="0" dirty="0" smtClean="0"/>
              <a:t>IB – pokud nebudou aktualizovat, nejsou nové informace, musí nás na to upozornit dopisem, aby bylo zřejmé, že </a:t>
            </a:r>
            <a:r>
              <a:rPr lang="cs-CZ" baseline="0" dirty="0" err="1" smtClean="0"/>
              <a:t>znajím</a:t>
            </a:r>
            <a:r>
              <a:rPr lang="cs-CZ" baseline="0" dirty="0" smtClean="0"/>
              <a:t> svoji zákonnou povinnost, ale není co aktualizovat</a:t>
            </a:r>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131</a:t>
            </a:fld>
            <a:endParaRPr lang="cs-CZ"/>
          </a:p>
        </p:txBody>
      </p:sp>
    </p:spTree>
    <p:extLst>
      <p:ext uri="{BB962C8B-B14F-4D97-AF65-F5344CB8AC3E}">
        <p14:creationId xmlns:p14="http://schemas.microsoft.com/office/powerpoint/2010/main" val="686984024"/>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Tady myslím, že to není jen na bezpečnost SH, ale i validitu dat???</a:t>
            </a:r>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134</a:t>
            </a:fld>
            <a:endParaRPr lang="cs-CZ"/>
          </a:p>
        </p:txBody>
      </p:sp>
    </p:spTree>
    <p:extLst>
      <p:ext uri="{BB962C8B-B14F-4D97-AF65-F5344CB8AC3E}">
        <p14:creationId xmlns:p14="http://schemas.microsoft.com/office/powerpoint/2010/main" val="2338043969"/>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Pokud jde</a:t>
            </a:r>
            <a:r>
              <a:rPr lang="cs-CZ" baseline="0" dirty="0" smtClean="0"/>
              <a:t> ale o bezpečnostní důvody, může pozastavit či ukončit okamžitě</a:t>
            </a:r>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137</a:t>
            </a:fld>
            <a:endParaRPr lang="cs-CZ"/>
          </a:p>
        </p:txBody>
      </p:sp>
    </p:spTree>
    <p:extLst>
      <p:ext uri="{BB962C8B-B14F-4D97-AF65-F5344CB8AC3E}">
        <p14:creationId xmlns:p14="http://schemas.microsoft.com/office/powerpoint/2010/main" val="3494224950"/>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Jak je to s informováním předem??</a:t>
            </a:r>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139</a:t>
            </a:fld>
            <a:endParaRPr lang="cs-CZ"/>
          </a:p>
        </p:txBody>
      </p:sp>
    </p:spTree>
    <p:extLst>
      <p:ext uri="{BB962C8B-B14F-4D97-AF65-F5344CB8AC3E}">
        <p14:creationId xmlns:p14="http://schemas.microsoft.com/office/powerpoint/2010/main" val="9261909"/>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K 1. bodu – není-li v protokolu uvedeno/stanoveno jinak</a:t>
            </a:r>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141</a:t>
            </a:fld>
            <a:endParaRPr lang="cs-CZ"/>
          </a:p>
        </p:txBody>
      </p:sp>
    </p:spTree>
    <p:extLst>
      <p:ext uri="{BB962C8B-B14F-4D97-AF65-F5344CB8AC3E}">
        <p14:creationId xmlns:p14="http://schemas.microsoft.com/office/powerpoint/2010/main" val="3133764429"/>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Opravdu stále chceme CSR,</a:t>
            </a:r>
            <a:r>
              <a:rPr lang="cs-CZ" baseline="0" dirty="0" smtClean="0"/>
              <a:t> musí to vkládat do databáze EU – nechceme to již jen na vyžádání???</a:t>
            </a:r>
            <a:endParaRPr lang="cs-CZ" dirty="0"/>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143</a:t>
            </a:fld>
            <a:endParaRPr lang="cs-CZ"/>
          </a:p>
        </p:txBody>
      </p:sp>
    </p:spTree>
    <p:extLst>
      <p:ext uri="{BB962C8B-B14F-4D97-AF65-F5344CB8AC3E}">
        <p14:creationId xmlns:p14="http://schemas.microsoft.com/office/powerpoint/2010/main" val="3859393734"/>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145</a:t>
            </a:fld>
            <a:endParaRPr lang="cs-CZ"/>
          </a:p>
        </p:txBody>
      </p:sp>
    </p:spTree>
    <p:extLst>
      <p:ext uri="{BB962C8B-B14F-4D97-AF65-F5344CB8AC3E}">
        <p14:creationId xmlns:p14="http://schemas.microsoft.com/office/powerpoint/2010/main" val="1150201976"/>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146</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147</a:t>
            </a:fld>
            <a:endParaRPr lang="cs-CZ"/>
          </a:p>
        </p:txBody>
      </p:sp>
    </p:spTree>
    <p:extLst>
      <p:ext uri="{BB962C8B-B14F-4D97-AF65-F5344CB8AC3E}">
        <p14:creationId xmlns:p14="http://schemas.microsoft.com/office/powerpoint/2010/main" val="22417844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148</a:t>
            </a:fld>
            <a:endParaRPr lang="cs-CZ"/>
          </a:p>
        </p:txBody>
      </p:sp>
    </p:spTree>
    <p:extLst>
      <p:ext uri="{BB962C8B-B14F-4D97-AF65-F5344CB8AC3E}">
        <p14:creationId xmlns:p14="http://schemas.microsoft.com/office/powerpoint/2010/main" val="784298603"/>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149</a:t>
            </a:fld>
            <a:endParaRPr lang="cs-CZ"/>
          </a:p>
        </p:txBody>
      </p:sp>
    </p:spTree>
    <p:extLst>
      <p:ext uri="{BB962C8B-B14F-4D97-AF65-F5344CB8AC3E}">
        <p14:creationId xmlns:p14="http://schemas.microsoft.com/office/powerpoint/2010/main" val="178992620"/>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neočekávaný</a:t>
            </a:r>
            <a:r>
              <a:rPr lang="en-US" dirty="0" smtClean="0"/>
              <a:t> AE=UAE</a:t>
            </a:r>
            <a:r>
              <a:rPr lang="cs-CZ" dirty="0" smtClean="0"/>
              <a:t>  - </a:t>
            </a:r>
            <a:r>
              <a:rPr lang="en-US" dirty="0" err="1" smtClean="0"/>
              <a:t>neočekávaný</a:t>
            </a:r>
            <a:r>
              <a:rPr lang="en-US" dirty="0" smtClean="0"/>
              <a:t> AE=UAE</a:t>
            </a:r>
            <a:endParaRPr lang="en-US"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150</a:t>
            </a:fld>
            <a:endParaRPr lang="cs-CZ"/>
          </a:p>
        </p:txBody>
      </p:sp>
    </p:spTree>
    <p:extLst>
      <p:ext uri="{BB962C8B-B14F-4D97-AF65-F5344CB8AC3E}">
        <p14:creationId xmlns:p14="http://schemas.microsoft.com/office/powerpoint/2010/main" val="1167986673"/>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151</a:t>
            </a:fld>
            <a:endParaRPr lang="cs-CZ"/>
          </a:p>
        </p:txBody>
      </p:sp>
    </p:spTree>
    <p:extLst>
      <p:ext uri="{BB962C8B-B14F-4D97-AF65-F5344CB8AC3E}">
        <p14:creationId xmlns:p14="http://schemas.microsoft.com/office/powerpoint/2010/main" val="429789010"/>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152</a:t>
            </a:fld>
            <a:endParaRPr lang="cs-CZ"/>
          </a:p>
        </p:txBody>
      </p:sp>
    </p:spTree>
    <p:extLst>
      <p:ext uri="{BB962C8B-B14F-4D97-AF65-F5344CB8AC3E}">
        <p14:creationId xmlns:p14="http://schemas.microsoft.com/office/powerpoint/2010/main" val="647364107"/>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153</a:t>
            </a:fld>
            <a:endParaRPr lang="cs-CZ"/>
          </a:p>
        </p:txBody>
      </p:sp>
    </p:spTree>
    <p:extLst>
      <p:ext uri="{BB962C8B-B14F-4D97-AF65-F5344CB8AC3E}">
        <p14:creationId xmlns:p14="http://schemas.microsoft.com/office/powerpoint/2010/main" val="502613998"/>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s-CZ" dirty="0" smtClean="0"/>
              <a:t>Poznámka – neměli by kauzalitu hodnotit oba dva, tedy zkoušející i zadavatel a zadavatel</a:t>
            </a:r>
            <a:r>
              <a:rPr lang="cs-CZ" baseline="0" dirty="0" smtClean="0"/>
              <a:t> nesmí zpochybnit hodnocení zkoušejícího, pokud je rozdílné od jeho?</a:t>
            </a:r>
            <a:endParaRPr lang="en-US" dirty="0"/>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154</a:t>
            </a:fld>
            <a:endParaRPr lang="cs-CZ"/>
          </a:p>
        </p:txBody>
      </p:sp>
    </p:spTree>
    <p:extLst>
      <p:ext uri="{BB962C8B-B14F-4D97-AF65-F5344CB8AC3E}">
        <p14:creationId xmlns:p14="http://schemas.microsoft.com/office/powerpoint/2010/main" val="1564120301"/>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155</a:t>
            </a:fld>
            <a:endParaRPr lang="cs-CZ"/>
          </a:p>
        </p:txBody>
      </p:sp>
    </p:spTree>
    <p:extLst>
      <p:ext uri="{BB962C8B-B14F-4D97-AF65-F5344CB8AC3E}">
        <p14:creationId xmlns:p14="http://schemas.microsoft.com/office/powerpoint/2010/main" val="568490129"/>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156</a:t>
            </a:fld>
            <a:endParaRPr lang="cs-CZ"/>
          </a:p>
        </p:txBody>
      </p:sp>
    </p:spTree>
    <p:extLst>
      <p:ext uri="{BB962C8B-B14F-4D97-AF65-F5344CB8AC3E}">
        <p14:creationId xmlns:p14="http://schemas.microsoft.com/office/powerpoint/2010/main" val="744752143"/>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157</a:t>
            </a:fld>
            <a:endParaRPr lang="cs-CZ"/>
          </a:p>
        </p:txBody>
      </p:sp>
    </p:spTree>
    <p:extLst>
      <p:ext uri="{BB962C8B-B14F-4D97-AF65-F5344CB8AC3E}">
        <p14:creationId xmlns:p14="http://schemas.microsoft.com/office/powerpoint/2010/main" val="1704014340"/>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158</a:t>
            </a:fld>
            <a:endParaRPr lang="cs-CZ"/>
          </a:p>
        </p:txBody>
      </p:sp>
    </p:spTree>
    <p:extLst>
      <p:ext uri="{BB962C8B-B14F-4D97-AF65-F5344CB8AC3E}">
        <p14:creationId xmlns:p14="http://schemas.microsoft.com/office/powerpoint/2010/main" val="2063389885"/>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159</a:t>
            </a:fld>
            <a:endParaRPr lang="cs-CZ"/>
          </a:p>
        </p:txBody>
      </p:sp>
    </p:spTree>
    <p:extLst>
      <p:ext uri="{BB962C8B-B14F-4D97-AF65-F5344CB8AC3E}">
        <p14:creationId xmlns:p14="http://schemas.microsoft.com/office/powerpoint/2010/main" val="56942498"/>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160</a:t>
            </a:fld>
            <a:endParaRPr lang="cs-CZ"/>
          </a:p>
        </p:txBody>
      </p:sp>
    </p:spTree>
    <p:extLst>
      <p:ext uri="{BB962C8B-B14F-4D97-AF65-F5344CB8AC3E}">
        <p14:creationId xmlns:p14="http://schemas.microsoft.com/office/powerpoint/2010/main" val="1298933746"/>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161</a:t>
            </a:fld>
            <a:endParaRPr lang="cs-CZ"/>
          </a:p>
        </p:txBody>
      </p:sp>
    </p:spTree>
    <p:extLst>
      <p:ext uri="{BB962C8B-B14F-4D97-AF65-F5344CB8AC3E}">
        <p14:creationId xmlns:p14="http://schemas.microsoft.com/office/powerpoint/2010/main" val="1656619624"/>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162</a:t>
            </a:fld>
            <a:endParaRPr lang="cs-CZ"/>
          </a:p>
        </p:txBody>
      </p:sp>
    </p:spTree>
    <p:extLst>
      <p:ext uri="{BB962C8B-B14F-4D97-AF65-F5344CB8AC3E}">
        <p14:creationId xmlns:p14="http://schemas.microsoft.com/office/powerpoint/2010/main" val="1753697517"/>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163</a:t>
            </a:fld>
            <a:endParaRPr lang="cs-CZ"/>
          </a:p>
        </p:txBody>
      </p:sp>
    </p:spTree>
    <p:extLst>
      <p:ext uri="{BB962C8B-B14F-4D97-AF65-F5344CB8AC3E}">
        <p14:creationId xmlns:p14="http://schemas.microsoft.com/office/powerpoint/2010/main" val="887939614"/>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164</a:t>
            </a:fld>
            <a:endParaRPr lang="cs-CZ"/>
          </a:p>
        </p:txBody>
      </p:sp>
    </p:spTree>
    <p:extLst>
      <p:ext uri="{BB962C8B-B14F-4D97-AF65-F5344CB8AC3E}">
        <p14:creationId xmlns:p14="http://schemas.microsoft.com/office/powerpoint/2010/main" val="1974463280"/>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165</a:t>
            </a:fld>
            <a:endParaRPr lang="cs-CZ"/>
          </a:p>
        </p:txBody>
      </p:sp>
    </p:spTree>
    <p:extLst>
      <p:ext uri="{BB962C8B-B14F-4D97-AF65-F5344CB8AC3E}">
        <p14:creationId xmlns:p14="http://schemas.microsoft.com/office/powerpoint/2010/main" val="176873334"/>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a:p>
        </p:txBody>
      </p:sp>
      <p:sp>
        <p:nvSpPr>
          <p:cNvPr id="4" name="Zástupný symbol pro záhlaví 3"/>
          <p:cNvSpPr>
            <a:spLocks noGrp="1"/>
          </p:cNvSpPr>
          <p:nvPr>
            <p:ph type="hdr" sz="quarter" idx="10"/>
          </p:nvPr>
        </p:nvSpPr>
        <p:spPr/>
        <p:txBody>
          <a:bodyPr/>
          <a:lstStyle/>
          <a:p>
            <a:endParaRPr lang="cs-CZ"/>
          </a:p>
        </p:txBody>
      </p:sp>
      <p:sp>
        <p:nvSpPr>
          <p:cNvPr id="5" name="Zástupný symbol pro datum 4"/>
          <p:cNvSpPr>
            <a:spLocks noGrp="1"/>
          </p:cNvSpPr>
          <p:nvPr>
            <p:ph type="dt" idx="11"/>
          </p:nvPr>
        </p:nvSpPr>
        <p:spPr/>
        <p:txBody>
          <a:bodyPr/>
          <a:lstStyle/>
          <a:p>
            <a:endParaRPr lang="cs-CZ"/>
          </a:p>
        </p:txBody>
      </p:sp>
      <p:sp>
        <p:nvSpPr>
          <p:cNvPr id="6" name="Zástupný symbol pro zápatí 5"/>
          <p:cNvSpPr>
            <a:spLocks noGrp="1"/>
          </p:cNvSpPr>
          <p:nvPr>
            <p:ph type="ftr" sz="quarter" idx="12"/>
          </p:nvPr>
        </p:nvSpPr>
        <p:spPr/>
        <p:txBody>
          <a:bodyPr/>
          <a:lstStyle/>
          <a:p>
            <a:endParaRPr lang="cs-CZ"/>
          </a:p>
        </p:txBody>
      </p:sp>
      <p:sp>
        <p:nvSpPr>
          <p:cNvPr id="7" name="Zástupný symbol pro číslo snímku 6"/>
          <p:cNvSpPr>
            <a:spLocks noGrp="1"/>
          </p:cNvSpPr>
          <p:nvPr>
            <p:ph type="sldNum" sz="quarter" idx="13"/>
          </p:nvPr>
        </p:nvSpPr>
        <p:spPr/>
        <p:txBody>
          <a:bodyPr/>
          <a:lstStyle/>
          <a:p>
            <a:fld id="{B0DD6C48-1BDB-489B-90ED-5BA449E5A48F}" type="slidenum">
              <a:rPr lang="cs-CZ" smtClean="0"/>
              <a:pPr/>
              <a:t>166</a:t>
            </a:fld>
            <a:endParaRPr lang="cs-CZ"/>
          </a:p>
        </p:txBody>
      </p:sp>
    </p:spTree>
    <p:extLst>
      <p:ext uri="{BB962C8B-B14F-4D97-AF65-F5344CB8AC3E}">
        <p14:creationId xmlns:p14="http://schemas.microsoft.com/office/powerpoint/2010/main" val="1150201976"/>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167</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168</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169</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170</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171</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172</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173</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174</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175</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176</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177</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178</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179</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180</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181</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182</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183</a:t>
            </a:fld>
            <a:endParaRPr lang="cs-CZ"/>
          </a:p>
        </p:txBody>
      </p:sp>
    </p:spTree>
    <p:extLst>
      <p:ext uri="{BB962C8B-B14F-4D97-AF65-F5344CB8AC3E}">
        <p14:creationId xmlns:p14="http://schemas.microsoft.com/office/powerpoint/2010/main" val="9611316"/>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Header Placeholder 3"/>
          <p:cNvSpPr>
            <a:spLocks noGrp="1"/>
          </p:cNvSpPr>
          <p:nvPr>
            <p:ph type="hdr" sz="quarter" idx="10"/>
          </p:nvPr>
        </p:nvSpPr>
        <p:spPr/>
        <p:txBody>
          <a:bodyPr/>
          <a:lstStyle/>
          <a:p>
            <a:endParaRPr lang="cs-CZ"/>
          </a:p>
        </p:txBody>
      </p:sp>
      <p:sp>
        <p:nvSpPr>
          <p:cNvPr id="5" name="Date Placeholder 4"/>
          <p:cNvSpPr>
            <a:spLocks noGrp="1"/>
          </p:cNvSpPr>
          <p:nvPr>
            <p:ph type="dt" idx="11"/>
          </p:nvPr>
        </p:nvSpPr>
        <p:spPr/>
        <p:txBody>
          <a:bodyPr/>
          <a:lstStyle/>
          <a:p>
            <a:endParaRPr lang="cs-CZ"/>
          </a:p>
        </p:txBody>
      </p:sp>
      <p:sp>
        <p:nvSpPr>
          <p:cNvPr id="6" name="Footer Placeholder 5"/>
          <p:cNvSpPr>
            <a:spLocks noGrp="1"/>
          </p:cNvSpPr>
          <p:nvPr>
            <p:ph type="ftr" sz="quarter" idx="12"/>
          </p:nvPr>
        </p:nvSpPr>
        <p:spPr/>
        <p:txBody>
          <a:bodyPr/>
          <a:lstStyle/>
          <a:p>
            <a:endParaRPr lang="cs-CZ"/>
          </a:p>
        </p:txBody>
      </p:sp>
      <p:sp>
        <p:nvSpPr>
          <p:cNvPr id="7" name="Slide Number Placeholder 6"/>
          <p:cNvSpPr>
            <a:spLocks noGrp="1"/>
          </p:cNvSpPr>
          <p:nvPr>
            <p:ph type="sldNum" sz="quarter" idx="13"/>
          </p:nvPr>
        </p:nvSpPr>
        <p:spPr/>
        <p:txBody>
          <a:bodyPr/>
          <a:lstStyle/>
          <a:p>
            <a:fld id="{B0DD6C48-1BDB-489B-90ED-5BA449E5A48F}" type="slidenum">
              <a:rPr lang="cs-CZ" smtClean="0"/>
              <a:pPr/>
              <a:t>184</a:t>
            </a:fld>
            <a:endParaRPr lang="cs-CZ"/>
          </a:p>
        </p:txBody>
      </p:sp>
    </p:spTree>
    <p:extLst>
      <p:ext uri="{BB962C8B-B14F-4D97-AF65-F5344CB8AC3E}">
        <p14:creationId xmlns:p14="http://schemas.microsoft.com/office/powerpoint/2010/main" val="96113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smtClean="0"/>
              <a:t>Klepnutím lze upravit styl předlohy podnadpisů.</a:t>
            </a: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lvl1pPr>
              <a:buFontTx/>
              <a:buBlip>
                <a:blip r:embed="rId2"/>
              </a:buBlip>
              <a:defRPr/>
            </a:lvl1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nchor="t"/>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r>
              <a:rPr lang="cs-CZ" smtClean="0"/>
              <a:t>20. 5. 2016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Klepnutím lze upravit styly předlohy textu.</a:t>
            </a:r>
          </a:p>
        </p:txBody>
      </p:sp>
      <p:sp>
        <p:nvSpPr>
          <p:cNvPr id="4" name="Zástupný symbol pro obsah 3"/>
          <p:cNvSpPr>
            <a:spLocks noGrp="1"/>
          </p:cNvSpPr>
          <p:nvPr>
            <p:ph sz="half" idx="2"/>
          </p:nvPr>
        </p:nvSpPr>
        <p:spPr>
          <a:xfrm>
            <a:off x="457200" y="2854800"/>
            <a:ext cx="4040188"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854800"/>
            <a:ext cx="4041775"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r>
              <a:rPr lang="cs-CZ" smtClean="0"/>
              <a:t>20. 5. 2016</a:t>
            </a:r>
            <a:endParaRPr lang="cs-CZ"/>
          </a:p>
        </p:txBody>
      </p:sp>
      <p:sp>
        <p:nvSpPr>
          <p:cNvPr id="8" name="Zástupný symbol pro zápatí 7"/>
          <p:cNvSpPr>
            <a:spLocks noGrp="1"/>
          </p:cNvSpPr>
          <p:nvPr>
            <p:ph type="ftr" sz="quarter" idx="11"/>
          </p:nvPr>
        </p:nvSpPr>
        <p:spPr/>
        <p:txBody>
          <a:bodyPr/>
          <a:lstStyle/>
          <a:p>
            <a:r>
              <a:rPr lang="cs-CZ" smtClean="0"/>
              <a:t>© 2016  STÁTNÍ ÚSTAV PRO KONTROLU LÉČIV</a:t>
            </a:r>
            <a:endParaRPr lang="cs-CZ"/>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r>
              <a:rPr lang="cs-CZ" smtClean="0"/>
              <a:t>20. 5. 2016</a:t>
            </a:r>
            <a:endParaRPr lang="cs-CZ"/>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20. 5. 2016</a:t>
            </a:r>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smtClean="0"/>
              <a:t>© 2016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smtClean="0"/>
              <a:t>Klepnutím lze upravit styl předlohy nadpisů.</a:t>
            </a:r>
            <a:endParaRPr lang="cs-CZ" dirty="0"/>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20. 5. 2016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20. 5. 2016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cs-CZ"/>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cs-CZ"/>
          </a:p>
        </p:txBody>
      </p:sp>
    </p:spTree>
    <p:extLst>
      <p:ext uri="{BB962C8B-B14F-4D97-AF65-F5344CB8AC3E}">
        <p14:creationId xmlns:p14="http://schemas.microsoft.com/office/powerpoint/2010/main" val="613039233"/>
      </p:ext>
    </p:extLst>
  </p:cSld>
  <p:clrMapOvr>
    <a:masterClrMapping/>
  </p:clrMapOvr>
  <p:transition>
    <p:spli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smtClean="0"/>
              <a:t>Klepnutím lze upravit styl předlohy podnadpisů.</a:t>
            </a: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r>
              <a:rPr lang="cs-CZ" smtClean="0"/>
              <a:t>20. 5. 2016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Klepnutím lze upravit styly předlohy textu.</a:t>
            </a:r>
          </a:p>
        </p:txBody>
      </p:sp>
      <p:sp>
        <p:nvSpPr>
          <p:cNvPr id="4" name="Zástupný symbol pro obsah 3"/>
          <p:cNvSpPr>
            <a:spLocks noGrp="1"/>
          </p:cNvSpPr>
          <p:nvPr>
            <p:ph sz="half" idx="2"/>
          </p:nvPr>
        </p:nvSpPr>
        <p:spPr>
          <a:xfrm>
            <a:off x="457200" y="2843934"/>
            <a:ext cx="4040188"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843934"/>
            <a:ext cx="4041775"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r>
              <a:rPr lang="cs-CZ" smtClean="0"/>
              <a:t>20. 5. 2016</a:t>
            </a:r>
            <a:endParaRPr lang="cs-CZ"/>
          </a:p>
        </p:txBody>
      </p:sp>
      <p:sp>
        <p:nvSpPr>
          <p:cNvPr id="8" name="Zástupný symbol pro zápatí 7"/>
          <p:cNvSpPr>
            <a:spLocks noGrp="1"/>
          </p:cNvSpPr>
          <p:nvPr>
            <p:ph type="ftr" sz="quarter" idx="11"/>
          </p:nvPr>
        </p:nvSpPr>
        <p:spPr/>
        <p:txBody>
          <a:bodyPr/>
          <a:lstStyle/>
          <a:p>
            <a:r>
              <a:rPr lang="cs-CZ" smtClean="0"/>
              <a:t>© 2016  STÁTNÍ ÚSTAV PRO KONTROLU LÉČIV</a:t>
            </a:r>
            <a:endParaRPr lang="cs-CZ"/>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r>
              <a:rPr lang="cs-CZ" smtClean="0"/>
              <a:t>20. 5. 2016</a:t>
            </a:r>
            <a:endParaRPr lang="cs-CZ"/>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20. 5. 2016</a:t>
            </a:r>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smtClean="0"/>
              <a:t>© 2016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smtClean="0"/>
              <a:t>Klepnutím lze upravit styl předlohy nadpisů.</a:t>
            </a:r>
            <a:endParaRPr lang="cs-CZ" dirty="0"/>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20. 5. 2016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20. 5. 2016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w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image" Target="../media/image4.jpeg"/><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6.wmf"/><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5.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smtClean="0"/>
              <a:t> 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tx1"/>
                </a:solidFill>
              </a:defRPr>
            </a:lvl1pPr>
          </a:lstStyle>
          <a:p>
            <a:r>
              <a:rPr lang="cs-CZ" smtClean="0"/>
              <a:t>20. 5. 2016</a:t>
            </a:r>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smtClean="0"/>
              <a:t>© 2016  STÁTNÍ ÚSTAV PRO KONTROLU LÉČIV</a:t>
            </a:r>
            <a:endParaRPr lang="cs-CZ" dirty="0"/>
          </a:p>
        </p:txBody>
      </p:sp>
      <p:sp>
        <p:nvSpPr>
          <p:cNvPr id="6" name="Zástupný symbol pro číslo snímku 5"/>
          <p:cNvSpPr>
            <a:spLocks noGrp="1"/>
          </p:cNvSpPr>
          <p:nvPr>
            <p:ph type="sldNum" sz="quarter" idx="4"/>
          </p:nvPr>
        </p:nvSpPr>
        <p:spPr>
          <a:xfrm>
            <a:off x="7560000" y="540000"/>
            <a:ext cx="1080000" cy="216000"/>
          </a:xfrm>
          <a:prstGeom prst="rect">
            <a:avLst/>
          </a:prstGeom>
        </p:spPr>
        <p:txBody>
          <a:bodyPr vert="horz" lIns="0" tIns="0" rIns="0" bIns="0" rtlCol="0" anchor="t" anchorCtr="0"/>
          <a:lstStyle>
            <a:lvl1pPr algn="r">
              <a:defRPr sz="900" b="0">
                <a:solidFill>
                  <a:schemeClr val="tx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4" cstate="print"/>
          <a:stretch>
            <a:fillRect/>
          </a:stretch>
        </p:blipFill>
        <p:spPr>
          <a:xfrm>
            <a:off x="457200" y="457200"/>
            <a:ext cx="1440000"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transition>
    <p:fade/>
  </p:transition>
  <p:hf sldNum="0" hdr="0"/>
  <p:txStyles>
    <p:titleStyle>
      <a:lvl1pPr algn="l" defTabSz="914400" rtl="0" eaLnBrk="1" latinLnBrk="0" hangingPunct="1">
        <a:spcBef>
          <a:spcPct val="0"/>
        </a:spcBef>
        <a:buNone/>
        <a:defRPr sz="32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Tx/>
        <a:buBlip>
          <a:blip r:embed="rId15"/>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smtClean="0"/>
              <a:t> 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bg1"/>
                </a:solidFill>
              </a:defRPr>
            </a:lvl1pPr>
          </a:lstStyle>
          <a:p>
            <a:r>
              <a:rPr lang="cs-CZ" smtClean="0"/>
              <a:t>20. 5. 2016</a:t>
            </a:r>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bg1"/>
                </a:solidFill>
              </a:defRPr>
            </a:lvl1pPr>
          </a:lstStyle>
          <a:p>
            <a:r>
              <a:rPr lang="cs-CZ" smtClean="0"/>
              <a:t>© 2016  STÁTNÍ ÚSTAV PRO KONTROLU LÉČIV</a:t>
            </a:r>
            <a:endParaRPr lang="cs-CZ" dirty="0"/>
          </a:p>
        </p:txBody>
      </p:sp>
      <p:sp>
        <p:nvSpPr>
          <p:cNvPr id="6" name="Zástupný symbol pro číslo snímku 5"/>
          <p:cNvSpPr>
            <a:spLocks noGrp="1"/>
          </p:cNvSpPr>
          <p:nvPr>
            <p:ph type="sldNum" sz="quarter" idx="4"/>
          </p:nvPr>
        </p:nvSpPr>
        <p:spPr>
          <a:xfrm>
            <a:off x="7560000" y="512700"/>
            <a:ext cx="1080000" cy="216000"/>
          </a:xfrm>
          <a:prstGeom prst="rect">
            <a:avLst/>
          </a:prstGeom>
        </p:spPr>
        <p:txBody>
          <a:bodyPr vert="horz" lIns="0" tIns="0" rIns="0" bIns="0" rtlCol="0" anchor="t" anchorCtr="0"/>
          <a:lstStyle>
            <a:lvl1pPr algn="r">
              <a:defRPr sz="900" b="0">
                <a:solidFill>
                  <a:schemeClr val="bg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4" cstate="print"/>
          <a:stretch>
            <a:fillRect/>
          </a:stretch>
        </p:blipFill>
        <p:spPr>
          <a:xfrm>
            <a:off x="457201" y="457200"/>
            <a:ext cx="1439998"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hf sldNum="0" hdr="0"/>
  <p:txStyles>
    <p:titleStyle>
      <a:lvl1pPr algn="l" defTabSz="914400" rtl="0" eaLnBrk="1" latinLnBrk="0" hangingPunct="1">
        <a:spcBef>
          <a:spcPct val="0"/>
        </a:spcBef>
        <a:buNone/>
        <a:defRPr sz="3200" b="1" kern="1200">
          <a:solidFill>
            <a:schemeClr val="bg1"/>
          </a:solidFill>
          <a:latin typeface="+mj-lt"/>
          <a:ea typeface="+mj-ea"/>
          <a:cs typeface="+mj-cs"/>
        </a:defRPr>
      </a:lvl1pPr>
    </p:titleStyle>
    <p:bodyStyle>
      <a:lvl1pPr marL="342900" indent="-342900" algn="l" defTabSz="914400" rtl="0" eaLnBrk="1" latinLnBrk="0" hangingPunct="1">
        <a:spcBef>
          <a:spcPct val="20000"/>
        </a:spcBef>
        <a:buFontTx/>
        <a:buBlip>
          <a:blip r:embed="rId15"/>
        </a:buBlip>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www.sukl.cz/"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hyperlink" Target="http://www.forumek.cz/"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3.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3" Type="http://schemas.openxmlformats.org/officeDocument/2006/relationships/hyperlink" Target="http://www.sukl.cz/leciva/skp-1" TargetMode="External"/><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3.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4.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hyperlink" Target="http://www.sukl.cz/" TargetMode="Externa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3.xml"/></Relationships>
</file>

<file path=ppt/slides/_rels/slide146.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00.xml"/><Relationship Id="rId1" Type="http://schemas.openxmlformats.org/officeDocument/2006/relationships/slideLayout" Target="../slideLayouts/slideLayout2.xml"/><Relationship Id="rId4" Type="http://schemas.openxmlformats.org/officeDocument/2006/relationships/hyperlink" Target="http://who-umc.org/Graphics/24734.pdf" TargetMode="Externa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0.xml"/><Relationship Id="rId1" Type="http://schemas.openxmlformats.org/officeDocument/2006/relationships/slideLayout" Target="../slideLayouts/slideLayout2.xml"/><Relationship Id="rId4" Type="http://schemas.openxmlformats.org/officeDocument/2006/relationships/hyperlink" Target="http://www.hma.eu/ctfg.html" TargetMode="External"/></Relationships>
</file>

<file path=ppt/slides/_rels/slide164.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13.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3" Type="http://schemas.openxmlformats.org/officeDocument/2006/relationships/hyperlink" Target="http://www.sukl.cz/" TargetMode="External"/><Relationship Id="rId2" Type="http://schemas.openxmlformats.org/officeDocument/2006/relationships/notesSlide" Target="../notesSlides/notesSlide115.xml"/><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6.xml"/><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17.xml"/><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8.xml"/><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9.xml"/><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0.xml"/><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1.xml"/><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2.xml"/><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3.xml"/><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3" Type="http://schemas.openxmlformats.org/officeDocument/2006/relationships/hyperlink" Target="http://ec.europa.eu/health/documents/eudralex/vol-10/" TargetMode="External"/><Relationship Id="rId2" Type="http://schemas.openxmlformats.org/officeDocument/2006/relationships/notesSlide" Target="../notesSlides/notesSlide124.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5.xml"/><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6.xml"/><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28.xml"/><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3" Type="http://schemas.openxmlformats.org/officeDocument/2006/relationships/hyperlink" Target="http://www.hma.eu/" TargetMode="External"/><Relationship Id="rId2" Type="http://schemas.openxmlformats.org/officeDocument/2006/relationships/notesSlide" Target="../notesSlides/notesSlide12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8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0.xml"/><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31.xm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476545" y="773705"/>
            <a:ext cx="8276557" cy="2880320"/>
          </a:xfrm>
        </p:spPr>
        <p:txBody>
          <a:bodyPr>
            <a:normAutofit/>
          </a:bodyPr>
          <a:lstStyle/>
          <a:p>
            <a:pPr algn="r"/>
            <a:r>
              <a:rPr lang="cs-CZ" sz="4400" b="0" dirty="0" smtClean="0"/>
              <a:t>Správná klinická praxe</a:t>
            </a:r>
            <a:br>
              <a:rPr lang="cs-CZ" sz="4400" b="0" dirty="0" smtClean="0"/>
            </a:br>
            <a:r>
              <a:rPr lang="cs-CZ" sz="4400" b="0" dirty="0" smtClean="0"/>
              <a:t>a regulace KH v ČR a </a:t>
            </a:r>
            <a:r>
              <a:rPr lang="cs-CZ" sz="4400" b="0" dirty="0" smtClean="0"/>
              <a:t>EU</a:t>
            </a:r>
            <a:br>
              <a:rPr lang="cs-CZ" sz="4400" b="0" dirty="0" smtClean="0"/>
            </a:br>
            <a:r>
              <a:rPr lang="cs-CZ" sz="4400" b="0" dirty="0" smtClean="0"/>
              <a:t>2.den</a:t>
            </a:r>
            <a:endParaRPr lang="cs-CZ" sz="4400" b="0" cap="all" dirty="0">
              <a:solidFill>
                <a:schemeClr val="bg1"/>
              </a:solidFill>
            </a:endParaRPr>
          </a:p>
        </p:txBody>
      </p:sp>
      <p:sp>
        <p:nvSpPr>
          <p:cNvPr id="2" name="Zástupný symbol pro datum 1"/>
          <p:cNvSpPr>
            <a:spLocks noGrp="1"/>
          </p:cNvSpPr>
          <p:nvPr>
            <p:ph type="dt" sz="half" idx="10"/>
          </p:nvPr>
        </p:nvSpPr>
        <p:spPr/>
        <p:txBody>
          <a:bodyPr/>
          <a:lstStyle/>
          <a:p>
            <a:r>
              <a:rPr lang="cs-CZ" smtClean="0"/>
              <a:t>20. 5. 2016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3" name="TextovéPole 2"/>
          <p:cNvSpPr txBox="1"/>
          <p:nvPr/>
        </p:nvSpPr>
        <p:spPr>
          <a:xfrm>
            <a:off x="1106614" y="4149080"/>
            <a:ext cx="7783221" cy="1446550"/>
          </a:xfrm>
          <a:prstGeom prst="rect">
            <a:avLst/>
          </a:prstGeom>
          <a:noFill/>
        </p:spPr>
        <p:txBody>
          <a:bodyPr wrap="none" rtlCol="0" anchor="ctr">
            <a:spAutoFit/>
          </a:bodyPr>
          <a:lstStyle/>
          <a:p>
            <a:pPr marL="0" marR="0" indent="0" algn="just" defTabSz="914400" rtl="0" eaLnBrk="1" fontAlgn="auto" latinLnBrk="0" hangingPunct="1">
              <a:lnSpc>
                <a:spcPct val="100000"/>
              </a:lnSpc>
              <a:spcBef>
                <a:spcPts val="0"/>
              </a:spcBef>
              <a:spcAft>
                <a:spcPts val="0"/>
              </a:spcAft>
              <a:buClrTx/>
              <a:buSzTx/>
              <a:buFontTx/>
              <a:buNone/>
              <a:tabLst/>
            </a:pPr>
            <a:r>
              <a:rPr lang="cs-CZ" sz="4400" kern="1200" baseline="30000" dirty="0" smtClean="0">
                <a:solidFill>
                  <a:schemeClr val="bg1"/>
                </a:solidFill>
                <a:latin typeface="+mn-lt"/>
                <a:ea typeface="+mn-ea"/>
                <a:cs typeface="+mn-cs"/>
              </a:rPr>
              <a:t>                         Oddělení klinických hodnocení léčiv</a:t>
            </a:r>
          </a:p>
          <a:p>
            <a:pPr marL="0" marR="0" indent="0" algn="just" defTabSz="914400" rtl="0" eaLnBrk="1" fontAlgn="auto" latinLnBrk="0" hangingPunct="1">
              <a:lnSpc>
                <a:spcPct val="100000"/>
              </a:lnSpc>
              <a:spcBef>
                <a:spcPts val="0"/>
              </a:spcBef>
              <a:spcAft>
                <a:spcPts val="0"/>
              </a:spcAft>
              <a:buClrTx/>
              <a:buSzTx/>
              <a:buFontTx/>
              <a:buNone/>
              <a:tabLst/>
            </a:pPr>
            <a:r>
              <a:rPr lang="cs-CZ" sz="4400" baseline="30000" dirty="0" smtClean="0">
                <a:solidFill>
                  <a:schemeClr val="bg1"/>
                </a:solidFill>
              </a:rPr>
              <a:t>Oddělení posuzování farmaceutické dokumentace</a:t>
            </a:r>
          </a:p>
          <a:p>
            <a:pPr marL="0" marR="0" indent="0" algn="just" defTabSz="914400" rtl="0" eaLnBrk="1" fontAlgn="auto" latinLnBrk="0" hangingPunct="1">
              <a:lnSpc>
                <a:spcPct val="100000"/>
              </a:lnSpc>
              <a:spcBef>
                <a:spcPts val="0"/>
              </a:spcBef>
              <a:spcAft>
                <a:spcPts val="0"/>
              </a:spcAft>
              <a:buClrTx/>
              <a:buSzTx/>
              <a:buFontTx/>
              <a:buNone/>
              <a:tabLst/>
            </a:pPr>
            <a:r>
              <a:rPr lang="cs-CZ" sz="4400" kern="1200" baseline="30000" dirty="0" smtClean="0">
                <a:solidFill>
                  <a:schemeClr val="bg1"/>
                </a:solidFill>
                <a:latin typeface="+mn-lt"/>
                <a:ea typeface="+mn-ea"/>
                <a:cs typeface="+mn-cs"/>
              </a:rPr>
              <a:t>                                                    Sekce registrací SÚKL</a:t>
            </a:r>
          </a:p>
        </p:txBody>
      </p:sp>
    </p:spTree>
    <p:extLst>
      <p:ext uri="{BB962C8B-B14F-4D97-AF65-F5344CB8AC3E}">
        <p14:creationId xmlns:p14="http://schemas.microsoft.com/office/powerpoint/2010/main" val="83677002"/>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186735" y="98630"/>
            <a:ext cx="2340260" cy="675075"/>
          </a:xfrm>
        </p:spPr>
        <p:txBody>
          <a:bodyPr>
            <a:normAutofit/>
          </a:bodyPr>
          <a:lstStyle/>
          <a:p>
            <a:r>
              <a:rPr lang="cs-CZ" u="sng" dirty="0" smtClean="0">
                <a:solidFill>
                  <a:schemeClr val="tx1">
                    <a:lumMod val="75000"/>
                  </a:schemeClr>
                </a:solidFill>
              </a:rPr>
              <a:t>PROGRAM  </a:t>
            </a:r>
            <a:endParaRPr lang="cs-CZ" u="sng" dirty="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graphicFrame>
        <p:nvGraphicFramePr>
          <p:cNvPr id="9" name="Tabulka 8"/>
          <p:cNvGraphicFramePr>
            <a:graphicFrameLocks noGrp="1"/>
          </p:cNvGraphicFramePr>
          <p:nvPr>
            <p:extLst>
              <p:ext uri="{D42A27DB-BD31-4B8C-83A1-F6EECF244321}">
                <p14:modId xmlns:p14="http://schemas.microsoft.com/office/powerpoint/2010/main" val="2485023034"/>
              </p:ext>
            </p:extLst>
          </p:nvPr>
        </p:nvGraphicFramePr>
        <p:xfrm>
          <a:off x="161510" y="683695"/>
          <a:ext cx="8865986" cy="5962098"/>
        </p:xfrm>
        <a:graphic>
          <a:graphicData uri="http://schemas.openxmlformats.org/drawingml/2006/table">
            <a:tbl>
              <a:tblPr firstRow="1" bandRow="1">
                <a:tableStyleId>{5C22544A-7EE6-4342-B048-85BDC9FD1C3A}</a:tableStyleId>
              </a:tblPr>
              <a:tblGrid>
                <a:gridCol w="4432993"/>
                <a:gridCol w="4432993"/>
              </a:tblGrid>
              <a:tr h="381372">
                <a:tc>
                  <a:txBody>
                    <a:bodyPr/>
                    <a:lstStyle/>
                    <a:p>
                      <a:pPr algn="ctr"/>
                      <a:r>
                        <a:rPr lang="cs-CZ" dirty="0" smtClean="0"/>
                        <a:t>1. DEN</a:t>
                      </a:r>
                      <a:endParaRPr lang="cs-CZ" dirty="0"/>
                    </a:p>
                  </a:txBody>
                  <a:tcPr/>
                </a:tc>
                <a:tc>
                  <a:txBody>
                    <a:bodyPr/>
                    <a:lstStyle/>
                    <a:p>
                      <a:pPr algn="ctr"/>
                      <a:r>
                        <a:rPr lang="cs-CZ" dirty="0" smtClean="0"/>
                        <a:t>2. DEN</a:t>
                      </a:r>
                      <a:endParaRPr lang="cs-CZ" dirty="0"/>
                    </a:p>
                  </a:txBody>
                  <a:tcPr/>
                </a:tc>
              </a:tr>
              <a:tr h="369444">
                <a:tc>
                  <a:txBody>
                    <a:bodyPr/>
                    <a:lstStyle/>
                    <a:p>
                      <a:r>
                        <a:rPr lang="cs-CZ" sz="1400" b="1" dirty="0" smtClean="0"/>
                        <a:t>GCP</a:t>
                      </a:r>
                      <a:r>
                        <a:rPr lang="cs-CZ" sz="1400" b="1" baseline="0" dirty="0" smtClean="0"/>
                        <a:t> – ICH E6, principy, základní terminologie</a:t>
                      </a:r>
                      <a:endParaRPr lang="cs-CZ" sz="14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1" dirty="0" smtClean="0"/>
                        <a:t>Etické</a:t>
                      </a:r>
                      <a:r>
                        <a:rPr lang="cs-CZ" sz="1400" b="1" baseline="0" dirty="0" smtClean="0"/>
                        <a:t> komise, </a:t>
                      </a:r>
                      <a:r>
                        <a:rPr lang="cs-CZ" sz="1400" b="1" baseline="0" dirty="0" err="1" smtClean="0"/>
                        <a:t>FoEK</a:t>
                      </a:r>
                      <a:r>
                        <a:rPr lang="cs-CZ" sz="1400" b="1" baseline="0" dirty="0" smtClean="0"/>
                        <a:t>, úloha v KH a ve výzkumu, posuzování KH a dohled nad průběhem KH</a:t>
                      </a:r>
                      <a:endParaRPr lang="cs-CZ" sz="1400" b="1" dirty="0" smtClean="0"/>
                    </a:p>
                  </a:txBody>
                  <a:tcPr/>
                </a:tc>
              </a:tr>
              <a:tr h="610038">
                <a:tc>
                  <a:txBody>
                    <a:bodyPr/>
                    <a:lstStyle/>
                    <a:p>
                      <a:r>
                        <a:rPr lang="cs-CZ" sz="1400" b="1" dirty="0" smtClean="0"/>
                        <a:t>Studie – dělení intervenční/neintervenční;</a:t>
                      </a:r>
                      <a:r>
                        <a:rPr lang="cs-CZ" sz="1400" b="1" baseline="0" dirty="0" smtClean="0"/>
                        <a:t> KH – fáze, typy,</a:t>
                      </a:r>
                      <a:endParaRPr lang="cs-CZ" sz="14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1" dirty="0" smtClean="0"/>
                        <a:t>Informace pro pacienta/informovaný souhlas</a:t>
                      </a:r>
                      <a:endParaRPr lang="cs-CZ" sz="1400" dirty="0" smtClean="0"/>
                    </a:p>
                    <a:p>
                      <a:endParaRPr lang="cs-CZ" sz="1400" b="1" dirty="0"/>
                    </a:p>
                  </a:txBody>
                  <a:tcPr/>
                </a:tc>
              </a:tr>
              <a:tr h="375408">
                <a:tc>
                  <a:txBody>
                    <a:bodyPr/>
                    <a:lstStyle/>
                    <a:p>
                      <a:r>
                        <a:rPr lang="cs-CZ" sz="1400" b="1" dirty="0" smtClean="0"/>
                        <a:t>Právní rámec KH</a:t>
                      </a:r>
                      <a:endParaRPr lang="cs-CZ" sz="1400" b="1" dirty="0"/>
                    </a:p>
                  </a:txBody>
                  <a:tcPr/>
                </a:tc>
                <a:tc>
                  <a:txBody>
                    <a:bodyPr/>
                    <a:lstStyle/>
                    <a:p>
                      <a:r>
                        <a:rPr lang="cs-CZ" sz="1400" b="1" i="0" dirty="0" smtClean="0"/>
                        <a:t>Zkoušející – povinnosti a odpovědnost</a:t>
                      </a:r>
                      <a:endParaRPr lang="cs-CZ" sz="1400" b="1" i="0" dirty="0"/>
                    </a:p>
                  </a:txBody>
                  <a:tcPr/>
                </a:tc>
              </a:tr>
              <a:tr h="375408">
                <a:tc>
                  <a:txBody>
                    <a:bodyPr/>
                    <a:lstStyle/>
                    <a:p>
                      <a:r>
                        <a:rPr lang="cs-CZ" sz="1400" b="1" dirty="0" smtClean="0"/>
                        <a:t>Historie KH v ČR, regulace KH v ČR, úloha SÚKL – proces</a:t>
                      </a:r>
                      <a:r>
                        <a:rPr lang="cs-CZ" sz="1400" b="1" baseline="0" dirty="0" smtClean="0"/>
                        <a:t> posuzování KH, proces posuzování KH SÚKL</a:t>
                      </a:r>
                      <a:endParaRPr lang="cs-CZ" sz="1400" b="1" dirty="0"/>
                    </a:p>
                  </a:txBody>
                  <a:tcPr/>
                </a:tc>
                <a:tc>
                  <a:txBody>
                    <a:bodyPr/>
                    <a:lstStyle/>
                    <a:p>
                      <a:r>
                        <a:rPr lang="cs-CZ" sz="1400" b="1" dirty="0" smtClean="0"/>
                        <a:t>Zadavatel – povinnosti a odpovědnost</a:t>
                      </a:r>
                      <a:endParaRPr lang="cs-CZ" sz="1400" b="1" dirty="0"/>
                    </a:p>
                  </a:txBody>
                  <a:tcPr/>
                </a:tc>
              </a:tr>
              <a:tr h="61003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1" dirty="0" smtClean="0"/>
                        <a:t>Validace, formulář žádosti a na co si dát pozor, nejčastější nedostatky</a:t>
                      </a:r>
                      <a:endParaRPr lang="cs-CZ" sz="1400" b="1" dirty="0"/>
                    </a:p>
                  </a:txBody>
                  <a:tcPr/>
                </a:tc>
                <a:tc>
                  <a:txBody>
                    <a:bodyPr/>
                    <a:lstStyle/>
                    <a:p>
                      <a:r>
                        <a:rPr lang="cs-CZ" sz="1400" b="1" dirty="0" smtClean="0"/>
                        <a:t>Monitor, monitoring KH, inspekce GCP a audit</a:t>
                      </a:r>
                      <a:endParaRPr lang="cs-CZ" sz="1400" b="1" dirty="0"/>
                    </a:p>
                  </a:txBody>
                  <a:tcPr/>
                </a:tc>
              </a:tr>
              <a:tr h="572058">
                <a:tc>
                  <a:txBody>
                    <a:bodyPr/>
                    <a:lstStyle/>
                    <a:p>
                      <a:r>
                        <a:rPr lang="cs-CZ" sz="1400" b="1" dirty="0" smtClean="0"/>
                        <a:t>Klinická část dokumentace, nejčastější nedostatky</a:t>
                      </a:r>
                      <a:endParaRPr lang="cs-CZ" sz="1400" b="1" dirty="0"/>
                    </a:p>
                  </a:txBody>
                  <a:tcPr/>
                </a:tc>
                <a:tc>
                  <a:txBody>
                    <a:bodyPr/>
                    <a:lstStyle/>
                    <a:p>
                      <a:r>
                        <a:rPr lang="cs-CZ" sz="1400" b="1" dirty="0" smtClean="0"/>
                        <a:t>Dohled</a:t>
                      </a:r>
                      <a:r>
                        <a:rPr lang="cs-CZ" sz="1400" b="1" baseline="0" dirty="0" smtClean="0"/>
                        <a:t> nad průběhem KH – povinná hlášení v KH – SÚKL  a EK</a:t>
                      </a:r>
                      <a:endParaRPr lang="cs-CZ" sz="1400" b="1" dirty="0"/>
                    </a:p>
                  </a:txBody>
                  <a:tcPr/>
                </a:tc>
              </a:tr>
              <a:tr h="422334">
                <a:tc>
                  <a:txBody>
                    <a:bodyPr/>
                    <a:lstStyle/>
                    <a:p>
                      <a:r>
                        <a:rPr lang="cs-CZ" sz="1400" b="1" dirty="0" smtClean="0"/>
                        <a:t>Co je VHP procedura, jak se zapojuje SÚKL</a:t>
                      </a:r>
                      <a:endParaRPr lang="cs-CZ" sz="1400" b="1" dirty="0"/>
                    </a:p>
                  </a:txBody>
                  <a:tcPr/>
                </a:tc>
                <a:tc>
                  <a:txBody>
                    <a:bodyPr/>
                    <a:lstStyle/>
                    <a:p>
                      <a:r>
                        <a:rPr lang="cs-CZ" sz="1400" b="1" dirty="0" err="1" smtClean="0"/>
                        <a:t>Farmakovigilance</a:t>
                      </a:r>
                      <a:r>
                        <a:rPr lang="cs-CZ" sz="1400" b="1" dirty="0" smtClean="0"/>
                        <a:t> KH včetně základní terminologie</a:t>
                      </a:r>
                      <a:endParaRPr lang="cs-CZ" sz="1400" b="1" dirty="0"/>
                    </a:p>
                  </a:txBody>
                  <a:tcPr/>
                </a:tc>
              </a:tr>
              <a:tr h="810415">
                <a:tc>
                  <a:txBody>
                    <a:bodyPr/>
                    <a:lstStyle/>
                    <a:p>
                      <a:r>
                        <a:rPr lang="cs-CZ" sz="1400" b="1" dirty="0" smtClean="0"/>
                        <a:t>Farmaceutická</a:t>
                      </a:r>
                      <a:r>
                        <a:rPr lang="cs-CZ" sz="1400" b="1" baseline="0" dirty="0" smtClean="0"/>
                        <a:t> dokumentace – základní pojmy, léčivá látka/léčivý přípravek, radiofarmaka,  opiáty, léčivé přípravky pro moderní terapie, značení IMP</a:t>
                      </a:r>
                      <a:endParaRPr lang="cs-CZ" sz="1400" b="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1" dirty="0" smtClean="0"/>
                        <a:t>Kde lze najít informace o KH a jaké – web SÚKL, </a:t>
                      </a:r>
                      <a:r>
                        <a:rPr lang="cs-CZ" sz="1400" b="1" dirty="0" err="1" smtClean="0"/>
                        <a:t>Clinical</a:t>
                      </a:r>
                      <a:r>
                        <a:rPr lang="cs-CZ" sz="1400" b="1" dirty="0" smtClean="0"/>
                        <a:t> </a:t>
                      </a:r>
                      <a:r>
                        <a:rPr lang="cs-CZ" sz="1400" b="1" dirty="0" err="1" smtClean="0"/>
                        <a:t>Trials</a:t>
                      </a:r>
                      <a:r>
                        <a:rPr lang="cs-CZ" sz="1400" b="1" dirty="0" smtClean="0"/>
                        <a:t> </a:t>
                      </a:r>
                      <a:r>
                        <a:rPr lang="cs-CZ" sz="1400" b="1" dirty="0" err="1" smtClean="0"/>
                        <a:t>Register</a:t>
                      </a:r>
                      <a:r>
                        <a:rPr lang="cs-CZ" sz="1400" b="1" dirty="0" smtClean="0"/>
                        <a:t>, aj.</a:t>
                      </a:r>
                    </a:p>
                    <a:p>
                      <a:endParaRPr lang="cs-CZ" sz="1400" b="1" dirty="0"/>
                    </a:p>
                  </a:txBody>
                  <a:tcPr/>
                </a:tc>
              </a:tr>
              <a:tr h="333700">
                <a:tc>
                  <a:txBody>
                    <a:bodyPr/>
                    <a:lstStyle/>
                    <a:p>
                      <a:r>
                        <a:rPr lang="cs-CZ" sz="1400" b="1" dirty="0" smtClean="0"/>
                        <a:t>Přípravky</a:t>
                      </a:r>
                      <a:r>
                        <a:rPr lang="cs-CZ" sz="1400" b="1" baseline="0" dirty="0" smtClean="0"/>
                        <a:t> pro moderní terapie (LPMT/ATMP)</a:t>
                      </a:r>
                      <a:endParaRPr lang="cs-CZ" sz="1400" b="1" dirty="0"/>
                    </a:p>
                  </a:txBody>
                  <a:tcPr/>
                </a:tc>
                <a:tc>
                  <a:txBody>
                    <a:bodyPr/>
                    <a:lstStyle/>
                    <a:p>
                      <a:r>
                        <a:rPr lang="cs-CZ" sz="1400" b="1" dirty="0" smtClean="0"/>
                        <a:t>Co ještě nebylo řečeno a závěr</a:t>
                      </a:r>
                      <a:endParaRPr lang="cs-CZ" sz="1400" b="1" dirty="0"/>
                    </a:p>
                  </a:txBody>
                  <a:tcPr/>
                </a:tc>
              </a:tr>
              <a:tr h="810415">
                <a:tc>
                  <a:txBody>
                    <a:bodyPr/>
                    <a:lstStyle/>
                    <a:p>
                      <a:r>
                        <a:rPr lang="cs-CZ" sz="1400" b="1" dirty="0" smtClean="0"/>
                        <a:t>Studijní medikace – distribuce, zapojení lékáren, likvidace hodnocených LP, zajištění</a:t>
                      </a:r>
                      <a:r>
                        <a:rPr lang="cs-CZ" sz="1400" b="1" baseline="0" dirty="0" smtClean="0"/>
                        <a:t> léčby po skončení KH</a:t>
                      </a:r>
                      <a:endParaRPr lang="cs-CZ" sz="1400" b="1" dirty="0"/>
                    </a:p>
                  </a:txBody>
                  <a:tcPr/>
                </a:tc>
                <a:tc>
                  <a:txBody>
                    <a:bodyPr/>
                    <a:lstStyle/>
                    <a:p>
                      <a:endParaRPr lang="cs-CZ" sz="1400" b="1" dirty="0"/>
                    </a:p>
                  </a:txBody>
                  <a:tcPr/>
                </a:tc>
              </a:tr>
            </a:tbl>
          </a:graphicData>
        </a:graphic>
      </p:graphicFrame>
    </p:spTree>
    <p:extLst>
      <p:ext uri="{BB962C8B-B14F-4D97-AF65-F5344CB8AC3E}">
        <p14:creationId xmlns:p14="http://schemas.microsoft.com/office/powerpoint/2010/main" val="2565800836"/>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4" name="Nadpis 13"/>
          <p:cNvSpPr>
            <a:spLocks noGrp="1"/>
          </p:cNvSpPr>
          <p:nvPr>
            <p:ph type="ctrTitle"/>
          </p:nvPr>
        </p:nvSpPr>
        <p:spPr>
          <a:xfrm>
            <a:off x="4391980" y="4374105"/>
            <a:ext cx="4366693" cy="1440160"/>
          </a:xfrm>
        </p:spPr>
        <p:txBody>
          <a:bodyPr>
            <a:normAutofit/>
          </a:bodyPr>
          <a:lstStyle/>
          <a:p>
            <a:pPr algn="r">
              <a:lnSpc>
                <a:spcPts val="5280"/>
              </a:lnSpc>
            </a:pPr>
            <a:r>
              <a:rPr lang="cs-CZ" sz="2800" b="0" dirty="0" smtClean="0"/>
              <a:t>MUDr. Alice Němcová</a:t>
            </a:r>
            <a:br>
              <a:rPr lang="cs-CZ" sz="2800" b="0" dirty="0" smtClean="0"/>
            </a:br>
            <a:r>
              <a:rPr lang="cs-CZ" sz="4400" dirty="0" smtClean="0"/>
              <a:t> </a:t>
            </a:r>
            <a:endParaRPr lang="cs-CZ" sz="4400" cap="all" dirty="0">
              <a:solidFill>
                <a:schemeClr val="bg1"/>
              </a:solidFill>
            </a:endParaRPr>
          </a:p>
        </p:txBody>
      </p:sp>
      <p:sp>
        <p:nvSpPr>
          <p:cNvPr id="2" name="Zástupný symbol pro datum 1"/>
          <p:cNvSpPr>
            <a:spLocks noGrp="1"/>
          </p:cNvSpPr>
          <p:nvPr>
            <p:ph type="dt" sz="half" idx="10"/>
          </p:nvPr>
        </p:nvSpPr>
        <p:spPr/>
        <p:txBody>
          <a:bodyPr/>
          <a:lstStyle/>
          <a:p>
            <a:r>
              <a:rPr lang="cs-CZ" smtClean="0"/>
              <a:t>20. 5. 2016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7" name="Nadpis 13"/>
          <p:cNvSpPr txBox="1">
            <a:spLocks/>
          </p:cNvSpPr>
          <p:nvPr/>
        </p:nvSpPr>
        <p:spPr>
          <a:xfrm>
            <a:off x="650025" y="1223755"/>
            <a:ext cx="8276557" cy="288032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1" kern="1200">
                <a:solidFill>
                  <a:schemeClr val="bg1"/>
                </a:solidFill>
                <a:latin typeface="+mj-lt"/>
                <a:ea typeface="+mj-ea"/>
                <a:cs typeface="+mj-cs"/>
              </a:defRPr>
            </a:lvl1pPr>
          </a:lstStyle>
          <a:p>
            <a:pPr algn="r"/>
            <a:r>
              <a:rPr lang="cs-CZ" sz="4400" dirty="0" smtClean="0"/>
              <a:t>Etické komise  a jejich úloha            v posuzování výzkumných studií, Fórum etických komisí </a:t>
            </a:r>
            <a:endParaRPr lang="cs-CZ" sz="4400" cap="all" dirty="0"/>
          </a:p>
        </p:txBody>
      </p:sp>
    </p:spTree>
    <p:extLst>
      <p:ext uri="{BB962C8B-B14F-4D97-AF65-F5344CB8AC3E}">
        <p14:creationId xmlns:p14="http://schemas.microsoft.com/office/powerpoint/2010/main" val="1113510549"/>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2745305" cy="729175"/>
          </a:xfrm>
          <a:solidFill>
            <a:srgbClr val="FFC000"/>
          </a:solidFill>
          <a:ln w="12700">
            <a:solidFill>
              <a:schemeClr val="tx1">
                <a:lumMod val="75000"/>
              </a:schemeClr>
            </a:solidFill>
          </a:ln>
        </p:spPr>
        <p:txBody>
          <a:bodyPr>
            <a:normAutofit/>
          </a:bodyPr>
          <a:lstStyle/>
          <a:p>
            <a:r>
              <a:rPr lang="cs-CZ" sz="3400" u="sng" dirty="0" smtClean="0">
                <a:solidFill>
                  <a:schemeClr val="tx1">
                    <a:lumMod val="75000"/>
                  </a:schemeClr>
                </a:solidFill>
              </a:rPr>
              <a:t>Právní rámec  </a:t>
            </a:r>
            <a:endParaRPr lang="cs-CZ" sz="3400" u="sng" dirty="0">
              <a:solidFill>
                <a:schemeClr val="tx1">
                  <a:lumMod val="75000"/>
                </a:schemeClr>
              </a:solidFill>
            </a:endParaRPr>
          </a:p>
        </p:txBody>
      </p:sp>
      <p:sp>
        <p:nvSpPr>
          <p:cNvPr id="3" name="Zástupný symbol pro obsah 2"/>
          <p:cNvSpPr>
            <a:spLocks noGrp="1"/>
          </p:cNvSpPr>
          <p:nvPr>
            <p:ph idx="1"/>
          </p:nvPr>
        </p:nvSpPr>
        <p:spPr>
          <a:xfrm>
            <a:off x="386535" y="2033845"/>
            <a:ext cx="8229600" cy="3600401"/>
          </a:xfrm>
        </p:spPr>
        <p:txBody>
          <a:bodyPr>
            <a:normAutofit lnSpcReduction="10000"/>
          </a:bodyPr>
          <a:lstStyle/>
          <a:p>
            <a:pPr>
              <a:lnSpc>
                <a:spcPct val="150000"/>
              </a:lnSpc>
            </a:pPr>
            <a:r>
              <a:rPr lang="cs-CZ" b="1" dirty="0" smtClean="0">
                <a:solidFill>
                  <a:schemeClr val="tx1">
                    <a:lumMod val="75000"/>
                  </a:schemeClr>
                </a:solidFill>
              </a:rPr>
              <a:t>Zákon o léčivech 378/2007 Sb.</a:t>
            </a:r>
          </a:p>
          <a:p>
            <a:pPr>
              <a:lnSpc>
                <a:spcPct val="150000"/>
              </a:lnSpc>
            </a:pPr>
            <a:r>
              <a:rPr lang="cs-CZ" b="1" dirty="0" smtClean="0">
                <a:solidFill>
                  <a:schemeClr val="tx1">
                    <a:lumMod val="75000"/>
                  </a:schemeClr>
                </a:solidFill>
              </a:rPr>
              <a:t>Vyhláška 226/2008 Sb.</a:t>
            </a:r>
          </a:p>
          <a:p>
            <a:pPr>
              <a:lnSpc>
                <a:spcPct val="150000"/>
              </a:lnSpc>
            </a:pPr>
            <a:r>
              <a:rPr lang="cs-CZ" b="1" dirty="0" smtClean="0">
                <a:solidFill>
                  <a:schemeClr val="tx1">
                    <a:lumMod val="75000"/>
                  </a:schemeClr>
                </a:solidFill>
              </a:rPr>
              <a:t>Zákon o zdravotnických prostředcích 268/2014 Sb.</a:t>
            </a:r>
          </a:p>
          <a:p>
            <a:pPr>
              <a:lnSpc>
                <a:spcPct val="150000"/>
              </a:lnSpc>
            </a:pPr>
            <a:r>
              <a:rPr lang="cs-CZ" b="1" dirty="0" smtClean="0">
                <a:solidFill>
                  <a:schemeClr val="tx1">
                    <a:lumMod val="75000"/>
                  </a:schemeClr>
                </a:solidFill>
              </a:rPr>
              <a:t>Správná klinická praxe ICH E6   </a:t>
            </a:r>
          </a:p>
          <a:p>
            <a:pPr>
              <a:lnSpc>
                <a:spcPct val="150000"/>
              </a:lnSpc>
            </a:pPr>
            <a:r>
              <a:rPr lang="cs-CZ" b="1" dirty="0" smtClean="0">
                <a:solidFill>
                  <a:schemeClr val="tx1">
                    <a:lumMod val="75000"/>
                  </a:schemeClr>
                </a:solidFill>
              </a:rPr>
              <a:t>Helsinská deklarace</a:t>
            </a:r>
          </a:p>
          <a:p>
            <a:endParaRPr lang="cs-CZ" i="1" dirty="0">
              <a:solidFill>
                <a:srgbClr val="0070C0"/>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2074909084"/>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863715"/>
            <a:ext cx="8229600" cy="1080120"/>
          </a:xfrm>
          <a:solidFill>
            <a:srgbClr val="FFC000"/>
          </a:solidFill>
          <a:ln w="12700">
            <a:solidFill>
              <a:schemeClr val="tx1">
                <a:lumMod val="75000"/>
              </a:schemeClr>
            </a:solidFill>
          </a:ln>
        </p:spPr>
        <p:txBody>
          <a:bodyPr>
            <a:normAutofit/>
          </a:bodyPr>
          <a:lstStyle/>
          <a:p>
            <a:r>
              <a:rPr lang="cs-CZ" dirty="0" smtClean="0">
                <a:solidFill>
                  <a:schemeClr val="tx1">
                    <a:lumMod val="75000"/>
                  </a:schemeClr>
                </a:solidFill>
              </a:rPr>
              <a:t>Nezávislá etická komise </a:t>
            </a:r>
            <a:r>
              <a:rPr lang="cs-CZ" dirty="0">
                <a:solidFill>
                  <a:schemeClr val="tx1">
                    <a:lumMod val="75000"/>
                  </a:schemeClr>
                </a:solidFill>
              </a:rPr>
              <a:t>(IEC) </a:t>
            </a:r>
            <a:r>
              <a:rPr lang="cs-CZ" b="0" dirty="0" smtClean="0">
                <a:solidFill>
                  <a:schemeClr val="tx1">
                    <a:lumMod val="75000"/>
                  </a:schemeClr>
                </a:solidFill>
              </a:rPr>
              <a:t> – ICH E 6 </a:t>
            </a:r>
            <a:br>
              <a:rPr lang="cs-CZ" b="0" dirty="0" smtClean="0">
                <a:solidFill>
                  <a:schemeClr val="tx1">
                    <a:lumMod val="75000"/>
                  </a:schemeClr>
                </a:solidFill>
              </a:rPr>
            </a:br>
            <a:r>
              <a:rPr lang="cs-CZ" sz="2800" dirty="0" smtClean="0">
                <a:solidFill>
                  <a:schemeClr val="tx1">
                    <a:lumMod val="75000"/>
                  </a:schemeClr>
                </a:solidFill>
              </a:rPr>
              <a:t>                    - </a:t>
            </a:r>
            <a:r>
              <a:rPr lang="cs-CZ" sz="2800" dirty="0" err="1" smtClean="0">
                <a:solidFill>
                  <a:schemeClr val="tx1">
                    <a:lumMod val="75000"/>
                  </a:schemeClr>
                </a:solidFill>
              </a:rPr>
              <a:t>Guideline</a:t>
            </a:r>
            <a:r>
              <a:rPr lang="cs-CZ" sz="2800" dirty="0" smtClean="0">
                <a:solidFill>
                  <a:schemeClr val="tx1">
                    <a:lumMod val="75000"/>
                  </a:schemeClr>
                </a:solidFill>
              </a:rPr>
              <a:t> </a:t>
            </a:r>
            <a:r>
              <a:rPr lang="cs-CZ" sz="2800" dirty="0" err="1" smtClean="0">
                <a:solidFill>
                  <a:schemeClr val="tx1">
                    <a:lumMod val="75000"/>
                  </a:schemeClr>
                </a:solidFill>
              </a:rPr>
              <a:t>for</a:t>
            </a:r>
            <a:r>
              <a:rPr lang="cs-CZ" sz="2800" dirty="0" smtClean="0">
                <a:solidFill>
                  <a:schemeClr val="tx1">
                    <a:lumMod val="75000"/>
                  </a:schemeClr>
                </a:solidFill>
              </a:rPr>
              <a:t> </a:t>
            </a:r>
            <a:r>
              <a:rPr lang="cs-CZ" sz="2800" dirty="0" err="1" smtClean="0">
                <a:solidFill>
                  <a:schemeClr val="tx1">
                    <a:lumMod val="75000"/>
                  </a:schemeClr>
                </a:solidFill>
              </a:rPr>
              <a:t>Good</a:t>
            </a:r>
            <a:r>
              <a:rPr lang="cs-CZ" sz="2800" dirty="0" smtClean="0">
                <a:solidFill>
                  <a:schemeClr val="tx1">
                    <a:lumMod val="75000"/>
                  </a:schemeClr>
                </a:solidFill>
              </a:rPr>
              <a:t> </a:t>
            </a:r>
            <a:r>
              <a:rPr lang="cs-CZ" sz="2800" dirty="0" err="1" smtClean="0">
                <a:solidFill>
                  <a:schemeClr val="tx1">
                    <a:lumMod val="75000"/>
                  </a:schemeClr>
                </a:solidFill>
              </a:rPr>
              <a:t>Clinical</a:t>
            </a:r>
            <a:r>
              <a:rPr lang="cs-CZ" sz="2800" dirty="0" smtClean="0">
                <a:solidFill>
                  <a:schemeClr val="tx1">
                    <a:lumMod val="75000"/>
                  </a:schemeClr>
                </a:solidFill>
              </a:rPr>
              <a:t> Trial </a:t>
            </a:r>
            <a:r>
              <a:rPr lang="cs-CZ" sz="2800" dirty="0" err="1" smtClean="0">
                <a:solidFill>
                  <a:schemeClr val="tx1">
                    <a:lumMod val="75000"/>
                  </a:schemeClr>
                </a:solidFill>
              </a:rPr>
              <a:t>Practice</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2123855"/>
            <a:ext cx="8229600" cy="4410489"/>
          </a:xfrm>
        </p:spPr>
        <p:txBody>
          <a:bodyPr>
            <a:normAutofit lnSpcReduction="10000"/>
          </a:bodyPr>
          <a:lstStyle/>
          <a:p>
            <a:r>
              <a:rPr lang="cs-CZ" sz="2400" u="sng" dirty="0">
                <a:solidFill>
                  <a:schemeClr val="tx1">
                    <a:lumMod val="75000"/>
                  </a:schemeClr>
                </a:solidFill>
              </a:rPr>
              <a:t>Nezávislý </a:t>
            </a:r>
            <a:r>
              <a:rPr lang="cs-CZ" sz="2400" u="sng" dirty="0" smtClean="0">
                <a:solidFill>
                  <a:schemeClr val="tx1">
                    <a:lumMod val="75000"/>
                  </a:schemeClr>
                </a:solidFill>
              </a:rPr>
              <a:t>orgán</a:t>
            </a:r>
            <a:r>
              <a:rPr lang="cs-CZ" sz="2400" dirty="0" smtClean="0">
                <a:solidFill>
                  <a:schemeClr val="tx1">
                    <a:lumMod val="75000"/>
                  </a:schemeClr>
                </a:solidFill>
              </a:rPr>
              <a:t> - posudková </a:t>
            </a:r>
            <a:r>
              <a:rPr lang="cs-CZ" sz="2400" dirty="0">
                <a:solidFill>
                  <a:schemeClr val="tx1">
                    <a:lumMod val="75000"/>
                  </a:schemeClr>
                </a:solidFill>
              </a:rPr>
              <a:t>komise nebo výbor, institucionální, regionální, národní nebo </a:t>
            </a:r>
            <a:r>
              <a:rPr lang="cs-CZ" sz="2400" dirty="0" smtClean="0">
                <a:solidFill>
                  <a:schemeClr val="tx1">
                    <a:lumMod val="75000"/>
                  </a:schemeClr>
                </a:solidFill>
              </a:rPr>
              <a:t>nadnárodní </a:t>
            </a:r>
          </a:p>
          <a:p>
            <a:r>
              <a:rPr lang="cs-CZ" sz="2400" dirty="0" smtClean="0">
                <a:solidFill>
                  <a:schemeClr val="tx1">
                    <a:lumMod val="75000"/>
                  </a:schemeClr>
                </a:solidFill>
              </a:rPr>
              <a:t>Složení - </a:t>
            </a:r>
            <a:r>
              <a:rPr lang="cs-CZ" sz="2400" b="1" dirty="0" smtClean="0">
                <a:solidFill>
                  <a:schemeClr val="tx1">
                    <a:lumMod val="75000"/>
                  </a:schemeClr>
                </a:solidFill>
              </a:rPr>
              <a:t>zdravotničtí /vědečtí odborníci</a:t>
            </a:r>
            <a:r>
              <a:rPr lang="cs-CZ" sz="2400" dirty="0" smtClean="0">
                <a:solidFill>
                  <a:schemeClr val="tx1">
                    <a:lumMod val="75000"/>
                  </a:schemeClr>
                </a:solidFill>
              </a:rPr>
              <a:t> </a:t>
            </a:r>
            <a:r>
              <a:rPr lang="cs-CZ" sz="2400" dirty="0">
                <a:solidFill>
                  <a:schemeClr val="tx1">
                    <a:lumMod val="75000"/>
                  </a:schemeClr>
                </a:solidFill>
              </a:rPr>
              <a:t>a </a:t>
            </a:r>
            <a:r>
              <a:rPr lang="cs-CZ" sz="2400" b="1" dirty="0" smtClean="0">
                <a:solidFill>
                  <a:schemeClr val="tx1">
                    <a:lumMod val="75000"/>
                  </a:schemeClr>
                </a:solidFill>
              </a:rPr>
              <a:t>nezdravotničtí/nevědečtí členové</a:t>
            </a:r>
          </a:p>
          <a:p>
            <a:r>
              <a:rPr lang="cs-CZ" sz="2400" u="sng" dirty="0" smtClean="0">
                <a:solidFill>
                  <a:schemeClr val="tx1">
                    <a:lumMod val="75000"/>
                  </a:schemeClr>
                </a:solidFill>
              </a:rPr>
              <a:t>Odpovídá - </a:t>
            </a:r>
            <a:r>
              <a:rPr lang="cs-CZ" sz="2400" u="sng" dirty="0">
                <a:solidFill>
                  <a:schemeClr val="tx1">
                    <a:lumMod val="75000"/>
                  </a:schemeClr>
                </a:solidFill>
              </a:rPr>
              <a:t>zajištění ochrany práv, bezpečnosti a zdraví lidských subjektů zařazených do </a:t>
            </a:r>
            <a:r>
              <a:rPr lang="cs-CZ" sz="2400" u="sng" dirty="0" smtClean="0">
                <a:solidFill>
                  <a:schemeClr val="tx1">
                    <a:lumMod val="75000"/>
                  </a:schemeClr>
                </a:solidFill>
              </a:rPr>
              <a:t>KH</a:t>
            </a:r>
          </a:p>
          <a:p>
            <a:r>
              <a:rPr lang="cs-CZ" sz="2400" dirty="0" smtClean="0">
                <a:solidFill>
                  <a:schemeClr val="tx1">
                    <a:lumMod val="75000"/>
                  </a:schemeClr>
                </a:solidFill>
              </a:rPr>
              <a:t>Poskytuje </a:t>
            </a:r>
            <a:r>
              <a:rPr lang="cs-CZ" sz="2400" u="sng" dirty="0">
                <a:solidFill>
                  <a:schemeClr val="tx1">
                    <a:lumMod val="75000"/>
                  </a:schemeClr>
                </a:solidFill>
              </a:rPr>
              <a:t>veřejnou záruku této ochrany</a:t>
            </a:r>
            <a:r>
              <a:rPr lang="cs-CZ" sz="2400" dirty="0">
                <a:solidFill>
                  <a:schemeClr val="tx1">
                    <a:lumMod val="75000"/>
                  </a:schemeClr>
                </a:solidFill>
              </a:rPr>
              <a:t>, mimo jiné prostřednictvím </a:t>
            </a:r>
            <a:r>
              <a:rPr lang="cs-CZ" sz="2400" b="1" dirty="0">
                <a:solidFill>
                  <a:schemeClr val="tx1">
                    <a:lumMod val="75000"/>
                  </a:schemeClr>
                </a:solidFill>
              </a:rPr>
              <a:t>posuzování</a:t>
            </a:r>
            <a:r>
              <a:rPr lang="cs-CZ" sz="2400" dirty="0">
                <a:solidFill>
                  <a:schemeClr val="tx1">
                    <a:lumMod val="75000"/>
                  </a:schemeClr>
                </a:solidFill>
              </a:rPr>
              <a:t>, schválení/poskytnutí souhlasného stanoviska k </a:t>
            </a:r>
            <a:r>
              <a:rPr lang="cs-CZ" sz="2400" b="1" dirty="0">
                <a:solidFill>
                  <a:schemeClr val="tx1">
                    <a:lumMod val="75000"/>
                  </a:schemeClr>
                </a:solidFill>
              </a:rPr>
              <a:t>protokolu</a:t>
            </a:r>
            <a:r>
              <a:rPr lang="cs-CZ" sz="2400" dirty="0">
                <a:solidFill>
                  <a:schemeClr val="tx1">
                    <a:lumMod val="75000"/>
                  </a:schemeClr>
                </a:solidFill>
              </a:rPr>
              <a:t> klinického hodnocení, </a:t>
            </a:r>
            <a:r>
              <a:rPr lang="cs-CZ" sz="2400" b="1" dirty="0">
                <a:solidFill>
                  <a:schemeClr val="tx1">
                    <a:lumMod val="75000"/>
                  </a:schemeClr>
                </a:solidFill>
              </a:rPr>
              <a:t>vhodnosti zkoušejících </a:t>
            </a:r>
            <a:r>
              <a:rPr lang="cs-CZ" sz="2400" dirty="0">
                <a:solidFill>
                  <a:schemeClr val="tx1">
                    <a:lumMod val="75000"/>
                  </a:schemeClr>
                </a:solidFill>
              </a:rPr>
              <a:t>i </a:t>
            </a:r>
            <a:r>
              <a:rPr lang="cs-CZ" sz="2400" b="1" dirty="0">
                <a:solidFill>
                  <a:schemeClr val="tx1">
                    <a:lumMod val="75000"/>
                  </a:schemeClr>
                </a:solidFill>
              </a:rPr>
              <a:t>zařízení</a:t>
            </a:r>
            <a:r>
              <a:rPr lang="cs-CZ" sz="2400" dirty="0">
                <a:solidFill>
                  <a:schemeClr val="tx1">
                    <a:lumMod val="75000"/>
                  </a:schemeClr>
                </a:solidFill>
              </a:rPr>
              <a:t>, </a:t>
            </a:r>
            <a:r>
              <a:rPr lang="cs-CZ" sz="2400" b="1" dirty="0">
                <a:solidFill>
                  <a:schemeClr val="tx1">
                    <a:lumMod val="75000"/>
                  </a:schemeClr>
                </a:solidFill>
              </a:rPr>
              <a:t>postupů a podkladů </a:t>
            </a:r>
            <a:r>
              <a:rPr lang="cs-CZ" sz="2400" dirty="0">
                <a:solidFill>
                  <a:schemeClr val="tx1">
                    <a:lumMod val="75000"/>
                  </a:schemeClr>
                </a:solidFill>
              </a:rPr>
              <a:t>použitých při získávání a dokumentování </a:t>
            </a:r>
            <a:r>
              <a:rPr lang="cs-CZ" sz="2400" b="1" dirty="0">
                <a:solidFill>
                  <a:schemeClr val="tx1">
                    <a:lumMod val="75000"/>
                  </a:schemeClr>
                </a:solidFill>
              </a:rPr>
              <a:t>informovaného souhlasu </a:t>
            </a:r>
            <a:r>
              <a:rPr lang="cs-CZ" sz="2400" b="1" dirty="0" smtClean="0">
                <a:solidFill>
                  <a:schemeClr val="tx1">
                    <a:lumMod val="75000"/>
                  </a:schemeClr>
                </a:solidFill>
              </a:rPr>
              <a:t>SH.</a:t>
            </a:r>
            <a:endParaRPr lang="cs-CZ" sz="2400" b="1" dirty="0">
              <a:solidFill>
                <a:schemeClr val="tx1">
                  <a:lumMod val="75000"/>
                </a:schemeClr>
              </a:solidFill>
            </a:endParaRPr>
          </a:p>
          <a:p>
            <a:pPr marL="0" indent="0" algn="just">
              <a:buNone/>
            </a:pPr>
            <a:endParaRPr lang="cs-CZ" sz="2400" b="1" i="1" dirty="0">
              <a:solidFill>
                <a:srgbClr val="0070C0"/>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3376159675"/>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1043735"/>
            <a:ext cx="8229600" cy="1080120"/>
          </a:xfrm>
          <a:solidFill>
            <a:srgbClr val="FFC000"/>
          </a:solidFill>
          <a:ln w="12700">
            <a:solidFill>
              <a:schemeClr val="tx1">
                <a:lumMod val="75000"/>
              </a:schemeClr>
            </a:solidFill>
          </a:ln>
        </p:spPr>
        <p:txBody>
          <a:bodyPr>
            <a:normAutofit/>
          </a:bodyPr>
          <a:lstStyle/>
          <a:p>
            <a:r>
              <a:rPr lang="cs-CZ" dirty="0" smtClean="0">
                <a:solidFill>
                  <a:schemeClr val="tx1">
                    <a:lumMod val="75000"/>
                  </a:schemeClr>
                </a:solidFill>
              </a:rPr>
              <a:t>Nezávislá etická komise </a:t>
            </a:r>
            <a:r>
              <a:rPr lang="cs-CZ" dirty="0">
                <a:solidFill>
                  <a:schemeClr val="tx1">
                    <a:lumMod val="75000"/>
                  </a:schemeClr>
                </a:solidFill>
              </a:rPr>
              <a:t>(IEC) </a:t>
            </a:r>
            <a:r>
              <a:rPr lang="cs-CZ" b="0" dirty="0" smtClean="0">
                <a:solidFill>
                  <a:schemeClr val="tx1">
                    <a:lumMod val="75000"/>
                  </a:schemeClr>
                </a:solidFill>
              </a:rPr>
              <a:t> – ICH E 6 </a:t>
            </a:r>
            <a:br>
              <a:rPr lang="cs-CZ" b="0" dirty="0" smtClean="0">
                <a:solidFill>
                  <a:schemeClr val="tx1">
                    <a:lumMod val="75000"/>
                  </a:schemeClr>
                </a:solidFill>
              </a:rPr>
            </a:br>
            <a:r>
              <a:rPr lang="cs-CZ" sz="2800" dirty="0" smtClean="0">
                <a:solidFill>
                  <a:schemeClr val="tx1">
                    <a:lumMod val="75000"/>
                  </a:schemeClr>
                </a:solidFill>
              </a:rPr>
              <a:t>                    - </a:t>
            </a:r>
            <a:r>
              <a:rPr lang="cs-CZ" sz="2800" dirty="0" err="1" smtClean="0">
                <a:solidFill>
                  <a:schemeClr val="tx1">
                    <a:lumMod val="75000"/>
                  </a:schemeClr>
                </a:solidFill>
              </a:rPr>
              <a:t>Guideline</a:t>
            </a:r>
            <a:r>
              <a:rPr lang="cs-CZ" sz="2800" dirty="0" smtClean="0">
                <a:solidFill>
                  <a:schemeClr val="tx1">
                    <a:lumMod val="75000"/>
                  </a:schemeClr>
                </a:solidFill>
              </a:rPr>
              <a:t> </a:t>
            </a:r>
            <a:r>
              <a:rPr lang="cs-CZ" sz="2800" dirty="0" err="1" smtClean="0">
                <a:solidFill>
                  <a:schemeClr val="tx1">
                    <a:lumMod val="75000"/>
                  </a:schemeClr>
                </a:solidFill>
              </a:rPr>
              <a:t>for</a:t>
            </a:r>
            <a:r>
              <a:rPr lang="cs-CZ" sz="2800" dirty="0" smtClean="0">
                <a:solidFill>
                  <a:schemeClr val="tx1">
                    <a:lumMod val="75000"/>
                  </a:schemeClr>
                </a:solidFill>
              </a:rPr>
              <a:t> </a:t>
            </a:r>
            <a:r>
              <a:rPr lang="cs-CZ" sz="2800" dirty="0" err="1" smtClean="0">
                <a:solidFill>
                  <a:schemeClr val="tx1">
                    <a:lumMod val="75000"/>
                  </a:schemeClr>
                </a:solidFill>
              </a:rPr>
              <a:t>Good</a:t>
            </a:r>
            <a:r>
              <a:rPr lang="cs-CZ" sz="2800" dirty="0" smtClean="0">
                <a:solidFill>
                  <a:schemeClr val="tx1">
                    <a:lumMod val="75000"/>
                  </a:schemeClr>
                </a:solidFill>
              </a:rPr>
              <a:t> </a:t>
            </a:r>
            <a:r>
              <a:rPr lang="cs-CZ" sz="2800" dirty="0" err="1" smtClean="0">
                <a:solidFill>
                  <a:schemeClr val="tx1">
                    <a:lumMod val="75000"/>
                  </a:schemeClr>
                </a:solidFill>
              </a:rPr>
              <a:t>Clinical</a:t>
            </a:r>
            <a:r>
              <a:rPr lang="cs-CZ" sz="2800" dirty="0" smtClean="0">
                <a:solidFill>
                  <a:schemeClr val="tx1">
                    <a:lumMod val="75000"/>
                  </a:schemeClr>
                </a:solidFill>
              </a:rPr>
              <a:t> Trial </a:t>
            </a:r>
            <a:r>
              <a:rPr lang="cs-CZ" sz="2800" dirty="0" err="1" smtClean="0">
                <a:solidFill>
                  <a:schemeClr val="tx1">
                    <a:lumMod val="75000"/>
                  </a:schemeClr>
                </a:solidFill>
              </a:rPr>
              <a:t>Practice</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2888940"/>
            <a:ext cx="8229600" cy="2205245"/>
          </a:xfrm>
        </p:spPr>
        <p:txBody>
          <a:bodyPr>
            <a:normAutofit/>
          </a:bodyPr>
          <a:lstStyle/>
          <a:p>
            <a:pPr algn="just"/>
            <a:r>
              <a:rPr lang="cs-CZ" sz="2600" b="1" u="sng" dirty="0" smtClean="0">
                <a:solidFill>
                  <a:schemeClr val="tx1">
                    <a:lumMod val="75000"/>
                  </a:schemeClr>
                </a:solidFill>
              </a:rPr>
              <a:t>Právní </a:t>
            </a:r>
            <a:r>
              <a:rPr lang="cs-CZ" sz="2600" b="1" u="sng" dirty="0">
                <a:solidFill>
                  <a:schemeClr val="tx1">
                    <a:lumMod val="75000"/>
                  </a:schemeClr>
                </a:solidFill>
              </a:rPr>
              <a:t>statut, složení, funkce, činnost a právní předpisy </a:t>
            </a:r>
            <a:r>
              <a:rPr lang="cs-CZ" sz="2600" dirty="0">
                <a:solidFill>
                  <a:schemeClr val="tx1">
                    <a:lumMod val="75000"/>
                  </a:schemeClr>
                </a:solidFill>
              </a:rPr>
              <a:t>týkající se nezávislé etické komise </a:t>
            </a:r>
            <a:r>
              <a:rPr lang="cs-CZ" sz="2600" b="1" u="sng" dirty="0">
                <a:solidFill>
                  <a:schemeClr val="tx1">
                    <a:lumMod val="75000"/>
                  </a:schemeClr>
                </a:solidFill>
              </a:rPr>
              <a:t>se mohou v jednotlivých státech lišit</a:t>
            </a:r>
            <a:r>
              <a:rPr lang="cs-CZ" sz="2600" dirty="0">
                <a:solidFill>
                  <a:schemeClr val="tx1">
                    <a:lumMod val="75000"/>
                  </a:schemeClr>
                </a:solidFill>
              </a:rPr>
              <a:t>, ale měly by nezávislé etické komisi umožnit, aby jednala v souladu se </a:t>
            </a:r>
            <a:r>
              <a:rPr lang="cs-CZ" sz="2600" dirty="0" smtClean="0">
                <a:solidFill>
                  <a:schemeClr val="tx1">
                    <a:lumMod val="75000"/>
                  </a:schemeClr>
                </a:solidFill>
              </a:rPr>
              <a:t>GCP ICH E6, </a:t>
            </a:r>
            <a:r>
              <a:rPr lang="cs-CZ" sz="2600" dirty="0">
                <a:solidFill>
                  <a:schemeClr val="tx1">
                    <a:lumMod val="75000"/>
                  </a:schemeClr>
                </a:solidFill>
              </a:rPr>
              <a:t>jak je popsána v této směrnici.</a:t>
            </a:r>
          </a:p>
          <a:p>
            <a:pPr marL="0" indent="0" algn="just">
              <a:buNone/>
            </a:pPr>
            <a:endParaRPr lang="cs-CZ" sz="2400" b="1" i="1" dirty="0">
              <a:solidFill>
                <a:srgbClr val="0070C0"/>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1276009721"/>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6"/>
            <a:ext cx="6840760" cy="630070"/>
          </a:xfrm>
          <a:solidFill>
            <a:srgbClr val="FFC000"/>
          </a:solidFill>
          <a:ln w="12700">
            <a:solidFill>
              <a:schemeClr val="tx1">
                <a:lumMod val="75000"/>
              </a:schemeClr>
            </a:solidFill>
          </a:ln>
        </p:spPr>
        <p:txBody>
          <a:bodyPr>
            <a:normAutofit/>
          </a:bodyPr>
          <a:lstStyle/>
          <a:p>
            <a:r>
              <a:rPr lang="cs-CZ" dirty="0">
                <a:solidFill>
                  <a:schemeClr val="tx1">
                    <a:lumMod val="75000"/>
                  </a:schemeClr>
                </a:solidFill>
              </a:rPr>
              <a:t>Nezávislá etická komise (IEC</a:t>
            </a:r>
            <a:r>
              <a:rPr lang="cs-CZ" dirty="0" smtClean="0">
                <a:solidFill>
                  <a:schemeClr val="tx1">
                    <a:lumMod val="75000"/>
                  </a:schemeClr>
                </a:solidFill>
              </a:rPr>
              <a:t>) </a:t>
            </a:r>
            <a:r>
              <a:rPr lang="cs-CZ" b="0" dirty="0" smtClean="0">
                <a:solidFill>
                  <a:schemeClr val="tx1">
                    <a:lumMod val="75000"/>
                  </a:schemeClr>
                </a:solidFill>
              </a:rPr>
              <a:t>– ICH E 6</a:t>
            </a:r>
            <a:r>
              <a:rPr lang="cs-CZ" sz="2800" dirty="0" smtClean="0">
                <a:solidFill>
                  <a:schemeClr val="tx1">
                    <a:lumMod val="75000"/>
                  </a:schemeClr>
                </a:solidFill>
              </a:rPr>
              <a:t>                    </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1808820"/>
            <a:ext cx="8229600" cy="4635515"/>
          </a:xfrm>
        </p:spPr>
        <p:txBody>
          <a:bodyPr>
            <a:normAutofit fontScale="92500" lnSpcReduction="10000"/>
          </a:bodyPr>
          <a:lstStyle/>
          <a:p>
            <a:r>
              <a:rPr lang="cs-CZ" sz="2400" u="sng" dirty="0">
                <a:solidFill>
                  <a:schemeClr val="tx1">
                    <a:lumMod val="75000"/>
                  </a:schemeClr>
                </a:solidFill>
              </a:rPr>
              <a:t>P</a:t>
            </a:r>
            <a:r>
              <a:rPr lang="cs-CZ" sz="2400" u="sng" dirty="0" smtClean="0">
                <a:solidFill>
                  <a:schemeClr val="tx1">
                    <a:lumMod val="75000"/>
                  </a:schemeClr>
                </a:solidFill>
              </a:rPr>
              <a:t>řiměřený </a:t>
            </a:r>
            <a:r>
              <a:rPr lang="cs-CZ" sz="2400" u="sng" dirty="0">
                <a:solidFill>
                  <a:schemeClr val="tx1">
                    <a:lumMod val="75000"/>
                  </a:schemeClr>
                </a:solidFill>
              </a:rPr>
              <a:t>počet členů</a:t>
            </a:r>
            <a:r>
              <a:rPr lang="cs-CZ" sz="2400" dirty="0">
                <a:solidFill>
                  <a:schemeClr val="tx1">
                    <a:lumMod val="75000"/>
                  </a:schemeClr>
                </a:solidFill>
              </a:rPr>
              <a:t>, kteří dohromady budou mít kvalifikaci a zkušenosti potřebné pro posouzení a zhodnocení odborných lékařských a etických aspektů příslušného </a:t>
            </a:r>
            <a:r>
              <a:rPr lang="cs-CZ" sz="2400" dirty="0" smtClean="0">
                <a:solidFill>
                  <a:schemeClr val="tx1">
                    <a:lumMod val="75000"/>
                  </a:schemeClr>
                </a:solidFill>
              </a:rPr>
              <a:t>KH. </a:t>
            </a:r>
            <a:r>
              <a:rPr lang="cs-CZ" sz="2400" dirty="0">
                <a:solidFill>
                  <a:schemeClr val="tx1">
                    <a:lumMod val="75000"/>
                  </a:schemeClr>
                </a:solidFill>
              </a:rPr>
              <a:t>Doporučuje se, aby IRB/IEC měla:</a:t>
            </a:r>
          </a:p>
          <a:p>
            <a:pPr marL="0" indent="0">
              <a:buNone/>
            </a:pPr>
            <a:r>
              <a:rPr lang="cs-CZ" sz="2400" dirty="0">
                <a:solidFill>
                  <a:schemeClr val="tx1">
                    <a:lumMod val="75000"/>
                  </a:schemeClr>
                </a:solidFill>
              </a:rPr>
              <a:t>(a)	</a:t>
            </a:r>
            <a:r>
              <a:rPr lang="cs-CZ" sz="2400" b="1" dirty="0">
                <a:solidFill>
                  <a:schemeClr val="tx1">
                    <a:lumMod val="75000"/>
                  </a:schemeClr>
                </a:solidFill>
              </a:rPr>
              <a:t>Alespoň pět </a:t>
            </a:r>
            <a:r>
              <a:rPr lang="cs-CZ" sz="2400" b="1" dirty="0" smtClean="0">
                <a:solidFill>
                  <a:schemeClr val="tx1">
                    <a:lumMod val="75000"/>
                  </a:schemeClr>
                </a:solidFill>
              </a:rPr>
              <a:t>členů</a:t>
            </a:r>
            <a:endParaRPr lang="cs-CZ" sz="2400" dirty="0">
              <a:solidFill>
                <a:schemeClr val="tx1">
                  <a:lumMod val="75000"/>
                </a:schemeClr>
              </a:solidFill>
            </a:endParaRPr>
          </a:p>
          <a:p>
            <a:pPr marL="0" indent="0">
              <a:buNone/>
            </a:pPr>
            <a:r>
              <a:rPr lang="cs-CZ" sz="2400" dirty="0">
                <a:solidFill>
                  <a:schemeClr val="tx1">
                    <a:lumMod val="75000"/>
                  </a:schemeClr>
                </a:solidFill>
              </a:rPr>
              <a:t>(b)	</a:t>
            </a:r>
            <a:r>
              <a:rPr lang="cs-CZ" sz="2400" b="1" dirty="0">
                <a:solidFill>
                  <a:schemeClr val="tx1">
                    <a:lumMod val="75000"/>
                  </a:schemeClr>
                </a:solidFill>
              </a:rPr>
              <a:t>Alespoň jednoho člena, jehož hlavní oblastí zájmu je jiný než vědecký </a:t>
            </a:r>
            <a:r>
              <a:rPr lang="cs-CZ" sz="2400" b="1" dirty="0" smtClean="0">
                <a:solidFill>
                  <a:schemeClr val="tx1">
                    <a:lumMod val="75000"/>
                  </a:schemeClr>
                </a:solidFill>
              </a:rPr>
              <a:t>obor</a:t>
            </a:r>
            <a:endParaRPr lang="cs-CZ" sz="2400" dirty="0">
              <a:solidFill>
                <a:schemeClr val="tx1">
                  <a:lumMod val="75000"/>
                </a:schemeClr>
              </a:solidFill>
            </a:endParaRPr>
          </a:p>
          <a:p>
            <a:pPr marL="0" indent="0">
              <a:buNone/>
            </a:pPr>
            <a:r>
              <a:rPr lang="cs-CZ" sz="2400" dirty="0">
                <a:solidFill>
                  <a:schemeClr val="tx1">
                    <a:lumMod val="75000"/>
                  </a:schemeClr>
                </a:solidFill>
              </a:rPr>
              <a:t>(c)	</a:t>
            </a:r>
            <a:r>
              <a:rPr lang="cs-CZ" sz="2400" b="1" dirty="0">
                <a:solidFill>
                  <a:schemeClr val="tx1">
                    <a:lumMod val="75000"/>
                  </a:schemeClr>
                </a:solidFill>
              </a:rPr>
              <a:t>Nejméně jednoho člena nezávislého na daném zařízení/místě klinického </a:t>
            </a:r>
            <a:r>
              <a:rPr lang="cs-CZ" sz="2400" b="1" dirty="0" smtClean="0">
                <a:solidFill>
                  <a:schemeClr val="tx1">
                    <a:lumMod val="75000"/>
                  </a:schemeClr>
                </a:solidFill>
              </a:rPr>
              <a:t>hodnocení</a:t>
            </a:r>
            <a:endParaRPr lang="cs-CZ" sz="2400" dirty="0">
              <a:solidFill>
                <a:schemeClr val="tx1">
                  <a:lumMod val="75000"/>
                </a:schemeClr>
              </a:solidFill>
            </a:endParaRPr>
          </a:p>
          <a:p>
            <a:r>
              <a:rPr lang="cs-CZ" sz="2400" u="sng" dirty="0">
                <a:solidFill>
                  <a:schemeClr val="tx1">
                    <a:lumMod val="75000"/>
                  </a:schemeClr>
                </a:solidFill>
              </a:rPr>
              <a:t>Hlasovat </a:t>
            </a:r>
            <a:r>
              <a:rPr lang="cs-CZ" sz="2400" dirty="0">
                <a:solidFill>
                  <a:schemeClr val="tx1">
                    <a:lumMod val="75000"/>
                  </a:schemeClr>
                </a:solidFill>
              </a:rPr>
              <a:t>o záležitostech souvisejících se studií a vyjadřovat se k nim by měli </a:t>
            </a:r>
            <a:r>
              <a:rPr lang="cs-CZ" sz="2400" u="sng" dirty="0">
                <a:solidFill>
                  <a:schemeClr val="tx1">
                    <a:lumMod val="75000"/>
                  </a:schemeClr>
                </a:solidFill>
              </a:rPr>
              <a:t>pouze členové IRB/IEC nezávislí na zkoušejícím a zadavateli hodnocení</a:t>
            </a:r>
            <a:r>
              <a:rPr lang="cs-CZ" sz="2400" dirty="0">
                <a:solidFill>
                  <a:schemeClr val="tx1">
                    <a:lumMod val="75000"/>
                  </a:schemeClr>
                </a:solidFill>
              </a:rPr>
              <a:t>.</a:t>
            </a:r>
          </a:p>
          <a:p>
            <a:r>
              <a:rPr lang="cs-CZ" sz="2400" dirty="0">
                <a:solidFill>
                  <a:schemeClr val="tx1">
                    <a:lumMod val="75000"/>
                  </a:schemeClr>
                </a:solidFill>
              </a:rPr>
              <a:t>Měl by být pořízen </a:t>
            </a:r>
            <a:r>
              <a:rPr lang="cs-CZ" sz="2400" u="sng" dirty="0">
                <a:solidFill>
                  <a:schemeClr val="tx1">
                    <a:lumMod val="75000"/>
                  </a:schemeClr>
                </a:solidFill>
              </a:rPr>
              <a:t>seznam členů IRB/IEC a jejich kvalifikací</a:t>
            </a:r>
            <a:r>
              <a:rPr lang="cs-CZ" sz="2400" dirty="0">
                <a:solidFill>
                  <a:schemeClr val="tx1">
                    <a:lumMod val="75000"/>
                  </a:schemeClr>
                </a:solidFill>
              </a:rPr>
              <a:t>.</a:t>
            </a:r>
          </a:p>
          <a:p>
            <a:pPr algn="just"/>
            <a:endParaRPr lang="cs-CZ" sz="2400" b="1" i="1" dirty="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255184375"/>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3690410" cy="765085"/>
          </a:xfrm>
          <a:solidFill>
            <a:srgbClr val="FFC000"/>
          </a:solidFill>
          <a:ln w="12700">
            <a:solidFill>
              <a:schemeClr val="tx1">
                <a:lumMod val="75000"/>
              </a:schemeClr>
            </a:solidFill>
          </a:ln>
        </p:spPr>
        <p:txBody>
          <a:bodyPr>
            <a:normAutofit/>
          </a:bodyPr>
          <a:lstStyle/>
          <a:p>
            <a:r>
              <a:rPr lang="cs-CZ" u="sng" dirty="0" smtClean="0">
                <a:solidFill>
                  <a:schemeClr val="tx1">
                    <a:lumMod val="75000"/>
                  </a:schemeClr>
                </a:solidFill>
              </a:rPr>
              <a:t>Helsinská deklarace</a:t>
            </a:r>
            <a:endParaRPr lang="cs-CZ" sz="2800" dirty="0">
              <a:solidFill>
                <a:schemeClr val="tx1">
                  <a:lumMod val="75000"/>
                </a:schemeClr>
              </a:solidFill>
            </a:endParaRPr>
          </a:p>
        </p:txBody>
      </p:sp>
      <p:sp>
        <p:nvSpPr>
          <p:cNvPr id="3" name="Zástupný symbol pro obsah 2"/>
          <p:cNvSpPr>
            <a:spLocks noGrp="1"/>
          </p:cNvSpPr>
          <p:nvPr>
            <p:ph idx="1"/>
          </p:nvPr>
        </p:nvSpPr>
        <p:spPr>
          <a:xfrm>
            <a:off x="251520" y="1853825"/>
            <a:ext cx="8730969" cy="4455494"/>
          </a:xfrm>
        </p:spPr>
        <p:txBody>
          <a:bodyPr>
            <a:normAutofit fontScale="92500"/>
          </a:bodyPr>
          <a:lstStyle/>
          <a:p>
            <a:pPr algn="just"/>
            <a:r>
              <a:rPr lang="cs-CZ" b="1" u="sng" dirty="0" smtClean="0">
                <a:solidFill>
                  <a:srgbClr val="002060"/>
                </a:solidFill>
              </a:rPr>
              <a:t>Etická komise ve výzkumu</a:t>
            </a:r>
          </a:p>
          <a:p>
            <a:pPr lvl="1" algn="just">
              <a:buFont typeface="Wingdings" panose="05000000000000000000" pitchFamily="2" charset="2"/>
              <a:buChar char="§"/>
            </a:pPr>
            <a:r>
              <a:rPr lang="cs-CZ" b="1" u="sng" dirty="0" smtClean="0">
                <a:solidFill>
                  <a:srgbClr val="002060"/>
                </a:solidFill>
              </a:rPr>
              <a:t>Schvaluje a připomínkuje protokol a provádí dohled</a:t>
            </a:r>
          </a:p>
          <a:p>
            <a:pPr lvl="1" algn="just">
              <a:buFont typeface="Wingdings" panose="05000000000000000000" pitchFamily="2" charset="2"/>
              <a:buChar char="§"/>
            </a:pPr>
            <a:r>
              <a:rPr lang="cs-CZ" b="1" dirty="0" smtClean="0">
                <a:solidFill>
                  <a:srgbClr val="002060"/>
                </a:solidFill>
              </a:rPr>
              <a:t>EK</a:t>
            </a:r>
            <a:r>
              <a:rPr lang="cs-CZ" dirty="0" smtClean="0">
                <a:solidFill>
                  <a:srgbClr val="002060"/>
                </a:solidFill>
              </a:rPr>
              <a:t> – musí </a:t>
            </a:r>
            <a:r>
              <a:rPr lang="cs-CZ" u="sng" dirty="0" smtClean="0">
                <a:solidFill>
                  <a:srgbClr val="002060"/>
                </a:solidFill>
              </a:rPr>
              <a:t>fungovat transparentně</a:t>
            </a:r>
            <a:r>
              <a:rPr lang="cs-CZ" dirty="0" smtClean="0">
                <a:solidFill>
                  <a:srgbClr val="002060"/>
                </a:solidFill>
              </a:rPr>
              <a:t>; být </a:t>
            </a:r>
            <a:r>
              <a:rPr lang="cs-CZ" b="1" dirty="0" smtClean="0">
                <a:solidFill>
                  <a:srgbClr val="002060"/>
                </a:solidFill>
              </a:rPr>
              <a:t>nezávislá na výzkumnících, sponzorech a jakémkoli jiném nepatřičném vlivu </a:t>
            </a:r>
            <a:r>
              <a:rPr lang="cs-CZ" dirty="0" smtClean="0">
                <a:solidFill>
                  <a:srgbClr val="002060"/>
                </a:solidFill>
              </a:rPr>
              <a:t>a musí být řádně </a:t>
            </a:r>
            <a:r>
              <a:rPr lang="cs-CZ" b="1" dirty="0" smtClean="0">
                <a:solidFill>
                  <a:srgbClr val="002060"/>
                </a:solidFill>
              </a:rPr>
              <a:t>kvalifikovaná</a:t>
            </a:r>
          </a:p>
          <a:p>
            <a:pPr lvl="1" algn="just">
              <a:buFont typeface="Wingdings" panose="05000000000000000000" pitchFamily="2" charset="2"/>
              <a:buChar char="§"/>
            </a:pPr>
            <a:r>
              <a:rPr lang="cs-CZ" dirty="0" smtClean="0">
                <a:solidFill>
                  <a:srgbClr val="002060"/>
                </a:solidFill>
              </a:rPr>
              <a:t>EK – musí brát v úvahu </a:t>
            </a:r>
            <a:r>
              <a:rPr lang="cs-CZ" b="1" dirty="0" smtClean="0">
                <a:solidFill>
                  <a:srgbClr val="002060"/>
                </a:solidFill>
              </a:rPr>
              <a:t>zákony a vyhlášky země, kde má výzkum probíhat</a:t>
            </a:r>
            <a:r>
              <a:rPr lang="cs-CZ" dirty="0" smtClean="0">
                <a:solidFill>
                  <a:srgbClr val="002060"/>
                </a:solidFill>
              </a:rPr>
              <a:t>, jakož </a:t>
            </a:r>
            <a:r>
              <a:rPr lang="cs-CZ" b="1" dirty="0" smtClean="0">
                <a:solidFill>
                  <a:srgbClr val="002060"/>
                </a:solidFill>
              </a:rPr>
              <a:t>i příslušné mezinárodní normy a standardy</a:t>
            </a:r>
            <a:r>
              <a:rPr lang="cs-CZ" dirty="0" smtClean="0">
                <a:solidFill>
                  <a:srgbClr val="002060"/>
                </a:solidFill>
              </a:rPr>
              <a:t>.</a:t>
            </a:r>
          </a:p>
          <a:p>
            <a:pPr lvl="1" algn="just">
              <a:buFont typeface="Wingdings" panose="05000000000000000000" pitchFamily="2" charset="2"/>
              <a:buChar char="§"/>
            </a:pPr>
            <a:r>
              <a:rPr lang="cs-CZ" dirty="0" smtClean="0">
                <a:solidFill>
                  <a:srgbClr val="002060"/>
                </a:solidFill>
              </a:rPr>
              <a:t>EK musí mít právo monitorovat probíhající studie. Výzkumník = lékař – předkládá EK informace o monitoringu, zejména vážných nežádoucích účincích; a předkládá EK závěrečnou zprávu.</a:t>
            </a:r>
          </a:p>
          <a:p>
            <a:pPr lvl="1" algn="just">
              <a:buFont typeface="Wingdings" panose="05000000000000000000" pitchFamily="2" charset="2"/>
              <a:buChar char="§"/>
            </a:pPr>
            <a:r>
              <a:rPr lang="cs-CZ" dirty="0" smtClean="0">
                <a:solidFill>
                  <a:srgbClr val="002060"/>
                </a:solidFill>
              </a:rPr>
              <a:t>Změny protokolu – po odsouhlasení EK</a:t>
            </a:r>
            <a:endParaRPr lang="cs-CZ" dirty="0">
              <a:solidFill>
                <a:srgbClr val="0070C0"/>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2447004911"/>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3600400" cy="765085"/>
          </a:xfrm>
          <a:solidFill>
            <a:srgbClr val="FFC000"/>
          </a:solidFill>
          <a:ln w="12700">
            <a:solidFill>
              <a:schemeClr val="tx1">
                <a:lumMod val="75000"/>
              </a:schemeClr>
            </a:solidFill>
          </a:ln>
        </p:spPr>
        <p:txBody>
          <a:bodyPr>
            <a:normAutofit/>
          </a:bodyPr>
          <a:lstStyle/>
          <a:p>
            <a:r>
              <a:rPr lang="cs-CZ" u="sng" dirty="0" smtClean="0">
                <a:solidFill>
                  <a:schemeClr val="tx1">
                    <a:lumMod val="75000"/>
                  </a:schemeClr>
                </a:solidFill>
              </a:rPr>
              <a:t>Helsinská deklarace</a:t>
            </a:r>
            <a:endParaRPr lang="cs-CZ" sz="2800" dirty="0">
              <a:solidFill>
                <a:schemeClr val="tx1">
                  <a:lumMod val="75000"/>
                </a:schemeClr>
              </a:solidFill>
            </a:endParaRPr>
          </a:p>
        </p:txBody>
      </p:sp>
      <p:sp>
        <p:nvSpPr>
          <p:cNvPr id="3" name="Zástupný symbol pro obsah 2"/>
          <p:cNvSpPr>
            <a:spLocks noGrp="1"/>
          </p:cNvSpPr>
          <p:nvPr>
            <p:ph idx="1"/>
          </p:nvPr>
        </p:nvSpPr>
        <p:spPr>
          <a:xfrm>
            <a:off x="251520" y="1853824"/>
            <a:ext cx="8730969" cy="4725525"/>
          </a:xfrm>
        </p:spPr>
        <p:txBody>
          <a:bodyPr>
            <a:normAutofit fontScale="92500" lnSpcReduction="10000"/>
          </a:bodyPr>
          <a:lstStyle/>
          <a:p>
            <a:pPr algn="just"/>
            <a:r>
              <a:rPr lang="cs-CZ" b="1" u="sng" dirty="0" smtClean="0">
                <a:solidFill>
                  <a:srgbClr val="002060"/>
                </a:solidFill>
              </a:rPr>
              <a:t>Lékařský výzkum využívající identifikovatelný lidský materiál či data, </a:t>
            </a:r>
            <a:r>
              <a:rPr lang="cs-CZ" dirty="0" smtClean="0">
                <a:solidFill>
                  <a:srgbClr val="002060"/>
                </a:solidFill>
              </a:rPr>
              <a:t>např. výzkum materiálu nebo dat                    v biologických bankách aj. – </a:t>
            </a:r>
            <a:r>
              <a:rPr lang="cs-CZ" b="1" dirty="0" smtClean="0">
                <a:solidFill>
                  <a:srgbClr val="002060"/>
                </a:solidFill>
              </a:rPr>
              <a:t>lékaři </a:t>
            </a:r>
            <a:r>
              <a:rPr lang="cs-CZ" b="1" u="sng" dirty="0" smtClean="0">
                <a:solidFill>
                  <a:srgbClr val="002060"/>
                </a:solidFill>
              </a:rPr>
              <a:t>musí získat</a:t>
            </a:r>
            <a:r>
              <a:rPr lang="cs-CZ" b="1" dirty="0" smtClean="0">
                <a:solidFill>
                  <a:srgbClr val="002060"/>
                </a:solidFill>
              </a:rPr>
              <a:t> informovaný souhlas k jejich shromažďování, ukládání a/nebo opakovanému použití</a:t>
            </a:r>
            <a:r>
              <a:rPr lang="cs-CZ" dirty="0" smtClean="0">
                <a:solidFill>
                  <a:srgbClr val="002060"/>
                </a:solidFill>
              </a:rPr>
              <a:t>.</a:t>
            </a:r>
          </a:p>
          <a:p>
            <a:pPr algn="just"/>
            <a:r>
              <a:rPr lang="cs-CZ" b="1" dirty="0" smtClean="0">
                <a:solidFill>
                  <a:srgbClr val="002060"/>
                </a:solidFill>
              </a:rPr>
              <a:t>Výjimečně</a:t>
            </a:r>
            <a:r>
              <a:rPr lang="cs-CZ" dirty="0" smtClean="0">
                <a:solidFill>
                  <a:srgbClr val="002060"/>
                </a:solidFill>
              </a:rPr>
              <a:t> – je-li získání takového souhlasu nemožné nebo neproveditelné -  </a:t>
            </a:r>
            <a:r>
              <a:rPr lang="cs-CZ" b="1" dirty="0" smtClean="0">
                <a:solidFill>
                  <a:srgbClr val="002060"/>
                </a:solidFill>
              </a:rPr>
              <a:t>musí být souhlas etické komise</a:t>
            </a:r>
          </a:p>
          <a:p>
            <a:pPr algn="just"/>
            <a:r>
              <a:rPr lang="cs-CZ" i="1" dirty="0" smtClean="0">
                <a:solidFill>
                  <a:srgbClr val="002060"/>
                </a:solidFill>
              </a:rPr>
              <a:t>Neověřené postupy v klinické praxi</a:t>
            </a:r>
            <a:r>
              <a:rPr lang="cs-CZ" dirty="0" smtClean="0">
                <a:solidFill>
                  <a:srgbClr val="002060"/>
                </a:solidFill>
              </a:rPr>
              <a:t> – </a:t>
            </a:r>
            <a:r>
              <a:rPr lang="cs-CZ" i="1" dirty="0" smtClean="0">
                <a:solidFill>
                  <a:srgbClr val="002060"/>
                </a:solidFill>
              </a:rPr>
              <a:t>pro individuální léčbu pacienta – lékař musí konzultovat s experty + souhlas pacienta či zákonného zástupce + jedině, pokud podle mínění lékaře skýtá naději na záchranu života, uzdravení nebo úlevu při utrpení.</a:t>
            </a: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a:xfrm>
            <a:off x="2096725" y="548680"/>
            <a:ext cx="5040000" cy="252000"/>
          </a:xfrm>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1278577515"/>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1035115"/>
          </a:xfrm>
          <a:solidFill>
            <a:srgbClr val="FFC000"/>
          </a:solidFill>
          <a:ln w="12700">
            <a:solidFill>
              <a:schemeClr val="tx1">
                <a:lumMod val="75000"/>
              </a:schemeClr>
            </a:solidFill>
          </a:ln>
        </p:spPr>
        <p:txBody>
          <a:bodyPr>
            <a:normAutofit/>
          </a:bodyPr>
          <a:lstStyle/>
          <a:p>
            <a:r>
              <a:rPr lang="cs-CZ" u="sng" dirty="0" smtClean="0">
                <a:solidFill>
                  <a:schemeClr val="tx1">
                    <a:lumMod val="75000"/>
                  </a:schemeClr>
                </a:solidFill>
              </a:rPr>
              <a:t>Etická komise</a:t>
            </a:r>
            <a:r>
              <a:rPr lang="cs-CZ" b="0" dirty="0" smtClean="0">
                <a:solidFill>
                  <a:schemeClr val="tx1">
                    <a:lumMod val="75000"/>
                  </a:schemeClr>
                </a:solidFill>
              </a:rPr>
              <a:t> – zákon 268/2014 Sb., § 16</a:t>
            </a:r>
            <a:br>
              <a:rPr lang="cs-CZ" b="0" dirty="0" smtClean="0">
                <a:solidFill>
                  <a:schemeClr val="tx1">
                    <a:lumMod val="75000"/>
                  </a:schemeClr>
                </a:solidFill>
              </a:rPr>
            </a:br>
            <a:r>
              <a:rPr lang="cs-CZ" sz="2800" dirty="0" smtClean="0">
                <a:solidFill>
                  <a:schemeClr val="tx1">
                    <a:lumMod val="75000"/>
                  </a:schemeClr>
                </a:solidFill>
              </a:rPr>
              <a:t>                         - pro klinické zkoušky ZP</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2213865"/>
            <a:ext cx="8229600" cy="4095454"/>
          </a:xfrm>
        </p:spPr>
        <p:txBody>
          <a:bodyPr>
            <a:normAutofit lnSpcReduction="10000"/>
          </a:bodyPr>
          <a:lstStyle/>
          <a:p>
            <a:pPr algn="just"/>
            <a:r>
              <a:rPr lang="cs-CZ" b="1" dirty="0" smtClean="0">
                <a:solidFill>
                  <a:schemeClr val="tx1">
                    <a:lumMod val="75000"/>
                  </a:schemeClr>
                </a:solidFill>
              </a:rPr>
              <a:t>Etickou komisí se rozumí poradní orgán poskytovatele zdravotních služeb, jehož úkolem je dohled nad klinickými zkouškami v rozsahu ochrany práv a bezpečnosti subjektů hodnocení s důrazem kladeným na etická hlediska.</a:t>
            </a:r>
          </a:p>
          <a:p>
            <a:pPr algn="just"/>
            <a:r>
              <a:rPr lang="cs-CZ" b="1" i="1" dirty="0" smtClean="0">
                <a:solidFill>
                  <a:srgbClr val="0070C0"/>
                </a:solidFill>
              </a:rPr>
              <a:t>Nejméně </a:t>
            </a:r>
            <a:r>
              <a:rPr lang="cs-CZ" b="1" i="1" dirty="0">
                <a:solidFill>
                  <a:srgbClr val="0070C0"/>
                </a:solidFill>
              </a:rPr>
              <a:t>5 </a:t>
            </a:r>
            <a:r>
              <a:rPr lang="cs-CZ" b="1" i="1" dirty="0" smtClean="0">
                <a:solidFill>
                  <a:srgbClr val="0070C0"/>
                </a:solidFill>
              </a:rPr>
              <a:t>členů: zdravotnickými pracovníky (nadpoloviční většina) a dalšími členy</a:t>
            </a:r>
          </a:p>
          <a:p>
            <a:pPr algn="just"/>
            <a:r>
              <a:rPr lang="cs-CZ" b="1" i="1" dirty="0" smtClean="0">
                <a:solidFill>
                  <a:srgbClr val="0070C0"/>
                </a:solidFill>
              </a:rPr>
              <a:t>Předsedu a další členy EK jmenuje a odvolává </a:t>
            </a:r>
            <a:r>
              <a:rPr lang="cs-CZ" b="1" i="1" u="sng" dirty="0" smtClean="0">
                <a:solidFill>
                  <a:srgbClr val="0070C0"/>
                </a:solidFill>
              </a:rPr>
              <a:t>statutární orgán poskytovatele zdravotních služeb</a:t>
            </a:r>
            <a:endParaRPr lang="cs-CZ" i="1" dirty="0">
              <a:solidFill>
                <a:srgbClr val="0070C0"/>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1903143023"/>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7245805" cy="1035115"/>
          </a:xfrm>
          <a:solidFill>
            <a:srgbClr val="FFC000"/>
          </a:solidFill>
          <a:ln w="12700">
            <a:solidFill>
              <a:schemeClr val="tx1">
                <a:lumMod val="75000"/>
              </a:schemeClr>
            </a:solidFill>
          </a:ln>
        </p:spPr>
        <p:txBody>
          <a:bodyPr>
            <a:normAutofit/>
          </a:bodyPr>
          <a:lstStyle/>
          <a:p>
            <a:r>
              <a:rPr lang="cs-CZ" u="sng" dirty="0" smtClean="0">
                <a:solidFill>
                  <a:schemeClr val="tx1">
                    <a:lumMod val="75000"/>
                  </a:schemeClr>
                </a:solidFill>
              </a:rPr>
              <a:t>Etická komise</a:t>
            </a:r>
            <a:r>
              <a:rPr lang="cs-CZ" b="0" dirty="0" smtClean="0">
                <a:solidFill>
                  <a:schemeClr val="tx1">
                    <a:lumMod val="75000"/>
                  </a:schemeClr>
                </a:solidFill>
              </a:rPr>
              <a:t> – zákon 268/2014 Sb., § 16</a:t>
            </a:r>
            <a:br>
              <a:rPr lang="cs-CZ" b="0" dirty="0" smtClean="0">
                <a:solidFill>
                  <a:schemeClr val="tx1">
                    <a:lumMod val="75000"/>
                  </a:schemeClr>
                </a:solidFill>
              </a:rPr>
            </a:br>
            <a:r>
              <a:rPr lang="cs-CZ" sz="2800" dirty="0" smtClean="0">
                <a:solidFill>
                  <a:schemeClr val="tx1">
                    <a:lumMod val="75000"/>
                  </a:schemeClr>
                </a:solidFill>
              </a:rPr>
              <a:t>                         - pro klinické zkoušky ZP</a:t>
            </a:r>
            <a:endParaRPr lang="cs-CZ" sz="2800" dirty="0">
              <a:solidFill>
                <a:schemeClr val="tx1">
                  <a:lumMod val="75000"/>
                </a:schemeClr>
              </a:solidFill>
            </a:endParaRPr>
          </a:p>
        </p:txBody>
      </p:sp>
      <p:sp>
        <p:nvSpPr>
          <p:cNvPr id="3" name="Zástupný symbol pro obsah 2"/>
          <p:cNvSpPr>
            <a:spLocks noGrp="1"/>
          </p:cNvSpPr>
          <p:nvPr>
            <p:ph idx="1"/>
          </p:nvPr>
        </p:nvSpPr>
        <p:spPr>
          <a:xfrm>
            <a:off x="386535" y="2303875"/>
            <a:ext cx="8229600" cy="4005446"/>
          </a:xfrm>
        </p:spPr>
        <p:txBody>
          <a:bodyPr>
            <a:normAutofit/>
          </a:bodyPr>
          <a:lstStyle/>
          <a:p>
            <a:pPr algn="just"/>
            <a:r>
              <a:rPr lang="cs-CZ" b="1" dirty="0" smtClean="0">
                <a:solidFill>
                  <a:schemeClr val="tx1">
                    <a:lumMod val="75000"/>
                  </a:schemeClr>
                </a:solidFill>
              </a:rPr>
              <a:t>Členy EK – mohou být pouze fyzické osoby, které nebyly odsouzeny za spáchání úmyslného trestného činu a předložily:</a:t>
            </a:r>
          </a:p>
          <a:p>
            <a:pPr marL="514350" indent="-514350" algn="just">
              <a:buAutoNum type="alphaLcParenR"/>
            </a:pPr>
            <a:r>
              <a:rPr lang="cs-CZ" b="1" i="1" dirty="0" smtClean="0">
                <a:solidFill>
                  <a:srgbClr val="0070C0"/>
                </a:solidFill>
              </a:rPr>
              <a:t>Výpis z trestního rejstříku</a:t>
            </a:r>
          </a:p>
          <a:p>
            <a:pPr marL="514350" indent="-514350" algn="just">
              <a:buAutoNum type="alphaLcParenR"/>
            </a:pPr>
            <a:r>
              <a:rPr lang="cs-CZ" b="1" i="1" dirty="0" smtClean="0">
                <a:solidFill>
                  <a:srgbClr val="0070C0"/>
                </a:solidFill>
              </a:rPr>
              <a:t>Písemný souhlas se svým členstvím v EK</a:t>
            </a:r>
          </a:p>
          <a:p>
            <a:pPr marL="514350" indent="-514350" algn="just">
              <a:buAutoNum type="alphaLcParenR"/>
            </a:pPr>
            <a:r>
              <a:rPr lang="cs-CZ" b="1" i="1" dirty="0" smtClean="0">
                <a:solidFill>
                  <a:srgbClr val="0070C0"/>
                </a:solidFill>
              </a:rPr>
              <a:t>Čestné prohlášení, že nemají střet zájmů</a:t>
            </a:r>
          </a:p>
          <a:p>
            <a:pPr marL="514350" indent="-514350" algn="just">
              <a:buAutoNum type="alphaLcParenR"/>
            </a:pPr>
            <a:r>
              <a:rPr lang="cs-CZ" b="1" i="1" dirty="0" smtClean="0">
                <a:solidFill>
                  <a:srgbClr val="0070C0"/>
                </a:solidFill>
              </a:rPr>
              <a:t>Písemný souhlas se zachováváním mlčenlivosti</a:t>
            </a:r>
            <a:endParaRPr lang="cs-CZ" i="1" dirty="0">
              <a:solidFill>
                <a:srgbClr val="0070C0"/>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smtClean="0"/>
              <a:t>Etická komise – úloha ve výzkumu</a:t>
            </a:r>
            <a:endParaRPr lang="cs-CZ" dirty="0"/>
          </a:p>
        </p:txBody>
      </p:sp>
    </p:spTree>
    <p:extLst>
      <p:ext uri="{BB962C8B-B14F-4D97-AF65-F5344CB8AC3E}">
        <p14:creationId xmlns:p14="http://schemas.microsoft.com/office/powerpoint/2010/main" val="1986554850"/>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7110790" cy="1125125"/>
          </a:xfrm>
          <a:solidFill>
            <a:srgbClr val="FFC000"/>
          </a:solidFill>
          <a:ln w="12700">
            <a:solidFill>
              <a:schemeClr val="bg2">
                <a:lumMod val="25000"/>
              </a:schemeClr>
            </a:solidFill>
          </a:ln>
        </p:spPr>
        <p:txBody>
          <a:bodyPr>
            <a:normAutofit/>
          </a:bodyPr>
          <a:lstStyle/>
          <a:p>
            <a:r>
              <a:rPr lang="cs-CZ" u="sng" dirty="0" smtClean="0">
                <a:solidFill>
                  <a:schemeClr val="tx1">
                    <a:lumMod val="75000"/>
                  </a:schemeClr>
                </a:solidFill>
              </a:rPr>
              <a:t>Etická komise</a:t>
            </a:r>
            <a:r>
              <a:rPr lang="cs-CZ" b="0" dirty="0" smtClean="0">
                <a:solidFill>
                  <a:schemeClr val="tx1">
                    <a:lumMod val="75000"/>
                  </a:schemeClr>
                </a:solidFill>
              </a:rPr>
              <a:t> – zákon 268/2014 Sb., § 16</a:t>
            </a:r>
            <a:br>
              <a:rPr lang="cs-CZ" b="0" dirty="0" smtClean="0">
                <a:solidFill>
                  <a:schemeClr val="tx1">
                    <a:lumMod val="75000"/>
                  </a:schemeClr>
                </a:solidFill>
              </a:rPr>
            </a:br>
            <a:r>
              <a:rPr lang="cs-CZ" sz="2800" dirty="0" smtClean="0">
                <a:solidFill>
                  <a:schemeClr val="tx1">
                    <a:lumMod val="75000"/>
                  </a:schemeClr>
                </a:solidFill>
              </a:rPr>
              <a:t>                         - pro klinické zkoušky ZP</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2213865"/>
            <a:ext cx="8229600" cy="4095454"/>
          </a:xfrm>
        </p:spPr>
        <p:txBody>
          <a:bodyPr>
            <a:normAutofit/>
          </a:bodyPr>
          <a:lstStyle/>
          <a:p>
            <a:pPr algn="just"/>
            <a:r>
              <a:rPr lang="cs-CZ" sz="2600" b="1" dirty="0" smtClean="0">
                <a:solidFill>
                  <a:schemeClr val="tx1">
                    <a:lumMod val="75000"/>
                  </a:schemeClr>
                </a:solidFill>
              </a:rPr>
              <a:t>Vyslovuje </a:t>
            </a:r>
            <a:r>
              <a:rPr lang="cs-CZ" sz="2600" b="1" u="sng" dirty="0" smtClean="0">
                <a:solidFill>
                  <a:schemeClr val="tx1">
                    <a:lumMod val="75000"/>
                  </a:schemeClr>
                </a:solidFill>
              </a:rPr>
              <a:t>písemný souhlas</a:t>
            </a:r>
            <a:r>
              <a:rPr lang="cs-CZ" sz="2600" b="1" dirty="0" smtClean="0">
                <a:solidFill>
                  <a:schemeClr val="tx1">
                    <a:lumMod val="75000"/>
                  </a:schemeClr>
                </a:solidFill>
              </a:rPr>
              <a:t> s provedením klinické zkoušky ZP </a:t>
            </a:r>
          </a:p>
          <a:p>
            <a:pPr algn="just"/>
            <a:r>
              <a:rPr lang="cs-CZ" sz="2600" b="1" dirty="0" smtClean="0">
                <a:solidFill>
                  <a:schemeClr val="tx1">
                    <a:lumMod val="75000"/>
                  </a:schemeClr>
                </a:solidFill>
              </a:rPr>
              <a:t>Vykonává dohled nad průběhem klinické zkoušky ZP z hlediska bezpečnosti a zachování práv subjektů hodnocení </a:t>
            </a:r>
          </a:p>
          <a:p>
            <a:pPr algn="just"/>
            <a:r>
              <a:rPr lang="cs-CZ" sz="2600" b="1" i="1" dirty="0" smtClean="0">
                <a:solidFill>
                  <a:srgbClr val="0070C0"/>
                </a:solidFill>
              </a:rPr>
              <a:t>Hodnotí – zejm. odbornou způsobilost zkoušejících, včetně hlavního zkoušejícího, vhodnost zvolených postupů a skupin subjektů hodnocení </a:t>
            </a:r>
            <a:r>
              <a:rPr lang="cs-CZ" sz="2600" i="1" dirty="0" smtClean="0">
                <a:solidFill>
                  <a:srgbClr val="0070C0"/>
                </a:solidFill>
              </a:rPr>
              <a:t>(nezávisle na zadavateli a zkoušejícím)</a:t>
            </a:r>
            <a:endParaRPr lang="cs-CZ" sz="2600" i="1" dirty="0">
              <a:solidFill>
                <a:srgbClr val="0070C0"/>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1671737846"/>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7380820" cy="1035115"/>
          </a:xfrm>
          <a:solidFill>
            <a:srgbClr val="FFC000"/>
          </a:solidFill>
          <a:ln w="12700">
            <a:solidFill>
              <a:schemeClr val="bg2">
                <a:lumMod val="25000"/>
              </a:schemeClr>
            </a:solidFill>
          </a:ln>
        </p:spPr>
        <p:txBody>
          <a:bodyPr>
            <a:normAutofit/>
          </a:bodyPr>
          <a:lstStyle/>
          <a:p>
            <a:r>
              <a:rPr lang="cs-CZ" u="sng" dirty="0" smtClean="0">
                <a:solidFill>
                  <a:schemeClr val="tx1">
                    <a:lumMod val="75000"/>
                  </a:schemeClr>
                </a:solidFill>
              </a:rPr>
              <a:t>Etická komise</a:t>
            </a:r>
            <a:r>
              <a:rPr lang="cs-CZ" b="0" dirty="0" smtClean="0">
                <a:solidFill>
                  <a:schemeClr val="tx1">
                    <a:lumMod val="75000"/>
                  </a:schemeClr>
                </a:solidFill>
              </a:rPr>
              <a:t> – zákon 268/2014 Sb., § 16</a:t>
            </a:r>
            <a:br>
              <a:rPr lang="cs-CZ" b="0" dirty="0" smtClean="0">
                <a:solidFill>
                  <a:schemeClr val="tx1">
                    <a:lumMod val="75000"/>
                  </a:schemeClr>
                </a:solidFill>
              </a:rPr>
            </a:br>
            <a:r>
              <a:rPr lang="cs-CZ" sz="2800" dirty="0" smtClean="0">
                <a:solidFill>
                  <a:schemeClr val="tx1">
                    <a:lumMod val="75000"/>
                  </a:schemeClr>
                </a:solidFill>
              </a:rPr>
              <a:t>                         - pro klinické zkoušky ZP</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2078850"/>
            <a:ext cx="8229600" cy="4230469"/>
          </a:xfrm>
        </p:spPr>
        <p:txBody>
          <a:bodyPr>
            <a:normAutofit/>
          </a:bodyPr>
          <a:lstStyle/>
          <a:p>
            <a:pPr algn="just"/>
            <a:r>
              <a:rPr lang="cs-CZ" b="1" dirty="0" smtClean="0">
                <a:solidFill>
                  <a:schemeClr val="tx1">
                    <a:lumMod val="75000"/>
                  </a:schemeClr>
                </a:solidFill>
              </a:rPr>
              <a:t>Ustavuje – </a:t>
            </a:r>
            <a:r>
              <a:rPr lang="cs-CZ" b="1" u="sng" dirty="0" smtClean="0">
                <a:solidFill>
                  <a:schemeClr val="tx1">
                    <a:lumMod val="75000"/>
                  </a:schemeClr>
                </a:solidFill>
              </a:rPr>
              <a:t>poskytovatel zdravotních služeb</a:t>
            </a:r>
            <a:r>
              <a:rPr lang="cs-CZ" b="1" dirty="0" smtClean="0">
                <a:solidFill>
                  <a:schemeClr val="tx1">
                    <a:lumMod val="75000"/>
                  </a:schemeClr>
                </a:solidFill>
              </a:rPr>
              <a:t>,               </a:t>
            </a:r>
            <a:r>
              <a:rPr lang="cs-CZ" dirty="0" smtClean="0">
                <a:solidFill>
                  <a:schemeClr val="tx1">
                    <a:lumMod val="75000"/>
                  </a:schemeClr>
                </a:solidFill>
              </a:rPr>
              <a:t>u kterého si zadavatel objednal provedení KZ ZP </a:t>
            </a:r>
          </a:p>
          <a:p>
            <a:pPr algn="just"/>
            <a:r>
              <a:rPr lang="cs-CZ" b="1" dirty="0" smtClean="0">
                <a:solidFill>
                  <a:schemeClr val="tx1">
                    <a:lumMod val="75000"/>
                  </a:schemeClr>
                </a:solidFill>
              </a:rPr>
              <a:t>EK</a:t>
            </a:r>
            <a:r>
              <a:rPr lang="cs-CZ" dirty="0" smtClean="0">
                <a:solidFill>
                  <a:schemeClr val="tx1">
                    <a:lumMod val="75000"/>
                  </a:schemeClr>
                </a:solidFill>
              </a:rPr>
              <a:t> může na základě </a:t>
            </a:r>
            <a:r>
              <a:rPr lang="cs-CZ" b="1" dirty="0" smtClean="0">
                <a:solidFill>
                  <a:schemeClr val="tx1">
                    <a:lumMod val="75000"/>
                  </a:schemeClr>
                </a:solidFill>
              </a:rPr>
              <a:t>písemné smlouvy </a:t>
            </a:r>
            <a:r>
              <a:rPr lang="cs-CZ" dirty="0" smtClean="0">
                <a:solidFill>
                  <a:schemeClr val="tx1">
                    <a:lumMod val="75000"/>
                  </a:schemeClr>
                </a:solidFill>
              </a:rPr>
              <a:t>uzavřené </a:t>
            </a:r>
            <a:br>
              <a:rPr lang="cs-CZ" dirty="0" smtClean="0">
                <a:solidFill>
                  <a:schemeClr val="tx1">
                    <a:lumMod val="75000"/>
                  </a:schemeClr>
                </a:solidFill>
              </a:rPr>
            </a:br>
            <a:r>
              <a:rPr lang="cs-CZ" dirty="0" smtClean="0">
                <a:solidFill>
                  <a:schemeClr val="tx1">
                    <a:lumMod val="75000"/>
                  </a:schemeClr>
                </a:solidFill>
              </a:rPr>
              <a:t>s poskytovatelem zdravotních služeb, který ji neustavil, působit i jako EK pro tohoto poskytovatele zdravotních služeb </a:t>
            </a:r>
          </a:p>
          <a:p>
            <a:pPr algn="just"/>
            <a:r>
              <a:rPr lang="cs-CZ" i="1" dirty="0" smtClean="0">
                <a:solidFill>
                  <a:srgbClr val="0070C0"/>
                </a:solidFill>
              </a:rPr>
              <a:t>Podmínky pro činnost EK  zajistí poskytovatel zdravotních služeb, který ji ustavil</a:t>
            </a:r>
            <a:endParaRPr lang="cs-CZ" i="1" dirty="0">
              <a:solidFill>
                <a:srgbClr val="0070C0"/>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3928072959"/>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1125125"/>
          </a:xfrm>
          <a:solidFill>
            <a:srgbClr val="FFC000"/>
          </a:solidFill>
          <a:ln w="12700">
            <a:solidFill>
              <a:schemeClr val="bg2">
                <a:lumMod val="25000"/>
              </a:schemeClr>
            </a:solidFill>
          </a:ln>
        </p:spPr>
        <p:txBody>
          <a:bodyPr>
            <a:normAutofit/>
          </a:bodyPr>
          <a:lstStyle/>
          <a:p>
            <a:r>
              <a:rPr lang="cs-CZ" u="sng" dirty="0" smtClean="0">
                <a:solidFill>
                  <a:schemeClr val="tx1">
                    <a:lumMod val="75000"/>
                  </a:schemeClr>
                </a:solidFill>
              </a:rPr>
              <a:t>Etická komise</a:t>
            </a:r>
            <a:r>
              <a:rPr lang="cs-CZ" b="0" dirty="0" smtClean="0">
                <a:solidFill>
                  <a:schemeClr val="tx1">
                    <a:lumMod val="75000"/>
                  </a:schemeClr>
                </a:solidFill>
              </a:rPr>
              <a:t> – zákon 268/2014 Sb., § 16</a:t>
            </a:r>
            <a:br>
              <a:rPr lang="cs-CZ" b="0" dirty="0" smtClean="0">
                <a:solidFill>
                  <a:schemeClr val="tx1">
                    <a:lumMod val="75000"/>
                  </a:schemeClr>
                </a:solidFill>
              </a:rPr>
            </a:br>
            <a:r>
              <a:rPr lang="cs-CZ" sz="2800" dirty="0" smtClean="0">
                <a:solidFill>
                  <a:schemeClr val="tx1">
                    <a:lumMod val="75000"/>
                  </a:schemeClr>
                </a:solidFill>
              </a:rPr>
              <a:t>                         - pro klinické zkoušky ZP</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2213865"/>
            <a:ext cx="8229600" cy="4095454"/>
          </a:xfrm>
        </p:spPr>
        <p:txBody>
          <a:bodyPr>
            <a:normAutofit lnSpcReduction="10000"/>
          </a:bodyPr>
          <a:lstStyle/>
          <a:p>
            <a:pPr algn="just"/>
            <a:r>
              <a:rPr lang="cs-CZ" b="1" dirty="0" smtClean="0">
                <a:solidFill>
                  <a:schemeClr val="tx1">
                    <a:lumMod val="75000"/>
                  </a:schemeClr>
                </a:solidFill>
              </a:rPr>
              <a:t>Jednání EK – ústní a neveřejná</a:t>
            </a:r>
          </a:p>
          <a:p>
            <a:pPr algn="just"/>
            <a:r>
              <a:rPr lang="cs-CZ" b="1" dirty="0" smtClean="0">
                <a:solidFill>
                  <a:schemeClr val="tx1">
                    <a:lumMod val="75000"/>
                  </a:schemeClr>
                </a:solidFill>
              </a:rPr>
              <a:t>Hlasování EK – je veřejné</a:t>
            </a:r>
          </a:p>
          <a:p>
            <a:pPr algn="just"/>
            <a:r>
              <a:rPr lang="cs-CZ" b="1" dirty="0" smtClean="0">
                <a:solidFill>
                  <a:schemeClr val="tx1">
                    <a:lumMod val="75000"/>
                  </a:schemeClr>
                </a:solidFill>
              </a:rPr>
              <a:t>EK se usnáší nadpoloviční většinou, při rovnosti hlasů rozhoduje hlas předsedy EK</a:t>
            </a:r>
          </a:p>
          <a:p>
            <a:pPr algn="just"/>
            <a:r>
              <a:rPr lang="cs-CZ" b="1" dirty="0" smtClean="0">
                <a:solidFill>
                  <a:schemeClr val="tx1">
                    <a:lumMod val="75000"/>
                  </a:schemeClr>
                </a:solidFill>
              </a:rPr>
              <a:t>Poskytovatel zdravotních služeb – oznamuje Ústavu:</a:t>
            </a:r>
          </a:p>
          <a:p>
            <a:pPr lvl="1" algn="just"/>
            <a:r>
              <a:rPr lang="cs-CZ" b="1" dirty="0" smtClean="0">
                <a:solidFill>
                  <a:schemeClr val="tx1">
                    <a:lumMod val="75000"/>
                  </a:schemeClr>
                </a:solidFill>
              </a:rPr>
              <a:t>Ustavení EK a její složení </a:t>
            </a:r>
            <a:r>
              <a:rPr lang="cs-CZ" dirty="0" smtClean="0">
                <a:solidFill>
                  <a:schemeClr val="tx1">
                    <a:lumMod val="75000"/>
                  </a:schemeClr>
                </a:solidFill>
              </a:rPr>
              <a:t>(do 30 dnů)</a:t>
            </a:r>
          </a:p>
          <a:p>
            <a:pPr lvl="1" algn="just"/>
            <a:r>
              <a:rPr lang="cs-CZ" b="1" dirty="0" smtClean="0">
                <a:solidFill>
                  <a:schemeClr val="tx1">
                    <a:lumMod val="75000"/>
                  </a:schemeClr>
                </a:solidFill>
              </a:rPr>
              <a:t>Zrušení EK </a:t>
            </a:r>
            <a:r>
              <a:rPr lang="cs-CZ" dirty="0" smtClean="0">
                <a:solidFill>
                  <a:schemeClr val="tx1">
                    <a:lumMod val="75000"/>
                  </a:schemeClr>
                </a:solidFill>
              </a:rPr>
              <a:t>(neprodleně)</a:t>
            </a:r>
          </a:p>
          <a:p>
            <a:pPr algn="just"/>
            <a:r>
              <a:rPr lang="cs-CZ" dirty="0" smtClean="0">
                <a:solidFill>
                  <a:schemeClr val="tx1">
                    <a:lumMod val="75000"/>
                  </a:schemeClr>
                </a:solidFill>
              </a:rPr>
              <a:t>SÚKL – zveřejňuje seznam EK</a:t>
            </a:r>
            <a:r>
              <a:rPr lang="cs-CZ" i="1" dirty="0" smtClean="0">
                <a:solidFill>
                  <a:schemeClr val="tx1">
                    <a:lumMod val="75000"/>
                  </a:schemeClr>
                </a:solidFill>
              </a:rPr>
              <a:t> </a:t>
            </a:r>
          </a:p>
          <a:p>
            <a:pPr lvl="1" algn="just"/>
            <a:r>
              <a:rPr lang="cs-CZ" i="1" dirty="0" smtClean="0">
                <a:solidFill>
                  <a:schemeClr val="tx1">
                    <a:lumMod val="75000"/>
                  </a:schemeClr>
                </a:solidFill>
              </a:rPr>
              <a:t>(dnes společný s EK pro KH LP)</a:t>
            </a:r>
            <a:endParaRPr lang="cs-CZ" i="1" dirty="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Zástupný symbol pro text 7"/>
          <p:cNvSpPr>
            <a:spLocks noGrp="1"/>
          </p:cNvSpPr>
          <p:nvPr>
            <p:ph type="body" sz="quarter" idx="13"/>
          </p:nvPr>
        </p:nvSpPr>
        <p:spPr/>
        <p:txBody>
          <a:bodyPr/>
          <a:lstStyle/>
          <a:p>
            <a:r>
              <a:rPr lang="cs-CZ" dirty="0"/>
              <a:t>Etická komise – úloha ve výzkumu</a:t>
            </a:r>
          </a:p>
        </p:txBody>
      </p:sp>
    </p:spTree>
    <p:extLst>
      <p:ext uri="{BB962C8B-B14F-4D97-AF65-F5344CB8AC3E}">
        <p14:creationId xmlns:p14="http://schemas.microsoft.com/office/powerpoint/2010/main" val="96433519"/>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855095"/>
          </a:xfrm>
          <a:solidFill>
            <a:srgbClr val="FFC000"/>
          </a:solidFill>
          <a:ln w="12700">
            <a:solidFill>
              <a:schemeClr val="bg2">
                <a:lumMod val="25000"/>
              </a:schemeClr>
            </a:solidFill>
          </a:ln>
        </p:spPr>
        <p:txBody>
          <a:bodyPr>
            <a:normAutofit fontScale="90000"/>
          </a:bodyPr>
          <a:lstStyle/>
          <a:p>
            <a:r>
              <a:rPr lang="cs-CZ" u="sng" dirty="0" smtClean="0">
                <a:solidFill>
                  <a:schemeClr val="tx1">
                    <a:lumMod val="75000"/>
                  </a:schemeClr>
                </a:solidFill>
              </a:rPr>
              <a:t>Etická komise pro KH LP </a:t>
            </a:r>
            <a:r>
              <a:rPr lang="cs-CZ" b="0" dirty="0" smtClean="0">
                <a:solidFill>
                  <a:schemeClr val="tx1">
                    <a:lumMod val="75000"/>
                  </a:schemeClr>
                </a:solidFill>
              </a:rPr>
              <a:t>– zákon č. 378/2007 Sb.,            o léčivech –  § 53</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1943835"/>
            <a:ext cx="8229600" cy="4365484"/>
          </a:xfrm>
        </p:spPr>
        <p:txBody>
          <a:bodyPr>
            <a:normAutofit/>
          </a:bodyPr>
          <a:lstStyle/>
          <a:p>
            <a:pPr algn="just"/>
            <a:r>
              <a:rPr lang="cs-CZ" dirty="0" smtClean="0">
                <a:solidFill>
                  <a:schemeClr val="tx1">
                    <a:lumMod val="75000"/>
                  </a:schemeClr>
                </a:solidFill>
              </a:rPr>
              <a:t>Etickou </a:t>
            </a:r>
            <a:r>
              <a:rPr lang="cs-CZ" dirty="0">
                <a:solidFill>
                  <a:schemeClr val="tx1">
                    <a:lumMod val="75000"/>
                  </a:schemeClr>
                </a:solidFill>
              </a:rPr>
              <a:t>komisí je </a:t>
            </a:r>
            <a:r>
              <a:rPr lang="cs-CZ" b="1" dirty="0">
                <a:solidFill>
                  <a:schemeClr val="tx1">
                    <a:lumMod val="75000"/>
                  </a:schemeClr>
                </a:solidFill>
              </a:rPr>
              <a:t>nezávislý orgán </a:t>
            </a:r>
            <a:r>
              <a:rPr lang="cs-CZ" dirty="0">
                <a:solidFill>
                  <a:schemeClr val="tx1">
                    <a:lumMod val="75000"/>
                  </a:schemeClr>
                </a:solidFill>
              </a:rPr>
              <a:t>tvořený </a:t>
            </a:r>
            <a:r>
              <a:rPr lang="cs-CZ" b="1" dirty="0">
                <a:solidFill>
                  <a:schemeClr val="tx1">
                    <a:lumMod val="75000"/>
                  </a:schemeClr>
                </a:solidFill>
              </a:rPr>
              <a:t>odborníky z oblasti zdravotnictví</a:t>
            </a:r>
            <a:r>
              <a:rPr lang="cs-CZ" dirty="0">
                <a:solidFill>
                  <a:schemeClr val="tx1">
                    <a:lumMod val="75000"/>
                  </a:schemeClr>
                </a:solidFill>
              </a:rPr>
              <a:t> a </a:t>
            </a:r>
            <a:r>
              <a:rPr lang="cs-CZ" b="1" dirty="0">
                <a:solidFill>
                  <a:schemeClr val="tx1">
                    <a:lumMod val="75000"/>
                  </a:schemeClr>
                </a:solidFill>
              </a:rPr>
              <a:t>osobami bez vzdělání </a:t>
            </a:r>
            <a:r>
              <a:rPr lang="cs-CZ" b="1" dirty="0" smtClean="0">
                <a:solidFill>
                  <a:schemeClr val="tx1">
                    <a:lumMod val="75000"/>
                  </a:schemeClr>
                </a:solidFill>
              </a:rPr>
              <a:t>           z </a:t>
            </a:r>
            <a:r>
              <a:rPr lang="cs-CZ" b="1" dirty="0">
                <a:solidFill>
                  <a:schemeClr val="tx1">
                    <a:lumMod val="75000"/>
                  </a:schemeClr>
                </a:solidFill>
              </a:rPr>
              <a:t>oblasti lékařství</a:t>
            </a:r>
            <a:r>
              <a:rPr lang="cs-CZ" dirty="0">
                <a:solidFill>
                  <a:schemeClr val="tx1">
                    <a:lumMod val="75000"/>
                  </a:schemeClr>
                </a:solidFill>
              </a:rPr>
              <a:t>, jejichž </a:t>
            </a:r>
            <a:r>
              <a:rPr lang="cs-CZ" b="1" dirty="0">
                <a:solidFill>
                  <a:schemeClr val="tx1">
                    <a:lumMod val="75000"/>
                  </a:schemeClr>
                </a:solidFill>
              </a:rPr>
              <a:t>povinností je chránit práva, bezpečnost a zdraví subjektů hodnocení </a:t>
            </a:r>
            <a:r>
              <a:rPr lang="cs-CZ" dirty="0">
                <a:solidFill>
                  <a:schemeClr val="tx1">
                    <a:lumMod val="75000"/>
                  </a:schemeClr>
                </a:solidFill>
              </a:rPr>
              <a:t>a zajistit tuto ochranu i vyjádřením svého </a:t>
            </a:r>
            <a:r>
              <a:rPr lang="cs-CZ" b="1" dirty="0">
                <a:solidFill>
                  <a:schemeClr val="tx1">
                    <a:lumMod val="75000"/>
                  </a:schemeClr>
                </a:solidFill>
              </a:rPr>
              <a:t>stanoviska </a:t>
            </a:r>
            <a:r>
              <a:rPr lang="cs-CZ" b="1" dirty="0" smtClean="0">
                <a:solidFill>
                  <a:schemeClr val="tx1">
                    <a:lumMod val="75000"/>
                  </a:schemeClr>
                </a:solidFill>
              </a:rPr>
              <a:t>     k </a:t>
            </a:r>
            <a:r>
              <a:rPr lang="cs-CZ" b="1" dirty="0">
                <a:solidFill>
                  <a:schemeClr val="tx1">
                    <a:lumMod val="75000"/>
                  </a:schemeClr>
                </a:solidFill>
              </a:rPr>
              <a:t>protokolu klinického hodnocení</a:t>
            </a:r>
            <a:r>
              <a:rPr lang="cs-CZ" dirty="0">
                <a:solidFill>
                  <a:schemeClr val="tx1">
                    <a:lumMod val="75000"/>
                  </a:schemeClr>
                </a:solidFill>
              </a:rPr>
              <a:t>, </a:t>
            </a:r>
            <a:r>
              <a:rPr lang="cs-CZ" b="1" dirty="0">
                <a:solidFill>
                  <a:schemeClr val="tx1">
                    <a:lumMod val="75000"/>
                  </a:schemeClr>
                </a:solidFill>
              </a:rPr>
              <a:t>vhodnosti zkoušejících a zařízení, k metodám a dokumentům </a:t>
            </a:r>
            <a:r>
              <a:rPr lang="cs-CZ" dirty="0">
                <a:solidFill>
                  <a:schemeClr val="tx1">
                    <a:lumMod val="75000"/>
                  </a:schemeClr>
                </a:solidFill>
              </a:rPr>
              <a:t>používaným pro informaci subjektů hodnocení a získání jejich informovaného souhlasu. </a:t>
            </a:r>
            <a:endParaRPr lang="cs-CZ" b="1"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Zástupný symbol pro text 7"/>
          <p:cNvSpPr>
            <a:spLocks noGrp="1"/>
          </p:cNvSpPr>
          <p:nvPr>
            <p:ph type="body" sz="quarter" idx="13"/>
          </p:nvPr>
        </p:nvSpPr>
        <p:spPr/>
        <p:txBody>
          <a:bodyPr/>
          <a:lstStyle/>
          <a:p>
            <a:r>
              <a:rPr lang="cs-CZ" dirty="0"/>
              <a:t>Etická komise – úloha ve výzkumu</a:t>
            </a:r>
          </a:p>
        </p:txBody>
      </p:sp>
    </p:spTree>
    <p:extLst>
      <p:ext uri="{BB962C8B-B14F-4D97-AF65-F5344CB8AC3E}">
        <p14:creationId xmlns:p14="http://schemas.microsoft.com/office/powerpoint/2010/main" val="3244053173"/>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855095"/>
          </a:xfrm>
          <a:solidFill>
            <a:srgbClr val="FFC000"/>
          </a:solidFill>
          <a:ln w="12700">
            <a:solidFill>
              <a:schemeClr val="bg2">
                <a:lumMod val="25000"/>
              </a:schemeClr>
            </a:solidFill>
          </a:ln>
        </p:spPr>
        <p:txBody>
          <a:bodyPr>
            <a:normAutofit/>
          </a:bodyPr>
          <a:lstStyle/>
          <a:p>
            <a:r>
              <a:rPr lang="cs-CZ" u="sng" dirty="0" smtClean="0">
                <a:solidFill>
                  <a:schemeClr val="tx1">
                    <a:lumMod val="75000"/>
                  </a:schemeClr>
                </a:solidFill>
              </a:rPr>
              <a:t>Etická komise</a:t>
            </a:r>
            <a:r>
              <a:rPr lang="cs-CZ" b="0" dirty="0" smtClean="0">
                <a:solidFill>
                  <a:schemeClr val="tx1">
                    <a:lumMod val="75000"/>
                  </a:schemeClr>
                </a:solidFill>
              </a:rPr>
              <a:t> – zákon č. 378/2007 Sb.</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1943835"/>
            <a:ext cx="8229600" cy="4365484"/>
          </a:xfrm>
        </p:spPr>
        <p:txBody>
          <a:bodyPr>
            <a:normAutofit/>
          </a:bodyPr>
          <a:lstStyle/>
          <a:p>
            <a:pPr algn="just"/>
            <a:r>
              <a:rPr lang="cs-CZ" b="1" dirty="0" smtClean="0">
                <a:solidFill>
                  <a:schemeClr val="tx1">
                    <a:lumMod val="75000"/>
                  </a:schemeClr>
                </a:solidFill>
              </a:rPr>
              <a:t>Složení – min. 5 členů – 1 laik + 1 bez pracovně právního vztahu nebo jiném závislém vztahu ke zřizovateli</a:t>
            </a:r>
          </a:p>
          <a:p>
            <a:pPr marL="0" indent="0" algn="just">
              <a:buNone/>
            </a:pPr>
            <a:endParaRPr lang="cs-CZ" b="1" dirty="0" smtClean="0">
              <a:solidFill>
                <a:schemeClr val="tx1">
                  <a:lumMod val="75000"/>
                </a:schemeClr>
              </a:solidFill>
            </a:endParaRPr>
          </a:p>
          <a:p>
            <a:pPr algn="just"/>
            <a:r>
              <a:rPr lang="cs-CZ" dirty="0" smtClean="0">
                <a:solidFill>
                  <a:schemeClr val="tx1">
                    <a:lumMod val="75000"/>
                  </a:schemeClr>
                </a:solidFill>
              </a:rPr>
              <a:t>EK může </a:t>
            </a:r>
            <a:r>
              <a:rPr lang="cs-CZ" dirty="0">
                <a:solidFill>
                  <a:schemeClr val="tx1">
                    <a:lumMod val="75000"/>
                  </a:schemeClr>
                </a:solidFill>
              </a:rPr>
              <a:t>vydávat svá stanoviska i pro </a:t>
            </a:r>
            <a:r>
              <a:rPr lang="cs-CZ" b="1" u="sng" dirty="0">
                <a:solidFill>
                  <a:schemeClr val="tx1">
                    <a:lumMod val="75000"/>
                  </a:schemeClr>
                </a:solidFill>
              </a:rPr>
              <a:t>jiné oblasti biomedicínského výzkumu</a:t>
            </a:r>
            <a:r>
              <a:rPr lang="cs-CZ" dirty="0">
                <a:solidFill>
                  <a:schemeClr val="tx1">
                    <a:lumMod val="75000"/>
                  </a:schemeClr>
                </a:solidFill>
              </a:rPr>
              <a:t> než </a:t>
            </a:r>
            <a:r>
              <a:rPr lang="cs-CZ" dirty="0" smtClean="0">
                <a:solidFill>
                  <a:schemeClr val="tx1">
                    <a:lumMod val="75000"/>
                  </a:schemeClr>
                </a:solidFill>
              </a:rPr>
              <a:t>KH LP, </a:t>
            </a:r>
            <a:r>
              <a:rPr lang="cs-CZ" dirty="0">
                <a:solidFill>
                  <a:schemeClr val="tx1">
                    <a:lumMod val="75000"/>
                  </a:schemeClr>
                </a:solidFill>
              </a:rPr>
              <a:t>pokud tím nejsou dotčena ustanovení jiných zvláštních právních </a:t>
            </a:r>
            <a:r>
              <a:rPr lang="cs-CZ" dirty="0" smtClean="0">
                <a:solidFill>
                  <a:schemeClr val="tx1">
                    <a:lumMod val="75000"/>
                  </a:schemeClr>
                </a:solidFill>
              </a:rPr>
              <a:t>předpisů (</a:t>
            </a:r>
            <a:r>
              <a:rPr lang="cs-CZ" i="1" baseline="30000" dirty="0" smtClean="0">
                <a:solidFill>
                  <a:schemeClr val="tx1">
                    <a:lumMod val="75000"/>
                  </a:schemeClr>
                </a:solidFill>
              </a:rPr>
              <a:t>odkaz</a:t>
            </a:r>
            <a:r>
              <a:rPr lang="cs-CZ" i="1" dirty="0" smtClean="0">
                <a:solidFill>
                  <a:schemeClr val="tx1">
                    <a:lumMod val="75000"/>
                  </a:schemeClr>
                </a:solidFill>
              </a:rPr>
              <a:t> - zákon o ZP)</a:t>
            </a:r>
            <a:endParaRPr lang="cs-CZ"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Zástupný symbol pro text 7"/>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911248227"/>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21550" y="908720"/>
            <a:ext cx="8229600" cy="855095"/>
          </a:xfrm>
          <a:solidFill>
            <a:srgbClr val="FFC000"/>
          </a:solidFill>
          <a:ln w="12700">
            <a:solidFill>
              <a:schemeClr val="bg2">
                <a:lumMod val="25000"/>
              </a:schemeClr>
            </a:solidFill>
          </a:ln>
        </p:spPr>
        <p:txBody>
          <a:bodyPr>
            <a:normAutofit/>
          </a:bodyPr>
          <a:lstStyle/>
          <a:p>
            <a:r>
              <a:rPr lang="cs-CZ" u="sng" dirty="0" smtClean="0">
                <a:solidFill>
                  <a:schemeClr val="tx1">
                    <a:lumMod val="75000"/>
                  </a:schemeClr>
                </a:solidFill>
              </a:rPr>
              <a:t>Etická komise pro KH LP </a:t>
            </a:r>
            <a:r>
              <a:rPr lang="cs-CZ" b="0" dirty="0" smtClean="0">
                <a:solidFill>
                  <a:schemeClr val="tx1">
                    <a:lumMod val="75000"/>
                  </a:schemeClr>
                </a:solidFill>
              </a:rPr>
              <a:t> zákon č. 378/2007 Sb.</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1943834"/>
            <a:ext cx="8229600" cy="4545505"/>
          </a:xfrm>
        </p:spPr>
        <p:txBody>
          <a:bodyPr>
            <a:normAutofit lnSpcReduction="10000"/>
          </a:bodyPr>
          <a:lstStyle/>
          <a:p>
            <a:pPr algn="just"/>
            <a:r>
              <a:rPr lang="cs-CZ" b="1" dirty="0" smtClean="0">
                <a:solidFill>
                  <a:schemeClr val="tx1">
                    <a:lumMod val="75000"/>
                  </a:schemeClr>
                </a:solidFill>
              </a:rPr>
              <a:t>Zřizovatel – </a:t>
            </a:r>
            <a:r>
              <a:rPr lang="cs-CZ" u="sng" dirty="0" smtClean="0">
                <a:solidFill>
                  <a:schemeClr val="tx1">
                    <a:lumMod val="75000"/>
                  </a:schemeClr>
                </a:solidFill>
              </a:rPr>
              <a:t>poskytovatel zdravotních služeb</a:t>
            </a:r>
          </a:p>
          <a:p>
            <a:r>
              <a:rPr lang="cs-CZ" b="1" dirty="0">
                <a:solidFill>
                  <a:schemeClr val="tx1">
                    <a:lumMod val="75000"/>
                  </a:schemeClr>
                </a:solidFill>
              </a:rPr>
              <a:t>Nemá-li centrum EK – může požádat některou MEK či LEK o vydání souhlasu</a:t>
            </a:r>
          </a:p>
          <a:p>
            <a:pPr lvl="1">
              <a:buFont typeface="Wingdings" panose="05000000000000000000" pitchFamily="2" charset="2"/>
              <a:buChar char="ü"/>
            </a:pPr>
            <a:r>
              <a:rPr lang="cs-CZ" sz="2600" dirty="0">
                <a:solidFill>
                  <a:schemeClr val="tx1">
                    <a:lumMod val="75000"/>
                  </a:schemeClr>
                </a:solidFill>
              </a:rPr>
              <a:t>Mezi </a:t>
            </a:r>
            <a:r>
              <a:rPr lang="cs-CZ" sz="2600" dirty="0" smtClean="0">
                <a:solidFill>
                  <a:schemeClr val="tx1">
                    <a:lumMod val="75000"/>
                  </a:schemeClr>
                </a:solidFill>
              </a:rPr>
              <a:t>zřizovatelem centra </a:t>
            </a:r>
            <a:r>
              <a:rPr lang="cs-CZ" sz="2600" dirty="0">
                <a:solidFill>
                  <a:schemeClr val="tx1">
                    <a:lumMod val="75000"/>
                  </a:schemeClr>
                </a:solidFill>
              </a:rPr>
              <a:t>a zřizovatelem </a:t>
            </a:r>
            <a:r>
              <a:rPr lang="cs-CZ" sz="2600" dirty="0" smtClean="0">
                <a:solidFill>
                  <a:schemeClr val="tx1">
                    <a:lumMod val="75000"/>
                  </a:schemeClr>
                </a:solidFill>
              </a:rPr>
              <a:t> EK – </a:t>
            </a:r>
            <a:r>
              <a:rPr lang="cs-CZ" sz="2600" dirty="0">
                <a:solidFill>
                  <a:schemeClr val="tx1">
                    <a:lumMod val="75000"/>
                  </a:schemeClr>
                </a:solidFill>
              </a:rPr>
              <a:t>vždy </a:t>
            </a:r>
            <a:r>
              <a:rPr lang="cs-CZ" sz="2600" b="1" dirty="0">
                <a:solidFill>
                  <a:srgbClr val="C00000"/>
                </a:solidFill>
              </a:rPr>
              <a:t>písemná smlouva</a:t>
            </a:r>
          </a:p>
          <a:p>
            <a:pPr lvl="1">
              <a:buFont typeface="Wingdings" panose="05000000000000000000" pitchFamily="2" charset="2"/>
              <a:buChar char="ü"/>
            </a:pPr>
            <a:r>
              <a:rPr lang="cs-CZ" sz="2600" dirty="0" smtClean="0">
                <a:solidFill>
                  <a:schemeClr val="tx1">
                    <a:lumMod val="75000"/>
                  </a:schemeClr>
                </a:solidFill>
              </a:rPr>
              <a:t>Pokud </a:t>
            </a:r>
            <a:r>
              <a:rPr lang="cs-CZ" sz="2600" dirty="0">
                <a:solidFill>
                  <a:schemeClr val="tx1">
                    <a:lumMod val="75000"/>
                  </a:schemeClr>
                </a:solidFill>
              </a:rPr>
              <a:t>centrum uzavře </a:t>
            </a:r>
            <a:r>
              <a:rPr lang="cs-CZ" sz="2600" dirty="0">
                <a:solidFill>
                  <a:srgbClr val="C00000"/>
                </a:solidFill>
              </a:rPr>
              <a:t>časově </a:t>
            </a:r>
            <a:r>
              <a:rPr lang="cs-CZ" sz="2600" dirty="0" smtClean="0">
                <a:solidFill>
                  <a:srgbClr val="C00000"/>
                </a:solidFill>
              </a:rPr>
              <a:t>neomezenou </a:t>
            </a:r>
            <a:r>
              <a:rPr lang="cs-CZ" sz="2600" dirty="0">
                <a:solidFill>
                  <a:srgbClr val="C00000"/>
                </a:solidFill>
              </a:rPr>
              <a:t>písemnou smlouvu</a:t>
            </a:r>
            <a:r>
              <a:rPr lang="cs-CZ" sz="2600" dirty="0">
                <a:solidFill>
                  <a:srgbClr val="0070C0"/>
                </a:solidFill>
              </a:rPr>
              <a:t> </a:t>
            </a:r>
            <a:r>
              <a:rPr lang="cs-CZ" sz="2600" dirty="0">
                <a:solidFill>
                  <a:schemeClr val="tx1">
                    <a:lumMod val="75000"/>
                  </a:schemeClr>
                </a:solidFill>
              </a:rPr>
              <a:t>s EK (MEK či LEK), pak všechna KH    pro dané centrum musí posuzovat tato EK</a:t>
            </a:r>
          </a:p>
          <a:p>
            <a:pPr lvl="1">
              <a:buFont typeface="Wingdings" panose="05000000000000000000" pitchFamily="2" charset="2"/>
              <a:buChar char="ü"/>
            </a:pPr>
            <a:r>
              <a:rPr lang="cs-CZ" sz="2600" dirty="0" smtClean="0">
                <a:solidFill>
                  <a:schemeClr val="tx1">
                    <a:lumMod val="75000"/>
                  </a:schemeClr>
                </a:solidFill>
              </a:rPr>
              <a:t>Pokud </a:t>
            </a:r>
            <a:r>
              <a:rPr lang="cs-CZ" sz="2600" dirty="0">
                <a:solidFill>
                  <a:schemeClr val="tx1">
                    <a:lumMod val="75000"/>
                  </a:schemeClr>
                </a:solidFill>
              </a:rPr>
              <a:t>bylo smluvně zajištěno posouzení a dohled jen   pro konkrétní KH, pak lze u dalšího KH požádat jakoukoli EK (MEK či LEK)</a:t>
            </a:r>
          </a:p>
          <a:p>
            <a:pPr algn="just"/>
            <a:endParaRPr lang="cs-CZ" dirty="0" smtClean="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Zástupný symbol pro text 7"/>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495714911"/>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953725"/>
            <a:ext cx="8229600" cy="855095"/>
          </a:xfrm>
          <a:solidFill>
            <a:srgbClr val="FFC000"/>
          </a:solidFill>
          <a:ln w="12700">
            <a:solidFill>
              <a:schemeClr val="bg2">
                <a:lumMod val="25000"/>
              </a:schemeClr>
            </a:solidFill>
          </a:ln>
        </p:spPr>
        <p:txBody>
          <a:bodyPr>
            <a:normAutofit/>
          </a:bodyPr>
          <a:lstStyle/>
          <a:p>
            <a:r>
              <a:rPr lang="cs-CZ" u="sng" dirty="0" smtClean="0">
                <a:solidFill>
                  <a:schemeClr val="tx1">
                    <a:lumMod val="75000"/>
                  </a:schemeClr>
                </a:solidFill>
              </a:rPr>
              <a:t>Etická komise</a:t>
            </a:r>
            <a:r>
              <a:rPr lang="cs-CZ" b="0" dirty="0" smtClean="0">
                <a:solidFill>
                  <a:schemeClr val="tx1">
                    <a:lumMod val="75000"/>
                  </a:schemeClr>
                </a:solidFill>
              </a:rPr>
              <a:t> – zákon č. 378/2007 Sb.</a:t>
            </a:r>
            <a:endParaRPr lang="cs-CZ" sz="2800" dirty="0">
              <a:solidFill>
                <a:schemeClr val="tx1">
                  <a:lumMod val="75000"/>
                </a:schemeClr>
              </a:solidFill>
            </a:endParaRPr>
          </a:p>
        </p:txBody>
      </p:sp>
      <p:sp>
        <p:nvSpPr>
          <p:cNvPr id="3" name="Zástupný symbol pro obsah 2"/>
          <p:cNvSpPr>
            <a:spLocks noGrp="1"/>
          </p:cNvSpPr>
          <p:nvPr>
            <p:ph idx="1"/>
          </p:nvPr>
        </p:nvSpPr>
        <p:spPr>
          <a:xfrm>
            <a:off x="431540" y="1943835"/>
            <a:ext cx="8229600" cy="4500500"/>
          </a:xfrm>
        </p:spPr>
        <p:txBody>
          <a:bodyPr>
            <a:normAutofit fontScale="85000" lnSpcReduction="20000"/>
          </a:bodyPr>
          <a:lstStyle/>
          <a:p>
            <a:r>
              <a:rPr lang="cs-CZ" dirty="0">
                <a:solidFill>
                  <a:schemeClr val="tx1">
                    <a:lumMod val="75000"/>
                  </a:schemeClr>
                </a:solidFill>
              </a:rPr>
              <a:t>Členy etické komise mohou být pouze osoby, které poskytnou písemný souhlas </a:t>
            </a:r>
            <a:r>
              <a:rPr lang="cs-CZ" dirty="0" smtClean="0">
                <a:solidFill>
                  <a:schemeClr val="tx1">
                    <a:lumMod val="75000"/>
                  </a:schemeClr>
                </a:solidFill>
              </a:rPr>
              <a:t> </a:t>
            </a:r>
            <a:endParaRPr lang="cs-CZ" dirty="0">
              <a:solidFill>
                <a:schemeClr val="tx1">
                  <a:lumMod val="75000"/>
                </a:schemeClr>
              </a:solidFill>
            </a:endParaRPr>
          </a:p>
          <a:p>
            <a:pPr marL="0" indent="0">
              <a:buNone/>
            </a:pPr>
            <a:r>
              <a:rPr lang="cs-CZ" dirty="0">
                <a:solidFill>
                  <a:schemeClr val="tx1">
                    <a:lumMod val="75000"/>
                  </a:schemeClr>
                </a:solidFill>
              </a:rPr>
              <a:t>a) </a:t>
            </a:r>
            <a:r>
              <a:rPr lang="cs-CZ" b="1" u="sng" dirty="0">
                <a:solidFill>
                  <a:schemeClr val="tx1">
                    <a:lumMod val="75000"/>
                  </a:schemeClr>
                </a:solidFill>
              </a:rPr>
              <a:t>se svým členstvím </a:t>
            </a:r>
            <a:r>
              <a:rPr lang="cs-CZ" dirty="0">
                <a:solidFill>
                  <a:schemeClr val="tx1">
                    <a:lumMod val="75000"/>
                  </a:schemeClr>
                </a:solidFill>
              </a:rPr>
              <a:t>v </a:t>
            </a:r>
            <a:r>
              <a:rPr lang="cs-CZ" dirty="0" smtClean="0">
                <a:solidFill>
                  <a:schemeClr val="tx1">
                    <a:lumMod val="75000"/>
                  </a:schemeClr>
                </a:solidFill>
              </a:rPr>
              <a:t>EK </a:t>
            </a:r>
            <a:r>
              <a:rPr lang="cs-CZ" dirty="0">
                <a:solidFill>
                  <a:schemeClr val="tx1">
                    <a:lumMod val="75000"/>
                  </a:schemeClr>
                </a:solidFill>
              </a:rPr>
              <a:t>s tím, že se zdrží vyjádření k žádostem o vydání souhlasu s prováděním </a:t>
            </a:r>
            <a:r>
              <a:rPr lang="cs-CZ" dirty="0" smtClean="0">
                <a:solidFill>
                  <a:schemeClr val="tx1">
                    <a:lumMod val="75000"/>
                  </a:schemeClr>
                </a:solidFill>
              </a:rPr>
              <a:t>KH, </a:t>
            </a:r>
            <a:r>
              <a:rPr lang="cs-CZ" dirty="0">
                <a:solidFill>
                  <a:schemeClr val="tx1">
                    <a:lumMod val="75000"/>
                  </a:schemeClr>
                </a:solidFill>
              </a:rPr>
              <a:t>na jehož provádění mají osobní zájem, jakož i vykonávání odborného dohledu nad takovým </a:t>
            </a:r>
            <a:r>
              <a:rPr lang="cs-CZ" dirty="0" smtClean="0">
                <a:solidFill>
                  <a:schemeClr val="tx1">
                    <a:lumMod val="75000"/>
                  </a:schemeClr>
                </a:solidFill>
              </a:rPr>
              <a:t>KH </a:t>
            </a:r>
            <a:r>
              <a:rPr lang="cs-CZ" dirty="0">
                <a:solidFill>
                  <a:schemeClr val="tx1">
                    <a:lumMod val="75000"/>
                  </a:schemeClr>
                </a:solidFill>
              </a:rPr>
              <a:t>a že neprodleně oznámí vznik osobního zájmu na posuzovaném </a:t>
            </a:r>
            <a:r>
              <a:rPr lang="cs-CZ" dirty="0" smtClean="0">
                <a:solidFill>
                  <a:schemeClr val="tx1">
                    <a:lumMod val="75000"/>
                  </a:schemeClr>
                </a:solidFill>
              </a:rPr>
              <a:t>KH </a:t>
            </a:r>
            <a:r>
              <a:rPr lang="cs-CZ" dirty="0">
                <a:solidFill>
                  <a:schemeClr val="tx1">
                    <a:lumMod val="75000"/>
                  </a:schemeClr>
                </a:solidFill>
              </a:rPr>
              <a:t>etické </a:t>
            </a:r>
            <a:r>
              <a:rPr lang="cs-CZ" dirty="0" smtClean="0">
                <a:solidFill>
                  <a:schemeClr val="tx1">
                    <a:lumMod val="75000"/>
                  </a:schemeClr>
                </a:solidFill>
              </a:rPr>
              <a:t>komisi  (</a:t>
            </a:r>
            <a:r>
              <a:rPr lang="cs-CZ" u="sng" dirty="0" smtClean="0">
                <a:solidFill>
                  <a:schemeClr val="tx1">
                    <a:lumMod val="75000"/>
                  </a:schemeClr>
                </a:solidFill>
              </a:rPr>
              <a:t>střet zájmů</a:t>
            </a:r>
            <a:r>
              <a:rPr lang="cs-CZ" dirty="0" smtClean="0">
                <a:solidFill>
                  <a:schemeClr val="tx1">
                    <a:lumMod val="75000"/>
                  </a:schemeClr>
                </a:solidFill>
              </a:rPr>
              <a:t>),  </a:t>
            </a:r>
            <a:endParaRPr lang="cs-CZ" dirty="0">
              <a:solidFill>
                <a:schemeClr val="tx1">
                  <a:lumMod val="75000"/>
                </a:schemeClr>
              </a:solidFill>
            </a:endParaRPr>
          </a:p>
          <a:p>
            <a:pPr marL="0" indent="0">
              <a:buNone/>
            </a:pPr>
            <a:r>
              <a:rPr lang="cs-CZ" dirty="0">
                <a:solidFill>
                  <a:schemeClr val="tx1">
                    <a:lumMod val="75000"/>
                  </a:schemeClr>
                </a:solidFill>
              </a:rPr>
              <a:t>b) se </a:t>
            </a:r>
            <a:r>
              <a:rPr lang="cs-CZ" b="1" u="sng" dirty="0">
                <a:solidFill>
                  <a:schemeClr val="tx1">
                    <a:lumMod val="75000"/>
                  </a:schemeClr>
                </a:solidFill>
              </a:rPr>
              <a:t>zveřejněním svého členství </a:t>
            </a:r>
            <a:r>
              <a:rPr lang="cs-CZ" dirty="0">
                <a:solidFill>
                  <a:schemeClr val="tx1">
                    <a:lumMod val="75000"/>
                  </a:schemeClr>
                </a:solidFill>
              </a:rPr>
              <a:t>v </a:t>
            </a:r>
            <a:r>
              <a:rPr lang="cs-CZ" dirty="0" smtClean="0">
                <a:solidFill>
                  <a:schemeClr val="tx1">
                    <a:lumMod val="75000"/>
                  </a:schemeClr>
                </a:solidFill>
              </a:rPr>
              <a:t>EK </a:t>
            </a:r>
            <a:r>
              <a:rPr lang="cs-CZ" dirty="0">
                <a:solidFill>
                  <a:schemeClr val="tx1">
                    <a:lumMod val="75000"/>
                  </a:schemeClr>
                </a:solidFill>
              </a:rPr>
              <a:t>a dalších skutečností vyplývajících z činnosti a členství v etické komisi podle tohoto zákona, </a:t>
            </a:r>
            <a:r>
              <a:rPr lang="cs-CZ" dirty="0" smtClean="0">
                <a:solidFill>
                  <a:schemeClr val="tx1">
                    <a:lumMod val="75000"/>
                  </a:schemeClr>
                </a:solidFill>
              </a:rPr>
              <a:t> </a:t>
            </a:r>
            <a:endParaRPr lang="cs-CZ" dirty="0">
              <a:solidFill>
                <a:schemeClr val="tx1">
                  <a:lumMod val="75000"/>
                </a:schemeClr>
              </a:solidFill>
            </a:endParaRPr>
          </a:p>
          <a:p>
            <a:pPr marL="0" indent="0">
              <a:buNone/>
            </a:pPr>
            <a:r>
              <a:rPr lang="cs-CZ" dirty="0">
                <a:solidFill>
                  <a:schemeClr val="tx1">
                    <a:lumMod val="75000"/>
                  </a:schemeClr>
                </a:solidFill>
              </a:rPr>
              <a:t>c) s tím, že budou </a:t>
            </a:r>
            <a:r>
              <a:rPr lang="cs-CZ" b="1" u="sng" dirty="0">
                <a:solidFill>
                  <a:schemeClr val="tx1">
                    <a:lumMod val="75000"/>
                  </a:schemeClr>
                </a:solidFill>
              </a:rPr>
              <a:t>zachovávat mlčenlivost </a:t>
            </a:r>
            <a:r>
              <a:rPr lang="cs-CZ" dirty="0">
                <a:solidFill>
                  <a:schemeClr val="tx1">
                    <a:lumMod val="75000"/>
                  </a:schemeClr>
                </a:solidFill>
              </a:rPr>
              <a:t>o informacích a skutečnostech, které se dozví v souvislosti se svým členstvím </a:t>
            </a:r>
            <a:r>
              <a:rPr lang="cs-CZ" dirty="0" smtClean="0">
                <a:solidFill>
                  <a:schemeClr val="tx1">
                    <a:lumMod val="75000"/>
                  </a:schemeClr>
                </a:solidFill>
              </a:rPr>
              <a:t>       v </a:t>
            </a:r>
            <a:r>
              <a:rPr lang="cs-CZ" dirty="0">
                <a:solidFill>
                  <a:schemeClr val="tx1">
                    <a:lumMod val="75000"/>
                  </a:schemeClr>
                </a:solidFill>
              </a:rPr>
              <a:t>etické komisi. </a:t>
            </a:r>
            <a:r>
              <a:rPr lang="cs-CZ" b="1" dirty="0" smtClean="0">
                <a:solidFill>
                  <a:schemeClr val="tx1">
                    <a:lumMod val="75000"/>
                  </a:schemeClr>
                </a:solidFill>
              </a:rPr>
              <a:t> </a:t>
            </a:r>
            <a:endParaRPr lang="cs-CZ"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Zástupný symbol pro text 7"/>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911533295"/>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4609855" cy="585065"/>
          </a:xfrm>
          <a:solidFill>
            <a:srgbClr val="FFC000"/>
          </a:solidFill>
          <a:ln w="12700">
            <a:solidFill>
              <a:schemeClr val="bg2">
                <a:lumMod val="25000"/>
              </a:schemeClr>
            </a:solidFill>
          </a:ln>
        </p:spPr>
        <p:txBody>
          <a:bodyPr>
            <a:normAutofit/>
          </a:bodyPr>
          <a:lstStyle/>
          <a:p>
            <a:r>
              <a:rPr lang="cs-CZ" dirty="0" smtClean="0">
                <a:solidFill>
                  <a:schemeClr val="tx1">
                    <a:lumMod val="75000"/>
                  </a:schemeClr>
                </a:solidFill>
              </a:rPr>
              <a:t>Etické komise pro KH LP</a:t>
            </a:r>
            <a:endParaRPr lang="cs-CZ" dirty="0">
              <a:solidFill>
                <a:schemeClr val="tx1">
                  <a:lumMod val="75000"/>
                </a:schemeClr>
              </a:solidFill>
            </a:endParaRPr>
          </a:p>
        </p:txBody>
      </p:sp>
      <p:sp>
        <p:nvSpPr>
          <p:cNvPr id="3" name="Content Placeholder 2"/>
          <p:cNvSpPr>
            <a:spLocks noGrp="1"/>
          </p:cNvSpPr>
          <p:nvPr>
            <p:ph idx="1"/>
          </p:nvPr>
        </p:nvSpPr>
        <p:spPr>
          <a:xfrm>
            <a:off x="431540" y="1628800"/>
            <a:ext cx="8229600" cy="4635515"/>
          </a:xfrm>
        </p:spPr>
        <p:txBody>
          <a:bodyPr>
            <a:normAutofit/>
          </a:bodyPr>
          <a:lstStyle/>
          <a:p>
            <a:r>
              <a:rPr lang="cs-CZ" b="1" u="sng" dirty="0" smtClean="0">
                <a:solidFill>
                  <a:schemeClr val="tx1">
                    <a:lumMod val="75000"/>
                  </a:schemeClr>
                </a:solidFill>
              </a:rPr>
              <a:t>EK pro multicentrická KH (MEK)</a:t>
            </a:r>
          </a:p>
          <a:p>
            <a:pPr lvl="1">
              <a:buFont typeface="Wingdings" panose="05000000000000000000" pitchFamily="2" charset="2"/>
              <a:buChar char="ü"/>
            </a:pPr>
            <a:r>
              <a:rPr lang="cs-CZ" sz="2800" dirty="0" smtClean="0">
                <a:solidFill>
                  <a:schemeClr val="tx1">
                    <a:lumMod val="75000"/>
                  </a:schemeClr>
                </a:solidFill>
              </a:rPr>
              <a:t>Zřizuje poskytovatel zdravotních služeb</a:t>
            </a:r>
          </a:p>
          <a:p>
            <a:pPr lvl="1">
              <a:buFont typeface="Wingdings" panose="05000000000000000000" pitchFamily="2" charset="2"/>
              <a:buChar char="ü"/>
            </a:pPr>
            <a:r>
              <a:rPr lang="cs-CZ" sz="2800" dirty="0" smtClean="0">
                <a:solidFill>
                  <a:schemeClr val="tx1">
                    <a:lumMod val="75000"/>
                  </a:schemeClr>
                </a:solidFill>
              </a:rPr>
              <a:t>Určuje na žádost MZ</a:t>
            </a:r>
          </a:p>
          <a:p>
            <a:pPr lvl="1">
              <a:buFont typeface="Wingdings" panose="05000000000000000000" pitchFamily="2" charset="2"/>
              <a:buChar char="ü"/>
            </a:pPr>
            <a:r>
              <a:rPr lang="cs-CZ" sz="2800" dirty="0" smtClean="0">
                <a:solidFill>
                  <a:schemeClr val="tx1">
                    <a:lumMod val="75000"/>
                  </a:schemeClr>
                </a:solidFill>
              </a:rPr>
              <a:t>Stanovisko SÚKL</a:t>
            </a:r>
          </a:p>
          <a:p>
            <a:pPr lvl="1">
              <a:buFont typeface="Wingdings" panose="05000000000000000000" pitchFamily="2" charset="2"/>
              <a:buChar char="ü"/>
            </a:pPr>
            <a:r>
              <a:rPr lang="cs-CZ" sz="2800" b="1" dirty="0" smtClean="0">
                <a:solidFill>
                  <a:schemeClr val="tx1">
                    <a:lumMod val="75000"/>
                  </a:schemeClr>
                </a:solidFill>
              </a:rPr>
              <a:t>11 MEK v ČR</a:t>
            </a:r>
          </a:p>
          <a:p>
            <a:r>
              <a:rPr lang="cs-CZ" b="1" u="sng" dirty="0" smtClean="0">
                <a:solidFill>
                  <a:schemeClr val="tx1">
                    <a:lumMod val="75000"/>
                  </a:schemeClr>
                </a:solidFill>
              </a:rPr>
              <a:t>EK místní (LEK) </a:t>
            </a:r>
          </a:p>
          <a:p>
            <a:pPr lvl="1">
              <a:buFont typeface="Wingdings" panose="05000000000000000000" pitchFamily="2" charset="2"/>
              <a:buChar char="ü"/>
            </a:pPr>
            <a:r>
              <a:rPr lang="cs-CZ" sz="2800" dirty="0" smtClean="0">
                <a:solidFill>
                  <a:schemeClr val="tx1">
                    <a:lumMod val="75000"/>
                  </a:schemeClr>
                </a:solidFill>
              </a:rPr>
              <a:t>Zřizuje poskytovatel zdravotních služeb</a:t>
            </a:r>
          </a:p>
          <a:p>
            <a:pPr lvl="1">
              <a:buFont typeface="Wingdings" panose="05000000000000000000" pitchFamily="2" charset="2"/>
              <a:buChar char="ü"/>
            </a:pPr>
            <a:r>
              <a:rPr lang="cs-CZ" sz="2800" b="1" dirty="0" smtClean="0">
                <a:solidFill>
                  <a:schemeClr val="tx1">
                    <a:lumMod val="75000"/>
                  </a:schemeClr>
                </a:solidFill>
              </a:rPr>
              <a:t>120 LEK v ČR </a:t>
            </a:r>
            <a:r>
              <a:rPr lang="cs-CZ" sz="1600" dirty="0" smtClean="0">
                <a:solidFill>
                  <a:schemeClr val="tx1">
                    <a:lumMod val="75000"/>
                  </a:schemeClr>
                </a:solidFill>
              </a:rPr>
              <a:t>(k 18.3.2016)</a:t>
            </a:r>
            <a:endParaRPr lang="cs-CZ" sz="1600" dirty="0">
              <a:solidFill>
                <a:schemeClr val="tx1">
                  <a:lumMod val="75000"/>
                </a:schemeClr>
              </a:solidFill>
            </a:endParaRPr>
          </a:p>
          <a:p>
            <a:pPr marL="0" indent="0">
              <a:buNone/>
            </a:pPr>
            <a:r>
              <a:rPr lang="cs-CZ" b="1" dirty="0" smtClean="0">
                <a:solidFill>
                  <a:srgbClr val="0070C0"/>
                </a:solidFill>
              </a:rPr>
              <a:t>Zřizovatel je povinen zajistit podmínky pro činnost EK</a:t>
            </a:r>
          </a:p>
          <a:p>
            <a:endParaRPr lang="cs-CZ" b="1" dirty="0" smtClean="0"/>
          </a:p>
          <a:p>
            <a:pPr>
              <a:buNone/>
            </a:pPr>
            <a:endParaRPr lang="cs-CZ"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407021943"/>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51519" y="1673804"/>
            <a:ext cx="8775975" cy="4725525"/>
          </a:xfrm>
        </p:spPr>
        <p:txBody>
          <a:bodyPr>
            <a:normAutofit/>
          </a:bodyPr>
          <a:lstStyle/>
          <a:p>
            <a:pPr>
              <a:buNone/>
            </a:pPr>
            <a:endParaRPr lang="cs-CZ" sz="1500" b="1" dirty="0" smtClean="0">
              <a:solidFill>
                <a:srgbClr val="0070C0"/>
              </a:solidFill>
            </a:endParaRPr>
          </a:p>
          <a:p>
            <a:r>
              <a:rPr lang="cs-CZ" dirty="0" smtClean="0">
                <a:solidFill>
                  <a:schemeClr val="tx1">
                    <a:lumMod val="75000"/>
                  </a:schemeClr>
                </a:solidFill>
              </a:rPr>
              <a:t>Nezávislý orgán </a:t>
            </a:r>
            <a:r>
              <a:rPr lang="cs-CZ" i="1" dirty="0" smtClean="0">
                <a:solidFill>
                  <a:schemeClr val="tx1">
                    <a:lumMod val="75000"/>
                  </a:schemeClr>
                </a:solidFill>
              </a:rPr>
              <a:t>(posuzuje žádosti mimo správní řízení)</a:t>
            </a:r>
          </a:p>
          <a:p>
            <a:r>
              <a:rPr lang="cs-CZ" b="1" dirty="0" smtClean="0">
                <a:solidFill>
                  <a:schemeClr val="tx1">
                    <a:lumMod val="75000"/>
                  </a:schemeClr>
                </a:solidFill>
              </a:rPr>
              <a:t>Veřejné záruky ochrany práv, bezpečnosti a zdraví SH</a:t>
            </a:r>
          </a:p>
          <a:p>
            <a:r>
              <a:rPr lang="cs-CZ" dirty="0" smtClean="0">
                <a:solidFill>
                  <a:schemeClr val="tx1">
                    <a:lumMod val="75000"/>
                  </a:schemeClr>
                </a:solidFill>
              </a:rPr>
              <a:t>2 typy EK</a:t>
            </a:r>
          </a:p>
          <a:p>
            <a:pPr lvl="1">
              <a:buFont typeface="Wingdings" panose="05000000000000000000" pitchFamily="2" charset="2"/>
              <a:buChar char="ü"/>
            </a:pPr>
            <a:r>
              <a:rPr lang="cs-CZ" b="1" dirty="0" smtClean="0">
                <a:solidFill>
                  <a:schemeClr val="tx1">
                    <a:lumMod val="75000"/>
                  </a:schemeClr>
                </a:solidFill>
              </a:rPr>
              <a:t>MEK</a:t>
            </a:r>
            <a:r>
              <a:rPr lang="cs-CZ" dirty="0" smtClean="0">
                <a:solidFill>
                  <a:schemeClr val="tx1">
                    <a:lumMod val="75000"/>
                  </a:schemeClr>
                </a:solidFill>
              </a:rPr>
              <a:t> – </a:t>
            </a:r>
            <a:r>
              <a:rPr lang="cs-CZ" b="1" dirty="0" smtClean="0">
                <a:solidFill>
                  <a:schemeClr val="tx1">
                    <a:lumMod val="75000"/>
                  </a:schemeClr>
                </a:solidFill>
              </a:rPr>
              <a:t>etické komise pro multicentrická KH   </a:t>
            </a:r>
            <a:r>
              <a:rPr lang="cs-CZ" dirty="0" smtClean="0">
                <a:solidFill>
                  <a:schemeClr val="tx1">
                    <a:lumMod val="75000"/>
                  </a:schemeClr>
                </a:solidFill>
              </a:rPr>
              <a:t>(11)</a:t>
            </a:r>
          </a:p>
          <a:p>
            <a:pPr lvl="2">
              <a:buFont typeface="Wingdings" panose="05000000000000000000" pitchFamily="2" charset="2"/>
              <a:buChar char="ü"/>
            </a:pPr>
            <a:r>
              <a:rPr lang="cs-CZ" dirty="0" smtClean="0">
                <a:solidFill>
                  <a:srgbClr val="C00000"/>
                </a:solidFill>
              </a:rPr>
              <a:t>Vyjádření za celou ČR k žádosti o multicentrické KH</a:t>
            </a:r>
          </a:p>
          <a:p>
            <a:pPr lvl="1">
              <a:buFont typeface="Wingdings" panose="05000000000000000000" pitchFamily="2" charset="2"/>
              <a:buChar char="ü"/>
            </a:pPr>
            <a:r>
              <a:rPr lang="cs-CZ" b="1" dirty="0" smtClean="0">
                <a:solidFill>
                  <a:schemeClr val="tx1">
                    <a:lumMod val="75000"/>
                  </a:schemeClr>
                </a:solidFill>
              </a:rPr>
              <a:t>LEK</a:t>
            </a:r>
            <a:r>
              <a:rPr lang="cs-CZ" dirty="0" smtClean="0">
                <a:solidFill>
                  <a:schemeClr val="tx1">
                    <a:lumMod val="75000"/>
                  </a:schemeClr>
                </a:solidFill>
              </a:rPr>
              <a:t> – </a:t>
            </a:r>
            <a:r>
              <a:rPr lang="cs-CZ" b="1" dirty="0" smtClean="0">
                <a:solidFill>
                  <a:schemeClr val="tx1">
                    <a:lumMod val="75000"/>
                  </a:schemeClr>
                </a:solidFill>
              </a:rPr>
              <a:t>místní (lokální) etické komise   </a:t>
            </a:r>
            <a:r>
              <a:rPr lang="cs-CZ" dirty="0" smtClean="0">
                <a:solidFill>
                  <a:schemeClr val="tx1">
                    <a:lumMod val="75000"/>
                  </a:schemeClr>
                </a:solidFill>
              </a:rPr>
              <a:t>(114)</a:t>
            </a:r>
            <a:endParaRPr lang="cs-CZ" b="1" dirty="0" smtClean="0">
              <a:solidFill>
                <a:schemeClr val="tx1">
                  <a:lumMod val="75000"/>
                </a:schemeClr>
              </a:solidFill>
            </a:endParaRPr>
          </a:p>
          <a:p>
            <a:pPr lvl="2">
              <a:buFont typeface="Wingdings" panose="05000000000000000000" pitchFamily="2" charset="2"/>
              <a:buChar char="ü"/>
            </a:pPr>
            <a:r>
              <a:rPr lang="cs-CZ" dirty="0" smtClean="0">
                <a:solidFill>
                  <a:srgbClr val="C00000"/>
                </a:solidFill>
              </a:rPr>
              <a:t>Schválení centra a zkoušejícího pro dané KH</a:t>
            </a:r>
          </a:p>
          <a:p>
            <a:r>
              <a:rPr lang="cs-CZ" dirty="0" smtClean="0">
                <a:solidFill>
                  <a:schemeClr val="tx1">
                    <a:lumMod val="75000"/>
                  </a:schemeClr>
                </a:solidFill>
              </a:rPr>
              <a:t>Pouze souhlas MEK i LEK znamená schválení daného centra EK</a:t>
            </a:r>
            <a:endParaRPr lang="cs-CZ" dirty="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6735" y="503675"/>
            <a:ext cx="5040000" cy="225025"/>
          </a:xfrm>
        </p:spPr>
        <p:txBody>
          <a:bodyPr/>
          <a:lstStyle/>
          <a:p>
            <a:endParaRPr lang="cs-CZ" dirty="0" smtClean="0"/>
          </a:p>
          <a:p>
            <a:endParaRPr lang="cs-CZ" sz="2600" dirty="0">
              <a:solidFill>
                <a:srgbClr val="C00000"/>
              </a:solidFill>
            </a:endParaRPr>
          </a:p>
        </p:txBody>
      </p:sp>
      <p:sp>
        <p:nvSpPr>
          <p:cNvPr id="8" name="Rectangle 2"/>
          <p:cNvSpPr txBox="1">
            <a:spLocks noChangeArrowheads="1"/>
          </p:cNvSpPr>
          <p:nvPr/>
        </p:nvSpPr>
        <p:spPr>
          <a:xfrm>
            <a:off x="476545" y="953725"/>
            <a:ext cx="4320481" cy="63007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chemeClr val="tx1">
                    <a:lumMod val="75000"/>
                  </a:schemeClr>
                </a:solidFill>
              </a:rPr>
              <a:t> </a:t>
            </a:r>
            <a:r>
              <a:rPr lang="cs-CZ" sz="3300" b="1" dirty="0" smtClean="0">
                <a:solidFill>
                  <a:schemeClr val="tx1">
                    <a:lumMod val="75000"/>
                  </a:schemeClr>
                </a:solidFill>
              </a:rPr>
              <a:t>Úloha etických komisí</a:t>
            </a:r>
            <a:endParaRPr lang="cs-CZ" sz="3300" b="1" baseline="30000" dirty="0" smtClean="0">
              <a:solidFill>
                <a:schemeClr val="tx1">
                  <a:lumMod val="75000"/>
                </a:schemeClr>
              </a:solidFill>
            </a:endParaRPr>
          </a:p>
        </p:txBody>
      </p:sp>
    </p:spTree>
    <p:extLst>
      <p:ext uri="{BB962C8B-B14F-4D97-AF65-F5344CB8AC3E}">
        <p14:creationId xmlns:p14="http://schemas.microsoft.com/office/powerpoint/2010/main" val="59194522"/>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41530" y="1853825"/>
            <a:ext cx="8640960" cy="4005445"/>
          </a:xfrm>
        </p:spPr>
        <p:txBody>
          <a:bodyPr>
            <a:normAutofit/>
          </a:bodyPr>
          <a:lstStyle/>
          <a:p>
            <a:r>
              <a:rPr lang="cs-CZ" sz="2600" b="1" u="sng" dirty="0" smtClean="0">
                <a:solidFill>
                  <a:schemeClr val="tx1">
                    <a:lumMod val="75000"/>
                  </a:schemeClr>
                </a:solidFill>
              </a:rPr>
              <a:t>Posoudit etické aspekty KH </a:t>
            </a:r>
            <a:endParaRPr lang="cs-CZ" sz="2600" i="1" u="sng" dirty="0" smtClean="0">
              <a:solidFill>
                <a:schemeClr val="tx1">
                  <a:lumMod val="75000"/>
                </a:schemeClr>
              </a:solidFill>
            </a:endParaRPr>
          </a:p>
          <a:p>
            <a:pPr lvl="1">
              <a:buFont typeface="Wingdings" panose="05000000000000000000" pitchFamily="2" charset="2"/>
              <a:buChar char="ü"/>
            </a:pPr>
            <a:r>
              <a:rPr lang="cs-CZ" dirty="0" smtClean="0">
                <a:solidFill>
                  <a:schemeClr val="tx1">
                    <a:lumMod val="75000"/>
                  </a:schemeClr>
                </a:solidFill>
              </a:rPr>
              <a:t>Protokol – design, navržená populace, výkony</a:t>
            </a:r>
          </a:p>
          <a:p>
            <a:pPr lvl="1">
              <a:buFont typeface="Wingdings" panose="05000000000000000000" pitchFamily="2" charset="2"/>
              <a:buChar char="ü"/>
            </a:pPr>
            <a:r>
              <a:rPr lang="cs-CZ" dirty="0" smtClean="0">
                <a:solidFill>
                  <a:schemeClr val="tx1">
                    <a:lumMod val="75000"/>
                  </a:schemeClr>
                </a:solidFill>
              </a:rPr>
              <a:t>IP/IS – srozumitelnost, obsah uvedených informací</a:t>
            </a:r>
          </a:p>
          <a:p>
            <a:pPr lvl="1">
              <a:buFont typeface="Wingdings" panose="05000000000000000000" pitchFamily="2" charset="2"/>
              <a:buChar char="ü"/>
            </a:pPr>
            <a:r>
              <a:rPr lang="cs-CZ" dirty="0" smtClean="0">
                <a:solidFill>
                  <a:schemeClr val="tx1">
                    <a:lumMod val="75000"/>
                  </a:schemeClr>
                </a:solidFill>
              </a:rPr>
              <a:t>Odměny zkoušejícím</a:t>
            </a:r>
          </a:p>
          <a:p>
            <a:r>
              <a:rPr lang="cs-CZ" sz="2600" b="1" u="sng" dirty="0" smtClean="0">
                <a:solidFill>
                  <a:schemeClr val="tx1">
                    <a:lumMod val="75000"/>
                  </a:schemeClr>
                </a:solidFill>
              </a:rPr>
              <a:t>Vědecké opodstatnění KH </a:t>
            </a:r>
          </a:p>
          <a:p>
            <a:pPr lvl="1">
              <a:buFont typeface="Wingdings" panose="05000000000000000000" pitchFamily="2" charset="2"/>
              <a:buChar char="ü"/>
            </a:pPr>
            <a:r>
              <a:rPr lang="cs-CZ" dirty="0" smtClean="0">
                <a:solidFill>
                  <a:schemeClr val="tx1">
                    <a:lumMod val="75000"/>
                  </a:schemeClr>
                </a:solidFill>
              </a:rPr>
              <a:t>Protokol, IB, dostupná data – neprovádět obsolentní či zbytečná KH</a:t>
            </a:r>
          </a:p>
          <a:p>
            <a:pPr lvl="1">
              <a:buFont typeface="Wingdings" panose="05000000000000000000" pitchFamily="2" charset="2"/>
              <a:buChar char="ü"/>
            </a:pPr>
            <a:r>
              <a:rPr lang="cs-CZ" dirty="0" smtClean="0">
                <a:solidFill>
                  <a:schemeClr val="tx1">
                    <a:lumMod val="75000"/>
                  </a:schemeClr>
                </a:solidFill>
              </a:rPr>
              <a:t>Validita preklinických a předchozích klinických dat</a:t>
            </a: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8800" y="503675"/>
            <a:ext cx="6163620" cy="270030"/>
          </a:xfrm>
        </p:spPr>
        <p:txBody>
          <a:bodyPr/>
          <a:lstStyle/>
          <a:p>
            <a:r>
              <a:rPr lang="cs-CZ" sz="1400" dirty="0"/>
              <a:t>Etická komise – úloha ve výzkumu</a:t>
            </a:r>
          </a:p>
          <a:p>
            <a:endParaRPr lang="cs-CZ" sz="2600" dirty="0"/>
          </a:p>
        </p:txBody>
      </p:sp>
      <p:sp>
        <p:nvSpPr>
          <p:cNvPr id="8" name="Title 1"/>
          <p:cNvSpPr>
            <a:spLocks noGrp="1"/>
          </p:cNvSpPr>
          <p:nvPr>
            <p:ph type="title"/>
          </p:nvPr>
        </p:nvSpPr>
        <p:spPr>
          <a:xfrm>
            <a:off x="431540" y="998730"/>
            <a:ext cx="5535615" cy="585065"/>
          </a:xfrm>
          <a:solidFill>
            <a:srgbClr val="FFC000"/>
          </a:solidFill>
          <a:ln w="12700">
            <a:solidFill>
              <a:schemeClr val="bg2">
                <a:lumMod val="25000"/>
              </a:schemeClr>
            </a:solidFill>
          </a:ln>
        </p:spPr>
        <p:txBody>
          <a:bodyPr>
            <a:normAutofit/>
          </a:bodyPr>
          <a:lstStyle/>
          <a:p>
            <a:r>
              <a:rPr lang="cs-CZ" dirty="0" smtClean="0">
                <a:solidFill>
                  <a:schemeClr val="tx1">
                    <a:lumMod val="75000"/>
                  </a:schemeClr>
                </a:solidFill>
              </a:rPr>
              <a:t>Úloha etických komisí v KH LP</a:t>
            </a:r>
            <a:endParaRPr lang="cs-CZ" dirty="0">
              <a:solidFill>
                <a:schemeClr val="tx1">
                  <a:lumMod val="75000"/>
                </a:schemeClr>
              </a:solidFill>
            </a:endParaRPr>
          </a:p>
        </p:txBody>
      </p:sp>
    </p:spTree>
    <p:extLst>
      <p:ext uri="{BB962C8B-B14F-4D97-AF65-F5344CB8AC3E}">
        <p14:creationId xmlns:p14="http://schemas.microsoft.com/office/powerpoint/2010/main" val="1965208525"/>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96525" y="1538789"/>
            <a:ext cx="8640960" cy="4995555"/>
          </a:xfrm>
        </p:spPr>
        <p:txBody>
          <a:bodyPr>
            <a:normAutofit/>
          </a:bodyPr>
          <a:lstStyle/>
          <a:p>
            <a:r>
              <a:rPr lang="cs-CZ" sz="2600" b="1" u="sng" dirty="0" smtClean="0"/>
              <a:t>Posoudit </a:t>
            </a:r>
            <a:r>
              <a:rPr lang="cs-CZ" sz="2600" b="1" u="sng" dirty="0" err="1" smtClean="0"/>
              <a:t>technicko-organizační</a:t>
            </a:r>
            <a:r>
              <a:rPr lang="cs-CZ" sz="2600" b="1" u="sng" dirty="0" smtClean="0"/>
              <a:t> zajištění</a:t>
            </a:r>
          </a:p>
          <a:p>
            <a:pPr lvl="1">
              <a:buFont typeface="Wingdings" panose="05000000000000000000" pitchFamily="2" charset="2"/>
              <a:buChar char="ü"/>
            </a:pPr>
            <a:r>
              <a:rPr lang="cs-CZ" sz="2600" dirty="0"/>
              <a:t> </a:t>
            </a:r>
            <a:r>
              <a:rPr lang="cs-CZ" b="1" u="sng" dirty="0" smtClean="0"/>
              <a:t>Centra</a:t>
            </a:r>
            <a:r>
              <a:rPr lang="cs-CZ" dirty="0" smtClean="0"/>
              <a:t> – </a:t>
            </a:r>
            <a:r>
              <a:rPr lang="cs-CZ" dirty="0" smtClean="0">
                <a:solidFill>
                  <a:schemeClr val="tx1">
                    <a:lumMod val="75000"/>
                  </a:schemeClr>
                </a:solidFill>
              </a:rPr>
              <a:t>vhodnost zvoleného centra pro dané KH </a:t>
            </a:r>
          </a:p>
          <a:p>
            <a:pPr lvl="2">
              <a:buFont typeface="Wingdings" panose="05000000000000000000" pitchFamily="2" charset="2"/>
              <a:buChar char="ü"/>
            </a:pPr>
            <a:r>
              <a:rPr lang="cs-CZ" sz="2400" b="1" dirty="0" smtClean="0">
                <a:solidFill>
                  <a:schemeClr val="tx1">
                    <a:lumMod val="75000"/>
                  </a:schemeClr>
                </a:solidFill>
              </a:rPr>
              <a:t>vybavení centra</a:t>
            </a:r>
          </a:p>
          <a:p>
            <a:pPr lvl="2">
              <a:buFont typeface="Wingdings" panose="05000000000000000000" pitchFamily="2" charset="2"/>
              <a:buChar char="ü"/>
            </a:pPr>
            <a:r>
              <a:rPr lang="cs-CZ" sz="2400" b="1" dirty="0" smtClean="0">
                <a:solidFill>
                  <a:schemeClr val="tx1">
                    <a:lumMod val="75000"/>
                  </a:schemeClr>
                </a:solidFill>
              </a:rPr>
              <a:t>personální zajištění, </a:t>
            </a:r>
          </a:p>
          <a:p>
            <a:pPr lvl="2">
              <a:buFont typeface="Wingdings" panose="05000000000000000000" pitchFamily="2" charset="2"/>
              <a:buChar char="ü"/>
            </a:pPr>
            <a:r>
              <a:rPr lang="cs-CZ" sz="2400" b="1" dirty="0" smtClean="0">
                <a:solidFill>
                  <a:schemeClr val="tx1">
                    <a:lumMod val="75000"/>
                  </a:schemeClr>
                </a:solidFill>
              </a:rPr>
              <a:t>vytížení...</a:t>
            </a:r>
          </a:p>
          <a:p>
            <a:pPr lvl="1">
              <a:buFont typeface="Wingdings" panose="05000000000000000000" pitchFamily="2" charset="2"/>
              <a:buChar char="ü"/>
            </a:pPr>
            <a:r>
              <a:rPr lang="cs-CZ" b="1" dirty="0" smtClean="0"/>
              <a:t> </a:t>
            </a:r>
            <a:r>
              <a:rPr lang="cs-CZ" b="1" u="sng" dirty="0" smtClean="0">
                <a:solidFill>
                  <a:schemeClr val="tx1">
                    <a:lumMod val="75000"/>
                  </a:schemeClr>
                </a:solidFill>
              </a:rPr>
              <a:t>Zkoušející </a:t>
            </a:r>
            <a:r>
              <a:rPr lang="cs-CZ" dirty="0" smtClean="0">
                <a:solidFill>
                  <a:schemeClr val="tx1">
                    <a:lumMod val="75000"/>
                  </a:schemeClr>
                </a:solidFill>
              </a:rPr>
              <a:t>– vhodnost navrženého zkoušejícího</a:t>
            </a:r>
          </a:p>
          <a:p>
            <a:pPr lvl="2">
              <a:buFont typeface="Wingdings" panose="05000000000000000000" pitchFamily="2" charset="2"/>
              <a:buChar char="ü"/>
            </a:pPr>
            <a:r>
              <a:rPr lang="cs-CZ" sz="2400" b="1" dirty="0" smtClean="0">
                <a:solidFill>
                  <a:schemeClr val="tx1">
                    <a:lumMod val="75000"/>
                  </a:schemeClr>
                </a:solidFill>
              </a:rPr>
              <a:t>kvalifikace</a:t>
            </a:r>
            <a:endParaRPr lang="cs-CZ" sz="2400" b="1" dirty="0">
              <a:solidFill>
                <a:schemeClr val="tx1">
                  <a:lumMod val="75000"/>
                </a:schemeClr>
              </a:solidFill>
            </a:endParaRPr>
          </a:p>
          <a:p>
            <a:pPr lvl="2">
              <a:buFont typeface="Wingdings" panose="05000000000000000000" pitchFamily="2" charset="2"/>
              <a:buChar char="ü"/>
            </a:pPr>
            <a:r>
              <a:rPr lang="cs-CZ" sz="2400" b="1" dirty="0">
                <a:solidFill>
                  <a:schemeClr val="tx1">
                    <a:lumMod val="75000"/>
                  </a:schemeClr>
                </a:solidFill>
              </a:rPr>
              <a:t>p</a:t>
            </a:r>
            <a:r>
              <a:rPr lang="cs-CZ" sz="2400" b="1" dirty="0" smtClean="0">
                <a:solidFill>
                  <a:schemeClr val="tx1">
                    <a:lumMod val="75000"/>
                  </a:schemeClr>
                </a:solidFill>
              </a:rPr>
              <a:t>raxe</a:t>
            </a:r>
            <a:endParaRPr lang="cs-CZ" sz="2400" b="1" dirty="0">
              <a:solidFill>
                <a:schemeClr val="tx1">
                  <a:lumMod val="75000"/>
                </a:schemeClr>
              </a:solidFill>
            </a:endParaRPr>
          </a:p>
          <a:p>
            <a:pPr lvl="2">
              <a:buFont typeface="Wingdings" panose="05000000000000000000" pitchFamily="2" charset="2"/>
              <a:buChar char="ü"/>
            </a:pPr>
            <a:r>
              <a:rPr lang="cs-CZ" sz="2400" b="1" dirty="0">
                <a:solidFill>
                  <a:schemeClr val="tx1">
                    <a:lumMod val="75000"/>
                  </a:schemeClr>
                </a:solidFill>
              </a:rPr>
              <a:t>v</a:t>
            </a:r>
            <a:r>
              <a:rPr lang="cs-CZ" sz="2400" b="1" dirty="0" smtClean="0">
                <a:solidFill>
                  <a:schemeClr val="tx1">
                    <a:lumMod val="75000"/>
                  </a:schemeClr>
                </a:solidFill>
              </a:rPr>
              <a:t>ytížení</a:t>
            </a:r>
          </a:p>
          <a:p>
            <a:pPr lvl="2">
              <a:buFont typeface="Wingdings" panose="05000000000000000000" pitchFamily="2" charset="2"/>
              <a:buChar char="ü"/>
            </a:pPr>
            <a:r>
              <a:rPr lang="cs-CZ" sz="2400" b="1" dirty="0" smtClean="0">
                <a:solidFill>
                  <a:schemeClr val="tx1">
                    <a:lumMod val="75000"/>
                  </a:schemeClr>
                </a:solidFill>
              </a:rPr>
              <a:t>předchozí zkušenosti </a:t>
            </a:r>
            <a:r>
              <a:rPr lang="cs-CZ" sz="2400" dirty="0" smtClean="0">
                <a:solidFill>
                  <a:schemeClr val="tx1">
                    <a:lumMod val="75000"/>
                  </a:schemeClr>
                </a:solidFill>
              </a:rPr>
              <a:t>s jím prováděnými KH </a:t>
            </a:r>
            <a:r>
              <a:rPr lang="cs-CZ" sz="2400" i="1" dirty="0" smtClean="0">
                <a:solidFill>
                  <a:schemeClr val="tx1">
                    <a:lumMod val="75000"/>
                  </a:schemeClr>
                </a:solidFill>
              </a:rPr>
              <a:t>(Protocol deviation, nedodržování GCP...)</a:t>
            </a: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8800" y="503675"/>
            <a:ext cx="6163620" cy="270030"/>
          </a:xfrm>
        </p:spPr>
        <p:txBody>
          <a:bodyPr/>
          <a:lstStyle/>
          <a:p>
            <a:r>
              <a:rPr lang="cs-CZ" sz="1400" dirty="0"/>
              <a:t>Etická komise – úloha ve výzkumu</a:t>
            </a:r>
          </a:p>
          <a:p>
            <a:endParaRPr lang="cs-CZ" sz="2600" dirty="0"/>
          </a:p>
        </p:txBody>
      </p:sp>
      <p:sp>
        <p:nvSpPr>
          <p:cNvPr id="8" name="Title 1"/>
          <p:cNvSpPr>
            <a:spLocks noGrp="1"/>
          </p:cNvSpPr>
          <p:nvPr>
            <p:ph type="title"/>
          </p:nvPr>
        </p:nvSpPr>
        <p:spPr>
          <a:xfrm>
            <a:off x="457200" y="908720"/>
            <a:ext cx="6230035" cy="585065"/>
          </a:xfrm>
          <a:solidFill>
            <a:srgbClr val="FFC000"/>
          </a:solidFill>
          <a:ln w="12700">
            <a:solidFill>
              <a:schemeClr val="bg2">
                <a:lumMod val="25000"/>
              </a:schemeClr>
            </a:solidFill>
          </a:ln>
        </p:spPr>
        <p:txBody>
          <a:bodyPr>
            <a:normAutofit/>
          </a:bodyPr>
          <a:lstStyle/>
          <a:p>
            <a:r>
              <a:rPr lang="cs-CZ" dirty="0">
                <a:solidFill>
                  <a:schemeClr val="tx1">
                    <a:lumMod val="75000"/>
                  </a:schemeClr>
                </a:solidFill>
              </a:rPr>
              <a:t>Úloha etických komisí v KH LP</a:t>
            </a:r>
          </a:p>
        </p:txBody>
      </p:sp>
    </p:spTree>
    <p:extLst>
      <p:ext uri="{BB962C8B-B14F-4D97-AF65-F5344CB8AC3E}">
        <p14:creationId xmlns:p14="http://schemas.microsoft.com/office/powerpoint/2010/main" val="4087717494"/>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96525" y="1853825"/>
            <a:ext cx="8640960" cy="4590510"/>
          </a:xfrm>
        </p:spPr>
        <p:txBody>
          <a:bodyPr>
            <a:normAutofit/>
          </a:bodyPr>
          <a:lstStyle/>
          <a:p>
            <a:r>
              <a:rPr lang="cs-CZ" sz="2600" b="1" u="sng" dirty="0" smtClean="0">
                <a:solidFill>
                  <a:schemeClr val="tx1">
                    <a:lumMod val="75000"/>
                  </a:schemeClr>
                </a:solidFill>
              </a:rPr>
              <a:t>Zajištění dodržování práv SH</a:t>
            </a:r>
          </a:p>
          <a:p>
            <a:pPr lvl="1">
              <a:buFont typeface="Wingdings" panose="05000000000000000000" pitchFamily="2" charset="2"/>
              <a:buChar char="ü"/>
            </a:pPr>
            <a:r>
              <a:rPr lang="cs-CZ" b="1" dirty="0" smtClean="0">
                <a:solidFill>
                  <a:schemeClr val="tx1">
                    <a:lumMod val="75000"/>
                  </a:schemeClr>
                </a:solidFill>
              </a:rPr>
              <a:t>Odškodnění</a:t>
            </a:r>
            <a:r>
              <a:rPr lang="cs-CZ" dirty="0" smtClean="0">
                <a:solidFill>
                  <a:schemeClr val="tx1">
                    <a:lumMod val="75000"/>
                  </a:schemeClr>
                </a:solidFill>
              </a:rPr>
              <a:t> nebo pojištění pro případ smrti či škody na zdraví vzniklé v souvislosti s účastí SH v KH</a:t>
            </a:r>
          </a:p>
          <a:p>
            <a:pPr lvl="1">
              <a:buFont typeface="Wingdings" panose="05000000000000000000" pitchFamily="2" charset="2"/>
              <a:buChar char="ü"/>
            </a:pPr>
            <a:r>
              <a:rPr lang="cs-CZ" b="1" dirty="0" smtClean="0">
                <a:solidFill>
                  <a:schemeClr val="tx1">
                    <a:lumMod val="75000"/>
                  </a:schemeClr>
                </a:solidFill>
              </a:rPr>
              <a:t>Pojištění odpovědnosti </a:t>
            </a:r>
            <a:r>
              <a:rPr lang="cs-CZ" dirty="0" smtClean="0">
                <a:solidFill>
                  <a:schemeClr val="tx1">
                    <a:lumMod val="75000"/>
                  </a:schemeClr>
                </a:solidFill>
              </a:rPr>
              <a:t>za škodu – pro zkoušejícího a zadavatele</a:t>
            </a:r>
          </a:p>
          <a:p>
            <a:pPr lvl="1">
              <a:buFont typeface="Wingdings" panose="05000000000000000000" pitchFamily="2" charset="2"/>
              <a:buChar char="ü"/>
            </a:pPr>
            <a:r>
              <a:rPr lang="cs-CZ" dirty="0" smtClean="0">
                <a:solidFill>
                  <a:schemeClr val="tx1">
                    <a:lumMod val="75000"/>
                  </a:schemeClr>
                </a:solidFill>
              </a:rPr>
              <a:t>Výše a případně zajištění </a:t>
            </a:r>
            <a:r>
              <a:rPr lang="cs-CZ" b="1" dirty="0" smtClean="0">
                <a:solidFill>
                  <a:schemeClr val="tx1">
                    <a:lumMod val="75000"/>
                  </a:schemeClr>
                </a:solidFill>
              </a:rPr>
              <a:t>odměn SH</a:t>
            </a:r>
          </a:p>
          <a:p>
            <a:pPr lvl="1">
              <a:buFont typeface="Wingdings" panose="05000000000000000000" pitchFamily="2" charset="2"/>
              <a:buChar char="ü"/>
            </a:pPr>
            <a:r>
              <a:rPr lang="cs-CZ" b="1" dirty="0" smtClean="0">
                <a:solidFill>
                  <a:schemeClr val="tx1">
                    <a:lumMod val="75000"/>
                  </a:schemeClr>
                </a:solidFill>
              </a:rPr>
              <a:t>Odměny zkoušejícím</a:t>
            </a:r>
          </a:p>
          <a:p>
            <a:pPr lvl="1">
              <a:buFont typeface="Wingdings" panose="05000000000000000000" pitchFamily="2" charset="2"/>
              <a:buChar char="ü"/>
            </a:pPr>
            <a:r>
              <a:rPr lang="cs-CZ" b="1" dirty="0" smtClean="0">
                <a:solidFill>
                  <a:schemeClr val="tx1">
                    <a:lumMod val="75000"/>
                  </a:schemeClr>
                </a:solidFill>
              </a:rPr>
              <a:t>Smlouvy</a:t>
            </a:r>
            <a:r>
              <a:rPr lang="cs-CZ" dirty="0" smtClean="0">
                <a:solidFill>
                  <a:schemeClr val="tx1">
                    <a:lumMod val="75000"/>
                  </a:schemeClr>
                </a:solidFill>
              </a:rPr>
              <a:t> mezi zadavatelem a poskytovatelem zdravotních služeb</a:t>
            </a:r>
          </a:p>
          <a:p>
            <a:pPr>
              <a:buFont typeface="Arial" pitchFamily="34" charset="0"/>
              <a:buChar char="•"/>
            </a:pPr>
            <a:endParaRPr lang="cs-CZ" sz="2400" dirty="0" smtClean="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8800" y="503675"/>
            <a:ext cx="6163620" cy="270030"/>
          </a:xfrm>
        </p:spPr>
        <p:txBody>
          <a:bodyPr/>
          <a:lstStyle/>
          <a:p>
            <a:r>
              <a:rPr lang="cs-CZ" dirty="0"/>
              <a:t>Etická komise – úloha ve výzkumu</a:t>
            </a:r>
          </a:p>
          <a:p>
            <a:endParaRPr lang="cs-CZ" sz="2600" dirty="0"/>
          </a:p>
        </p:txBody>
      </p:sp>
      <p:sp>
        <p:nvSpPr>
          <p:cNvPr id="8" name="Title 1"/>
          <p:cNvSpPr>
            <a:spLocks noGrp="1"/>
          </p:cNvSpPr>
          <p:nvPr>
            <p:ph type="title"/>
          </p:nvPr>
        </p:nvSpPr>
        <p:spPr>
          <a:xfrm>
            <a:off x="457200" y="908720"/>
            <a:ext cx="5644970" cy="585065"/>
          </a:xfrm>
          <a:solidFill>
            <a:srgbClr val="FFC000"/>
          </a:solidFill>
          <a:ln w="12700">
            <a:solidFill>
              <a:schemeClr val="bg2">
                <a:lumMod val="25000"/>
              </a:schemeClr>
            </a:solidFill>
          </a:ln>
        </p:spPr>
        <p:txBody>
          <a:bodyPr>
            <a:normAutofit/>
          </a:bodyPr>
          <a:lstStyle/>
          <a:p>
            <a:r>
              <a:rPr lang="cs-CZ" dirty="0">
                <a:solidFill>
                  <a:schemeClr val="tx1">
                    <a:lumMod val="75000"/>
                  </a:schemeClr>
                </a:solidFill>
              </a:rPr>
              <a:t>Úloha etických komisí v KH LP</a:t>
            </a:r>
          </a:p>
        </p:txBody>
      </p:sp>
    </p:spTree>
    <p:extLst>
      <p:ext uri="{BB962C8B-B14F-4D97-AF65-F5344CB8AC3E}">
        <p14:creationId xmlns:p14="http://schemas.microsoft.com/office/powerpoint/2010/main" val="492859806"/>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06515" y="2033845"/>
            <a:ext cx="8640960" cy="4185465"/>
          </a:xfrm>
        </p:spPr>
        <p:txBody>
          <a:bodyPr>
            <a:normAutofit/>
          </a:bodyPr>
          <a:lstStyle/>
          <a:p>
            <a:r>
              <a:rPr lang="cs-CZ" sz="2600" b="1" u="sng" dirty="0" smtClean="0">
                <a:solidFill>
                  <a:schemeClr val="tx1">
                    <a:lumMod val="75000"/>
                  </a:schemeClr>
                </a:solidFill>
              </a:rPr>
              <a:t>Posoudit srozumitelnost a úplnost dokumentace </a:t>
            </a:r>
          </a:p>
          <a:p>
            <a:pPr lvl="1">
              <a:buFont typeface="Wingdings" panose="05000000000000000000" pitchFamily="2" charset="2"/>
              <a:buChar char="ü"/>
            </a:pPr>
            <a:r>
              <a:rPr lang="cs-CZ" dirty="0" smtClean="0">
                <a:solidFill>
                  <a:schemeClr val="tx1">
                    <a:lumMod val="75000"/>
                  </a:schemeClr>
                </a:solidFill>
              </a:rPr>
              <a:t>Informace pro pacienta / Informovaný souhlas</a:t>
            </a:r>
          </a:p>
          <a:p>
            <a:pPr lvl="1">
              <a:buFont typeface="Wingdings" panose="05000000000000000000" pitchFamily="2" charset="2"/>
              <a:buChar char="ü"/>
            </a:pPr>
            <a:r>
              <a:rPr lang="cs-CZ" dirty="0" smtClean="0">
                <a:solidFill>
                  <a:schemeClr val="tx1">
                    <a:lumMod val="75000"/>
                  </a:schemeClr>
                </a:solidFill>
              </a:rPr>
              <a:t>Deníky pro pacienta, návody k použití LP</a:t>
            </a:r>
          </a:p>
          <a:p>
            <a:pPr lvl="1">
              <a:buFont typeface="Wingdings" panose="05000000000000000000" pitchFamily="2" charset="2"/>
              <a:buChar char="ü"/>
            </a:pPr>
            <a:r>
              <a:rPr lang="cs-CZ" dirty="0" smtClean="0">
                <a:solidFill>
                  <a:schemeClr val="tx1">
                    <a:lumMod val="75000"/>
                  </a:schemeClr>
                </a:solidFill>
              </a:rPr>
              <a:t>Náborové materiály</a:t>
            </a:r>
          </a:p>
          <a:p>
            <a:pPr lvl="1">
              <a:buFont typeface="Arial" pitchFamily="34" charset="0"/>
              <a:buChar char="•"/>
            </a:pPr>
            <a:endParaRPr lang="cs-CZ" sz="2200" dirty="0" smtClean="0">
              <a:solidFill>
                <a:schemeClr val="tx1">
                  <a:lumMod val="75000"/>
                </a:schemeClr>
              </a:solidFill>
            </a:endParaRPr>
          </a:p>
          <a:p>
            <a:r>
              <a:rPr lang="cs-CZ" sz="2600" b="1" u="sng" dirty="0" smtClean="0">
                <a:solidFill>
                  <a:schemeClr val="tx1">
                    <a:lumMod val="75000"/>
                  </a:schemeClr>
                </a:solidFill>
              </a:rPr>
              <a:t>Dohled nad průběhem KH </a:t>
            </a:r>
            <a:endParaRPr lang="cs-CZ" sz="2200" u="sng" dirty="0" smtClean="0">
              <a:solidFill>
                <a:schemeClr val="tx1">
                  <a:lumMod val="75000"/>
                </a:schemeClr>
              </a:solidFill>
            </a:endParaRPr>
          </a:p>
          <a:p>
            <a:pPr>
              <a:buFont typeface="Arial" pitchFamily="34" charset="0"/>
              <a:buChar char="•"/>
            </a:pPr>
            <a:endParaRPr lang="cs-CZ" sz="2600" dirty="0" smtClean="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8800" y="503675"/>
            <a:ext cx="6163620" cy="270030"/>
          </a:xfrm>
        </p:spPr>
        <p:txBody>
          <a:bodyPr/>
          <a:lstStyle/>
          <a:p>
            <a:r>
              <a:rPr lang="cs-CZ" dirty="0"/>
              <a:t>Etická komise – úloha ve výzkumu</a:t>
            </a:r>
          </a:p>
          <a:p>
            <a:endParaRPr lang="cs-CZ" sz="2600" dirty="0"/>
          </a:p>
        </p:txBody>
      </p:sp>
      <p:sp>
        <p:nvSpPr>
          <p:cNvPr id="8" name="Title 1"/>
          <p:cNvSpPr>
            <a:spLocks noGrp="1"/>
          </p:cNvSpPr>
          <p:nvPr>
            <p:ph type="title"/>
          </p:nvPr>
        </p:nvSpPr>
        <p:spPr>
          <a:xfrm>
            <a:off x="457200" y="908720"/>
            <a:ext cx="5644970" cy="585065"/>
          </a:xfrm>
          <a:solidFill>
            <a:srgbClr val="FFC000"/>
          </a:solidFill>
          <a:ln w="12700">
            <a:solidFill>
              <a:schemeClr val="bg2">
                <a:lumMod val="25000"/>
              </a:schemeClr>
            </a:solidFill>
          </a:ln>
        </p:spPr>
        <p:txBody>
          <a:bodyPr>
            <a:normAutofit/>
          </a:bodyPr>
          <a:lstStyle/>
          <a:p>
            <a:r>
              <a:rPr lang="cs-CZ" dirty="0">
                <a:solidFill>
                  <a:schemeClr val="tx1">
                    <a:lumMod val="75000"/>
                  </a:schemeClr>
                </a:solidFill>
              </a:rPr>
              <a:t>Úloha etických komisí v KH LP</a:t>
            </a:r>
          </a:p>
        </p:txBody>
      </p:sp>
    </p:spTree>
    <p:extLst>
      <p:ext uri="{BB962C8B-B14F-4D97-AF65-F5344CB8AC3E}">
        <p14:creationId xmlns:p14="http://schemas.microsoft.com/office/powerpoint/2010/main" val="3706625555"/>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6365050" cy="585065"/>
          </a:xfrm>
          <a:solidFill>
            <a:srgbClr val="FFC000"/>
          </a:solidFill>
          <a:ln w="12700">
            <a:solidFill>
              <a:schemeClr val="bg2">
                <a:lumMod val="25000"/>
              </a:schemeClr>
            </a:solidFill>
          </a:ln>
        </p:spPr>
        <p:txBody>
          <a:bodyPr>
            <a:normAutofit/>
          </a:bodyPr>
          <a:lstStyle/>
          <a:p>
            <a:r>
              <a:rPr lang="cs-CZ" dirty="0" smtClean="0">
                <a:solidFill>
                  <a:schemeClr val="tx1">
                    <a:lumMod val="75000"/>
                  </a:schemeClr>
                </a:solidFill>
              </a:rPr>
              <a:t>Etické komise – důležité doporučení</a:t>
            </a:r>
            <a:endParaRPr lang="cs-CZ" dirty="0">
              <a:solidFill>
                <a:schemeClr val="tx1">
                  <a:lumMod val="75000"/>
                </a:schemeClr>
              </a:solidFill>
            </a:endParaRPr>
          </a:p>
        </p:txBody>
      </p:sp>
      <p:sp>
        <p:nvSpPr>
          <p:cNvPr id="3" name="Content Placeholder 2"/>
          <p:cNvSpPr>
            <a:spLocks noGrp="1"/>
          </p:cNvSpPr>
          <p:nvPr>
            <p:ph idx="1"/>
          </p:nvPr>
        </p:nvSpPr>
        <p:spPr>
          <a:xfrm>
            <a:off x="431539" y="1718809"/>
            <a:ext cx="8415935" cy="4545505"/>
          </a:xfrm>
        </p:spPr>
        <p:txBody>
          <a:bodyPr>
            <a:normAutofit/>
          </a:bodyPr>
          <a:lstStyle/>
          <a:p>
            <a:r>
              <a:rPr lang="cs-CZ" b="1" u="sng" dirty="0" smtClean="0">
                <a:solidFill>
                  <a:srgbClr val="C00000"/>
                </a:solidFill>
              </a:rPr>
              <a:t>Souhlas s provedením KH</a:t>
            </a:r>
          </a:p>
          <a:p>
            <a:pPr lvl="1">
              <a:buFont typeface="Wingdings" panose="05000000000000000000" pitchFamily="2" charset="2"/>
              <a:buChar char="ü"/>
            </a:pPr>
            <a:r>
              <a:rPr lang="cs-CZ" sz="2600" dirty="0" smtClean="0">
                <a:solidFill>
                  <a:schemeClr val="tx1">
                    <a:lumMod val="75000"/>
                  </a:schemeClr>
                </a:solidFill>
              </a:rPr>
              <a:t>Zkontrolovat </a:t>
            </a:r>
            <a:r>
              <a:rPr lang="cs-CZ" sz="2600" b="1" dirty="0" smtClean="0">
                <a:solidFill>
                  <a:schemeClr val="tx1">
                    <a:lumMod val="75000"/>
                  </a:schemeClr>
                </a:solidFill>
              </a:rPr>
              <a:t>platnost souhlasu </a:t>
            </a:r>
            <a:r>
              <a:rPr lang="cs-CZ" sz="2600" dirty="0" smtClean="0">
                <a:solidFill>
                  <a:schemeClr val="tx1">
                    <a:lumMod val="75000"/>
                  </a:schemeClr>
                </a:solidFill>
              </a:rPr>
              <a:t>a splnění náležitostí</a:t>
            </a:r>
          </a:p>
          <a:p>
            <a:pPr lvl="1">
              <a:buFont typeface="Wingdings" panose="05000000000000000000" pitchFamily="2" charset="2"/>
              <a:buChar char="ü"/>
            </a:pPr>
            <a:r>
              <a:rPr lang="cs-CZ" sz="2600" b="1" dirty="0" smtClean="0">
                <a:solidFill>
                  <a:schemeClr val="tx1">
                    <a:lumMod val="75000"/>
                  </a:schemeClr>
                </a:solidFill>
              </a:rPr>
              <a:t>Zda schváleno nejm. 5 členy EK </a:t>
            </a:r>
            <a:r>
              <a:rPr lang="cs-CZ" sz="2600" dirty="0" smtClean="0">
                <a:solidFill>
                  <a:schemeClr val="tx1">
                    <a:lumMod val="75000"/>
                  </a:schemeClr>
                </a:solidFill>
              </a:rPr>
              <a:t>(1 laik + 1 bez pracovně právního vztahu)</a:t>
            </a:r>
          </a:p>
          <a:p>
            <a:pPr lvl="1">
              <a:buFont typeface="Wingdings" panose="05000000000000000000" pitchFamily="2" charset="2"/>
              <a:buChar char="ü"/>
            </a:pPr>
            <a:r>
              <a:rPr lang="cs-CZ" sz="2600" dirty="0" smtClean="0">
                <a:solidFill>
                  <a:schemeClr val="tx1">
                    <a:lumMod val="75000"/>
                  </a:schemeClr>
                </a:solidFill>
              </a:rPr>
              <a:t>Zda je </a:t>
            </a:r>
            <a:r>
              <a:rPr lang="cs-CZ" sz="2600" b="1" dirty="0" smtClean="0">
                <a:solidFill>
                  <a:schemeClr val="tx1">
                    <a:lumMod val="75000"/>
                  </a:schemeClr>
                </a:solidFill>
              </a:rPr>
              <a:t>schválená dokumentace totožná s dokumentací uvedenou na povolení / souhlasu s ohlášením SÚKL </a:t>
            </a:r>
            <a:r>
              <a:rPr lang="cs-CZ" sz="2600" i="1" dirty="0" smtClean="0">
                <a:solidFill>
                  <a:srgbClr val="C00000"/>
                </a:solidFill>
              </a:rPr>
              <a:t>(shodné číslo verze + datum verze)</a:t>
            </a:r>
            <a:endParaRPr lang="cs-CZ" sz="2600" dirty="0" smtClean="0">
              <a:solidFill>
                <a:srgbClr val="C00000"/>
              </a:solidFill>
            </a:endParaRPr>
          </a:p>
          <a:p>
            <a:pPr lvl="1">
              <a:buFont typeface="Wingdings" panose="05000000000000000000" pitchFamily="2" charset="2"/>
              <a:buChar char="ü"/>
            </a:pPr>
            <a:r>
              <a:rPr lang="cs-CZ" sz="2600" b="1" dirty="0" smtClean="0">
                <a:solidFill>
                  <a:schemeClr val="tx1">
                    <a:lumMod val="75000"/>
                  </a:schemeClr>
                </a:solidFill>
              </a:rPr>
              <a:t>Odkaz na platnou legislativu </a:t>
            </a:r>
            <a:r>
              <a:rPr lang="cs-CZ" sz="2600" i="1" dirty="0" smtClean="0">
                <a:solidFill>
                  <a:srgbClr val="C00000"/>
                </a:solidFill>
              </a:rPr>
              <a:t>(pro ZP jiný zákon)</a:t>
            </a:r>
          </a:p>
          <a:p>
            <a:pPr lvl="1">
              <a:buFont typeface="Wingdings" panose="05000000000000000000" pitchFamily="2" charset="2"/>
              <a:buChar char="ü"/>
            </a:pPr>
            <a:r>
              <a:rPr lang="cs-CZ" sz="2600" dirty="0" smtClean="0">
                <a:solidFill>
                  <a:schemeClr val="tx1">
                    <a:lumMod val="75000"/>
                  </a:schemeClr>
                </a:solidFill>
              </a:rPr>
              <a:t>Zda je </a:t>
            </a:r>
            <a:r>
              <a:rPr lang="cs-CZ" sz="2600" b="1" dirty="0" smtClean="0">
                <a:solidFill>
                  <a:schemeClr val="tx1">
                    <a:lumMod val="75000"/>
                  </a:schemeClr>
                </a:solidFill>
              </a:rPr>
              <a:t>EK uvedena v seznamu</a:t>
            </a:r>
            <a:r>
              <a:rPr lang="cs-CZ" sz="2600" dirty="0" smtClean="0">
                <a:solidFill>
                  <a:schemeClr val="tx1">
                    <a:lumMod val="75000"/>
                  </a:schemeClr>
                </a:solidFill>
              </a:rPr>
              <a:t> LEK na webu </a:t>
            </a:r>
            <a:r>
              <a:rPr lang="cs-CZ" sz="2600" b="1" dirty="0" smtClean="0">
                <a:solidFill>
                  <a:schemeClr val="tx1">
                    <a:lumMod val="75000"/>
                  </a:schemeClr>
                </a:solidFill>
              </a:rPr>
              <a:t>SÚKL</a:t>
            </a:r>
          </a:p>
          <a:p>
            <a:pPr lvl="1">
              <a:buFont typeface="Wingdings" pitchFamily="2" charset="2"/>
              <a:buChar char="Ø"/>
            </a:pPr>
            <a:endParaRPr lang="cs-CZ" dirty="0" smtClean="0">
              <a:solidFill>
                <a:schemeClr val="tx1">
                  <a:lumMod val="75000"/>
                </a:schemeClr>
              </a:solidFill>
            </a:endParaRPr>
          </a:p>
          <a:p>
            <a:pPr>
              <a:buNone/>
            </a:pPr>
            <a:endParaRPr lang="cs-CZ"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1194396693"/>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6185030" cy="585065"/>
          </a:xfrm>
          <a:solidFill>
            <a:srgbClr val="FFC000"/>
          </a:solidFill>
          <a:ln w="12700">
            <a:solidFill>
              <a:schemeClr val="bg2">
                <a:lumMod val="25000"/>
              </a:schemeClr>
            </a:solidFill>
          </a:ln>
        </p:spPr>
        <p:txBody>
          <a:bodyPr>
            <a:normAutofit/>
          </a:bodyPr>
          <a:lstStyle/>
          <a:p>
            <a:r>
              <a:rPr lang="cs-CZ" dirty="0" smtClean="0">
                <a:solidFill>
                  <a:schemeClr val="tx1">
                    <a:lumMod val="75000"/>
                  </a:schemeClr>
                </a:solidFill>
              </a:rPr>
              <a:t>Etické komise – důležité informace</a:t>
            </a:r>
            <a:endParaRPr lang="cs-CZ" dirty="0">
              <a:solidFill>
                <a:schemeClr val="tx1">
                  <a:lumMod val="75000"/>
                </a:schemeClr>
              </a:solidFill>
            </a:endParaRPr>
          </a:p>
        </p:txBody>
      </p:sp>
      <p:sp>
        <p:nvSpPr>
          <p:cNvPr id="3" name="Content Placeholder 2"/>
          <p:cNvSpPr>
            <a:spLocks noGrp="1"/>
          </p:cNvSpPr>
          <p:nvPr>
            <p:ph idx="1"/>
          </p:nvPr>
        </p:nvSpPr>
        <p:spPr>
          <a:xfrm>
            <a:off x="431540" y="1718809"/>
            <a:ext cx="8229600" cy="4545505"/>
          </a:xfrm>
        </p:spPr>
        <p:txBody>
          <a:bodyPr>
            <a:normAutofit/>
          </a:bodyPr>
          <a:lstStyle/>
          <a:p>
            <a:r>
              <a:rPr lang="cs-CZ" b="1" dirty="0" smtClean="0">
                <a:solidFill>
                  <a:schemeClr val="tx1">
                    <a:lumMod val="75000"/>
                  </a:schemeClr>
                </a:solidFill>
              </a:rPr>
              <a:t>Multicentrické KH s 1 centrem v ČR</a:t>
            </a:r>
          </a:p>
          <a:p>
            <a:pPr lvl="1">
              <a:buFont typeface="Wingdings" panose="05000000000000000000" pitchFamily="2" charset="2"/>
              <a:buChar char="ü"/>
            </a:pPr>
            <a:r>
              <a:rPr lang="cs-CZ" sz="2600" dirty="0" smtClean="0">
                <a:solidFill>
                  <a:schemeClr val="tx1">
                    <a:lumMod val="75000"/>
                  </a:schemeClr>
                </a:solidFill>
              </a:rPr>
              <a:t>Souhlas MEK + LEK</a:t>
            </a:r>
          </a:p>
          <a:p>
            <a:pPr lvl="1">
              <a:buNone/>
            </a:pPr>
            <a:endParaRPr lang="cs-CZ" b="1" dirty="0" smtClean="0">
              <a:solidFill>
                <a:schemeClr val="tx1">
                  <a:lumMod val="75000"/>
                </a:schemeClr>
              </a:solidFill>
            </a:endParaRPr>
          </a:p>
          <a:p>
            <a:r>
              <a:rPr lang="cs-CZ" b="1" dirty="0" smtClean="0">
                <a:solidFill>
                  <a:schemeClr val="tx1">
                    <a:lumMod val="75000"/>
                  </a:schemeClr>
                </a:solidFill>
              </a:rPr>
              <a:t>Zamítnutí MEK</a:t>
            </a:r>
          </a:p>
          <a:p>
            <a:pPr lvl="1">
              <a:buFont typeface="Wingdings" panose="05000000000000000000" pitchFamily="2" charset="2"/>
              <a:buChar char="ü"/>
            </a:pPr>
            <a:r>
              <a:rPr lang="cs-CZ" sz="2600" dirty="0" smtClean="0">
                <a:solidFill>
                  <a:schemeClr val="tx1">
                    <a:lumMod val="75000"/>
                  </a:schemeClr>
                </a:solidFill>
              </a:rPr>
              <a:t>Znovu ke stejné MEK, nelze žádat jinou</a:t>
            </a:r>
          </a:p>
          <a:p>
            <a:endParaRPr lang="cs-CZ" b="1" dirty="0" smtClean="0">
              <a:solidFill>
                <a:schemeClr val="tx1">
                  <a:lumMod val="75000"/>
                </a:schemeClr>
              </a:solidFill>
            </a:endParaRPr>
          </a:p>
          <a:p>
            <a:r>
              <a:rPr lang="cs-CZ" b="1" dirty="0" smtClean="0">
                <a:solidFill>
                  <a:schemeClr val="tx1">
                    <a:lumMod val="75000"/>
                  </a:schemeClr>
                </a:solidFill>
              </a:rPr>
              <a:t>Předložená žádost MEK </a:t>
            </a:r>
          </a:p>
          <a:p>
            <a:pPr lvl="1">
              <a:buFont typeface="Wingdings" panose="05000000000000000000" pitchFamily="2" charset="2"/>
              <a:buChar char="ü"/>
            </a:pPr>
            <a:r>
              <a:rPr lang="cs-CZ" sz="2600" dirty="0" smtClean="0">
                <a:solidFill>
                  <a:schemeClr val="tx1">
                    <a:lumMod val="75000"/>
                  </a:schemeClr>
                </a:solidFill>
              </a:rPr>
              <a:t>Nelze stáhnout z důvodu, že ji chce MEK zamítnout a předložit jiné MEK</a:t>
            </a:r>
          </a:p>
          <a:p>
            <a:pPr>
              <a:buNone/>
            </a:pPr>
            <a:endParaRPr lang="cs-CZ"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a:t>Etická komise – úloha ve výzkumu</a:t>
            </a:r>
          </a:p>
          <a:p>
            <a:endParaRPr lang="cs-CZ" dirty="0"/>
          </a:p>
        </p:txBody>
      </p:sp>
    </p:spTree>
    <p:extLst>
      <p:ext uri="{BB962C8B-B14F-4D97-AF65-F5344CB8AC3E}">
        <p14:creationId xmlns:p14="http://schemas.microsoft.com/office/powerpoint/2010/main" val="2402538175"/>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6546" y="1673805"/>
            <a:ext cx="8229600" cy="990111"/>
          </a:xfrm>
        </p:spPr>
        <p:txBody>
          <a:bodyPr>
            <a:normAutofit fontScale="90000"/>
          </a:bodyPr>
          <a:lstStyle/>
          <a:p>
            <a:pPr lvl="1" algn="l" rtl="0">
              <a:spcBef>
                <a:spcPct val="0"/>
              </a:spcBef>
            </a:pPr>
            <a:r>
              <a:rPr lang="cs-CZ" sz="1600" b="1" dirty="0" smtClean="0">
                <a:solidFill>
                  <a:srgbClr val="0070C0"/>
                </a:solidFill>
                <a:latin typeface="+mn-lt"/>
              </a:rPr>
              <a:t/>
            </a:r>
            <a:br>
              <a:rPr lang="cs-CZ" sz="1600" b="1" dirty="0" smtClean="0">
                <a:solidFill>
                  <a:srgbClr val="0070C0"/>
                </a:solidFill>
                <a:latin typeface="+mn-lt"/>
              </a:rPr>
            </a:br>
            <a:r>
              <a:rPr lang="cs-CZ" sz="2700" dirty="0" smtClean="0">
                <a:solidFill>
                  <a:schemeClr val="tx1">
                    <a:lumMod val="75000"/>
                  </a:schemeClr>
                </a:solidFill>
                <a:latin typeface="+mn-lt"/>
              </a:rPr>
              <a:t>Zda je EK uvedena v seznamu LEK na webu SÚKL:</a:t>
            </a:r>
            <a:br>
              <a:rPr lang="cs-CZ" sz="2700" dirty="0" smtClean="0">
                <a:solidFill>
                  <a:schemeClr val="tx1">
                    <a:lumMod val="75000"/>
                  </a:schemeClr>
                </a:solidFill>
                <a:latin typeface="+mn-lt"/>
              </a:rPr>
            </a:br>
            <a:r>
              <a:rPr lang="cs-CZ" sz="2700" dirty="0" smtClean="0">
                <a:solidFill>
                  <a:schemeClr val="tx1">
                    <a:lumMod val="75000"/>
                  </a:schemeClr>
                </a:solidFill>
                <a:latin typeface="+mn-lt"/>
                <a:hlinkClick r:id="rId2"/>
              </a:rPr>
              <a:t>www.sukl.cz</a:t>
            </a:r>
            <a:r>
              <a:rPr lang="cs-CZ" sz="2700" dirty="0" smtClean="0">
                <a:solidFill>
                  <a:schemeClr val="tx1">
                    <a:lumMod val="75000"/>
                  </a:schemeClr>
                </a:solidFill>
                <a:latin typeface="+mn-lt"/>
              </a:rPr>
              <a:t> – etické komise</a:t>
            </a:r>
            <a:br>
              <a:rPr lang="cs-CZ" sz="2700" dirty="0" smtClean="0">
                <a:solidFill>
                  <a:schemeClr val="tx1">
                    <a:lumMod val="75000"/>
                  </a:schemeClr>
                </a:solidFill>
                <a:latin typeface="+mn-lt"/>
              </a:rPr>
            </a:br>
            <a:endParaRPr lang="cs-CZ" sz="2700" dirty="0">
              <a:solidFill>
                <a:schemeClr val="tx1">
                  <a:lumMod val="75000"/>
                </a:schemeClr>
              </a:solidFill>
              <a:latin typeface="+mn-lt"/>
            </a:endParaRP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Etická komise – úloha ve výzkumu</a:t>
            </a:r>
          </a:p>
          <a:p>
            <a:endParaRPr lang="cs-CZ" dirty="0"/>
          </a:p>
        </p:txBody>
      </p:sp>
      <p:pic>
        <p:nvPicPr>
          <p:cNvPr id="8" name="Picture 6"/>
          <p:cNvPicPr>
            <a:picLocks noGrp="1" noChangeAspect="1" noChangeArrowheads="1"/>
          </p:cNvPicPr>
          <p:nvPr>
            <p:ph idx="1"/>
          </p:nvPr>
        </p:nvPicPr>
        <p:blipFill>
          <a:blip r:embed="rId3" cstate="print"/>
          <a:srcRect/>
          <a:stretch>
            <a:fillRect/>
          </a:stretch>
        </p:blipFill>
        <p:spPr bwMode="auto">
          <a:xfrm>
            <a:off x="1511660" y="2753925"/>
            <a:ext cx="6024752" cy="3600450"/>
          </a:xfrm>
          <a:prstGeom prst="rect">
            <a:avLst/>
          </a:prstGeom>
          <a:noFill/>
          <a:ln w="9525">
            <a:noFill/>
            <a:miter lim="800000"/>
            <a:headEnd/>
            <a:tailEnd/>
          </a:ln>
        </p:spPr>
      </p:pic>
      <p:sp>
        <p:nvSpPr>
          <p:cNvPr id="9" name="Ovál 8"/>
          <p:cNvSpPr/>
          <p:nvPr/>
        </p:nvSpPr>
        <p:spPr>
          <a:xfrm>
            <a:off x="5112059" y="5704658"/>
            <a:ext cx="869395" cy="19432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Rectangle 2"/>
          <p:cNvSpPr txBox="1">
            <a:spLocks noChangeArrowheads="1"/>
          </p:cNvSpPr>
          <p:nvPr/>
        </p:nvSpPr>
        <p:spPr>
          <a:xfrm>
            <a:off x="476546" y="953725"/>
            <a:ext cx="2970330" cy="630070"/>
          </a:xfrm>
          <a:prstGeom prst="rect">
            <a:avLst/>
          </a:prstGeom>
          <a:solidFill>
            <a:srgbClr val="FFC000"/>
          </a:solidFill>
          <a:ln cmpd="sng">
            <a:solidFill>
              <a:schemeClr val="bg2">
                <a:lumMod val="25000"/>
              </a:schemeClr>
            </a:solidFill>
          </a:ln>
          <a:effectLst>
            <a:outerShdw blurRad="50800" dist="50800" dir="5400000" algn="ctr" rotWithShape="0">
              <a:schemeClr val="bg1"/>
            </a:outerShdw>
          </a:effectLst>
        </p:spPr>
        <p:txBody>
          <a:bodyPr vert="horz" lIns="0" rIns="0" bIns="0" anchor="b">
            <a:normAutofit fontScale="97500"/>
          </a:bodyPr>
          <a:lstStyle/>
          <a:p>
            <a:r>
              <a:rPr lang="cs-CZ" sz="3200" b="1" dirty="0" smtClean="0">
                <a:solidFill>
                  <a:schemeClr val="tx1">
                    <a:lumMod val="75000"/>
                  </a:schemeClr>
                </a:solidFill>
              </a:rPr>
              <a:t> Etické</a:t>
            </a:r>
            <a:r>
              <a:rPr lang="cs-CZ" sz="3300" b="1" dirty="0" smtClean="0">
                <a:solidFill>
                  <a:schemeClr val="tx1">
                    <a:lumMod val="75000"/>
                  </a:schemeClr>
                </a:solidFill>
              </a:rPr>
              <a:t> komise</a:t>
            </a:r>
            <a:endParaRPr lang="cs-CZ" sz="3300" b="1" baseline="30000" dirty="0" smtClean="0">
              <a:solidFill>
                <a:schemeClr val="tx1">
                  <a:lumMod val="75000"/>
                </a:schemeClr>
              </a:solidFill>
            </a:endParaRPr>
          </a:p>
        </p:txBody>
      </p:sp>
    </p:spTree>
    <p:extLst>
      <p:ext uri="{BB962C8B-B14F-4D97-AF65-F5344CB8AC3E}">
        <p14:creationId xmlns:p14="http://schemas.microsoft.com/office/powerpoint/2010/main" val="1614379523"/>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56644" y="854917"/>
            <a:ext cx="3285365" cy="593845"/>
          </a:xfrm>
          <a:solidFill>
            <a:srgbClr val="FFC000"/>
          </a:solidFill>
          <a:ln w="12700">
            <a:solidFill>
              <a:schemeClr val="bg2">
                <a:lumMod val="25000"/>
              </a:schemeClr>
            </a:solidFill>
          </a:ln>
        </p:spPr>
        <p:txBody>
          <a:bodyPr/>
          <a:lstStyle/>
          <a:p>
            <a:r>
              <a:rPr lang="cs-CZ" dirty="0">
                <a:solidFill>
                  <a:schemeClr val="tx1">
                    <a:lumMod val="75000"/>
                  </a:schemeClr>
                </a:solidFill>
              </a:rPr>
              <a:t>ETICKÉ  KOMISE</a:t>
            </a: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Etická komise – úloha ve výzkumu</a:t>
            </a:r>
          </a:p>
          <a:p>
            <a:endParaRPr lang="cs-CZ" dirty="0"/>
          </a:p>
        </p:txBody>
      </p:sp>
      <p:pic>
        <p:nvPicPr>
          <p:cNvPr id="12" name="Obrázek 11"/>
          <p:cNvPicPr/>
          <p:nvPr/>
        </p:nvPicPr>
        <p:blipFill rotWithShape="1">
          <a:blip r:embed="rId2" cstate="print"/>
          <a:srcRect t="22857"/>
          <a:stretch/>
        </p:blipFill>
        <p:spPr bwMode="auto">
          <a:xfrm>
            <a:off x="356644" y="1583795"/>
            <a:ext cx="8550949" cy="4815534"/>
          </a:xfrm>
          <a:prstGeom prst="rect">
            <a:avLst/>
          </a:prstGeom>
          <a:ln>
            <a:noFill/>
          </a:ln>
          <a:extLst>
            <a:ext uri="{53640926-AAD7-44D8-BBD7-CCE9431645EC}">
              <a14:shadowObscured xmlns:a14="http://schemas.microsoft.com/office/drawing/2010/main"/>
            </a:ext>
          </a:extLst>
        </p:spPr>
      </p:pic>
      <p:sp>
        <p:nvSpPr>
          <p:cNvPr id="13" name="Zahnutá šipka dolů 12"/>
          <p:cNvSpPr/>
          <p:nvPr/>
        </p:nvSpPr>
        <p:spPr>
          <a:xfrm rot="4146621">
            <a:off x="3387616" y="2500540"/>
            <a:ext cx="672902" cy="365760"/>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
        <p:nvSpPr>
          <p:cNvPr id="11" name="Zahnutá šipka dolů 10"/>
          <p:cNvSpPr/>
          <p:nvPr/>
        </p:nvSpPr>
        <p:spPr>
          <a:xfrm rot="8474155">
            <a:off x="4023869" y="3054167"/>
            <a:ext cx="801065" cy="368161"/>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tx1"/>
              </a:solidFill>
            </a:endParaRPr>
          </a:p>
        </p:txBody>
      </p:sp>
    </p:spTree>
    <p:extLst>
      <p:ext uri="{BB962C8B-B14F-4D97-AF65-F5344CB8AC3E}">
        <p14:creationId xmlns:p14="http://schemas.microsoft.com/office/powerpoint/2010/main" val="238490151"/>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296525" y="2438890"/>
            <a:ext cx="8640960" cy="3420380"/>
          </a:xfrm>
        </p:spPr>
        <p:txBody>
          <a:bodyPr>
            <a:normAutofit/>
          </a:bodyPr>
          <a:lstStyle/>
          <a:p>
            <a:r>
              <a:rPr lang="cs-CZ" dirty="0" smtClean="0">
                <a:solidFill>
                  <a:schemeClr val="tx1">
                    <a:lumMod val="75000"/>
                  </a:schemeClr>
                </a:solidFill>
              </a:rPr>
              <a:t>občanské sdružení</a:t>
            </a:r>
          </a:p>
          <a:p>
            <a:r>
              <a:rPr lang="cs-CZ" dirty="0" smtClean="0">
                <a:solidFill>
                  <a:schemeClr val="tx1">
                    <a:lumMod val="75000"/>
                  </a:schemeClr>
                </a:solidFill>
              </a:rPr>
              <a:t>cílem - napomáhat EK při posuzování výzkumných projektů </a:t>
            </a:r>
          </a:p>
          <a:p>
            <a:r>
              <a:rPr lang="cs-CZ" dirty="0" smtClean="0">
                <a:solidFill>
                  <a:schemeClr val="tx1">
                    <a:lumMod val="75000"/>
                  </a:schemeClr>
                </a:solidFill>
              </a:rPr>
              <a:t>sdružuje členy etických komisí</a:t>
            </a:r>
          </a:p>
          <a:p>
            <a:r>
              <a:rPr lang="cs-CZ" dirty="0" smtClean="0">
                <a:solidFill>
                  <a:schemeClr val="tx1">
                    <a:lumMod val="75000"/>
                  </a:schemeClr>
                </a:solidFill>
                <a:hlinkClick r:id="rId2"/>
              </a:rPr>
              <a:t>http://www.forumek.cz/</a:t>
            </a:r>
            <a:endParaRPr lang="cs-CZ" dirty="0" smtClean="0">
              <a:solidFill>
                <a:schemeClr val="tx1">
                  <a:lumMod val="75000"/>
                </a:schemeClr>
              </a:solidFill>
            </a:endParaRPr>
          </a:p>
          <a:p>
            <a:r>
              <a:rPr lang="cs-CZ" dirty="0" smtClean="0">
                <a:solidFill>
                  <a:schemeClr val="tx1">
                    <a:lumMod val="75000"/>
                  </a:schemeClr>
                </a:solidFill>
              </a:rPr>
              <a:t>setkání 2x v průběhu roku – jarní a podzimní</a:t>
            </a: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a:xfrm>
            <a:off x="2188800" y="503675"/>
            <a:ext cx="6163620" cy="270030"/>
          </a:xfrm>
        </p:spPr>
        <p:txBody>
          <a:bodyPr/>
          <a:lstStyle/>
          <a:p>
            <a:r>
              <a:rPr lang="cs-CZ" sz="1400" dirty="0"/>
              <a:t>Etická komise – úloha ve výzkumu</a:t>
            </a:r>
          </a:p>
          <a:p>
            <a:endParaRPr lang="cs-CZ" sz="2600" dirty="0"/>
          </a:p>
        </p:txBody>
      </p:sp>
      <p:sp>
        <p:nvSpPr>
          <p:cNvPr id="8" name="Title 1"/>
          <p:cNvSpPr>
            <a:spLocks noGrp="1"/>
          </p:cNvSpPr>
          <p:nvPr>
            <p:ph type="title"/>
          </p:nvPr>
        </p:nvSpPr>
        <p:spPr>
          <a:xfrm>
            <a:off x="431540" y="998730"/>
            <a:ext cx="5535615" cy="585065"/>
          </a:xfrm>
          <a:solidFill>
            <a:srgbClr val="FFC000"/>
          </a:solidFill>
          <a:ln w="12700">
            <a:solidFill>
              <a:schemeClr val="bg2">
                <a:lumMod val="25000"/>
              </a:schemeClr>
            </a:solidFill>
          </a:ln>
        </p:spPr>
        <p:txBody>
          <a:bodyPr>
            <a:normAutofit/>
          </a:bodyPr>
          <a:lstStyle/>
          <a:p>
            <a:r>
              <a:rPr lang="cs-CZ" dirty="0" smtClean="0">
                <a:solidFill>
                  <a:schemeClr val="tx1">
                    <a:lumMod val="75000"/>
                  </a:schemeClr>
                </a:solidFill>
              </a:rPr>
              <a:t>Fórum etických komisí</a:t>
            </a:r>
            <a:endParaRPr lang="cs-CZ" dirty="0">
              <a:solidFill>
                <a:schemeClr val="tx1">
                  <a:lumMod val="75000"/>
                </a:schemeClr>
              </a:solidFill>
            </a:endParaRPr>
          </a:p>
        </p:txBody>
      </p:sp>
    </p:spTree>
    <p:extLst>
      <p:ext uri="{BB962C8B-B14F-4D97-AF65-F5344CB8AC3E}">
        <p14:creationId xmlns:p14="http://schemas.microsoft.com/office/powerpoint/2010/main" val="1965208525"/>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p:txBody>
          <a:bodyPr>
            <a:normAutofit fontScale="90000"/>
          </a:bodyPr>
          <a:lstStyle/>
          <a:p>
            <a:r>
              <a:rPr lang="cs-CZ" cap="all" dirty="0"/>
              <a:t>Náležitosti informací </a:t>
            </a:r>
            <a:r>
              <a:rPr lang="cs-CZ" cap="all" dirty="0" smtClean="0"/>
              <a:t/>
            </a:r>
            <a:br>
              <a:rPr lang="cs-CZ" cap="all" dirty="0" smtClean="0"/>
            </a:br>
            <a:r>
              <a:rPr lang="cs-CZ" cap="all" dirty="0" smtClean="0"/>
              <a:t>pro </a:t>
            </a:r>
            <a:r>
              <a:rPr lang="cs-CZ" cap="all" dirty="0"/>
              <a:t>pacienty/Informovaného souhlasu (</a:t>
            </a:r>
            <a:r>
              <a:rPr lang="cs-CZ" cap="all" dirty="0" smtClean="0"/>
              <a:t>IP/IS) </a:t>
            </a:r>
            <a:r>
              <a:rPr lang="cs-CZ" cap="all" dirty="0"/>
              <a:t>+ </a:t>
            </a:r>
            <a:r>
              <a:rPr lang="cs-CZ" sz="2700" cap="all" dirty="0"/>
              <a:t>Nejčastější chyby </a:t>
            </a:r>
            <a:endParaRPr lang="cs-CZ" cap="all" dirty="0">
              <a:solidFill>
                <a:schemeClr val="bg1"/>
              </a:solidFill>
            </a:endParaRPr>
          </a:p>
        </p:txBody>
      </p:sp>
      <p:sp>
        <p:nvSpPr>
          <p:cNvPr id="15" name="Podnadpis 14"/>
          <p:cNvSpPr>
            <a:spLocks noGrp="1"/>
          </p:cNvSpPr>
          <p:nvPr>
            <p:ph type="subTitle" idx="1"/>
          </p:nvPr>
        </p:nvSpPr>
        <p:spPr>
          <a:xfrm>
            <a:off x="2186735" y="4509120"/>
            <a:ext cx="6480000" cy="1404195"/>
          </a:xfrm>
        </p:spPr>
        <p:txBody>
          <a:bodyPr>
            <a:normAutofit/>
          </a:bodyPr>
          <a:lstStyle/>
          <a:p>
            <a:r>
              <a:rPr lang="cs-CZ" sz="2200" dirty="0">
                <a:solidFill>
                  <a:schemeClr val="bg1"/>
                </a:solidFill>
              </a:rPr>
              <a:t>MUDr. Eva Hrušková </a:t>
            </a:r>
            <a:r>
              <a:rPr lang="cs-CZ" sz="2200" dirty="0" smtClean="0">
                <a:solidFill>
                  <a:schemeClr val="bg1"/>
                </a:solidFill>
              </a:rPr>
              <a:t>Reinová</a:t>
            </a: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20. 5. 2016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endParaRPr lang="cs-CZ" dirty="0"/>
          </a:p>
        </p:txBody>
      </p:sp>
    </p:spTree>
    <p:extLst>
      <p:ext uri="{BB962C8B-B14F-4D97-AF65-F5344CB8AC3E}">
        <p14:creationId xmlns:p14="http://schemas.microsoft.com/office/powerpoint/2010/main" val="1176245778"/>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46400" y="953830"/>
            <a:ext cx="8229600" cy="604859"/>
          </a:xfrm>
        </p:spPr>
        <p:txBody>
          <a:bodyPr/>
          <a:lstStyle/>
          <a:p>
            <a:pPr algn="ctr"/>
            <a:r>
              <a:rPr lang="cs-CZ" dirty="0"/>
              <a:t>Úvod</a:t>
            </a:r>
          </a:p>
        </p:txBody>
      </p:sp>
      <p:sp>
        <p:nvSpPr>
          <p:cNvPr id="3" name="Zástupný symbol pro obsah 2"/>
          <p:cNvSpPr>
            <a:spLocks noGrp="1"/>
          </p:cNvSpPr>
          <p:nvPr>
            <p:ph idx="1"/>
          </p:nvPr>
        </p:nvSpPr>
        <p:spPr>
          <a:xfrm>
            <a:off x="457199" y="1558689"/>
            <a:ext cx="8300265" cy="4975656"/>
          </a:xfrm>
        </p:spPr>
        <p:txBody>
          <a:bodyPr>
            <a:normAutofit fontScale="92500" lnSpcReduction="20000"/>
          </a:bodyPr>
          <a:lstStyle/>
          <a:p>
            <a:r>
              <a:rPr lang="cs-CZ" dirty="0"/>
              <a:t>Dokument </a:t>
            </a:r>
            <a:r>
              <a:rPr lang="cs-CZ" dirty="0" smtClean="0"/>
              <a:t>IP/IS je </a:t>
            </a:r>
            <a:r>
              <a:rPr lang="cs-CZ" dirty="0"/>
              <a:t>dokument zajišťující informovanost těchto osob (jejich zástupců, resp. jejich zákonných zástupců) o základních principech daného KH </a:t>
            </a:r>
            <a:r>
              <a:rPr lang="cs-CZ" dirty="0" smtClean="0"/>
              <a:t>a o dobrovolnosti </a:t>
            </a:r>
            <a:r>
              <a:rPr lang="cs-CZ" dirty="0"/>
              <a:t>účasti v něm. </a:t>
            </a:r>
            <a:r>
              <a:rPr lang="cs-CZ" b="1" dirty="0"/>
              <a:t>Dokument má být přehledný, jasný, snadno srozumitelný a má být psán </a:t>
            </a:r>
            <a:r>
              <a:rPr lang="cs-CZ" b="1" dirty="0" smtClean="0"/>
              <a:t>v citlivém </a:t>
            </a:r>
            <a:r>
              <a:rPr lang="cs-CZ" b="1" dirty="0"/>
              <a:t>a přátelském duchu.</a:t>
            </a:r>
          </a:p>
          <a:p>
            <a:r>
              <a:rPr lang="cs-CZ" dirty="0"/>
              <a:t>Nejedná se o dokument vypracovaný za účelem ochrany zájmů zadavatele, jedná se o dokument, jehož cílem je informovat subjekt hodnocení o KH, v němž mu je nabízena účast.</a:t>
            </a:r>
          </a:p>
          <a:p>
            <a:r>
              <a:rPr lang="cs-CZ" b="1" u="sng" dirty="0"/>
              <a:t>Pokyn KLH-22</a:t>
            </a:r>
            <a:r>
              <a:rPr lang="cs-CZ" dirty="0"/>
              <a:t> specifikuje požadavky SÚKL na text obsažený v dokumentu </a:t>
            </a:r>
            <a:r>
              <a:rPr lang="cs-CZ" dirty="0" smtClean="0"/>
              <a:t>IP/IS </a:t>
            </a:r>
            <a:r>
              <a:rPr lang="cs-CZ" dirty="0"/>
              <a:t>tak, aby byly všechny informace v dokumentu obsažené pro pacienta dobře srozumitelné a pochopitelné. </a:t>
            </a: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solidFill>
                  <a:srgbClr val="2D3291"/>
                </a:solidFill>
              </a:rPr>
              <a:t>20. 5. 2016</a:t>
            </a:r>
            <a:endParaRPr lang="cs-CZ" dirty="0">
              <a:solidFill>
                <a:srgbClr val="2D3291"/>
              </a:solidFill>
            </a:endParaRPr>
          </a:p>
        </p:txBody>
      </p:sp>
      <p:sp>
        <p:nvSpPr>
          <p:cNvPr id="5" name="Zástupný symbol pro zápatí 4"/>
          <p:cNvSpPr>
            <a:spLocks noGrp="1"/>
          </p:cNvSpPr>
          <p:nvPr>
            <p:ph type="ftr" sz="quarter" idx="11"/>
          </p:nvPr>
        </p:nvSpPr>
        <p:spPr/>
        <p:txBody>
          <a:bodyPr/>
          <a:lstStyle/>
          <a:p>
            <a:r>
              <a:rPr lang="cs-CZ" smtClean="0">
                <a:solidFill>
                  <a:srgbClr val="2D3291"/>
                </a:solidFill>
              </a:rPr>
              <a:t>© 2016  STÁTNÍ ÚSTAV PRO KONTROLU LÉČIV</a:t>
            </a:r>
            <a:endParaRPr lang="cs-CZ" dirty="0">
              <a:solidFill>
                <a:srgbClr val="2D3291"/>
              </a:solidFill>
            </a:endParaRPr>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24982862"/>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20. 5. 2016</a:t>
            </a:r>
            <a:endParaRPr lang="cs-CZ" dirty="0"/>
          </a:p>
        </p:txBody>
      </p:sp>
      <p:sp>
        <p:nvSpPr>
          <p:cNvPr id="4" name="Zástupný symbol pro zápatí 3"/>
          <p:cNvSpPr>
            <a:spLocks noGrp="1"/>
          </p:cNvSpPr>
          <p:nvPr>
            <p:ph type="ftr" sz="quarter" idx="3"/>
          </p:nvPr>
        </p:nvSpPr>
        <p:spPr/>
        <p:txBody>
          <a:bodyPr/>
          <a:lstStyle/>
          <a:p>
            <a:r>
              <a:rPr lang="cs-CZ" smtClean="0"/>
              <a:t>© 2016  STÁTNÍ ÚSTAV PRO KONTROLU LÉČIV</a:t>
            </a:r>
            <a:endParaRPr lang="cs-CZ" dirty="0"/>
          </a:p>
        </p:txBody>
      </p:sp>
      <p:sp>
        <p:nvSpPr>
          <p:cNvPr id="7" name="Zástupný symbol pro obsah 2"/>
          <p:cNvSpPr txBox="1">
            <a:spLocks/>
          </p:cNvSpPr>
          <p:nvPr/>
        </p:nvSpPr>
        <p:spPr>
          <a:xfrm>
            <a:off x="410400" y="1433155"/>
            <a:ext cx="8229600" cy="4561130"/>
          </a:xfrm>
          <a:prstGeom prst="rect">
            <a:avLst/>
          </a:prstGeom>
        </p:spPr>
        <p:txBody>
          <a:bodyPr>
            <a:noAutofit/>
          </a:bodyPr>
          <a:lstStyle>
            <a:lvl1pPr marL="342900" indent="-342900" algn="l" defTabSz="914400" rtl="0" eaLnBrk="1" latinLnBrk="0" hangingPunct="1">
              <a:spcBef>
                <a:spcPct val="20000"/>
              </a:spcBef>
              <a:buFontTx/>
              <a:buBlip>
                <a:blip r:embed="rId3"/>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cs-CZ" sz="2600" b="1" dirty="0" smtClean="0"/>
              <a:t>Požadavky na dokument informace pro subjekty hodnocení/informovaný souhlas (</a:t>
            </a:r>
            <a:r>
              <a:rPr lang="cs-CZ" sz="2400" b="1" cap="all" dirty="0"/>
              <a:t>IP/IS</a:t>
            </a:r>
            <a:r>
              <a:rPr lang="cs-CZ" sz="2600" b="1" dirty="0" smtClean="0"/>
              <a:t>) vychází ze: </a:t>
            </a:r>
            <a:endParaRPr lang="cs-CZ" sz="2600" dirty="0" smtClean="0"/>
          </a:p>
          <a:p>
            <a:endParaRPr lang="cs-CZ" sz="2600" dirty="0" smtClean="0"/>
          </a:p>
          <a:p>
            <a:r>
              <a:rPr lang="cs-CZ" sz="2600" b="1" dirty="0" smtClean="0"/>
              <a:t>Zákona č. 378/2007 Sb</a:t>
            </a:r>
            <a:r>
              <a:rPr lang="cs-CZ" sz="2600" dirty="0" smtClean="0"/>
              <a:t>., o léčivech a o změnách některých souvisejících zákonů (zákon o léčivech) </a:t>
            </a:r>
            <a:br>
              <a:rPr lang="cs-CZ" sz="2600" dirty="0" smtClean="0"/>
            </a:br>
            <a:r>
              <a:rPr lang="cs-CZ" sz="2600" dirty="0" smtClean="0"/>
              <a:t>ve znění pozdějších předpisů (dále jen „zákon o léčivech“) </a:t>
            </a:r>
          </a:p>
          <a:p>
            <a:pPr marL="0" indent="0">
              <a:buFontTx/>
              <a:buNone/>
            </a:pPr>
            <a:endParaRPr lang="cs-CZ" sz="2600" dirty="0" smtClean="0"/>
          </a:p>
          <a:p>
            <a:r>
              <a:rPr lang="cs-CZ" sz="2600" b="1" dirty="0" smtClean="0"/>
              <a:t>Vyhlášky 226/2008 Sb</a:t>
            </a:r>
            <a:r>
              <a:rPr lang="cs-CZ" sz="2600" dirty="0" smtClean="0"/>
              <a:t>., o správné klinické praxi a bližších podmínkách klinického hodnocení léčivých přípravků </a:t>
            </a:r>
            <a:br>
              <a:rPr lang="cs-CZ" sz="2600" dirty="0" smtClean="0"/>
            </a:br>
            <a:r>
              <a:rPr lang="cs-CZ" sz="2600" dirty="0" smtClean="0"/>
              <a:t>ve znění pozdějších předpisů (dále jen „vyhláška o SKP“) </a:t>
            </a:r>
            <a:endParaRPr lang="cs-CZ" sz="2600" dirty="0"/>
          </a:p>
        </p:txBody>
      </p:sp>
      <p:sp>
        <p:nvSpPr>
          <p:cNvPr id="8" name="Zástupný symbol pro datum 3"/>
          <p:cNvSpPr txBox="1">
            <a:spLocks/>
          </p:cNvSpPr>
          <p:nvPr/>
        </p:nvSpPr>
        <p:spPr>
          <a:xfrm>
            <a:off x="6876000" y="6356350"/>
            <a:ext cx="1800000" cy="360000"/>
          </a:xfrm>
          <a:prstGeom prst="rect">
            <a:avLst/>
          </a:prstGeom>
        </p:spPr>
        <p:txBody>
          <a:bodyPr vert="horz" lIns="91440" tIns="45720" rIns="91440" bIns="45720" rtlCol="0" anchor="ctr"/>
          <a:lstStyle>
            <a:defPPr>
              <a:defRPr lang="cs-CZ"/>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9B9BA2A-43F6-4061-AED7-E62762290BFF}" type="datetime1">
              <a:rPr lang="cs-CZ" smtClean="0"/>
              <a:pPr/>
              <a:t>25.5.2016</a:t>
            </a:fld>
            <a:endParaRPr lang="cs-CZ" dirty="0"/>
          </a:p>
        </p:txBody>
      </p:sp>
      <p:sp>
        <p:nvSpPr>
          <p:cNvPr id="10" name="Zástupný symbol pro číslo snímku 5"/>
          <p:cNvSpPr txBox="1">
            <a:spLocks/>
          </p:cNvSpPr>
          <p:nvPr/>
        </p:nvSpPr>
        <p:spPr>
          <a:xfrm>
            <a:off x="7560000" y="540000"/>
            <a:ext cx="1080000" cy="216000"/>
          </a:xfrm>
          <a:prstGeom prst="rect">
            <a:avLst/>
          </a:prstGeom>
        </p:spPr>
        <p:txBody>
          <a:bodyPr vert="horz" lIns="0" tIns="0" rIns="0" bIns="0" rtlCol="0" anchor="t" anchorCtr="0"/>
          <a:lstStyle>
            <a:defPPr>
              <a:defRPr lang="cs-CZ"/>
            </a:defPPr>
            <a:lvl1pPr marL="0" algn="r" defTabSz="914400" rtl="0" eaLnBrk="1" latinLnBrk="0" hangingPunct="1">
              <a:defRPr sz="900" b="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F7E86AA-FCC7-45ED-BAA9-A02C04DFE918}" type="slidenum">
              <a:rPr lang="cs-CZ" smtClean="0"/>
              <a:pPr/>
              <a:t>32</a:t>
            </a:fld>
            <a:endParaRPr lang="cs-CZ" dirty="0"/>
          </a:p>
        </p:txBody>
      </p:sp>
      <p:sp>
        <p:nvSpPr>
          <p:cNvPr id="11"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2872124191"/>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20. 5. 2016</a:t>
            </a:r>
            <a:endParaRPr lang="cs-CZ" dirty="0"/>
          </a:p>
        </p:txBody>
      </p:sp>
      <p:sp>
        <p:nvSpPr>
          <p:cNvPr id="6" name="Zástupný symbol pro obsah 2"/>
          <p:cNvSpPr txBox="1">
            <a:spLocks/>
          </p:cNvSpPr>
          <p:nvPr/>
        </p:nvSpPr>
        <p:spPr>
          <a:xfrm>
            <a:off x="594000" y="908718"/>
            <a:ext cx="8229600" cy="5400601"/>
          </a:xfrm>
          <a:prstGeom prst="rect">
            <a:avLst/>
          </a:prstGeom>
        </p:spPr>
        <p:txBody>
          <a:bodyPr>
            <a:noAutofit/>
          </a:bodyPr>
          <a:lstStyle>
            <a:lvl1pPr marL="342900" indent="-342900" algn="l" defTabSz="914400" rtl="0" eaLnBrk="1" latinLnBrk="0" hangingPunct="1">
              <a:spcBef>
                <a:spcPct val="20000"/>
              </a:spcBef>
              <a:buFontTx/>
              <a:buBlip>
                <a:blip r:embed="rId3"/>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pPr>
            <a:r>
              <a:rPr lang="cs-CZ" sz="2100" b="1" dirty="0" smtClean="0"/>
              <a:t>Základní související dokumenty: </a:t>
            </a:r>
            <a:endParaRPr lang="cs-CZ" sz="2100" dirty="0" smtClean="0"/>
          </a:p>
          <a:p>
            <a:r>
              <a:rPr lang="cs-CZ" sz="2100" dirty="0" smtClean="0"/>
              <a:t>Úmluva na ochranu lidských práv a důstojnosti lidské bytosti </a:t>
            </a:r>
            <a:br>
              <a:rPr lang="cs-CZ" sz="2100" dirty="0" smtClean="0"/>
            </a:br>
            <a:r>
              <a:rPr lang="cs-CZ" sz="2100" dirty="0" smtClean="0"/>
              <a:t>v souvislosti s aplikací biologie a medicíny: Úmluva o lidských právech a biomedicíně </a:t>
            </a:r>
          </a:p>
          <a:p>
            <a:r>
              <a:rPr lang="cs-CZ" sz="2100" dirty="0" smtClean="0"/>
              <a:t>Pokyn Mezinárodní konference pro harmonizaci E6 o správné klinické praxi, vydaný Evropskou agenturou pro léčivé přípravky (EMA) jako pokyn CPMP/ICH/135/95 (International Conference on Harmonisation – E 6 – Good Clinical Practice: Consolidated Guideline), část 4.8 </a:t>
            </a:r>
          </a:p>
          <a:p>
            <a:r>
              <a:rPr lang="cs-CZ" sz="2100" dirty="0" smtClean="0"/>
              <a:t>Zákon č. 101/2000 Sb., o ochraně osobních údajů a o změně některých zákonů, ve znění pozdějších předpisů </a:t>
            </a:r>
          </a:p>
          <a:p>
            <a:r>
              <a:rPr lang="cs-CZ" sz="2100" dirty="0" smtClean="0"/>
              <a:t>Zákon č. 372/2011 Sb., o zdravotních službách a podmínkách jejich poskytování, ve znění pozdějších předpisů (dále jen „zákon o zdravotních službách“) </a:t>
            </a:r>
          </a:p>
          <a:p>
            <a:r>
              <a:rPr lang="cs-CZ" sz="2100" dirty="0" smtClean="0"/>
              <a:t>Helsinská deklarace Světové lékařské asociace </a:t>
            </a:r>
          </a:p>
          <a:p>
            <a:r>
              <a:rPr lang="pl-PL" sz="2100" dirty="0" smtClean="0"/>
              <a:t>Belmontská zpráva z roku 1978 </a:t>
            </a:r>
            <a:endParaRPr lang="pl-PL" sz="2100" dirty="0"/>
          </a:p>
        </p:txBody>
      </p:sp>
      <p:sp>
        <p:nvSpPr>
          <p:cNvPr id="7" name="Zástupný symbol pro datum 3"/>
          <p:cNvSpPr txBox="1">
            <a:spLocks/>
          </p:cNvSpPr>
          <p:nvPr/>
        </p:nvSpPr>
        <p:spPr>
          <a:xfrm>
            <a:off x="6876000" y="6356350"/>
            <a:ext cx="1800000" cy="360000"/>
          </a:xfrm>
          <a:prstGeom prst="rect">
            <a:avLst/>
          </a:prstGeom>
        </p:spPr>
        <p:txBody>
          <a:bodyPr vert="horz" lIns="91440" tIns="45720" rIns="91440" bIns="45720" rtlCol="0" anchor="ctr"/>
          <a:lstStyle>
            <a:defPPr>
              <a:defRPr lang="cs-CZ"/>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59B9BA2A-43F6-4061-AED7-E62762290BFF}" type="datetime1">
              <a:rPr lang="cs-CZ" smtClean="0"/>
              <a:pPr/>
              <a:t>25.5.2016</a:t>
            </a:fld>
            <a:endParaRPr lang="cs-CZ" dirty="0"/>
          </a:p>
        </p:txBody>
      </p:sp>
      <p:sp>
        <p:nvSpPr>
          <p:cNvPr id="8" name="Zástupný symbol pro zápatí 4"/>
          <p:cNvSpPr txBox="1">
            <a:spLocks/>
          </p:cNvSpPr>
          <p:nvPr/>
        </p:nvSpPr>
        <p:spPr>
          <a:xfrm>
            <a:off x="457200" y="6356350"/>
            <a:ext cx="2895600" cy="365125"/>
          </a:xfrm>
          <a:prstGeom prst="rect">
            <a:avLst/>
          </a:prstGeom>
        </p:spPr>
        <p:txBody>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sz="900" dirty="0" smtClean="0"/>
              <a:t>© 2012  STÁTNÍ ÚSTAV PRO KONTROLU LÉČIV</a:t>
            </a:r>
            <a:endParaRPr lang="cs-CZ" sz="900" dirty="0"/>
          </a:p>
        </p:txBody>
      </p:sp>
      <p:sp>
        <p:nvSpPr>
          <p:cNvPr id="9" name="Zástupný symbol pro číslo snímku 5"/>
          <p:cNvSpPr txBox="1">
            <a:spLocks/>
          </p:cNvSpPr>
          <p:nvPr/>
        </p:nvSpPr>
        <p:spPr>
          <a:xfrm>
            <a:off x="7560000" y="540000"/>
            <a:ext cx="1080000" cy="216000"/>
          </a:xfrm>
          <a:prstGeom prst="rect">
            <a:avLst/>
          </a:prstGeom>
        </p:spPr>
        <p:txBody>
          <a:bodyPr vert="horz" lIns="0" tIns="0" rIns="0" bIns="0" rtlCol="0" anchor="t" anchorCtr="0"/>
          <a:lstStyle>
            <a:defPPr>
              <a:defRPr lang="cs-CZ"/>
            </a:defPPr>
            <a:lvl1pPr marL="0" algn="r" defTabSz="914400" rtl="0" eaLnBrk="1" latinLnBrk="0" hangingPunct="1">
              <a:defRPr sz="900" b="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F7E86AA-FCC7-45ED-BAA9-A02C04DFE918}" type="slidenum">
              <a:rPr lang="cs-CZ" smtClean="0"/>
              <a:pPr/>
              <a:t>33</a:t>
            </a:fld>
            <a:endParaRPr lang="cs-CZ" dirty="0"/>
          </a:p>
        </p:txBody>
      </p:sp>
      <p:sp>
        <p:nvSpPr>
          <p:cNvPr id="10"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
        <p:nvSpPr>
          <p:cNvPr id="4" name="Zástupný symbol pro zápatí 3"/>
          <p:cNvSpPr>
            <a:spLocks noGrp="1"/>
          </p:cNvSpPr>
          <p:nvPr>
            <p:ph type="ftr" sz="quarter" idx="3"/>
          </p:nvPr>
        </p:nvSpPr>
        <p:spPr/>
        <p:txBody>
          <a:bodyPr/>
          <a:lstStyle/>
          <a:p>
            <a:r>
              <a:rPr lang="cs-CZ" smtClean="0"/>
              <a:t>© 2016  STÁTNÍ ÚSTAV PRO KONTROLU LÉČIV</a:t>
            </a:r>
            <a:endParaRPr lang="cs-CZ" dirty="0"/>
          </a:p>
        </p:txBody>
      </p:sp>
    </p:spTree>
    <p:extLst>
      <p:ext uri="{BB962C8B-B14F-4D97-AF65-F5344CB8AC3E}">
        <p14:creationId xmlns:p14="http://schemas.microsoft.com/office/powerpoint/2010/main" val="40428001"/>
      </p:ext>
    </p:extLst>
  </p:cSld>
  <p:clrMapOvr>
    <a:masterClrMapping/>
  </p:clrMapOvr>
  <p:transition>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57200" y="886365"/>
            <a:ext cx="8229600" cy="720080"/>
          </a:xfrm>
        </p:spPr>
        <p:txBody>
          <a:bodyPr/>
          <a:lstStyle/>
          <a:p>
            <a:pPr algn="ctr"/>
            <a:r>
              <a:rPr lang="cs-CZ" dirty="0"/>
              <a:t>Legislativní požadavky:</a:t>
            </a:r>
          </a:p>
        </p:txBody>
      </p:sp>
      <p:sp>
        <p:nvSpPr>
          <p:cNvPr id="20" name="Zástupný symbol pro obsah 19"/>
          <p:cNvSpPr>
            <a:spLocks noGrp="1"/>
          </p:cNvSpPr>
          <p:nvPr>
            <p:ph idx="1"/>
          </p:nvPr>
        </p:nvSpPr>
        <p:spPr>
          <a:xfrm>
            <a:off x="476545" y="1583795"/>
            <a:ext cx="8229600" cy="4637539"/>
          </a:xfrm>
        </p:spPr>
        <p:txBody>
          <a:bodyPr>
            <a:noAutofit/>
          </a:bodyPr>
          <a:lstStyle/>
          <a:p>
            <a:pPr marL="0" indent="0">
              <a:buNone/>
            </a:pPr>
            <a:r>
              <a:rPr lang="cs-CZ" sz="2600" b="1" dirty="0" smtClean="0"/>
              <a:t>1. </a:t>
            </a:r>
            <a:r>
              <a:rPr lang="cs-CZ" sz="2600" b="1" u="sng" dirty="0" smtClean="0"/>
              <a:t>Upozornění</a:t>
            </a:r>
            <a:r>
              <a:rPr lang="cs-CZ" sz="2600" b="1" u="sng" dirty="0"/>
              <a:t>, že klinické </a:t>
            </a:r>
            <a:r>
              <a:rPr lang="cs-CZ" sz="2600" b="1" u="sng" dirty="0" smtClean="0"/>
              <a:t>hodnocení (KH) </a:t>
            </a:r>
            <a:r>
              <a:rPr lang="cs-CZ" sz="2600" b="1" u="sng" dirty="0"/>
              <a:t>je výzkumnou </a:t>
            </a:r>
            <a:r>
              <a:rPr lang="cs-CZ" sz="2600" b="1" u="sng" dirty="0" smtClean="0"/>
              <a:t>činností</a:t>
            </a:r>
          </a:p>
          <a:p>
            <a:pPr lvl="1">
              <a:buFont typeface="Wingdings" panose="05000000000000000000" pitchFamily="2" charset="2"/>
              <a:buChar char="Ø"/>
            </a:pPr>
            <a:r>
              <a:rPr lang="cs-CZ" dirty="0" smtClean="0"/>
              <a:t>Účast v KH nabízíme</a:t>
            </a:r>
          </a:p>
          <a:p>
            <a:pPr lvl="1">
              <a:buFont typeface="Wingdings" panose="05000000000000000000" pitchFamily="2" charset="2"/>
              <a:buChar char="Ø"/>
            </a:pPr>
            <a:r>
              <a:rPr lang="cs-CZ" dirty="0" smtClean="0"/>
              <a:t>Dostatek času na rozhodnutí</a:t>
            </a:r>
          </a:p>
          <a:p>
            <a:pPr lvl="1">
              <a:buFont typeface="Wingdings" panose="05000000000000000000" pitchFamily="2" charset="2"/>
              <a:buChar char="Ø"/>
            </a:pPr>
            <a:r>
              <a:rPr lang="cs-CZ" dirty="0"/>
              <a:t>Název zadavatele</a:t>
            </a:r>
          </a:p>
          <a:p>
            <a:pPr lvl="1">
              <a:buFont typeface="Wingdings" panose="05000000000000000000" pitchFamily="2" charset="2"/>
              <a:buChar char="Ø"/>
            </a:pPr>
            <a:r>
              <a:rPr lang="cs-CZ" dirty="0" smtClean="0"/>
              <a:t>Informace</a:t>
            </a:r>
            <a:r>
              <a:rPr lang="cs-CZ" dirty="0"/>
              <a:t>, že zkoušející lékař je </a:t>
            </a:r>
            <a:r>
              <a:rPr lang="cs-CZ" dirty="0" smtClean="0"/>
              <a:t>práci v rámci KH odměněn</a:t>
            </a:r>
          </a:p>
          <a:p>
            <a:pPr lvl="1">
              <a:buFont typeface="Wingdings" panose="05000000000000000000" pitchFamily="2" charset="2"/>
              <a:buChar char="Ø"/>
            </a:pPr>
            <a:r>
              <a:rPr lang="cs-CZ" dirty="0" smtClean="0"/>
              <a:t>Charakteristika </a:t>
            </a:r>
            <a:r>
              <a:rPr lang="cs-CZ" dirty="0"/>
              <a:t>hodnoceného léčivého </a:t>
            </a:r>
            <a:r>
              <a:rPr lang="cs-CZ" dirty="0" smtClean="0"/>
              <a:t>přípravku</a:t>
            </a:r>
          </a:p>
          <a:p>
            <a:pPr lvl="1">
              <a:buFont typeface="Wingdings" panose="05000000000000000000" pitchFamily="2" charset="2"/>
              <a:buChar char="Ø"/>
            </a:pPr>
            <a:r>
              <a:rPr lang="cs-CZ" dirty="0"/>
              <a:t>Pokud je hodnocený přípravek již někde </a:t>
            </a:r>
            <a:r>
              <a:rPr lang="cs-CZ" dirty="0" smtClean="0"/>
              <a:t>registrován – zmínit</a:t>
            </a:r>
            <a:r>
              <a:rPr lang="cs-CZ" dirty="0"/>
              <a:t>, v jaké zemi a v jaké </a:t>
            </a:r>
            <a:r>
              <a:rPr lang="cs-CZ" dirty="0" smtClean="0"/>
              <a:t>indikaci + dostupnost v České republice (ČR)</a:t>
            </a:r>
          </a:p>
          <a:p>
            <a:pPr lvl="1">
              <a:buFont typeface="Wingdings" panose="05000000000000000000" pitchFamily="2" charset="2"/>
              <a:buChar char="Ø"/>
            </a:pPr>
            <a:r>
              <a:rPr lang="cs-CZ" dirty="0" smtClean="0"/>
              <a:t>Předchozí pacientova léčba – vysazení, úprava apod.</a:t>
            </a:r>
          </a:p>
          <a:p>
            <a:pPr lvl="1">
              <a:buFont typeface="Wingdings" panose="05000000000000000000" pitchFamily="2" charset="2"/>
              <a:buChar char="Ø"/>
            </a:pPr>
            <a:endParaRPr lang="cs-CZ" sz="2500" dirty="0"/>
          </a:p>
          <a:p>
            <a:pPr lvl="1">
              <a:buFont typeface="Wingdings" panose="05000000000000000000" pitchFamily="2" charset="2"/>
              <a:buChar char="Ø"/>
            </a:pPr>
            <a:endParaRPr lang="cs-CZ" sz="25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14"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15462179"/>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178750"/>
            <a:ext cx="8229600" cy="4941250"/>
          </a:xfrm>
        </p:spPr>
        <p:txBody>
          <a:bodyPr>
            <a:normAutofit/>
          </a:bodyPr>
          <a:lstStyle/>
          <a:p>
            <a:pPr marL="0" indent="0">
              <a:buNone/>
            </a:pPr>
            <a:r>
              <a:rPr lang="cs-CZ" b="1" dirty="0" smtClean="0"/>
              <a:t>2.  </a:t>
            </a:r>
            <a:r>
              <a:rPr lang="cs-CZ" b="1" u="sng" dirty="0"/>
              <a:t>Cíle klinického </a:t>
            </a:r>
            <a:r>
              <a:rPr lang="cs-CZ" b="1" u="sng" dirty="0" smtClean="0"/>
              <a:t>hodnocení</a:t>
            </a:r>
          </a:p>
          <a:p>
            <a:pPr lvl="1">
              <a:buFont typeface="Wingdings" panose="05000000000000000000" pitchFamily="2" charset="2"/>
              <a:buChar char="Ø"/>
            </a:pPr>
            <a:r>
              <a:rPr lang="cs-CZ" sz="2600" dirty="0" smtClean="0"/>
              <a:t>Účel KH – stanovení účinnosti </a:t>
            </a:r>
            <a:r>
              <a:rPr lang="cs-CZ" sz="2600" dirty="0"/>
              <a:t>a/nebo </a:t>
            </a:r>
            <a:r>
              <a:rPr lang="cs-CZ" sz="2600" dirty="0" smtClean="0"/>
              <a:t>bezpečnosti </a:t>
            </a:r>
            <a:r>
              <a:rPr lang="cs-CZ" sz="2600" dirty="0"/>
              <a:t>daného </a:t>
            </a:r>
            <a:r>
              <a:rPr lang="cs-CZ" sz="2600" dirty="0" smtClean="0"/>
              <a:t>přípravku </a:t>
            </a:r>
          </a:p>
          <a:p>
            <a:pPr>
              <a:buFont typeface="Wingdings" panose="05000000000000000000" pitchFamily="2" charset="2"/>
              <a:buChar char="§"/>
            </a:pPr>
            <a:endParaRPr lang="cs-CZ" sz="2600" u="sng" dirty="0" smtClean="0">
              <a:solidFill>
                <a:srgbClr val="A50021"/>
              </a:solidFill>
            </a:endParaRPr>
          </a:p>
          <a:p>
            <a:pPr>
              <a:buFont typeface="Wingdings" panose="05000000000000000000" pitchFamily="2" charset="2"/>
              <a:buChar char="§"/>
            </a:pPr>
            <a:r>
              <a:rPr lang="cs-CZ" sz="2600" u="sng" dirty="0" smtClean="0">
                <a:solidFill>
                  <a:srgbClr val="A50021"/>
                </a:solidFill>
              </a:rPr>
              <a:t>Nejčastější </a:t>
            </a:r>
            <a:r>
              <a:rPr lang="cs-CZ" sz="2600" u="sng" dirty="0">
                <a:solidFill>
                  <a:srgbClr val="A50021"/>
                </a:solidFill>
              </a:rPr>
              <a:t>chyby:</a:t>
            </a:r>
          </a:p>
          <a:p>
            <a:pPr lvl="1">
              <a:buFont typeface="Wingdings" panose="05000000000000000000" pitchFamily="2" charset="2"/>
              <a:buChar char="Ø"/>
            </a:pPr>
            <a:r>
              <a:rPr lang="cs-CZ" sz="2600" dirty="0">
                <a:solidFill>
                  <a:srgbClr val="A50021"/>
                </a:solidFill>
              </a:rPr>
              <a:t>Stále se ještě objevuje výčet toho, co musí pacient splňovat pro to, aby mohl být do klinického hodnocení </a:t>
            </a:r>
            <a:r>
              <a:rPr lang="cs-CZ" sz="2600" dirty="0" smtClean="0">
                <a:solidFill>
                  <a:srgbClr val="A50021"/>
                </a:solidFill>
              </a:rPr>
              <a:t>zařazen </a:t>
            </a:r>
            <a:endParaRPr lang="cs-CZ" sz="2200" b="1" i="1" dirty="0">
              <a:solidFill>
                <a:srgbClr val="0070C0"/>
              </a:solidFill>
            </a:endParaRPr>
          </a:p>
          <a:p>
            <a:pPr marL="457200" lvl="1"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230949292"/>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178750"/>
            <a:ext cx="8229600" cy="5159600"/>
          </a:xfrm>
        </p:spPr>
        <p:txBody>
          <a:bodyPr>
            <a:normAutofit/>
          </a:bodyPr>
          <a:lstStyle/>
          <a:p>
            <a:pPr marL="0" indent="0">
              <a:buNone/>
            </a:pPr>
            <a:r>
              <a:rPr lang="cs-CZ" b="1" dirty="0"/>
              <a:t>3. </a:t>
            </a:r>
            <a:r>
              <a:rPr lang="cs-CZ" b="1" u="sng" dirty="0"/>
              <a:t>Léčebné postupy a upozornění na pravděpodobnost náhodného </a:t>
            </a:r>
            <a:r>
              <a:rPr lang="cs-CZ" b="1" u="sng" dirty="0" smtClean="0"/>
              <a:t>zařazení </a:t>
            </a:r>
            <a:r>
              <a:rPr lang="cs-CZ" b="1" u="sng" dirty="0"/>
              <a:t>do jednotlivých skupin lišících se </a:t>
            </a:r>
            <a:r>
              <a:rPr lang="cs-CZ" b="1" u="sng" dirty="0" smtClean="0"/>
              <a:t>léčbou</a:t>
            </a:r>
          </a:p>
          <a:p>
            <a:pPr lvl="1">
              <a:buFont typeface="Wingdings" panose="05000000000000000000" pitchFamily="2" charset="2"/>
              <a:buChar char="Ø"/>
            </a:pPr>
            <a:r>
              <a:rPr lang="cs-CZ" sz="2600" dirty="0" smtClean="0"/>
              <a:t>Popis </a:t>
            </a:r>
            <a:r>
              <a:rPr lang="cs-CZ" sz="2600" dirty="0"/>
              <a:t>průběhu </a:t>
            </a:r>
            <a:r>
              <a:rPr lang="cs-CZ" sz="2600" dirty="0" smtClean="0"/>
              <a:t>podávání </a:t>
            </a:r>
            <a:r>
              <a:rPr lang="cs-CZ" sz="2600" dirty="0"/>
              <a:t>hodnoceného </a:t>
            </a:r>
            <a:r>
              <a:rPr lang="cs-CZ" sz="2600" dirty="0" smtClean="0"/>
              <a:t>přípravku v rámci KH</a:t>
            </a:r>
          </a:p>
          <a:p>
            <a:pPr lvl="1">
              <a:buFont typeface="Wingdings" panose="05000000000000000000" pitchFamily="2" charset="2"/>
              <a:buChar char="Ø"/>
            </a:pPr>
            <a:r>
              <a:rPr lang="cs-CZ" sz="2600" dirty="0"/>
              <a:t>S</a:t>
            </a:r>
            <a:r>
              <a:rPr lang="cs-CZ" sz="2600" dirty="0" smtClean="0"/>
              <a:t>rozumitelná definice placeba</a:t>
            </a:r>
          </a:p>
          <a:p>
            <a:pPr lvl="1">
              <a:buFont typeface="Wingdings" panose="05000000000000000000" pitchFamily="2" charset="2"/>
              <a:buChar char="Ø"/>
            </a:pPr>
            <a:r>
              <a:rPr lang="cs-CZ" sz="2600" dirty="0" smtClean="0"/>
              <a:t>Pravděpodobnost </a:t>
            </a:r>
            <a:r>
              <a:rPr lang="cs-CZ" sz="2600" dirty="0"/>
              <a:t>zařazení do jednotlivých </a:t>
            </a:r>
            <a:r>
              <a:rPr lang="cs-CZ" sz="2600" dirty="0" smtClean="0"/>
              <a:t>skupin</a:t>
            </a:r>
          </a:p>
          <a:p>
            <a:pPr lvl="1">
              <a:buFont typeface="Wingdings" panose="05000000000000000000" pitchFamily="2" charset="2"/>
              <a:buChar char="Ø"/>
            </a:pPr>
            <a:r>
              <a:rPr lang="cs-CZ" sz="2600" dirty="0" smtClean="0"/>
              <a:t>Specifikace standardní léčby, pokud se v KH uplatňuje</a:t>
            </a:r>
          </a:p>
          <a:p>
            <a:pPr lvl="1">
              <a:buFont typeface="Wingdings" panose="05000000000000000000" pitchFamily="2" charset="2"/>
              <a:buChar char="Ø"/>
            </a:pPr>
            <a:r>
              <a:rPr lang="cs-CZ" sz="2600" dirty="0" smtClean="0"/>
              <a:t>Odlišnosti </a:t>
            </a:r>
            <a:r>
              <a:rPr lang="cs-CZ" sz="2600" dirty="0"/>
              <a:t>od standardní léčby v rámci běžné klinické </a:t>
            </a:r>
            <a:r>
              <a:rPr lang="cs-CZ" sz="2600" dirty="0" smtClean="0"/>
              <a:t>praxe</a:t>
            </a:r>
          </a:p>
          <a:p>
            <a:pPr lvl="1">
              <a:buFont typeface="Wingdings" panose="05000000000000000000" pitchFamily="2" charset="2"/>
              <a:buChar char="Ø"/>
            </a:pPr>
            <a:r>
              <a:rPr lang="cs-CZ" sz="2600" dirty="0" smtClean="0"/>
              <a:t>Záchranná medikace a pravidla jejího užívání</a:t>
            </a:r>
            <a:endParaRPr lang="cs-CZ" sz="26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103395904"/>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23755"/>
            <a:ext cx="8229600" cy="4896245"/>
          </a:xfrm>
        </p:spPr>
        <p:txBody>
          <a:bodyPr>
            <a:normAutofit/>
          </a:bodyPr>
          <a:lstStyle/>
          <a:p>
            <a:pPr>
              <a:buFont typeface="Wingdings" panose="05000000000000000000" pitchFamily="2" charset="2"/>
              <a:buChar char="§"/>
            </a:pPr>
            <a:r>
              <a:rPr lang="cs-CZ" sz="2600" u="sng" dirty="0">
                <a:solidFill>
                  <a:srgbClr val="A50021"/>
                </a:solidFill>
              </a:rPr>
              <a:t>Nejčastější chyby:</a:t>
            </a:r>
          </a:p>
          <a:p>
            <a:pPr lvl="1">
              <a:buFont typeface="Wingdings" panose="05000000000000000000" pitchFamily="2" charset="2"/>
              <a:buChar char="Ø"/>
            </a:pPr>
            <a:r>
              <a:rPr lang="cs-CZ" sz="2600" dirty="0">
                <a:solidFill>
                  <a:srgbClr val="A50021"/>
                </a:solidFill>
              </a:rPr>
              <a:t>Špatně definovaný způsob randomizace – poměr X pravděpodobnost</a:t>
            </a:r>
          </a:p>
          <a:p>
            <a:pPr lvl="2">
              <a:buFont typeface="Wingdings" panose="05000000000000000000" pitchFamily="2" charset="2"/>
              <a:buChar char="§"/>
            </a:pPr>
            <a:r>
              <a:rPr lang="cs-CZ" sz="2600" b="1" dirty="0">
                <a:solidFill>
                  <a:srgbClr val="A50021"/>
                </a:solidFill>
              </a:rPr>
              <a:t>Poměr</a:t>
            </a:r>
            <a:r>
              <a:rPr lang="cs-CZ" sz="2600" dirty="0">
                <a:solidFill>
                  <a:srgbClr val="A50021"/>
                </a:solidFill>
              </a:rPr>
              <a:t> při 4 ramenech je 1:3 (jedna ku třem)</a:t>
            </a:r>
          </a:p>
          <a:p>
            <a:pPr lvl="2">
              <a:buFont typeface="Wingdings" panose="05000000000000000000" pitchFamily="2" charset="2"/>
              <a:buChar char="§"/>
            </a:pPr>
            <a:r>
              <a:rPr lang="cs-CZ" sz="2600" b="1" dirty="0">
                <a:solidFill>
                  <a:srgbClr val="A50021"/>
                </a:solidFill>
              </a:rPr>
              <a:t>Pravděpodobnost</a:t>
            </a:r>
            <a:r>
              <a:rPr lang="cs-CZ" sz="2600" dirty="0">
                <a:solidFill>
                  <a:srgbClr val="A50021"/>
                </a:solidFill>
              </a:rPr>
              <a:t> při 4 ramenech je 25%</a:t>
            </a:r>
          </a:p>
          <a:p>
            <a:pPr marL="914400" lvl="2" indent="0">
              <a:buNone/>
            </a:pPr>
            <a:endParaRPr lang="cs-CZ" sz="2600" dirty="0"/>
          </a:p>
          <a:p>
            <a:pPr lvl="1">
              <a:buFont typeface="Wingdings" panose="05000000000000000000" pitchFamily="2" charset="2"/>
              <a:buChar char="Ø"/>
            </a:pPr>
            <a:r>
              <a:rPr lang="cs-CZ" sz="2600" dirty="0">
                <a:solidFill>
                  <a:srgbClr val="A50021"/>
                </a:solidFill>
              </a:rPr>
              <a:t>Záchranná medikace </a:t>
            </a:r>
            <a:r>
              <a:rPr lang="cs-CZ" sz="2600" dirty="0" smtClean="0">
                <a:solidFill>
                  <a:srgbClr val="A50021"/>
                </a:solidFill>
              </a:rPr>
              <a:t>– pravidla </a:t>
            </a:r>
            <a:r>
              <a:rPr lang="cs-CZ" sz="2600" dirty="0">
                <a:solidFill>
                  <a:srgbClr val="A50021"/>
                </a:solidFill>
              </a:rPr>
              <a:t>jejího užívání resp. maximální dávka, jež pacient muže užít. Nutnost kontaktovat neprodleně zkoušejícího lékaře při užití maximální </a:t>
            </a:r>
            <a:r>
              <a:rPr lang="cs-CZ" sz="2600" dirty="0" smtClean="0">
                <a:solidFill>
                  <a:srgbClr val="A50021"/>
                </a:solidFill>
              </a:rPr>
              <a:t>dávky</a:t>
            </a:r>
            <a:endParaRPr lang="cs-CZ" sz="2600" dirty="0">
              <a:solidFill>
                <a:srgbClr val="A50021"/>
              </a:solidFill>
            </a:endParaRPr>
          </a:p>
          <a:p>
            <a:pPr marL="0" indent="0">
              <a:buNone/>
            </a:pPr>
            <a:endParaRPr lang="cs-CZ" sz="26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2276086432"/>
      </p:ext>
    </p:extLst>
  </p:cSld>
  <p:clrMapOvr>
    <a:masterClrMapping/>
  </p:clrMapOvr>
  <p:transition>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43734"/>
            <a:ext cx="8229600" cy="5445605"/>
          </a:xfrm>
        </p:spPr>
        <p:txBody>
          <a:bodyPr>
            <a:normAutofit lnSpcReduction="10000"/>
          </a:bodyPr>
          <a:lstStyle/>
          <a:p>
            <a:pPr marL="0" indent="0">
              <a:buNone/>
            </a:pPr>
            <a:r>
              <a:rPr lang="cs-CZ" sz="2600" b="1" dirty="0"/>
              <a:t>4. </a:t>
            </a:r>
            <a:r>
              <a:rPr lang="pl-PL" sz="2600" b="1" u="sng" dirty="0"/>
              <a:t>Postupy a výkony v průběhu klinického </a:t>
            </a:r>
            <a:r>
              <a:rPr lang="pl-PL" sz="2600" b="1" u="sng" dirty="0" smtClean="0"/>
              <a:t>hodnocení včetně všech invazivních výkonů</a:t>
            </a:r>
          </a:p>
          <a:p>
            <a:pPr lvl="1">
              <a:buFont typeface="Wingdings" panose="05000000000000000000" pitchFamily="2" charset="2"/>
              <a:buChar char="Ø"/>
            </a:pPr>
            <a:r>
              <a:rPr lang="cs-CZ" dirty="0" smtClean="0"/>
              <a:t>Rozpis </a:t>
            </a:r>
            <a:r>
              <a:rPr lang="cs-CZ" dirty="0"/>
              <a:t>jednotlivých </a:t>
            </a:r>
            <a:r>
              <a:rPr lang="cs-CZ" dirty="0" smtClean="0"/>
              <a:t>vyšetření</a:t>
            </a:r>
          </a:p>
          <a:p>
            <a:pPr lvl="1">
              <a:buFont typeface="Wingdings" panose="05000000000000000000" pitchFamily="2" charset="2"/>
              <a:buChar char="Ø"/>
            </a:pPr>
            <a:r>
              <a:rPr lang="cs-CZ" dirty="0" smtClean="0"/>
              <a:t>Vysvětlení </a:t>
            </a:r>
            <a:r>
              <a:rPr lang="cs-CZ" dirty="0"/>
              <a:t>jednotlivých typů </a:t>
            </a:r>
            <a:r>
              <a:rPr lang="cs-CZ" dirty="0" smtClean="0"/>
              <a:t>vyšetření</a:t>
            </a:r>
          </a:p>
          <a:p>
            <a:pPr lvl="1">
              <a:buFont typeface="Wingdings" panose="05000000000000000000" pitchFamily="2" charset="2"/>
              <a:buChar char="Ø"/>
            </a:pPr>
            <a:r>
              <a:rPr lang="cs-CZ" dirty="0" smtClean="0"/>
              <a:t>Četnost </a:t>
            </a:r>
            <a:r>
              <a:rPr lang="cs-CZ" dirty="0"/>
              <a:t>i doba trvání </a:t>
            </a:r>
            <a:r>
              <a:rPr lang="cs-CZ" dirty="0" smtClean="0"/>
              <a:t>návštěv</a:t>
            </a:r>
          </a:p>
          <a:p>
            <a:pPr lvl="1">
              <a:buFont typeface="Wingdings" panose="05000000000000000000" pitchFamily="2" charset="2"/>
              <a:buChar char="Ø"/>
            </a:pPr>
            <a:r>
              <a:rPr lang="cs-CZ" dirty="0" smtClean="0"/>
              <a:t>Případné </a:t>
            </a:r>
            <a:r>
              <a:rPr lang="cs-CZ" dirty="0"/>
              <a:t>odlišnosti od běžné </a:t>
            </a:r>
            <a:r>
              <a:rPr lang="cs-CZ" dirty="0" smtClean="0"/>
              <a:t>praxe</a:t>
            </a:r>
          </a:p>
          <a:p>
            <a:pPr lvl="1">
              <a:buFont typeface="Wingdings" panose="05000000000000000000" pitchFamily="2" charset="2"/>
              <a:buChar char="Ø"/>
            </a:pPr>
            <a:r>
              <a:rPr lang="cs-CZ" dirty="0" smtClean="0"/>
              <a:t>Předpokládané </a:t>
            </a:r>
            <a:r>
              <a:rPr lang="cs-CZ" dirty="0"/>
              <a:t>množství celkově odebrané krve v </a:t>
            </a:r>
            <a:r>
              <a:rPr lang="cs-CZ" b="1" dirty="0" smtClean="0"/>
              <a:t>ml</a:t>
            </a:r>
            <a:r>
              <a:rPr lang="cs-CZ" dirty="0" smtClean="0"/>
              <a:t> v průběhu KH</a:t>
            </a:r>
          </a:p>
          <a:p>
            <a:pPr lvl="1">
              <a:buFont typeface="Wingdings" panose="05000000000000000000" pitchFamily="2" charset="2"/>
              <a:buChar char="Ø"/>
            </a:pPr>
            <a:r>
              <a:rPr lang="cs-CZ" dirty="0" smtClean="0"/>
              <a:t>U </a:t>
            </a:r>
            <a:r>
              <a:rPr lang="cs-CZ" dirty="0"/>
              <a:t>dětí musí být celkové množství odebrané krve v souladu s platnými doporučeními (guidelines), např. dokument „Blood sample volumes in child health research: </a:t>
            </a:r>
            <a:r>
              <a:rPr lang="cs-CZ" dirty="0" err="1"/>
              <a:t>review</a:t>
            </a:r>
            <a:r>
              <a:rPr lang="cs-CZ" dirty="0"/>
              <a:t> </a:t>
            </a:r>
            <a:r>
              <a:rPr lang="cs-CZ" dirty="0" smtClean="0"/>
              <a:t/>
            </a:r>
            <a:br>
              <a:rPr lang="cs-CZ" dirty="0" smtClean="0"/>
            </a:br>
            <a:r>
              <a:rPr lang="cs-CZ" dirty="0" err="1" smtClean="0"/>
              <a:t>of</a:t>
            </a:r>
            <a:r>
              <a:rPr lang="cs-CZ" dirty="0" smtClean="0"/>
              <a:t> </a:t>
            </a:r>
            <a:r>
              <a:rPr lang="cs-CZ" dirty="0"/>
              <a:t>safe </a:t>
            </a:r>
            <a:r>
              <a:rPr lang="cs-CZ" dirty="0" smtClean="0"/>
              <a:t>limits“</a:t>
            </a:r>
          </a:p>
          <a:p>
            <a:pPr lvl="1">
              <a:buFont typeface="Wingdings" panose="05000000000000000000" pitchFamily="2" charset="2"/>
              <a:buChar char="Ø"/>
            </a:pPr>
            <a:r>
              <a:rPr lang="cs-CZ" dirty="0" smtClean="0"/>
              <a:t>Invazivní </a:t>
            </a:r>
            <a:r>
              <a:rPr lang="cs-CZ" dirty="0"/>
              <a:t>a náročná vyšetření </a:t>
            </a:r>
            <a:r>
              <a:rPr lang="cs-CZ" dirty="0" smtClean="0"/>
              <a:t>– míra </a:t>
            </a:r>
            <a:r>
              <a:rPr lang="cs-CZ" dirty="0"/>
              <a:t>nepohodlí, případná rizika, časová náročnost apod.</a:t>
            </a:r>
          </a:p>
          <a:p>
            <a:pPr marL="457200" lvl="1"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663962775"/>
      </p:ext>
    </p:extLst>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68760"/>
            <a:ext cx="8229600" cy="5069590"/>
          </a:xfrm>
        </p:spPr>
        <p:txBody>
          <a:bodyPr>
            <a:normAutofit/>
          </a:bodyPr>
          <a:lstStyle/>
          <a:p>
            <a:pPr lvl="1">
              <a:buFont typeface="Wingdings" panose="05000000000000000000" pitchFamily="2" charset="2"/>
              <a:buChar char="Ø"/>
            </a:pPr>
            <a:r>
              <a:rPr lang="cs-CZ" dirty="0" smtClean="0"/>
              <a:t>Není nutné uvádět popis běžných vyšetření</a:t>
            </a:r>
          </a:p>
          <a:p>
            <a:pPr lvl="1">
              <a:buFont typeface="Wingdings" panose="05000000000000000000" pitchFamily="2" charset="2"/>
              <a:buChar char="Ø"/>
            </a:pPr>
            <a:r>
              <a:rPr lang="cs-CZ" dirty="0" smtClean="0"/>
              <a:t>Neuvádí se popis vyšetření, které není prováděno v ČR</a:t>
            </a:r>
          </a:p>
          <a:p>
            <a:pPr lvl="1">
              <a:buFont typeface="Wingdings" panose="05000000000000000000" pitchFamily="2" charset="2"/>
              <a:buChar char="Ø"/>
            </a:pPr>
            <a:r>
              <a:rPr lang="cs-CZ" dirty="0" smtClean="0"/>
              <a:t>Hospitalizace – délka, hospitalizace rodičů s dětmi</a:t>
            </a:r>
          </a:p>
          <a:p>
            <a:pPr>
              <a:buFont typeface="Wingdings" panose="05000000000000000000" pitchFamily="2" charset="2"/>
              <a:buChar char="§"/>
            </a:pPr>
            <a:endParaRPr lang="cs-CZ" sz="2400" u="sng" dirty="0" smtClean="0">
              <a:solidFill>
                <a:srgbClr val="A50021"/>
              </a:solidFill>
            </a:endParaRPr>
          </a:p>
          <a:p>
            <a:pPr>
              <a:buFont typeface="Wingdings" panose="05000000000000000000" pitchFamily="2" charset="2"/>
              <a:buChar char="§"/>
            </a:pPr>
            <a:r>
              <a:rPr lang="cs-CZ" sz="2400" u="sng" dirty="0" smtClean="0">
                <a:solidFill>
                  <a:srgbClr val="A50021"/>
                </a:solidFill>
              </a:rPr>
              <a:t>Nejčastější </a:t>
            </a:r>
            <a:r>
              <a:rPr lang="cs-CZ" sz="2400" u="sng" dirty="0">
                <a:solidFill>
                  <a:srgbClr val="A50021"/>
                </a:solidFill>
              </a:rPr>
              <a:t>chyby:</a:t>
            </a:r>
          </a:p>
          <a:p>
            <a:pPr lvl="1">
              <a:buFont typeface="Wingdings" panose="05000000000000000000" pitchFamily="2" charset="2"/>
              <a:buChar char="Ø"/>
            </a:pPr>
            <a:r>
              <a:rPr lang="cs-CZ" dirty="0">
                <a:solidFill>
                  <a:srgbClr val="A50021"/>
                </a:solidFill>
              </a:rPr>
              <a:t>Rozsáhlé  a nepřehledné rozepisování postupů v rámci jednotlivých návštěv.</a:t>
            </a:r>
          </a:p>
          <a:p>
            <a:pPr lvl="1">
              <a:buFont typeface="Wingdings" panose="05000000000000000000" pitchFamily="2" charset="2"/>
              <a:buChar char="Ø"/>
            </a:pPr>
            <a:r>
              <a:rPr lang="cs-CZ" dirty="0">
                <a:solidFill>
                  <a:srgbClr val="A50021"/>
                </a:solidFill>
              </a:rPr>
              <a:t>Uvádění nepohodlí a rizik souvisejícími s běžnými vyšetřeními, např. odběry krve, neinvazivní měření tlaku, EKG apod. </a:t>
            </a:r>
            <a:endParaRPr lang="cs-CZ" dirty="0" smtClean="0">
              <a:solidFill>
                <a:srgbClr val="A50021"/>
              </a:solidFill>
            </a:endParaRPr>
          </a:p>
          <a:p>
            <a:pPr lvl="1">
              <a:buFont typeface="Wingdings" panose="05000000000000000000" pitchFamily="2" charset="2"/>
              <a:buChar char="Ø"/>
            </a:pPr>
            <a:r>
              <a:rPr lang="cs-CZ" dirty="0">
                <a:solidFill>
                  <a:srgbClr val="A50021"/>
                </a:solidFill>
              </a:rPr>
              <a:t>Hospitalizace – </a:t>
            </a:r>
            <a:r>
              <a:rPr lang="cs-CZ" dirty="0" smtClean="0">
                <a:solidFill>
                  <a:srgbClr val="A50021"/>
                </a:solidFill>
              </a:rPr>
              <a:t>neuvádění </a:t>
            </a:r>
            <a:r>
              <a:rPr lang="cs-CZ" dirty="0">
                <a:solidFill>
                  <a:srgbClr val="A50021"/>
                </a:solidFill>
              </a:rPr>
              <a:t>délky hospitalizace; hospitalizace rodiče s dítětem</a:t>
            </a:r>
          </a:p>
          <a:p>
            <a:pPr lvl="1">
              <a:buFont typeface="Wingdings" panose="05000000000000000000" pitchFamily="2" charset="2"/>
              <a:buChar char="Ø"/>
            </a:pPr>
            <a:endParaRPr lang="cs-CZ" dirty="0">
              <a:solidFill>
                <a:srgbClr val="A50021"/>
              </a:solidFill>
            </a:endParaRPr>
          </a:p>
          <a:p>
            <a:pPr lvl="1">
              <a:buFont typeface="Wingdings" panose="05000000000000000000" pitchFamily="2" charset="2"/>
              <a:buChar char="Ø"/>
            </a:pPr>
            <a:endParaRPr lang="cs-CZ" sz="26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029095144"/>
      </p:ext>
    </p:extLst>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178750"/>
            <a:ext cx="8229600" cy="4941250"/>
          </a:xfrm>
        </p:spPr>
        <p:txBody>
          <a:bodyPr/>
          <a:lstStyle/>
          <a:p>
            <a:pPr marL="0" indent="0">
              <a:buNone/>
            </a:pPr>
            <a:r>
              <a:rPr lang="cs-CZ" b="1" dirty="0"/>
              <a:t>5. </a:t>
            </a:r>
            <a:r>
              <a:rPr lang="cs-CZ" b="1" u="sng" dirty="0"/>
              <a:t>Odpovědnosti subjektu </a:t>
            </a:r>
            <a:r>
              <a:rPr lang="cs-CZ" b="1" u="sng" dirty="0" smtClean="0"/>
              <a:t>hodnocení</a:t>
            </a:r>
          </a:p>
          <a:p>
            <a:pPr lvl="1">
              <a:buFont typeface="Wingdings" panose="05000000000000000000" pitchFamily="2" charset="2"/>
              <a:buChar char="Ø"/>
            </a:pPr>
            <a:r>
              <a:rPr lang="cs-CZ" sz="2600" dirty="0" smtClean="0"/>
              <a:t>Pacient se zavazuje dodržovat </a:t>
            </a:r>
            <a:r>
              <a:rPr lang="cs-CZ" sz="2600" dirty="0"/>
              <a:t>pokyny zkoušejícího </a:t>
            </a:r>
            <a:r>
              <a:rPr lang="cs-CZ" sz="2600" dirty="0" smtClean="0"/>
              <a:t>a studijního </a:t>
            </a:r>
            <a:r>
              <a:rPr lang="cs-CZ" sz="2600" dirty="0"/>
              <a:t>týmu a pokyny uvedené v dokumentu </a:t>
            </a:r>
            <a:r>
              <a:rPr lang="cs-CZ" sz="2600" dirty="0" smtClean="0"/>
              <a:t>informací</a:t>
            </a:r>
          </a:p>
          <a:p>
            <a:pPr lvl="1">
              <a:buFont typeface="Wingdings" panose="05000000000000000000" pitchFamily="2" charset="2"/>
              <a:buChar char="Ø"/>
            </a:pPr>
            <a:r>
              <a:rPr lang="cs-CZ" sz="2600" dirty="0" smtClean="0"/>
              <a:t>Jiná léčba </a:t>
            </a:r>
            <a:r>
              <a:rPr lang="cs-CZ" sz="2600" dirty="0"/>
              <a:t>mimo studijní </a:t>
            </a:r>
            <a:r>
              <a:rPr lang="cs-CZ" sz="2600" dirty="0" smtClean="0"/>
              <a:t>medikaci – zakázané přípravky, povolené přípravky, doplňky stravy aj.</a:t>
            </a:r>
          </a:p>
          <a:p>
            <a:pPr lvl="1">
              <a:buFont typeface="Wingdings" panose="05000000000000000000" pitchFamily="2" charset="2"/>
              <a:buChar char="Ø"/>
            </a:pPr>
            <a:r>
              <a:rPr lang="cs-CZ" sz="2600" dirty="0" smtClean="0"/>
              <a:t>Režimová opatření (např. slunění, konzumace určitých potravin, kouření, aktivity apod.)</a:t>
            </a:r>
          </a:p>
          <a:p>
            <a:pPr lvl="1">
              <a:buFont typeface="Wingdings" panose="05000000000000000000" pitchFamily="2" charset="2"/>
              <a:buChar char="Ø"/>
            </a:pPr>
            <a:r>
              <a:rPr lang="cs-CZ" sz="2600" dirty="0" smtClean="0"/>
              <a:t>Konzumace alkoholu</a:t>
            </a:r>
          </a:p>
          <a:p>
            <a:pPr lvl="1">
              <a:buFont typeface="Wingdings" panose="05000000000000000000" pitchFamily="2" charset="2"/>
              <a:buChar char="Ø"/>
            </a:pPr>
            <a:r>
              <a:rPr lang="cs-CZ" sz="2600" b="1" dirty="0" smtClean="0"/>
              <a:t>Vliv hodnoceného přípravku na </a:t>
            </a:r>
            <a:r>
              <a:rPr lang="cs-CZ" sz="2600" b="1" dirty="0"/>
              <a:t>řízení motorových vozidel a obsluhu těžkých strojů</a:t>
            </a:r>
            <a:endParaRPr lang="cs-CZ" sz="2600" b="1" dirty="0" smtClean="0"/>
          </a:p>
          <a:p>
            <a:pPr lvl="1">
              <a:buFont typeface="Wingdings" panose="05000000000000000000"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996910668"/>
      </p:ext>
    </p:extLst>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313765"/>
            <a:ext cx="8229600" cy="4806235"/>
          </a:xfrm>
        </p:spPr>
        <p:txBody>
          <a:bodyPr/>
          <a:lstStyle/>
          <a:p>
            <a:pPr marL="0" indent="0">
              <a:buNone/>
            </a:pPr>
            <a:r>
              <a:rPr lang="cs-CZ" b="1" dirty="0"/>
              <a:t>6</a:t>
            </a:r>
            <a:r>
              <a:rPr lang="cs-CZ" dirty="0"/>
              <a:t> . </a:t>
            </a:r>
            <a:r>
              <a:rPr lang="cs-CZ" b="1" u="sng" dirty="0"/>
              <a:t>Zdůraznění těch prvků klinického hodnocení, které mají povahu </a:t>
            </a:r>
            <a:r>
              <a:rPr lang="cs-CZ" b="1" u="sng" dirty="0" smtClean="0"/>
              <a:t>výzkumu</a:t>
            </a:r>
          </a:p>
          <a:p>
            <a:pPr lvl="1">
              <a:buFont typeface="Wingdings" panose="05000000000000000000" pitchFamily="2" charset="2"/>
              <a:buChar char="Ø"/>
            </a:pPr>
            <a:r>
              <a:rPr lang="cs-CZ" sz="2600" dirty="0" smtClean="0"/>
              <a:t>Odlišnosti </a:t>
            </a:r>
            <a:r>
              <a:rPr lang="cs-CZ" sz="2600" dirty="0"/>
              <a:t>léčby i vyšetření od běžné klinické </a:t>
            </a:r>
            <a:r>
              <a:rPr lang="cs-CZ" sz="2600" dirty="0" smtClean="0"/>
              <a:t>praxe - </a:t>
            </a:r>
            <a:r>
              <a:rPr lang="cs-CZ" sz="2600" dirty="0"/>
              <a:t>více návštěv u lékaře, více vyšetření, která jsou prováděna pro účely </a:t>
            </a:r>
            <a:r>
              <a:rPr lang="cs-CZ" sz="2600" dirty="0" smtClean="0"/>
              <a:t>KH</a:t>
            </a:r>
          </a:p>
          <a:p>
            <a:pPr>
              <a:buFont typeface="Wingdings" panose="05000000000000000000" pitchFamily="2" charset="2"/>
              <a:buChar char="§"/>
            </a:pPr>
            <a:endParaRPr lang="cs-CZ" sz="2600" u="sng" dirty="0" smtClean="0">
              <a:solidFill>
                <a:srgbClr val="A50021"/>
              </a:solidFill>
            </a:endParaRPr>
          </a:p>
          <a:p>
            <a:pPr>
              <a:buFont typeface="Wingdings" panose="05000000000000000000" pitchFamily="2" charset="2"/>
              <a:buChar char="§"/>
            </a:pPr>
            <a:r>
              <a:rPr lang="cs-CZ" sz="2600" u="sng" dirty="0" smtClean="0">
                <a:solidFill>
                  <a:srgbClr val="A50021"/>
                </a:solidFill>
              </a:rPr>
              <a:t>Nejčastější </a:t>
            </a:r>
            <a:r>
              <a:rPr lang="cs-CZ" sz="2600" u="sng" dirty="0">
                <a:solidFill>
                  <a:srgbClr val="A50021"/>
                </a:solidFill>
              </a:rPr>
              <a:t>chyby:</a:t>
            </a:r>
          </a:p>
          <a:p>
            <a:pPr lvl="1">
              <a:buFont typeface="Wingdings" panose="05000000000000000000" pitchFamily="2" charset="2"/>
              <a:buChar char="Ø"/>
            </a:pPr>
            <a:r>
              <a:rPr lang="cs-CZ" sz="2600" dirty="0">
                <a:solidFill>
                  <a:srgbClr val="A50021"/>
                </a:solidFill>
              </a:rPr>
              <a:t>Délka návštěv </a:t>
            </a:r>
          </a:p>
          <a:p>
            <a:pPr lvl="1">
              <a:buFont typeface="Wingdings" panose="05000000000000000000" pitchFamily="2" charset="2"/>
              <a:buChar char="Ø"/>
            </a:pPr>
            <a:r>
              <a:rPr lang="cs-CZ" sz="2600" dirty="0">
                <a:solidFill>
                  <a:srgbClr val="A50021"/>
                </a:solidFill>
              </a:rPr>
              <a:t>Dotazníky</a:t>
            </a:r>
          </a:p>
          <a:p>
            <a:pPr lvl="1">
              <a:buFont typeface="Wingdings" panose="05000000000000000000"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446465314"/>
      </p:ext>
    </p:extLst>
  </p:cSld>
  <p:clrMapOvr>
    <a:masterClrMapping/>
  </p:clrMapOvr>
  <p:transition>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88740"/>
            <a:ext cx="8229600" cy="5400600"/>
          </a:xfrm>
        </p:spPr>
        <p:txBody>
          <a:bodyPr>
            <a:normAutofit/>
          </a:bodyPr>
          <a:lstStyle/>
          <a:p>
            <a:pPr marL="0" indent="0">
              <a:buNone/>
            </a:pPr>
            <a:r>
              <a:rPr lang="cs-CZ" b="1" dirty="0"/>
              <a:t>7. </a:t>
            </a:r>
            <a:r>
              <a:rPr lang="cs-CZ" b="1" u="sng" dirty="0"/>
              <a:t>Předvídatelná rizika či nepříjemnosti pro subjekt </a:t>
            </a:r>
            <a:r>
              <a:rPr lang="cs-CZ" b="1" u="sng" dirty="0" smtClean="0"/>
              <a:t>hodnocení, včetně případného rizika pro plod nebo kojené dítě</a:t>
            </a:r>
          </a:p>
          <a:p>
            <a:pPr lvl="1">
              <a:buFont typeface="Wingdings" panose="05000000000000000000" pitchFamily="2" charset="2"/>
              <a:buChar char="Ø"/>
            </a:pPr>
            <a:r>
              <a:rPr lang="cs-CZ" sz="2600" dirty="0" smtClean="0"/>
              <a:t>Výčet </a:t>
            </a:r>
            <a:r>
              <a:rPr lang="cs-CZ" sz="2600" dirty="0"/>
              <a:t>nežádoucích účinků studijní </a:t>
            </a:r>
            <a:r>
              <a:rPr lang="cs-CZ" sz="2600" dirty="0" smtClean="0"/>
              <a:t>medikace</a:t>
            </a:r>
          </a:p>
          <a:p>
            <a:pPr lvl="1">
              <a:buFont typeface="Wingdings" panose="05000000000000000000" pitchFamily="2" charset="2"/>
              <a:buChar char="Ø"/>
            </a:pPr>
            <a:r>
              <a:rPr lang="cs-CZ" sz="2600" dirty="0" smtClean="0"/>
              <a:t>Nutnost kontaktovat zkoušejícího lékaře v případě výskytu </a:t>
            </a:r>
            <a:r>
              <a:rPr lang="cs-CZ" sz="2600" dirty="0"/>
              <a:t>nežádoucích účinků </a:t>
            </a:r>
            <a:endParaRPr lang="cs-CZ" sz="2600" dirty="0" smtClean="0"/>
          </a:p>
          <a:p>
            <a:pPr lvl="1">
              <a:buFont typeface="Wingdings" panose="05000000000000000000" pitchFamily="2" charset="2"/>
              <a:buChar char="Ø"/>
            </a:pPr>
            <a:r>
              <a:rPr lang="cs-CZ" sz="2600" dirty="0" smtClean="0"/>
              <a:t>Rizika </a:t>
            </a:r>
            <a:r>
              <a:rPr lang="cs-CZ" sz="2600" dirty="0"/>
              <a:t>léčby pro plod nebo kojené </a:t>
            </a:r>
            <a:r>
              <a:rPr lang="cs-CZ" sz="2600" dirty="0" smtClean="0"/>
              <a:t>dítě + nutnost </a:t>
            </a:r>
            <a:r>
              <a:rPr lang="cs-CZ" sz="2600" dirty="0"/>
              <a:t>užívat vhodné metody </a:t>
            </a:r>
            <a:r>
              <a:rPr lang="cs-CZ" sz="2600" dirty="0" smtClean="0"/>
              <a:t>antikoncepce</a:t>
            </a:r>
          </a:p>
          <a:p>
            <a:pPr lvl="1">
              <a:buFont typeface="Wingdings" panose="05000000000000000000" pitchFamily="2" charset="2"/>
              <a:buChar char="Ø"/>
            </a:pPr>
            <a:r>
              <a:rPr lang="cs-CZ" sz="2600" dirty="0" smtClean="0"/>
              <a:t>Vliv užívání hodnocené medikace na plodnost mužů + vhodné metody antikoncepce pro muže i jeho partnerku</a:t>
            </a:r>
          </a:p>
          <a:p>
            <a:pPr lvl="1">
              <a:buFont typeface="Wingdings" panose="05000000000000000000" pitchFamily="2" charset="2"/>
              <a:buChar char="Ø"/>
            </a:pPr>
            <a:r>
              <a:rPr lang="cs-CZ" sz="2600" dirty="0" smtClean="0"/>
              <a:t>Antikoncepce u mladistvých a dospívajících</a:t>
            </a:r>
          </a:p>
          <a:p>
            <a:pPr>
              <a:buFont typeface="Wingdings" panose="05000000000000000000" pitchFamily="2" charset="2"/>
              <a:buChar char="§"/>
            </a:pPr>
            <a:endParaRPr lang="cs-CZ" sz="2400" u="sng" dirty="0" smtClean="0">
              <a:solidFill>
                <a:srgbClr val="A50021"/>
              </a:solidFill>
            </a:endParaRPr>
          </a:p>
          <a:p>
            <a:pPr>
              <a:buFont typeface="Wingdings" panose="05000000000000000000" pitchFamily="2" charset="2"/>
              <a:buChar char="§"/>
            </a:pPr>
            <a:endParaRPr lang="cs-CZ" sz="2400" u="sng" dirty="0">
              <a:solidFill>
                <a:srgbClr val="A50021"/>
              </a:solidFill>
            </a:endParaRPr>
          </a:p>
          <a:p>
            <a:pPr lvl="1">
              <a:buFont typeface="Wingdings" panose="05000000000000000000" pitchFamily="2" charset="2"/>
              <a:buChar char="Ø"/>
            </a:pPr>
            <a:endParaRPr lang="cs-CZ" sz="2000" dirty="0"/>
          </a:p>
          <a:p>
            <a:pPr lvl="1">
              <a:buFont typeface="Wingdings" panose="05000000000000000000" pitchFamily="2" charset="2"/>
              <a:buChar char="Ø"/>
            </a:pPr>
            <a:endParaRPr lang="cs-CZ" sz="20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974820298"/>
      </p:ext>
    </p:extLst>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448780"/>
            <a:ext cx="8229600" cy="4671220"/>
          </a:xfrm>
        </p:spPr>
        <p:txBody>
          <a:bodyPr/>
          <a:lstStyle/>
          <a:p>
            <a:pPr>
              <a:buFont typeface="Wingdings" panose="05000000000000000000" pitchFamily="2" charset="2"/>
              <a:buChar char="§"/>
            </a:pPr>
            <a:r>
              <a:rPr lang="cs-CZ" sz="2600" u="sng" dirty="0">
                <a:solidFill>
                  <a:srgbClr val="A50021"/>
                </a:solidFill>
              </a:rPr>
              <a:t>Nejčastější chyby:</a:t>
            </a:r>
          </a:p>
          <a:p>
            <a:pPr lvl="1">
              <a:buFont typeface="Wingdings" panose="05000000000000000000" pitchFamily="2" charset="2"/>
              <a:buChar char="Ø"/>
            </a:pPr>
            <a:r>
              <a:rPr lang="cs-CZ" sz="2600" dirty="0">
                <a:solidFill>
                  <a:srgbClr val="A50021"/>
                </a:solidFill>
              </a:rPr>
              <a:t>Přehledné rozdělení nežádoucích účinků</a:t>
            </a:r>
            <a:endParaRPr lang="cs-CZ" sz="2600" b="1" i="1" dirty="0">
              <a:solidFill>
                <a:srgbClr val="0070C0"/>
              </a:solidFill>
            </a:endParaRPr>
          </a:p>
          <a:p>
            <a:pPr lvl="1">
              <a:buFont typeface="Wingdings" panose="05000000000000000000" pitchFamily="2" charset="2"/>
              <a:buChar char="Ø"/>
            </a:pPr>
            <a:r>
              <a:rPr lang="cs-CZ" sz="2600" dirty="0" smtClean="0">
                <a:solidFill>
                  <a:srgbClr val="A50021"/>
                </a:solidFill>
              </a:rPr>
              <a:t>Terminologie</a:t>
            </a:r>
          </a:p>
          <a:p>
            <a:pPr lvl="1">
              <a:buFont typeface="Wingdings" panose="05000000000000000000" pitchFamily="2" charset="2"/>
              <a:buChar char="Ø"/>
            </a:pPr>
            <a:r>
              <a:rPr lang="cs-CZ" sz="2600" dirty="0" smtClean="0">
                <a:solidFill>
                  <a:srgbClr val="A50021"/>
                </a:solidFill>
              </a:rPr>
              <a:t>Nesoulad antikoncepce </a:t>
            </a:r>
            <a:r>
              <a:rPr lang="cs-CZ" sz="2600" dirty="0">
                <a:solidFill>
                  <a:srgbClr val="A50021"/>
                </a:solidFill>
              </a:rPr>
              <a:t>s </a:t>
            </a:r>
            <a:r>
              <a:rPr lang="cs-CZ" sz="2600" dirty="0" smtClean="0">
                <a:solidFill>
                  <a:srgbClr val="A50021"/>
                </a:solidFill>
              </a:rPr>
              <a:t>protokolem</a:t>
            </a:r>
          </a:p>
          <a:p>
            <a:pPr lvl="1">
              <a:buFont typeface="Wingdings" panose="05000000000000000000" pitchFamily="2" charset="2"/>
              <a:buChar char="Ø"/>
            </a:pPr>
            <a:r>
              <a:rPr lang="cs-CZ" sz="2600" dirty="0" smtClean="0">
                <a:solidFill>
                  <a:srgbClr val="A50021"/>
                </a:solidFill>
              </a:rPr>
              <a:t>Metody antikoncepce s ohledem na věk a indikaci </a:t>
            </a:r>
            <a:r>
              <a:rPr lang="cs-CZ" sz="2600" dirty="0">
                <a:solidFill>
                  <a:srgbClr val="A50021"/>
                </a:solidFill>
              </a:rPr>
              <a:t>zařazovaných </a:t>
            </a:r>
            <a:r>
              <a:rPr lang="cs-CZ" sz="2600" dirty="0" smtClean="0">
                <a:solidFill>
                  <a:srgbClr val="A50021"/>
                </a:solidFill>
              </a:rPr>
              <a:t>pacientů</a:t>
            </a:r>
          </a:p>
          <a:p>
            <a:pPr lvl="1">
              <a:buFont typeface="Wingdings" panose="05000000000000000000" pitchFamily="2" charset="2"/>
              <a:buChar char="Ø"/>
            </a:pPr>
            <a:r>
              <a:rPr lang="cs-CZ" sz="2600" dirty="0">
                <a:solidFill>
                  <a:srgbClr val="A50021"/>
                </a:solidFill>
              </a:rPr>
              <a:t>Těhotenství partnerky účastníka v klinickém hodnocení</a:t>
            </a:r>
          </a:p>
          <a:p>
            <a:pPr lvl="1">
              <a:buFont typeface="Wingdings" panose="05000000000000000000" pitchFamily="2" charset="2"/>
              <a:buChar char="Ø"/>
            </a:pPr>
            <a:endParaRPr lang="cs-CZ" dirty="0" smtClean="0">
              <a:solidFill>
                <a:srgbClr val="A50021"/>
              </a:solidFill>
            </a:endParaRPr>
          </a:p>
          <a:p>
            <a:pPr lvl="1">
              <a:buFont typeface="Wingdings" panose="05000000000000000000" pitchFamily="2" charset="2"/>
              <a:buChar char="Ø"/>
            </a:pPr>
            <a:endParaRPr lang="cs-CZ" dirty="0">
              <a:solidFill>
                <a:srgbClr val="A50021"/>
              </a:solidFill>
            </a:endParaRPr>
          </a:p>
          <a:p>
            <a:pPr lvl="1">
              <a:buFont typeface="Wingdings" panose="05000000000000000000" pitchFamily="2" charset="2"/>
              <a:buChar char="Ø"/>
            </a:pPr>
            <a:endParaRPr lang="cs-CZ" dirty="0">
              <a:solidFill>
                <a:srgbClr val="A50021"/>
              </a:solidFill>
            </a:endParaRP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873517386"/>
      </p:ext>
    </p:extLst>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178750"/>
            <a:ext cx="8229600" cy="5159600"/>
          </a:xfrm>
        </p:spPr>
        <p:txBody>
          <a:bodyPr>
            <a:normAutofit lnSpcReduction="10000"/>
          </a:bodyPr>
          <a:lstStyle/>
          <a:p>
            <a:pPr marL="0" indent="0">
              <a:buNone/>
            </a:pPr>
            <a:r>
              <a:rPr lang="cs-CZ" b="1" dirty="0" smtClean="0"/>
              <a:t>8</a:t>
            </a:r>
            <a:r>
              <a:rPr lang="cs-CZ" b="1" dirty="0"/>
              <a:t>. </a:t>
            </a:r>
            <a:r>
              <a:rPr lang="cs-CZ" b="1" u="sng" dirty="0"/>
              <a:t>Očekávané přínosy; subjekt hodnocení se uvědomí </a:t>
            </a:r>
            <a:r>
              <a:rPr lang="cs-CZ" b="1" u="sng" dirty="0" smtClean="0"/>
              <a:t>i v </a:t>
            </a:r>
            <a:r>
              <a:rPr lang="cs-CZ" b="1" u="sng" dirty="0"/>
              <a:t>případech, že žádný klinický přínos pro něho není očekáván</a:t>
            </a:r>
          </a:p>
          <a:p>
            <a:pPr lvl="1">
              <a:buFont typeface="Wingdings" panose="05000000000000000000" pitchFamily="2" charset="2"/>
              <a:buChar char="Ø"/>
            </a:pPr>
            <a:r>
              <a:rPr lang="cs-CZ" sz="2600" dirty="0" smtClean="0"/>
              <a:t>Možné </a:t>
            </a:r>
            <a:r>
              <a:rPr lang="cs-CZ" sz="2600" dirty="0"/>
              <a:t>přínosy účasti subjektu v KH</a:t>
            </a:r>
          </a:p>
          <a:p>
            <a:pPr marL="0" indent="0">
              <a:buNone/>
            </a:pPr>
            <a:endParaRPr lang="cs-CZ" sz="2600" dirty="0"/>
          </a:p>
          <a:p>
            <a:pPr marL="0" indent="0">
              <a:buNone/>
            </a:pPr>
            <a:r>
              <a:rPr lang="cs-CZ" b="1" dirty="0"/>
              <a:t>9</a:t>
            </a:r>
            <a:r>
              <a:rPr lang="cs-CZ" b="1" dirty="0" smtClean="0"/>
              <a:t>. </a:t>
            </a:r>
            <a:r>
              <a:rPr lang="cs-CZ" b="1" u="sng" dirty="0"/>
              <a:t>Alternativní léčebné postupy, </a:t>
            </a:r>
            <a:r>
              <a:rPr lang="cs-CZ" b="1" u="sng" dirty="0" smtClean="0"/>
              <a:t>které mohou být pro léčbu subjektu hodnocení použity, jejich výhody a rizika</a:t>
            </a:r>
          </a:p>
          <a:p>
            <a:pPr lvl="1">
              <a:buFont typeface="Wingdings" panose="05000000000000000000" pitchFamily="2" charset="2"/>
              <a:buChar char="Ø"/>
            </a:pPr>
            <a:r>
              <a:rPr lang="cs-CZ" sz="2600" dirty="0" smtClean="0"/>
              <a:t>Možnosti </a:t>
            </a:r>
            <a:r>
              <a:rPr lang="cs-CZ" sz="2600" dirty="0"/>
              <a:t>léčby pacienta v běžné klinické praxi, pokud se KH </a:t>
            </a:r>
            <a:r>
              <a:rPr lang="cs-CZ" sz="2600" dirty="0" smtClean="0"/>
              <a:t>neúčastní</a:t>
            </a:r>
          </a:p>
          <a:p>
            <a:pPr lvl="1">
              <a:buFont typeface="Wingdings" panose="05000000000000000000" pitchFamily="2" charset="2"/>
              <a:buChar char="Ø"/>
            </a:pPr>
            <a:r>
              <a:rPr lang="cs-CZ" sz="2600" dirty="0"/>
              <a:t>Kapitolu je vhodné nazvat jako „Jiné dostupné možnosti </a:t>
            </a:r>
            <a:r>
              <a:rPr lang="cs-CZ" sz="2600" dirty="0" smtClean="0"/>
              <a:t>léčby“</a:t>
            </a:r>
            <a:endParaRPr lang="cs-CZ" sz="2600" dirty="0"/>
          </a:p>
          <a:p>
            <a:pPr lvl="1">
              <a:buFont typeface="Wingdings" panose="05000000000000000000" pitchFamily="2" charset="2"/>
              <a:buChar char="Ø"/>
            </a:pPr>
            <a:endParaRPr lang="cs-CZ" dirty="0" smtClean="0"/>
          </a:p>
          <a:p>
            <a:pPr marL="457200" lvl="1" indent="0">
              <a:buNone/>
            </a:pPr>
            <a:endParaRPr lang="cs-CZ" dirty="0" smtClean="0"/>
          </a:p>
          <a:p>
            <a:pPr marL="457200" lvl="1"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389085141"/>
      </p:ext>
    </p:extLst>
  </p:cSld>
  <p:clrMapOvr>
    <a:masterClrMapping/>
  </p:clrMapOvr>
  <p:transition>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178750"/>
            <a:ext cx="8229600" cy="4941250"/>
          </a:xfrm>
        </p:spPr>
        <p:txBody>
          <a:bodyPr/>
          <a:lstStyle/>
          <a:p>
            <a:pPr marL="0" indent="0">
              <a:buNone/>
            </a:pPr>
            <a:r>
              <a:rPr lang="cs-CZ" b="1" dirty="0" smtClean="0"/>
              <a:t>10. </a:t>
            </a:r>
            <a:r>
              <a:rPr lang="cs-CZ" b="1" u="sng" dirty="0"/>
              <a:t>Léčba a podmínky </a:t>
            </a:r>
            <a:r>
              <a:rPr lang="cs-CZ" b="1" u="sng" dirty="0" smtClean="0"/>
              <a:t>odškodnění, které budou subjektu hodnocení poskytnuty </a:t>
            </a:r>
            <a:r>
              <a:rPr lang="cs-CZ" b="1" u="sng" dirty="0"/>
              <a:t>v případě újmy na zdraví vzniklé v souvislosti </a:t>
            </a:r>
            <a:r>
              <a:rPr lang="cs-CZ" b="1" u="sng" dirty="0" smtClean="0"/>
              <a:t>s jeho </a:t>
            </a:r>
            <a:r>
              <a:rPr lang="cs-CZ" b="1" u="sng" dirty="0"/>
              <a:t>účastí v klinickém </a:t>
            </a:r>
            <a:r>
              <a:rPr lang="cs-CZ" b="1" u="sng" dirty="0" smtClean="0"/>
              <a:t>hodnocení</a:t>
            </a:r>
          </a:p>
          <a:p>
            <a:pPr lvl="1">
              <a:buFont typeface="Wingdings" panose="05000000000000000000" pitchFamily="2" charset="2"/>
              <a:buChar char="Ø"/>
            </a:pPr>
            <a:r>
              <a:rPr lang="cs-CZ" sz="2600" dirty="0" smtClean="0"/>
              <a:t>Pojištěni </a:t>
            </a:r>
            <a:r>
              <a:rPr lang="cs-CZ" sz="2600" dirty="0"/>
              <a:t>podle platné legislativy </a:t>
            </a:r>
            <a:r>
              <a:rPr lang="cs-CZ" sz="2600" dirty="0" smtClean="0"/>
              <a:t>ČR</a:t>
            </a:r>
          </a:p>
          <a:p>
            <a:pPr lvl="1">
              <a:buFont typeface="Wingdings" panose="05000000000000000000" pitchFamily="2" charset="2"/>
              <a:buChar char="Ø"/>
            </a:pPr>
            <a:r>
              <a:rPr lang="cs-CZ" sz="2600" dirty="0" smtClean="0"/>
              <a:t>Subjektu hodnocení bude </a:t>
            </a:r>
            <a:r>
              <a:rPr lang="cs-CZ" sz="2600" b="1" dirty="0"/>
              <a:t>zajištěna a uhrazena odpovídající lékařská péče, </a:t>
            </a:r>
            <a:r>
              <a:rPr lang="cs-CZ" sz="2600" b="1" dirty="0" smtClean="0"/>
              <a:t>a </a:t>
            </a:r>
            <a:r>
              <a:rPr lang="cs-CZ" sz="2600" b="1" dirty="0"/>
              <a:t>má právo </a:t>
            </a:r>
            <a:r>
              <a:rPr lang="cs-CZ" sz="2600" b="1" dirty="0" smtClean="0"/>
              <a:t>                      na </a:t>
            </a:r>
            <a:r>
              <a:rPr lang="cs-CZ" sz="2600" b="1" dirty="0"/>
              <a:t>odškodnění </a:t>
            </a:r>
            <a:r>
              <a:rPr lang="cs-CZ" sz="2600" dirty="0"/>
              <a:t>v souladu s platnými právními </a:t>
            </a:r>
            <a:r>
              <a:rPr lang="cs-CZ" sz="2600" dirty="0" smtClean="0"/>
              <a:t>předpisy</a:t>
            </a:r>
          </a:p>
          <a:p>
            <a:pPr lvl="1">
              <a:buFont typeface="Wingdings" panose="05000000000000000000" pitchFamily="2" charset="2"/>
              <a:buChar char="Ø"/>
            </a:pPr>
            <a:r>
              <a:rPr lang="cs-CZ" sz="2600" dirty="0"/>
              <a:t>Uvede se, že podpisem tohoto informovaného souhlasu se subjekt hodnocení nevzdává žádného </a:t>
            </a:r>
            <a:r>
              <a:rPr lang="cs-CZ" sz="2600" dirty="0" smtClean="0"/>
              <a:t>     ze </a:t>
            </a:r>
            <a:r>
              <a:rPr lang="cs-CZ" sz="2600" dirty="0"/>
              <a:t>svých zákonných </a:t>
            </a:r>
            <a:r>
              <a:rPr lang="cs-CZ" sz="2600" dirty="0" smtClean="0"/>
              <a:t>práv</a:t>
            </a:r>
            <a:endParaRPr lang="cs-CZ" sz="2600" dirty="0"/>
          </a:p>
          <a:p>
            <a:pPr lvl="1">
              <a:buFont typeface="Wingdings" panose="05000000000000000000"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2970761936"/>
      </p:ext>
    </p:extLst>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23754"/>
            <a:ext cx="8229600" cy="4896245"/>
          </a:xfrm>
        </p:spPr>
        <p:txBody>
          <a:bodyPr/>
          <a:lstStyle/>
          <a:p>
            <a:pPr marL="0" indent="0">
              <a:buNone/>
            </a:pPr>
            <a:r>
              <a:rPr lang="cs-CZ" b="1" dirty="0" smtClean="0"/>
              <a:t>11. </a:t>
            </a:r>
            <a:r>
              <a:rPr lang="cs-CZ" b="1" u="sng" dirty="0" smtClean="0"/>
              <a:t>Předpokládaná </a:t>
            </a:r>
            <a:r>
              <a:rPr lang="cs-CZ" b="1" u="sng" dirty="0"/>
              <a:t>výše </a:t>
            </a:r>
            <a:r>
              <a:rPr lang="cs-CZ" b="1" u="sng" dirty="0" smtClean="0"/>
              <a:t>odměny subjektu za jeho </a:t>
            </a:r>
            <a:r>
              <a:rPr lang="cs-CZ" b="1" u="sng" dirty="0"/>
              <a:t>účast v klinickém </a:t>
            </a:r>
            <a:r>
              <a:rPr lang="cs-CZ" b="1" u="sng" dirty="0" smtClean="0"/>
              <a:t>hodnocení</a:t>
            </a:r>
          </a:p>
          <a:p>
            <a:pPr lvl="1">
              <a:buFont typeface="Wingdings" panose="05000000000000000000" pitchFamily="2" charset="2"/>
              <a:buChar char="Ø"/>
            </a:pPr>
            <a:r>
              <a:rPr lang="cs-CZ" sz="2600" dirty="0"/>
              <a:t>Odměna může být subjektům hodnocení poskytnuta pouze u KH fáze I, u KH bioekvivalence </a:t>
            </a:r>
            <a:r>
              <a:rPr lang="cs-CZ" sz="2600" dirty="0" smtClean="0"/>
              <a:t>a farmakokinetiky</a:t>
            </a:r>
          </a:p>
          <a:p>
            <a:pPr lvl="1">
              <a:buFont typeface="Wingdings" panose="05000000000000000000" pitchFamily="2" charset="2"/>
              <a:buChar char="Ø"/>
            </a:pPr>
            <a:r>
              <a:rPr lang="cs-CZ" sz="2600" dirty="0"/>
              <a:t>Odměna </a:t>
            </a:r>
            <a:r>
              <a:rPr lang="cs-CZ" sz="2600" dirty="0" smtClean="0"/>
              <a:t>nesmí </a:t>
            </a:r>
            <a:r>
              <a:rPr lang="cs-CZ" sz="2600" dirty="0"/>
              <a:t>být ze zákona poskytnuta zranitelným subjektům (příklady viz zákon o léčivech, § 52, odst. (2</a:t>
            </a:r>
            <a:r>
              <a:rPr lang="cs-CZ" sz="2600" dirty="0" smtClean="0"/>
              <a:t>))</a:t>
            </a:r>
            <a:endParaRPr lang="cs-CZ" sz="2600" dirty="0"/>
          </a:p>
          <a:p>
            <a:pPr lvl="1">
              <a:buFont typeface="Wingdings" panose="05000000000000000000"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242849469"/>
      </p:ext>
    </p:extLst>
  </p:cSld>
  <p:clrMapOvr>
    <a:masterClrMapping/>
  </p:clrMapOvr>
  <p:transition>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23755"/>
            <a:ext cx="8229600" cy="5114595"/>
          </a:xfrm>
        </p:spPr>
        <p:txBody>
          <a:bodyPr>
            <a:noAutofit/>
          </a:bodyPr>
          <a:lstStyle/>
          <a:p>
            <a:pPr marL="0" indent="0">
              <a:buNone/>
            </a:pPr>
            <a:r>
              <a:rPr lang="cs-CZ" b="1" dirty="0" smtClean="0"/>
              <a:t>12. </a:t>
            </a:r>
            <a:r>
              <a:rPr lang="cs-CZ" b="1" u="sng" dirty="0"/>
              <a:t>Předpokládané výdaje subjektu v souvislosti s jeho účastí v klinickém </a:t>
            </a:r>
            <a:r>
              <a:rPr lang="cs-CZ" b="1" u="sng" dirty="0" smtClean="0"/>
              <a:t>hodnocení</a:t>
            </a:r>
          </a:p>
          <a:p>
            <a:pPr lvl="1">
              <a:buFont typeface="Wingdings" panose="05000000000000000000" pitchFamily="2" charset="2"/>
              <a:buChar char="Ø"/>
            </a:pPr>
            <a:r>
              <a:rPr lang="cs-CZ" sz="2600" dirty="0" smtClean="0"/>
              <a:t>Přípravky </a:t>
            </a:r>
            <a:r>
              <a:rPr lang="cs-CZ" sz="2600" dirty="0"/>
              <a:t>podávané subjektům hodnocení a vyšetření prováděná v rámci KH hradí </a:t>
            </a:r>
            <a:r>
              <a:rPr lang="cs-CZ" sz="2600" dirty="0" smtClean="0"/>
              <a:t>zadavatel</a:t>
            </a:r>
          </a:p>
          <a:p>
            <a:pPr lvl="1">
              <a:buFont typeface="Wingdings" panose="05000000000000000000" pitchFamily="2" charset="2"/>
              <a:buChar char="Ø"/>
            </a:pPr>
            <a:r>
              <a:rPr lang="cs-CZ" sz="2600" dirty="0" smtClean="0"/>
              <a:t>Odpovídající náhrada </a:t>
            </a:r>
            <a:r>
              <a:rPr lang="cs-CZ" sz="2600" dirty="0"/>
              <a:t>výdajů (kompenzaci) </a:t>
            </a:r>
            <a:r>
              <a:rPr lang="cs-CZ" sz="2600" dirty="0" smtClean="0"/>
              <a:t>lze poskytnout především </a:t>
            </a:r>
            <a:r>
              <a:rPr lang="cs-CZ" sz="2600" dirty="0"/>
              <a:t>za cestovné, stravné, ušlou mzdu, popřípadě lze poskytnout </a:t>
            </a:r>
            <a:r>
              <a:rPr lang="cs-CZ" sz="2600" dirty="0" smtClean="0"/>
              <a:t>odpovídající </a:t>
            </a:r>
            <a:r>
              <a:rPr lang="cs-CZ" sz="2600" dirty="0"/>
              <a:t>kompenzaci za časovou náročnost vyšetření, návštěv </a:t>
            </a:r>
            <a:r>
              <a:rPr lang="cs-CZ" sz="2600" dirty="0" smtClean="0"/>
              <a:t> u </a:t>
            </a:r>
            <a:r>
              <a:rPr lang="cs-CZ" sz="2600" dirty="0"/>
              <a:t>lékaře, za nepohodlí u bolestivých vyšetření (např. biopsie) a za případnou </a:t>
            </a:r>
            <a:r>
              <a:rPr lang="cs-CZ" sz="2600" dirty="0" smtClean="0"/>
              <a:t>hospitalizaci</a:t>
            </a:r>
          </a:p>
          <a:p>
            <a:pPr lvl="1">
              <a:buFont typeface="Wingdings" panose="05000000000000000000" pitchFamily="2" charset="2"/>
              <a:buChar char="Ø"/>
            </a:pPr>
            <a:r>
              <a:rPr lang="cs-CZ" sz="2600" dirty="0"/>
              <a:t>Výše kompenzace musí být </a:t>
            </a:r>
            <a:r>
              <a:rPr lang="cs-CZ" sz="2600" dirty="0" smtClean="0"/>
              <a:t>adekvátní a </a:t>
            </a:r>
            <a:r>
              <a:rPr lang="cs-CZ" sz="2600" dirty="0"/>
              <a:t>má být uvedena v textu konkrétně</a:t>
            </a:r>
            <a:endParaRPr lang="cs-CZ" sz="2600" u="sng"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2840103039"/>
      </p:ext>
    </p:extLst>
  </p:cSld>
  <p:clrMapOvr>
    <a:masterClrMapping/>
  </p:clrMapOvr>
  <p:transition>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68760"/>
            <a:ext cx="8229600" cy="4851240"/>
          </a:xfrm>
        </p:spPr>
        <p:txBody>
          <a:bodyPr>
            <a:normAutofit/>
          </a:bodyPr>
          <a:lstStyle/>
          <a:p>
            <a:pPr marL="0" indent="0">
              <a:buNone/>
            </a:pPr>
            <a:r>
              <a:rPr lang="cs-CZ" b="1" dirty="0" smtClean="0"/>
              <a:t>13. </a:t>
            </a:r>
            <a:r>
              <a:rPr lang="pl-PL" b="1" u="sng" dirty="0"/>
              <a:t>Účast subjektu hodnocení je </a:t>
            </a:r>
            <a:r>
              <a:rPr lang="pl-PL" b="1" u="sng" dirty="0" smtClean="0"/>
              <a:t>dobrovolná</a:t>
            </a:r>
          </a:p>
          <a:p>
            <a:pPr lvl="1">
              <a:buFont typeface="Wingdings" panose="05000000000000000000" pitchFamily="2" charset="2"/>
              <a:buChar char="Ø"/>
            </a:pPr>
            <a:r>
              <a:rPr lang="cs-CZ" sz="2600" dirty="0" smtClean="0"/>
              <a:t>Subjekt </a:t>
            </a:r>
            <a:r>
              <a:rPr lang="cs-CZ" sz="2600" dirty="0"/>
              <a:t>může účast v KH svobodně odmítnout </a:t>
            </a:r>
            <a:r>
              <a:rPr lang="cs-CZ" sz="2600" dirty="0" smtClean="0"/>
              <a:t>a přitom </a:t>
            </a:r>
            <a:r>
              <a:rPr lang="cs-CZ" sz="2600" dirty="0"/>
              <a:t>tím vztah s lékařem a léčba pacienta nebudou </a:t>
            </a:r>
            <a:r>
              <a:rPr lang="cs-CZ" sz="2600" dirty="0" smtClean="0"/>
              <a:t>ovlivněny</a:t>
            </a:r>
          </a:p>
          <a:p>
            <a:pPr lvl="1">
              <a:buFont typeface="Wingdings" panose="05000000000000000000" pitchFamily="2" charset="2"/>
              <a:buChar char="Ø"/>
            </a:pPr>
            <a:r>
              <a:rPr lang="cs-CZ" sz="2600" dirty="0" smtClean="0"/>
              <a:t>Subjekt </a:t>
            </a:r>
            <a:r>
              <a:rPr lang="cs-CZ" sz="2600" dirty="0"/>
              <a:t>může kdykoliv z KH odstoupit, a to i bez udání důvodů, bez negativního dopadu a ztráty výhod, </a:t>
            </a:r>
            <a:r>
              <a:rPr lang="cs-CZ" sz="2600" dirty="0" smtClean="0"/>
              <a:t>       na </a:t>
            </a:r>
            <a:r>
              <a:rPr lang="cs-CZ" sz="2600" dirty="0"/>
              <a:t>něž má jinak </a:t>
            </a:r>
            <a:r>
              <a:rPr lang="cs-CZ" sz="2600" dirty="0" smtClean="0"/>
              <a:t>nárok</a:t>
            </a:r>
            <a:endParaRPr lang="cs-CZ" sz="26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2335845678"/>
      </p:ext>
    </p:extLst>
  </p:cSld>
  <p:clrMapOvr>
    <a:masterClrMapping/>
  </p:clrMapOvr>
  <p:transition>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403775"/>
            <a:ext cx="8229600" cy="4934575"/>
          </a:xfrm>
        </p:spPr>
        <p:txBody>
          <a:bodyPr>
            <a:normAutofit lnSpcReduction="10000"/>
          </a:bodyPr>
          <a:lstStyle/>
          <a:p>
            <a:pPr marL="0" indent="0">
              <a:buNone/>
            </a:pPr>
            <a:r>
              <a:rPr lang="cs-CZ" sz="2600" b="1" dirty="0" smtClean="0"/>
              <a:t>14. </a:t>
            </a:r>
            <a:r>
              <a:rPr lang="cs-CZ" b="1" u="sng" dirty="0"/>
              <a:t>Přímý přístup k původní klinické dokumentaci</a:t>
            </a:r>
            <a:r>
              <a:rPr lang="cs-CZ" b="1" dirty="0"/>
              <a:t> +</a:t>
            </a:r>
            <a:r>
              <a:rPr lang="cs-CZ" b="1" u="sng" dirty="0" smtClean="0"/>
              <a:t/>
            </a:r>
            <a:br>
              <a:rPr lang="cs-CZ" b="1" u="sng" dirty="0" smtClean="0"/>
            </a:br>
            <a:r>
              <a:rPr lang="cs-CZ" b="1" dirty="0" smtClean="0"/>
              <a:t>15. </a:t>
            </a:r>
            <a:r>
              <a:rPr lang="cs-CZ" b="1" u="sng" dirty="0"/>
              <a:t>Uchovávání záznamů o subjektech </a:t>
            </a:r>
            <a:r>
              <a:rPr lang="cs-CZ" b="1" u="sng" dirty="0" smtClean="0"/>
              <a:t>hodnocení</a:t>
            </a:r>
          </a:p>
          <a:p>
            <a:pPr lvl="1">
              <a:buFont typeface="Wingdings" panose="05000000000000000000" pitchFamily="2" charset="2"/>
              <a:buChar char="Ø"/>
            </a:pPr>
            <a:r>
              <a:rPr lang="cs-CZ" sz="2600" dirty="0" smtClean="0"/>
              <a:t>Monitoři</a:t>
            </a:r>
            <a:r>
              <a:rPr lang="cs-CZ" sz="2600" dirty="0"/>
              <a:t>, auditoři, zástupci </a:t>
            </a:r>
            <a:r>
              <a:rPr lang="cs-CZ" sz="2600" dirty="0" smtClean="0"/>
              <a:t>etických komisí (EK) a pověření </a:t>
            </a:r>
            <a:r>
              <a:rPr lang="cs-CZ" sz="2600" dirty="0"/>
              <a:t>pracovníci lékových agentur mají přímý přístup ke zdrojové </a:t>
            </a:r>
            <a:r>
              <a:rPr lang="cs-CZ" sz="2600" dirty="0" smtClean="0"/>
              <a:t>dokumentaci</a:t>
            </a:r>
          </a:p>
          <a:p>
            <a:pPr lvl="1">
              <a:buFont typeface="Wingdings" panose="05000000000000000000" pitchFamily="2" charset="2"/>
              <a:buChar char="Ø"/>
            </a:pPr>
            <a:r>
              <a:rPr lang="cs-CZ" sz="2600" dirty="0"/>
              <a:t>Bude zachována důvěrnost informací o subjektech, </a:t>
            </a:r>
            <a:r>
              <a:rPr lang="cs-CZ" sz="2600" dirty="0" smtClean="0"/>
              <a:t>a to </a:t>
            </a:r>
            <a:r>
              <a:rPr lang="cs-CZ" sz="2600" dirty="0"/>
              <a:t>v souladu s právními </a:t>
            </a:r>
            <a:r>
              <a:rPr lang="cs-CZ" sz="2600" dirty="0" smtClean="0"/>
              <a:t>předpisy</a:t>
            </a:r>
          </a:p>
          <a:p>
            <a:pPr lvl="1">
              <a:buFont typeface="Wingdings" panose="05000000000000000000" pitchFamily="2" charset="2"/>
              <a:buChar char="Ø"/>
            </a:pPr>
            <a:r>
              <a:rPr lang="cs-CZ" sz="2600" dirty="0"/>
              <a:t>Kontakty na rodinu a přátele </a:t>
            </a:r>
            <a:r>
              <a:rPr lang="cs-CZ" sz="2600" dirty="0" smtClean="0"/>
              <a:t>nelze od </a:t>
            </a:r>
            <a:r>
              <a:rPr lang="cs-CZ" sz="2600" dirty="0"/>
              <a:t>subjektu hodnocení vyžadovány </a:t>
            </a:r>
            <a:r>
              <a:rPr lang="cs-CZ" sz="2600" dirty="0" smtClean="0"/>
              <a:t>paušálně</a:t>
            </a:r>
          </a:p>
          <a:p>
            <a:pPr lvl="1">
              <a:buFont typeface="Wingdings" panose="05000000000000000000" pitchFamily="2" charset="2"/>
              <a:buChar char="Ø"/>
            </a:pPr>
            <a:r>
              <a:rPr lang="cs-CZ" sz="2600" dirty="0"/>
              <a:t>Kontaktovat subjekt hodnocení smí pouze tým zkoušejícího </a:t>
            </a:r>
            <a:r>
              <a:rPr lang="cs-CZ" sz="2600" dirty="0" smtClean="0"/>
              <a:t>centra</a:t>
            </a:r>
          </a:p>
          <a:p>
            <a:pPr lvl="1">
              <a:buFont typeface="Wingdings" panose="05000000000000000000" pitchFamily="2" charset="2"/>
              <a:buChar char="Ø"/>
            </a:pPr>
            <a:r>
              <a:rPr lang="cs-CZ" sz="2600" dirty="0" smtClean="0"/>
              <a:t>Odkaz </a:t>
            </a:r>
            <a:r>
              <a:rPr lang="cs-CZ" sz="2600" dirty="0"/>
              <a:t>na </a:t>
            </a:r>
            <a:r>
              <a:rPr lang="cs-CZ" sz="2600" dirty="0" smtClean="0"/>
              <a:t>databáze </a:t>
            </a:r>
            <a:r>
              <a:rPr lang="cs-CZ" sz="2600" dirty="0"/>
              <a:t>klinických hodnocení</a:t>
            </a:r>
          </a:p>
          <a:p>
            <a:pPr lvl="1">
              <a:buFont typeface="Wingdings" panose="05000000000000000000" pitchFamily="2" charset="2"/>
              <a:buChar char="Ø"/>
            </a:pPr>
            <a:endParaRPr lang="cs-CZ" b="1" u="sng"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451795233"/>
      </p:ext>
    </p:extLst>
  </p:cSld>
  <p:clrMapOvr>
    <a:masterClrMapping/>
  </p:clrMapOvr>
  <p:transition>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358770"/>
            <a:ext cx="8229600" cy="4997580"/>
          </a:xfrm>
        </p:spPr>
        <p:txBody>
          <a:bodyPr>
            <a:normAutofit fontScale="92500" lnSpcReduction="10000"/>
          </a:bodyPr>
          <a:lstStyle/>
          <a:p>
            <a:pPr marL="0" indent="0">
              <a:buNone/>
            </a:pPr>
            <a:r>
              <a:rPr lang="cs-CZ" u="sng" dirty="0" smtClean="0"/>
              <a:t>Doporučená formulace</a:t>
            </a:r>
            <a:r>
              <a:rPr lang="cs-CZ" dirty="0" smtClean="0"/>
              <a:t>:</a:t>
            </a:r>
          </a:p>
          <a:p>
            <a:pPr marL="0" indent="0">
              <a:buNone/>
            </a:pPr>
            <a:r>
              <a:rPr lang="cs-CZ" sz="2600" dirty="0"/>
              <a:t>“</a:t>
            </a:r>
            <a:r>
              <a:rPr lang="cs-CZ" sz="2600" i="1" dirty="0"/>
              <a:t>Veškeré záznamy budou uchovávány a bude s nimi nakládáno </a:t>
            </a:r>
            <a:r>
              <a:rPr lang="cs-CZ" sz="2600" i="1" dirty="0" smtClean="0"/>
              <a:t>v souladu </a:t>
            </a:r>
            <a:r>
              <a:rPr lang="cs-CZ" sz="2600" i="1" dirty="0"/>
              <a:t>s platnými právními předpisy a se zákonem č.101/2000 Sb., o ochraně osobních údajů. Do Vašich osobních záznamů </a:t>
            </a:r>
            <a:r>
              <a:rPr lang="cs-CZ" sz="2600" i="1" dirty="0" smtClean="0"/>
              <a:t>     ve </a:t>
            </a:r>
            <a:r>
              <a:rPr lang="cs-CZ" sz="2600" i="1" dirty="0"/>
              <a:t>zdravotnické dokumentaci, ve kterých může být zjištěna Vaše totožnost, má přístup pouze zkoušející lékař a pověření zástupci zadavatele (např. monitor a auditoři), osoby pověřené národními kontrolními úřady států (v ČR Státní ústav pro kontrolu </a:t>
            </a:r>
            <a:r>
              <a:rPr lang="cs-CZ" sz="2600" i="1" dirty="0" smtClean="0"/>
              <a:t>léčiv – SÚKL</a:t>
            </a:r>
            <a:r>
              <a:rPr lang="cs-CZ" sz="2600" i="1" dirty="0"/>
              <a:t>) a etické komise, tzn. osoby pověřené dohledem </a:t>
            </a:r>
            <a:r>
              <a:rPr lang="cs-CZ" sz="2600" i="1" dirty="0" smtClean="0"/>
              <a:t/>
            </a:r>
            <a:br>
              <a:rPr lang="cs-CZ" sz="2600" i="1" dirty="0" smtClean="0"/>
            </a:br>
            <a:r>
              <a:rPr lang="cs-CZ" sz="2600" i="1" dirty="0" smtClean="0"/>
              <a:t>nad </a:t>
            </a:r>
            <a:r>
              <a:rPr lang="cs-CZ" sz="2600" i="1" dirty="0"/>
              <a:t>průběhem klinického hodnocení. Tyto osoby jsou vázány povinnou mlčenlivostí. Všechny údaje a odebrané vzorky získané v klinickém hodnocení budou odeslány zadavateli pouze </a:t>
            </a:r>
            <a:r>
              <a:rPr lang="cs-CZ" sz="2600" i="1" dirty="0" smtClean="0"/>
              <a:t>v kódované </a:t>
            </a:r>
            <a:r>
              <a:rPr lang="cs-CZ" sz="2600" i="1" dirty="0"/>
              <a:t>podobě. Údaje umožňující zjistit Vaši totožnost tak neopustí pracoviště zkoušejícího lékaře.“</a:t>
            </a: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355113986"/>
      </p:ext>
    </p:extLst>
  </p:cSld>
  <p:clrMapOvr>
    <a:masterClrMapping/>
  </p:clrMapOvr>
  <p:transition>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358770"/>
            <a:ext cx="8229600" cy="4761230"/>
          </a:xfrm>
        </p:spPr>
        <p:txBody>
          <a:bodyPr>
            <a:normAutofit lnSpcReduction="10000"/>
          </a:bodyPr>
          <a:lstStyle/>
          <a:p>
            <a:pPr marL="0" indent="0">
              <a:buNone/>
            </a:pPr>
            <a:r>
              <a:rPr lang="cs-CZ" u="sng" dirty="0"/>
              <a:t>Předávání údajů do třetích </a:t>
            </a:r>
            <a:r>
              <a:rPr lang="cs-CZ" u="sng" dirty="0" smtClean="0"/>
              <a:t>zemí</a:t>
            </a:r>
          </a:p>
          <a:p>
            <a:pPr lvl="1">
              <a:buFont typeface="Wingdings" panose="05000000000000000000" pitchFamily="2" charset="2"/>
              <a:buChar char="Ø"/>
            </a:pPr>
            <a:r>
              <a:rPr lang="cs-CZ" dirty="0"/>
              <a:t>USA považovány za zemi s nedostatečnou úrovní </a:t>
            </a:r>
            <a:r>
              <a:rPr lang="cs-CZ" dirty="0" smtClean="0"/>
              <a:t>ochrany</a:t>
            </a:r>
          </a:p>
          <a:p>
            <a:pPr lvl="1">
              <a:buFont typeface="Wingdings" panose="05000000000000000000" pitchFamily="2" charset="2"/>
              <a:buChar char="Ø"/>
            </a:pPr>
            <a:r>
              <a:rPr lang="cs-CZ" dirty="0"/>
              <a:t>Platná legislativa proto podmiňuje možnost předávání osobních údajů do třetích zemí pouze v případě garance zachování adekvátního stupně ochrany osobních </a:t>
            </a:r>
            <a:r>
              <a:rPr lang="cs-CZ" dirty="0" smtClean="0"/>
              <a:t>dat</a:t>
            </a:r>
            <a:endParaRPr lang="cs-CZ" u="sng" dirty="0" smtClean="0"/>
          </a:p>
          <a:p>
            <a:pPr marL="457200" lvl="1" indent="0">
              <a:buNone/>
            </a:pPr>
            <a:r>
              <a:rPr lang="cs-CZ" u="sng" dirty="0" smtClean="0"/>
              <a:t>Doporučená formulace:</a:t>
            </a:r>
          </a:p>
          <a:p>
            <a:pPr marL="457200" lvl="1" indent="0">
              <a:buNone/>
            </a:pPr>
            <a:r>
              <a:rPr lang="cs-CZ" i="1" dirty="0" smtClean="0"/>
              <a:t>„Informace </a:t>
            </a:r>
            <a:r>
              <a:rPr lang="cs-CZ" i="1" dirty="0"/>
              <a:t>o Vaší osobě, které jsou zasílány zadavateli, mohou být předávány do dalších zemí včetně USA </a:t>
            </a:r>
            <a:r>
              <a:rPr lang="cs-CZ" i="1" dirty="0" smtClean="0"/>
              <a:t>a Japonska</a:t>
            </a:r>
            <a:r>
              <a:rPr lang="cs-CZ" i="1" dirty="0"/>
              <a:t>, kde nemusejí platit tak přísné zákony na ochranu osobních údajů jako v České republice; avšak zadavatel má povinnost na území těchto zemí zajistit adekvátní úroveň ochrany osobních údajů jako na území EU.“</a:t>
            </a:r>
          </a:p>
          <a:p>
            <a:pPr marL="457200" lvl="1" indent="0">
              <a:buNone/>
            </a:pPr>
            <a:endParaRPr lang="cs-CZ" dirty="0" smtClean="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512368257"/>
      </p:ext>
    </p:extLst>
  </p:cSld>
  <p:clrMapOvr>
    <a:masterClrMapping/>
  </p:clrMapOvr>
  <p:transition>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403774"/>
            <a:ext cx="8229600" cy="4716225"/>
          </a:xfrm>
        </p:spPr>
        <p:txBody>
          <a:bodyPr>
            <a:normAutofit/>
          </a:bodyPr>
          <a:lstStyle/>
          <a:p>
            <a:pPr marL="0" indent="0">
              <a:buNone/>
            </a:pPr>
            <a:r>
              <a:rPr lang="cs-CZ" b="1" dirty="0" smtClean="0"/>
              <a:t>16. </a:t>
            </a:r>
            <a:r>
              <a:rPr lang="cs-CZ" b="1" u="sng" dirty="0"/>
              <a:t>Souhlas subjektu s tím, že bude ihned informován, pokud se vyskytne informace, která by mohla mít význam pro rozhodnutí subjektu pokračovat v účasti </a:t>
            </a:r>
            <a:r>
              <a:rPr lang="cs-CZ" b="1" u="sng" dirty="0" smtClean="0"/>
              <a:t>v klinickém hodnocení</a:t>
            </a:r>
          </a:p>
          <a:p>
            <a:pPr lvl="1">
              <a:buFont typeface="Wingdings" panose="05000000000000000000" pitchFamily="2" charset="2"/>
              <a:buChar char="Ø"/>
            </a:pPr>
            <a:r>
              <a:rPr lang="cs-CZ" sz="2600" dirty="0" smtClean="0"/>
              <a:t>Subjektu </a:t>
            </a:r>
            <a:r>
              <a:rPr lang="cs-CZ" sz="2600" dirty="0"/>
              <a:t>hodnocení </a:t>
            </a:r>
            <a:r>
              <a:rPr lang="cs-CZ" sz="2600" dirty="0" smtClean="0"/>
              <a:t>musí být nové </a:t>
            </a:r>
            <a:r>
              <a:rPr lang="cs-CZ" sz="2600" dirty="0"/>
              <a:t>informace sděleny </a:t>
            </a:r>
            <a:r>
              <a:rPr lang="cs-CZ" sz="2600" dirty="0" smtClean="0"/>
              <a:t>neprodleně, a to především </a:t>
            </a:r>
            <a:r>
              <a:rPr lang="cs-CZ" sz="2600" dirty="0"/>
              <a:t>v případě, že by se jednalo o vliv na jeho </a:t>
            </a:r>
            <a:r>
              <a:rPr lang="cs-CZ" sz="2600" dirty="0" smtClean="0"/>
              <a:t>bezpečnost</a:t>
            </a:r>
          </a:p>
          <a:p>
            <a:pPr lvl="1">
              <a:buFont typeface="Wingdings" panose="05000000000000000000" pitchFamily="2" charset="2"/>
              <a:buChar char="Ø"/>
            </a:pPr>
            <a:r>
              <a:rPr lang="cs-CZ" sz="2600" dirty="0" smtClean="0"/>
              <a:t>Podepsání </a:t>
            </a:r>
            <a:r>
              <a:rPr lang="cs-CZ" sz="2600" dirty="0"/>
              <a:t>souhlasu s </a:t>
            </a:r>
            <a:r>
              <a:rPr lang="cs-CZ" sz="2600" dirty="0" smtClean="0"/>
              <a:t>pokračováním </a:t>
            </a:r>
            <a:r>
              <a:rPr lang="cs-CZ" sz="2600" dirty="0"/>
              <a:t>účasti v KH formou dodatku k </a:t>
            </a:r>
            <a:r>
              <a:rPr lang="cs-CZ" sz="2600" dirty="0" smtClean="0"/>
              <a:t>IP/IS</a:t>
            </a:r>
            <a:endParaRPr lang="cs-CZ" sz="2600" b="1" u="sng"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4131016304"/>
      </p:ext>
    </p:extLst>
  </p:cSld>
  <p:clrMapOvr>
    <a:masterClrMapping/>
  </p:clrMapOvr>
  <p:transition>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68760"/>
            <a:ext cx="8229600" cy="5220580"/>
          </a:xfrm>
        </p:spPr>
        <p:txBody>
          <a:bodyPr>
            <a:normAutofit fontScale="92500"/>
          </a:bodyPr>
          <a:lstStyle/>
          <a:p>
            <a:pPr marL="0" indent="0">
              <a:buNone/>
            </a:pPr>
            <a:r>
              <a:rPr lang="cs-CZ" b="1" dirty="0"/>
              <a:t>17. </a:t>
            </a:r>
            <a:r>
              <a:rPr lang="cs-CZ" b="1" u="sng" dirty="0"/>
              <a:t>Kontakt na osoby, od kterých může subjekt obdržet další informace</a:t>
            </a:r>
          </a:p>
          <a:p>
            <a:pPr lvl="1">
              <a:buFont typeface="Wingdings" panose="05000000000000000000" pitchFamily="2" charset="2"/>
              <a:buChar char="Ø"/>
            </a:pPr>
            <a:r>
              <a:rPr lang="cs-CZ" sz="2700" dirty="0"/>
              <a:t>Kontakt na zkoušejícího lékaře nebo lékaře určeného </a:t>
            </a:r>
            <a:r>
              <a:rPr lang="cs-CZ" sz="2700" dirty="0" smtClean="0"/>
              <a:t>zadavatelem</a:t>
            </a:r>
            <a:endParaRPr lang="cs-CZ" sz="2700" dirty="0"/>
          </a:p>
          <a:p>
            <a:pPr lvl="1">
              <a:buFont typeface="Wingdings" panose="05000000000000000000" pitchFamily="2" charset="2"/>
              <a:buChar char="Ø"/>
            </a:pPr>
            <a:r>
              <a:rPr lang="cs-CZ" sz="2700" dirty="0"/>
              <a:t>Ohledně etických aspektů a práv subjektů hodnocení </a:t>
            </a:r>
            <a:r>
              <a:rPr lang="cs-CZ" sz="2700" dirty="0" smtClean="0"/>
              <a:t>v KH </a:t>
            </a:r>
            <a:r>
              <a:rPr lang="cs-CZ" sz="2700" dirty="0"/>
              <a:t>se může subjekt hodnocení obrátit na </a:t>
            </a:r>
            <a:r>
              <a:rPr lang="cs-CZ" sz="2700" dirty="0" smtClean="0"/>
              <a:t>EK</a:t>
            </a:r>
            <a:endParaRPr lang="cs-CZ" sz="2700" b="1" u="sng" dirty="0"/>
          </a:p>
          <a:p>
            <a:pPr marL="0" indent="0">
              <a:buNone/>
            </a:pPr>
            <a:endParaRPr lang="cs-CZ" sz="2700" b="1" dirty="0" smtClean="0"/>
          </a:p>
          <a:p>
            <a:pPr marL="0" indent="0">
              <a:buNone/>
            </a:pPr>
            <a:r>
              <a:rPr lang="cs-CZ" b="1" dirty="0" smtClean="0"/>
              <a:t>18. </a:t>
            </a:r>
            <a:r>
              <a:rPr lang="cs-CZ" b="1" u="sng" dirty="0"/>
              <a:t>Předvídatelné okolnosti a důvody, pro které může být účast subjektu v klinickém hodnocení ukončena</a:t>
            </a:r>
          </a:p>
          <a:p>
            <a:pPr lvl="1">
              <a:buFont typeface="Wingdings" panose="05000000000000000000" pitchFamily="2" charset="2"/>
              <a:buChar char="Ø"/>
            </a:pPr>
            <a:r>
              <a:rPr lang="cs-CZ" sz="2700" dirty="0"/>
              <a:t>D</a:t>
            </a:r>
            <a:r>
              <a:rPr lang="cs-CZ" sz="2700" dirty="0" smtClean="0"/>
              <a:t>ané </a:t>
            </a:r>
            <a:r>
              <a:rPr lang="cs-CZ" sz="2700" dirty="0"/>
              <a:t>možnosti, především důvody bezpečnostní či nedodržování studijních postupů subjektem hodnocení apod.</a:t>
            </a:r>
          </a:p>
          <a:p>
            <a:pPr marL="0" indent="0">
              <a:buNone/>
            </a:pPr>
            <a:endParaRPr lang="cs-CZ" sz="2600" b="1" u="sng"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2268103791"/>
      </p:ext>
    </p:extLst>
  </p:cSld>
  <p:clrMapOvr>
    <a:masterClrMapping/>
  </p:clrMapOvr>
  <p:transition>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403775"/>
            <a:ext cx="8229600" cy="4716225"/>
          </a:xfrm>
        </p:spPr>
        <p:txBody>
          <a:bodyPr>
            <a:normAutofit/>
          </a:bodyPr>
          <a:lstStyle/>
          <a:p>
            <a:pPr marL="0" indent="0">
              <a:buNone/>
            </a:pPr>
            <a:r>
              <a:rPr lang="cs-CZ" b="1" dirty="0" smtClean="0"/>
              <a:t>19. </a:t>
            </a:r>
            <a:r>
              <a:rPr lang="cs-CZ" b="1" u="sng" dirty="0"/>
              <a:t>Předpokládaná doba trvání účasti subjektu </a:t>
            </a:r>
            <a:r>
              <a:rPr lang="cs-CZ" b="1" u="sng" dirty="0" smtClean="0"/>
              <a:t>v klinickém </a:t>
            </a:r>
            <a:r>
              <a:rPr lang="cs-CZ" b="1" u="sng" dirty="0"/>
              <a:t>hodnocení</a:t>
            </a:r>
          </a:p>
          <a:p>
            <a:pPr>
              <a:buFont typeface="Wingdings" panose="05000000000000000000" pitchFamily="2" charset="2"/>
              <a:buChar char="Ø"/>
            </a:pPr>
            <a:r>
              <a:rPr lang="cs-CZ" sz="2600" dirty="0" smtClean="0"/>
              <a:t>Celková </a:t>
            </a:r>
            <a:r>
              <a:rPr lang="cs-CZ" sz="2600" dirty="0"/>
              <a:t>maximální doba trvání účasti jednoho subjektu</a:t>
            </a:r>
          </a:p>
          <a:p>
            <a:pPr marL="0" indent="0">
              <a:buNone/>
            </a:pPr>
            <a:endParaRPr lang="cs-CZ" sz="2600" b="1" dirty="0" smtClean="0"/>
          </a:p>
          <a:p>
            <a:pPr marL="0" indent="0">
              <a:buNone/>
            </a:pPr>
            <a:r>
              <a:rPr lang="cs-CZ" b="1" dirty="0" smtClean="0"/>
              <a:t>20.</a:t>
            </a:r>
            <a:r>
              <a:rPr lang="cs-CZ" dirty="0" smtClean="0"/>
              <a:t> </a:t>
            </a:r>
            <a:r>
              <a:rPr lang="cs-CZ" b="1" u="sng" dirty="0"/>
              <a:t>Přibližný počet subjektů, které se budou klinického </a:t>
            </a:r>
            <a:r>
              <a:rPr lang="cs-CZ" b="1" u="sng" dirty="0" smtClean="0"/>
              <a:t>hodnocení účastnit</a:t>
            </a:r>
          </a:p>
          <a:p>
            <a:pPr>
              <a:buFont typeface="Wingdings" panose="05000000000000000000" pitchFamily="2" charset="2"/>
              <a:buChar char="Ø"/>
            </a:pPr>
            <a:r>
              <a:rPr lang="cs-CZ" sz="2600" dirty="0" smtClean="0"/>
              <a:t>Počet </a:t>
            </a:r>
            <a:r>
              <a:rPr lang="cs-CZ" sz="2600" dirty="0"/>
              <a:t>subjektů v ČR i celosvětově</a:t>
            </a: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620999298"/>
      </p:ext>
    </p:extLst>
  </p:cSld>
  <p:clrMapOvr>
    <a:masterClrMapping/>
  </p:clrMapOvr>
  <p:transition>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038033"/>
            <a:ext cx="8229600" cy="909195"/>
          </a:xfrm>
        </p:spPr>
        <p:txBody>
          <a:bodyPr/>
          <a:lstStyle/>
          <a:p>
            <a:pPr algn="ctr"/>
            <a:r>
              <a:rPr lang="cs-CZ" dirty="0" smtClean="0"/>
              <a:t>Náležitosti IP/IS a obecná doporučení</a:t>
            </a:r>
            <a:endParaRPr lang="cs-CZ" dirty="0"/>
          </a:p>
        </p:txBody>
      </p:sp>
      <p:sp>
        <p:nvSpPr>
          <p:cNvPr id="3" name="Zástupný symbol pro obsah 2"/>
          <p:cNvSpPr>
            <a:spLocks noGrp="1"/>
          </p:cNvSpPr>
          <p:nvPr>
            <p:ph idx="1"/>
          </p:nvPr>
        </p:nvSpPr>
        <p:spPr>
          <a:xfrm>
            <a:off x="457200" y="1947228"/>
            <a:ext cx="8229600" cy="4409122"/>
          </a:xfrm>
        </p:spPr>
        <p:txBody>
          <a:bodyPr/>
          <a:lstStyle/>
          <a:p>
            <a:pPr marL="514350" indent="-514350">
              <a:buAutoNum type="arabicPeriod"/>
            </a:pPr>
            <a:r>
              <a:rPr lang="cs-CZ" b="1" u="sng" dirty="0" smtClean="0"/>
              <a:t>Rozsah, </a:t>
            </a:r>
            <a:r>
              <a:rPr lang="cs-CZ" b="1" u="sng" dirty="0"/>
              <a:t>členění textu a velikost </a:t>
            </a:r>
            <a:r>
              <a:rPr lang="cs-CZ" b="1" u="sng" dirty="0" smtClean="0"/>
              <a:t>písma</a:t>
            </a:r>
          </a:p>
          <a:p>
            <a:pPr marL="0" indent="0" algn="ctr">
              <a:buNone/>
            </a:pPr>
            <a:r>
              <a:rPr lang="cs-CZ" sz="2600" b="1" dirty="0" smtClean="0">
                <a:solidFill>
                  <a:srgbClr val="C00000"/>
                </a:solidFill>
              </a:rPr>
              <a:t>STRUČNĚ, JASNĚ, PŘEHLEDNĚ</a:t>
            </a:r>
          </a:p>
          <a:p>
            <a:pPr marL="914400" lvl="1" indent="-514350">
              <a:buFont typeface="Wingdings" panose="05000000000000000000" pitchFamily="2" charset="2"/>
              <a:buChar char="Ø"/>
            </a:pPr>
            <a:r>
              <a:rPr lang="cs-CZ" sz="2600" b="1" dirty="0"/>
              <a:t>M</a:t>
            </a:r>
            <a:r>
              <a:rPr lang="cs-CZ" sz="2600" b="1" dirty="0" smtClean="0"/>
              <a:t>aximálně </a:t>
            </a:r>
            <a:r>
              <a:rPr lang="cs-CZ" sz="2600" b="1" dirty="0"/>
              <a:t>8</a:t>
            </a:r>
            <a:r>
              <a:rPr lang="cs-CZ" sz="2600" dirty="0"/>
              <a:t> stran (ve specifických případech lze akceptovat až 10 stran</a:t>
            </a:r>
            <a:r>
              <a:rPr lang="cs-CZ" sz="2600" dirty="0" smtClean="0"/>
              <a:t>)</a:t>
            </a:r>
          </a:p>
          <a:p>
            <a:pPr marL="914400" lvl="1" indent="-514350">
              <a:buFont typeface="Wingdings" panose="05000000000000000000" pitchFamily="2" charset="2"/>
              <a:buChar char="Ø"/>
            </a:pPr>
            <a:r>
              <a:rPr lang="cs-CZ" sz="2600" b="1" dirty="0"/>
              <a:t>S</a:t>
            </a:r>
            <a:r>
              <a:rPr lang="cs-CZ" sz="2600" b="1" dirty="0" smtClean="0"/>
              <a:t>tandardní </a:t>
            </a:r>
            <a:r>
              <a:rPr lang="cs-CZ" sz="2600" b="1" dirty="0"/>
              <a:t>velikosti písma</a:t>
            </a:r>
            <a:r>
              <a:rPr lang="cs-CZ" sz="2600" dirty="0"/>
              <a:t> (např. Times New Roman 12, Arial 11 apod</a:t>
            </a:r>
            <a:r>
              <a:rPr lang="cs-CZ" sz="2600" dirty="0" smtClean="0"/>
              <a:t>.)</a:t>
            </a:r>
          </a:p>
          <a:p>
            <a:pPr marL="914400" lvl="1" indent="-514350">
              <a:buFont typeface="Wingdings" panose="05000000000000000000" pitchFamily="2" charset="2"/>
              <a:buChar char="Ø"/>
            </a:pPr>
            <a:r>
              <a:rPr lang="cs-CZ" sz="2600" b="1" dirty="0"/>
              <a:t>Č</a:t>
            </a:r>
            <a:r>
              <a:rPr lang="cs-CZ" sz="2600" b="1" dirty="0" smtClean="0"/>
              <a:t>lenění </a:t>
            </a:r>
            <a:r>
              <a:rPr lang="cs-CZ" sz="2600" b="1" dirty="0"/>
              <a:t>textu do kapitol a </a:t>
            </a:r>
            <a:r>
              <a:rPr lang="cs-CZ" sz="2600" b="1" dirty="0" smtClean="0"/>
              <a:t>odstavců</a:t>
            </a:r>
          </a:p>
          <a:p>
            <a:pPr marL="914400" lvl="1" indent="-514350">
              <a:buFont typeface="Wingdings" panose="05000000000000000000" pitchFamily="2" charset="2"/>
              <a:buChar char="Ø"/>
            </a:pPr>
            <a:r>
              <a:rPr lang="cs-CZ" sz="2600" dirty="0" smtClean="0"/>
              <a:t>Ohled na léčebné </a:t>
            </a:r>
            <a:r>
              <a:rPr lang="cs-CZ" sz="2600" dirty="0"/>
              <a:t>i </a:t>
            </a:r>
            <a:r>
              <a:rPr lang="cs-CZ" sz="2600" dirty="0" smtClean="0"/>
              <a:t>věkové skupiny pacientů </a:t>
            </a:r>
            <a:r>
              <a:rPr lang="cs-CZ" sz="2600" dirty="0"/>
              <a:t>se sníženou schopností číst a vnímat </a:t>
            </a:r>
            <a:endParaRPr lang="cs-CZ" sz="2600" dirty="0" smtClean="0"/>
          </a:p>
          <a:p>
            <a:pPr marL="914400" lvl="1" indent="-514350">
              <a:buFont typeface="Wingdings" panose="05000000000000000000" pitchFamily="2" charset="2"/>
              <a:buChar char="Ø"/>
            </a:pPr>
            <a:endParaRPr lang="cs-CZ" b="1" u="sng"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4037148586"/>
      </p:ext>
    </p:extLst>
  </p:cSld>
  <p:clrMapOvr>
    <a:masterClrMapping/>
  </p:clrMapOvr>
  <p:transition>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68760"/>
            <a:ext cx="8229600" cy="5220580"/>
          </a:xfrm>
        </p:spPr>
        <p:txBody>
          <a:bodyPr>
            <a:normAutofit/>
          </a:bodyPr>
          <a:lstStyle/>
          <a:p>
            <a:pPr marL="514350" indent="-514350">
              <a:buFont typeface="+mj-lt"/>
              <a:buAutoNum type="arabicPeriod" startAt="2"/>
            </a:pPr>
            <a:r>
              <a:rPr lang="cs-CZ" b="1" u="sng" dirty="0"/>
              <a:t>Srozumitelnost textu</a:t>
            </a:r>
          </a:p>
          <a:p>
            <a:pPr lvl="1">
              <a:buFont typeface="Wingdings" panose="05000000000000000000" pitchFamily="2" charset="2"/>
              <a:buChar char="Ø"/>
            </a:pPr>
            <a:r>
              <a:rPr lang="cs-CZ" sz="2600" dirty="0"/>
              <a:t>Text informací musí být srozumitelný a v jazyce, kterému subjekt hodnocení dobře rozumí</a:t>
            </a:r>
          </a:p>
          <a:p>
            <a:pPr lvl="1">
              <a:buFont typeface="Wingdings" panose="05000000000000000000" pitchFamily="2" charset="2"/>
              <a:buChar char="Ø"/>
            </a:pPr>
            <a:r>
              <a:rPr lang="cs-CZ" sz="2600" dirty="0"/>
              <a:t>Nepoužívat</a:t>
            </a:r>
            <a:r>
              <a:rPr lang="cs-CZ" sz="2600" b="1" dirty="0"/>
              <a:t> </a:t>
            </a:r>
            <a:r>
              <a:rPr lang="cs-CZ" sz="2600" dirty="0"/>
              <a:t>cizí výrazy, odborné termíny, zkratky </a:t>
            </a:r>
            <a:r>
              <a:rPr lang="cs-CZ" sz="2600" dirty="0" smtClean="0"/>
              <a:t>     bez </a:t>
            </a:r>
            <a:r>
              <a:rPr lang="cs-CZ" sz="2600" dirty="0"/>
              <a:t>vysvětlení a komplikované definice</a:t>
            </a:r>
          </a:p>
          <a:p>
            <a:pPr lvl="1">
              <a:buFont typeface="Wingdings" panose="05000000000000000000" pitchFamily="2" charset="2"/>
              <a:buChar char="Ø"/>
            </a:pPr>
            <a:r>
              <a:rPr lang="cs-CZ" sz="2600" dirty="0"/>
              <a:t>Přátelský a citlivý tón</a:t>
            </a:r>
          </a:p>
          <a:p>
            <a:pPr marL="514350" indent="-514350">
              <a:buFont typeface="+mj-lt"/>
              <a:buAutoNum type="arabicPeriod" startAt="2"/>
            </a:pPr>
            <a:endParaRPr lang="cs-CZ" sz="1400" b="1" u="sng" dirty="0" smtClean="0"/>
          </a:p>
          <a:p>
            <a:pPr marL="514350" indent="-514350">
              <a:buFont typeface="+mj-lt"/>
              <a:buAutoNum type="arabicPeriod" startAt="2"/>
            </a:pPr>
            <a:r>
              <a:rPr lang="cs-CZ" b="1" u="sng" dirty="0"/>
              <a:t>I</a:t>
            </a:r>
            <a:r>
              <a:rPr lang="cs-CZ" b="1" u="sng" dirty="0" smtClean="0"/>
              <a:t>dentifikovatelnost dokumentu</a:t>
            </a:r>
          </a:p>
          <a:p>
            <a:pPr marL="914400" lvl="1" indent="-514350">
              <a:buFont typeface="Wingdings" panose="05000000000000000000" pitchFamily="2" charset="2"/>
              <a:buChar char="Ø"/>
            </a:pPr>
            <a:r>
              <a:rPr lang="cs-CZ" sz="2600" dirty="0"/>
              <a:t>Stránky musí být číslovány a každá strana by měla být označena příslušným číslem verze, datem vydání a identifikací KH (číslo protokolu nebo EudraCT číslo</a:t>
            </a:r>
            <a:r>
              <a:rPr lang="cs-CZ" sz="2600" dirty="0" smtClean="0"/>
              <a:t>)</a:t>
            </a:r>
            <a:endParaRPr lang="cs-CZ" sz="2600" dirty="0"/>
          </a:p>
          <a:p>
            <a:pPr marL="914400" lvl="1" indent="-514350">
              <a:buFont typeface="Wingdings" panose="05000000000000000000" pitchFamily="2" charset="2"/>
              <a:buChar char="Ø"/>
            </a:pPr>
            <a:endParaRPr lang="cs-CZ" b="1" u="sng" dirty="0" smtClean="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73827690"/>
      </p:ext>
    </p:extLst>
  </p:cSld>
  <p:clrMapOvr>
    <a:masterClrMapping/>
  </p:clrMapOvr>
  <p:transition>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403775"/>
            <a:ext cx="8229600" cy="4716225"/>
          </a:xfrm>
        </p:spPr>
        <p:txBody>
          <a:bodyPr/>
          <a:lstStyle/>
          <a:p>
            <a:pPr marL="514350" indent="-514350">
              <a:buFont typeface="+mj-lt"/>
              <a:buAutoNum type="arabicPeriod" startAt="4"/>
            </a:pPr>
            <a:r>
              <a:rPr lang="cs-CZ" b="1" u="sng" dirty="0"/>
              <a:t>Informovanost praktického lékaře</a:t>
            </a:r>
          </a:p>
          <a:p>
            <a:pPr lvl="1">
              <a:buFont typeface="Wingdings" panose="05000000000000000000" pitchFamily="2" charset="2"/>
              <a:buChar char="Ø"/>
            </a:pPr>
            <a:r>
              <a:rPr lang="cs-CZ" sz="2600" dirty="0"/>
              <a:t>O</a:t>
            </a:r>
            <a:r>
              <a:rPr lang="cs-CZ" sz="2600" dirty="0" smtClean="0"/>
              <a:t> </a:t>
            </a:r>
            <a:r>
              <a:rPr lang="cs-CZ" sz="2600" dirty="0"/>
              <a:t>účasti subjektu v klinickém hodnocení </a:t>
            </a:r>
            <a:r>
              <a:rPr lang="cs-CZ" sz="2600" dirty="0" smtClean="0"/>
              <a:t>musí být informován </a:t>
            </a:r>
            <a:r>
              <a:rPr lang="cs-CZ" sz="2600" dirty="0"/>
              <a:t>jeho praktický lékař </a:t>
            </a:r>
            <a:r>
              <a:rPr lang="cs-CZ" sz="2600" dirty="0" smtClean="0"/>
              <a:t>– v souladu s požadavkem </a:t>
            </a:r>
            <a:r>
              <a:rPr lang="cs-CZ" sz="2600" dirty="0"/>
              <a:t>přílohy č. 2 vyhlášky o SKP a zákonem </a:t>
            </a:r>
            <a:r>
              <a:rPr lang="cs-CZ" sz="2600" dirty="0" smtClean="0"/>
              <a:t>o zdravotních </a:t>
            </a:r>
            <a:r>
              <a:rPr lang="cs-CZ" sz="2600" dirty="0"/>
              <a:t>službách </a:t>
            </a:r>
            <a:r>
              <a:rPr lang="cs-CZ" sz="2600" dirty="0" smtClean="0"/>
              <a:t>– </a:t>
            </a:r>
            <a:r>
              <a:rPr lang="cs-CZ" sz="2600" dirty="0"/>
              <a:t>§ 45 práva a povinnosti poskytovatele, odst. (2</a:t>
            </a:r>
            <a:r>
              <a:rPr lang="cs-CZ" sz="2600" dirty="0" smtClean="0"/>
              <a:t>)</a:t>
            </a:r>
          </a:p>
          <a:p>
            <a:pPr lvl="1">
              <a:buFont typeface="Wingdings" panose="05000000000000000000" pitchFamily="2" charset="2"/>
              <a:buChar char="Ø"/>
            </a:pPr>
            <a:r>
              <a:rPr lang="cs-CZ" sz="2600" dirty="0"/>
              <a:t>Toto neplatí v případě KH, která nemají léčebný, preventivní či diagnostický účel a tudíž nejsou ani subjektu hodnocení </a:t>
            </a:r>
            <a:r>
              <a:rPr lang="cs-CZ" sz="2600" dirty="0" smtClean="0"/>
              <a:t>poskytovány </a:t>
            </a:r>
            <a:r>
              <a:rPr lang="cs-CZ" sz="2600" dirty="0"/>
              <a:t>zdravotní služby, </a:t>
            </a:r>
            <a:r>
              <a:rPr lang="cs-CZ" sz="2600" dirty="0" smtClean="0"/>
              <a:t> tzn</a:t>
            </a:r>
            <a:r>
              <a:rPr lang="cs-CZ" sz="2600" dirty="0"/>
              <a:t>. v KH farmakokinetiky, bioekvivalencí, v KH fáze </a:t>
            </a:r>
            <a:r>
              <a:rPr lang="cs-CZ" sz="2600" dirty="0" smtClean="0"/>
              <a:t>I</a:t>
            </a:r>
            <a:endParaRPr lang="cs-CZ" sz="2600" b="1" u="sng" dirty="0"/>
          </a:p>
          <a:p>
            <a:pPr lvl="1">
              <a:buFont typeface="Wingdings" panose="05000000000000000000"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868929841"/>
      </p:ext>
    </p:extLst>
  </p:cSld>
  <p:clrMapOvr>
    <a:masterClrMapping/>
  </p:clrMapOvr>
  <p:transition>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448780"/>
            <a:ext cx="8229600" cy="4671220"/>
          </a:xfrm>
        </p:spPr>
        <p:txBody>
          <a:bodyPr>
            <a:normAutofit/>
          </a:bodyPr>
          <a:lstStyle/>
          <a:p>
            <a:pPr>
              <a:buFont typeface="Wingdings" panose="05000000000000000000" pitchFamily="2" charset="2"/>
              <a:buChar char="§"/>
            </a:pPr>
            <a:r>
              <a:rPr lang="cs-CZ" sz="2600" u="sng" dirty="0">
                <a:solidFill>
                  <a:srgbClr val="A50021"/>
                </a:solidFill>
              </a:rPr>
              <a:t>Nejčastější chyby:</a:t>
            </a:r>
          </a:p>
          <a:p>
            <a:pPr lvl="1">
              <a:buFont typeface="Wingdings" panose="05000000000000000000" pitchFamily="2" charset="2"/>
              <a:buChar char="Ø"/>
            </a:pPr>
            <a:r>
              <a:rPr lang="cs-CZ" sz="2600" dirty="0">
                <a:solidFill>
                  <a:srgbClr val="A50021"/>
                </a:solidFill>
              </a:rPr>
              <a:t>Je uváděno, že pacient spolu s informovaností praktického lékaře </a:t>
            </a:r>
            <a:r>
              <a:rPr lang="cs-CZ" sz="2600" dirty="0" smtClean="0">
                <a:solidFill>
                  <a:srgbClr val="A50021"/>
                </a:solidFill>
              </a:rPr>
              <a:t>souhlasí </a:t>
            </a:r>
            <a:r>
              <a:rPr lang="cs-CZ" sz="2600" dirty="0">
                <a:solidFill>
                  <a:srgbClr val="A50021"/>
                </a:solidFill>
              </a:rPr>
              <a:t>i s tím, že si zadavatel může od praktického lékaře vyžádat pacientovy předchozí zdravotní </a:t>
            </a:r>
            <a:r>
              <a:rPr lang="cs-CZ" sz="2600" dirty="0" smtClean="0">
                <a:solidFill>
                  <a:srgbClr val="A50021"/>
                </a:solidFill>
              </a:rPr>
              <a:t>záznamy</a:t>
            </a:r>
          </a:p>
          <a:p>
            <a:pPr lvl="2">
              <a:buFont typeface="Wingdings" panose="05000000000000000000" pitchFamily="2" charset="2"/>
              <a:buChar char="Ø"/>
            </a:pPr>
            <a:r>
              <a:rPr lang="cs-CZ" sz="2600" b="1" dirty="0" smtClean="0"/>
              <a:t>Toto lze pouze se souhlasem pacienta</a:t>
            </a:r>
            <a:endParaRPr lang="cs-CZ" sz="2600" b="1" dirty="0"/>
          </a:p>
          <a:p>
            <a:pPr marL="0" indent="0">
              <a:buNone/>
            </a:pPr>
            <a:endParaRPr lang="cs-CZ" sz="26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580361811"/>
      </p:ext>
    </p:extLst>
  </p:cSld>
  <p:clrMapOvr>
    <a:masterClrMapping/>
  </p:clrMapOvr>
  <p:transition>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68760"/>
            <a:ext cx="8229600" cy="5087590"/>
          </a:xfrm>
        </p:spPr>
        <p:txBody>
          <a:bodyPr>
            <a:normAutofit fontScale="92500" lnSpcReduction="10000"/>
          </a:bodyPr>
          <a:lstStyle/>
          <a:p>
            <a:pPr marL="514350" indent="-514350">
              <a:buFont typeface="+mj-lt"/>
              <a:buAutoNum type="arabicPeriod" startAt="5"/>
            </a:pPr>
            <a:r>
              <a:rPr lang="cs-CZ" sz="3000" b="1" u="sng" dirty="0" smtClean="0"/>
              <a:t>Podpisová strana</a:t>
            </a:r>
          </a:p>
          <a:p>
            <a:pPr>
              <a:buFont typeface="Wingdings" panose="05000000000000000000" pitchFamily="2" charset="2"/>
              <a:buChar char="Ø"/>
            </a:pPr>
            <a:r>
              <a:rPr lang="cs-CZ" sz="2700" dirty="0" smtClean="0"/>
              <a:t>V </a:t>
            </a:r>
            <a:r>
              <a:rPr lang="cs-CZ" sz="2700" dirty="0"/>
              <a:t>souladu s vyhláškou o SKP § 7, odst. (2) musí být </a:t>
            </a:r>
            <a:r>
              <a:rPr lang="cs-CZ" sz="2700" dirty="0" smtClean="0"/>
              <a:t>uvedeno:</a:t>
            </a:r>
          </a:p>
          <a:p>
            <a:pPr lvl="1">
              <a:buFont typeface="Wingdings" panose="05000000000000000000" pitchFamily="2" charset="2"/>
              <a:buChar char="§"/>
            </a:pPr>
            <a:r>
              <a:rPr lang="cs-CZ" sz="2700" dirty="0" smtClean="0"/>
              <a:t>Datum</a:t>
            </a:r>
            <a:r>
              <a:rPr lang="cs-CZ" sz="2700" dirty="0"/>
              <a:t>, jméno a podpis účastníka hodnocení (popř. </a:t>
            </a:r>
            <a:r>
              <a:rPr lang="cs-CZ" sz="2700" dirty="0" smtClean="0"/>
              <a:t>      ve </a:t>
            </a:r>
            <a:r>
              <a:rPr lang="cs-CZ" sz="2700" dirty="0"/>
              <a:t>specifických případech podpis jeho zákonného zástupce, či podpis nezávislého svědka – viz dále), </a:t>
            </a:r>
            <a:r>
              <a:rPr lang="cs-CZ" sz="2700" dirty="0" smtClean="0"/>
              <a:t>v opodstatněných </a:t>
            </a:r>
            <a:r>
              <a:rPr lang="cs-CZ" sz="2700" dirty="0"/>
              <a:t>případech účastník uvede i čas </a:t>
            </a:r>
            <a:r>
              <a:rPr lang="cs-CZ" sz="2700" dirty="0" smtClean="0"/>
              <a:t>podpisu</a:t>
            </a:r>
          </a:p>
          <a:p>
            <a:pPr marL="457200" lvl="1" indent="0">
              <a:buNone/>
            </a:pPr>
            <a:r>
              <a:rPr lang="cs-CZ" sz="2700" dirty="0"/>
              <a:t>a</a:t>
            </a:r>
            <a:endParaRPr lang="cs-CZ" sz="2700" dirty="0" smtClean="0"/>
          </a:p>
          <a:p>
            <a:pPr lvl="1">
              <a:buFont typeface="Wingdings" panose="05000000000000000000" pitchFamily="2" charset="2"/>
              <a:buChar char="§"/>
            </a:pPr>
            <a:r>
              <a:rPr lang="cs-CZ" sz="2700" dirty="0"/>
              <a:t>Datum, jméno a podpis zkoušejícího. Místo zkoušejícího nelze uvádět „podpis osoby, která získala souhlas“. V ČR musí vždy souhlas pacienta/dobrovolníka s účastí v KH získat zkoušející </a:t>
            </a:r>
            <a:r>
              <a:rPr lang="cs-CZ" sz="2700" dirty="0" smtClean="0"/>
              <a:t>lékař. </a:t>
            </a:r>
            <a:endParaRPr lang="cs-CZ" sz="2700" dirty="0"/>
          </a:p>
          <a:p>
            <a:pPr lvl="1">
              <a:buFont typeface="Wingdings" panose="05000000000000000000" pitchFamily="2" charset="2"/>
              <a:buChar char="§"/>
            </a:pPr>
            <a:endParaRPr lang="cs-CZ" sz="2000" dirty="0"/>
          </a:p>
          <a:p>
            <a:pPr lvl="1">
              <a:buFont typeface="Wingdings" panose="05000000000000000000"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10"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758976528"/>
      </p:ext>
    </p:extLst>
  </p:cSld>
  <p:clrMapOvr>
    <a:masterClrMapping/>
  </p:clrMapOvr>
  <p:transition>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5323" y="1088740"/>
            <a:ext cx="7707077" cy="585065"/>
          </a:xfrm>
        </p:spPr>
        <p:txBody>
          <a:bodyPr>
            <a:normAutofit fontScale="90000"/>
          </a:bodyPr>
          <a:lstStyle/>
          <a:p>
            <a:pPr algn="ctr"/>
            <a:r>
              <a:rPr lang="cs-CZ" dirty="0" smtClean="0"/>
              <a:t/>
            </a:r>
            <a:br>
              <a:rPr lang="cs-CZ" dirty="0" smtClean="0"/>
            </a:br>
            <a:r>
              <a:rPr lang="cs-CZ" sz="3600" dirty="0" smtClean="0"/>
              <a:t>Specifické </a:t>
            </a:r>
            <a:r>
              <a:rPr lang="cs-CZ" sz="3600" dirty="0"/>
              <a:t>typy </a:t>
            </a:r>
            <a:r>
              <a:rPr lang="cs-CZ" sz="3600" dirty="0" smtClean="0"/>
              <a:t>IP/IS</a:t>
            </a:r>
            <a:r>
              <a:rPr lang="cs-CZ" dirty="0"/>
              <a:t/>
            </a:r>
            <a:br>
              <a:rPr lang="cs-CZ" dirty="0"/>
            </a:br>
            <a:endParaRPr lang="cs-CZ" dirty="0"/>
          </a:p>
        </p:txBody>
      </p:sp>
      <p:sp>
        <p:nvSpPr>
          <p:cNvPr id="3" name="Zástupný symbol pro obsah 2"/>
          <p:cNvSpPr>
            <a:spLocks noGrp="1"/>
          </p:cNvSpPr>
          <p:nvPr>
            <p:ph idx="1"/>
          </p:nvPr>
        </p:nvSpPr>
        <p:spPr>
          <a:xfrm>
            <a:off x="457200" y="1673806"/>
            <a:ext cx="8229600" cy="4682544"/>
          </a:xfrm>
        </p:spPr>
        <p:txBody>
          <a:bodyPr>
            <a:normAutofit lnSpcReduction="10000"/>
          </a:bodyPr>
          <a:lstStyle/>
          <a:p>
            <a:pPr marL="0" indent="0">
              <a:buNone/>
            </a:pPr>
            <a:r>
              <a:rPr lang="cs-CZ" b="1" u="sng" dirty="0"/>
              <a:t>Informace pro subjekty hodnocení ohledně účasti </a:t>
            </a:r>
            <a:r>
              <a:rPr lang="cs-CZ" b="1" u="sng" dirty="0" smtClean="0"/>
              <a:t>v podstudii</a:t>
            </a:r>
          </a:p>
          <a:p>
            <a:pPr lvl="1">
              <a:buFont typeface="Wingdings" panose="05000000000000000000" pitchFamily="2" charset="2"/>
              <a:buChar char="Ø"/>
            </a:pPr>
            <a:r>
              <a:rPr lang="cs-CZ" sz="2600" dirty="0"/>
              <a:t>Podstudie musí být popsána v </a:t>
            </a:r>
            <a:r>
              <a:rPr lang="cs-CZ" sz="2600" dirty="0" smtClean="0"/>
              <a:t>protokolu</a:t>
            </a:r>
          </a:p>
          <a:p>
            <a:pPr lvl="1">
              <a:buFont typeface="Wingdings" panose="05000000000000000000" pitchFamily="2" charset="2"/>
              <a:buChar char="Ø"/>
            </a:pPr>
            <a:r>
              <a:rPr lang="cs-CZ" sz="2600" dirty="0" smtClean="0"/>
              <a:t>Samostatný IP/IS jen pokud je účast v podstudii        pro pacienty volitelná</a:t>
            </a:r>
            <a:r>
              <a:rPr lang="cs-CZ" sz="2600" dirty="0"/>
              <a:t> nezávisle na </a:t>
            </a:r>
            <a:r>
              <a:rPr lang="cs-CZ" sz="2600" dirty="0" smtClean="0"/>
              <a:t>účasti v hlavní </a:t>
            </a:r>
            <a:r>
              <a:rPr lang="cs-CZ" sz="2600" dirty="0"/>
              <a:t>části </a:t>
            </a:r>
            <a:r>
              <a:rPr lang="cs-CZ" sz="2600" dirty="0" smtClean="0"/>
              <a:t>KH</a:t>
            </a:r>
          </a:p>
          <a:p>
            <a:pPr lvl="1">
              <a:buFont typeface="Wingdings" panose="05000000000000000000" pitchFamily="2" charset="2"/>
              <a:buChar char="Ø"/>
            </a:pPr>
            <a:r>
              <a:rPr lang="cs-CZ" sz="2600" dirty="0"/>
              <a:t>Dokument vysvětlí okolnosti podstudie, míru vyšetření či dalších postupů, které jsou nad rámec hlavní části </a:t>
            </a:r>
            <a:r>
              <a:rPr lang="cs-CZ" sz="2600" dirty="0" smtClean="0"/>
              <a:t>KH</a:t>
            </a:r>
          </a:p>
          <a:p>
            <a:pPr lvl="1">
              <a:buFont typeface="Wingdings" panose="05000000000000000000" pitchFamily="2" charset="2"/>
              <a:buChar char="Ø"/>
            </a:pPr>
            <a:r>
              <a:rPr lang="cs-CZ" sz="2600" dirty="0"/>
              <a:t>Je </a:t>
            </a:r>
            <a:r>
              <a:rPr lang="cs-CZ" sz="2600" dirty="0" smtClean="0"/>
              <a:t>vhodné </a:t>
            </a:r>
            <a:r>
              <a:rPr lang="cs-CZ" sz="2600" dirty="0"/>
              <a:t>uvést, že veškeré informace z hlavního </a:t>
            </a:r>
            <a:r>
              <a:rPr lang="cs-CZ" sz="2600" dirty="0" smtClean="0"/>
              <a:t>dokumentu IP/IS </a:t>
            </a:r>
            <a:r>
              <a:rPr lang="cs-CZ" sz="2600" dirty="0"/>
              <a:t>zůstávají i nadále v </a:t>
            </a:r>
            <a:r>
              <a:rPr lang="cs-CZ" sz="2600" dirty="0" smtClean="0"/>
              <a:t>platnosti</a:t>
            </a:r>
            <a:endParaRPr lang="cs-CZ" sz="2600" dirty="0"/>
          </a:p>
          <a:p>
            <a:pPr lvl="1">
              <a:buFont typeface="Wingdings" panose="05000000000000000000"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945823880"/>
      </p:ext>
    </p:extLst>
  </p:cSld>
  <p:clrMapOvr>
    <a:masterClrMapping/>
  </p:clrMapOvr>
  <p:transition>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68760"/>
            <a:ext cx="8229600" cy="5069590"/>
          </a:xfrm>
        </p:spPr>
        <p:txBody>
          <a:bodyPr>
            <a:normAutofit lnSpcReduction="10000"/>
          </a:bodyPr>
          <a:lstStyle/>
          <a:p>
            <a:pPr marL="0" indent="0">
              <a:buNone/>
            </a:pPr>
            <a:r>
              <a:rPr lang="cs-CZ" b="1" u="sng" dirty="0"/>
              <a:t>Informace pro rodiče/zákonné zástupce dítěte nebo zástupce dítěte určeného soudem</a:t>
            </a:r>
            <a:r>
              <a:rPr lang="cs-CZ" b="1" dirty="0"/>
              <a:t> (tj. může být jeho osvojitel nebo poručník)</a:t>
            </a:r>
          </a:p>
          <a:p>
            <a:pPr lvl="1">
              <a:buFont typeface="Wingdings" panose="05000000000000000000" pitchFamily="2" charset="2"/>
              <a:buChar char="Ø"/>
            </a:pPr>
            <a:r>
              <a:rPr lang="cs-CZ" sz="2600" dirty="0"/>
              <a:t>Rozsah dokumentu je obdobný jako u informací </a:t>
            </a:r>
            <a:r>
              <a:rPr lang="cs-CZ" sz="2600" dirty="0" smtClean="0"/>
              <a:t>      pro </a:t>
            </a:r>
            <a:r>
              <a:rPr lang="cs-CZ" sz="2600" dirty="0"/>
              <a:t>dospělé </a:t>
            </a:r>
            <a:r>
              <a:rPr lang="cs-CZ" sz="2600" dirty="0" smtClean="0"/>
              <a:t>pacienty – legislativní body dle vyhlášky SKP</a:t>
            </a:r>
          </a:p>
          <a:p>
            <a:pPr lvl="1">
              <a:buFont typeface="Wingdings" panose="05000000000000000000" pitchFamily="2" charset="2"/>
              <a:buChar char="Ø"/>
            </a:pPr>
            <a:r>
              <a:rPr lang="cs-CZ" sz="2600" dirty="0" smtClean="0"/>
              <a:t>Účel </a:t>
            </a:r>
            <a:r>
              <a:rPr lang="cs-CZ" sz="2600" dirty="0"/>
              <a:t>KH a nabídka účasti pro </a:t>
            </a:r>
            <a:r>
              <a:rPr lang="cs-CZ" sz="2600" dirty="0" smtClean="0"/>
              <a:t>dítě – účast </a:t>
            </a:r>
            <a:r>
              <a:rPr lang="cs-CZ" sz="2600" dirty="0"/>
              <a:t>dítěte je dobrovolná a mělo by se přihlédnout k jeho </a:t>
            </a:r>
            <a:r>
              <a:rPr lang="cs-CZ" sz="2600" dirty="0" smtClean="0"/>
              <a:t>názoru</a:t>
            </a:r>
          </a:p>
          <a:p>
            <a:pPr lvl="1">
              <a:buFont typeface="Wingdings" panose="05000000000000000000" pitchFamily="2" charset="2"/>
              <a:buChar char="Ø"/>
            </a:pPr>
            <a:r>
              <a:rPr lang="cs-CZ" sz="2600" dirty="0" smtClean="0"/>
              <a:t>Rizika </a:t>
            </a:r>
            <a:r>
              <a:rPr lang="cs-CZ" sz="2600" dirty="0"/>
              <a:t>účasti dítěte v KH v porovnání s možným benefitem nové </a:t>
            </a:r>
            <a:r>
              <a:rPr lang="cs-CZ" sz="2600" dirty="0" smtClean="0"/>
              <a:t>léčby</a:t>
            </a:r>
          </a:p>
          <a:p>
            <a:pPr lvl="1">
              <a:buFont typeface="Wingdings" panose="05000000000000000000" pitchFamily="2" charset="2"/>
              <a:buChar char="Ø"/>
            </a:pPr>
            <a:r>
              <a:rPr lang="cs-CZ" sz="2600" dirty="0"/>
              <a:t>Dokument podepisují oba rodiče </a:t>
            </a:r>
            <a:r>
              <a:rPr lang="cs-CZ" sz="2600" dirty="0" smtClean="0"/>
              <a:t>dítěte (výjimky)</a:t>
            </a:r>
          </a:p>
          <a:p>
            <a:pPr lvl="1">
              <a:buFont typeface="Wingdings" panose="05000000000000000000" pitchFamily="2" charset="2"/>
              <a:buChar char="Ø"/>
            </a:pPr>
            <a:r>
              <a:rPr lang="cs-CZ" sz="2600" dirty="0" smtClean="0"/>
              <a:t>Pozor – rodič cizinec</a:t>
            </a:r>
          </a:p>
          <a:p>
            <a:pPr lvl="1">
              <a:buFont typeface="Wingdings" panose="05000000000000000000" pitchFamily="2" charset="2"/>
              <a:buChar char="Ø"/>
            </a:pPr>
            <a:endParaRPr lang="cs-CZ" sz="2600" dirty="0"/>
          </a:p>
          <a:p>
            <a:pPr lvl="1">
              <a:buFont typeface="Wingdings" panose="05000000000000000000"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2185684464"/>
      </p:ext>
    </p:extLst>
  </p:cSld>
  <p:clrMapOvr>
    <a:masterClrMapping/>
  </p:clrMapOvr>
  <p:transition>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358770"/>
            <a:ext cx="8229600" cy="4761230"/>
          </a:xfrm>
        </p:spPr>
        <p:txBody>
          <a:bodyPr/>
          <a:lstStyle/>
          <a:p>
            <a:pPr>
              <a:buFont typeface="Wingdings" panose="05000000000000000000" pitchFamily="2" charset="2"/>
              <a:buChar char="§"/>
            </a:pPr>
            <a:r>
              <a:rPr lang="cs-CZ" sz="2600" u="sng" dirty="0">
                <a:solidFill>
                  <a:srgbClr val="A50021"/>
                </a:solidFill>
              </a:rPr>
              <a:t>Nejčastější chyby</a:t>
            </a:r>
          </a:p>
          <a:p>
            <a:pPr lvl="1">
              <a:buFont typeface="Wingdings" panose="05000000000000000000" pitchFamily="2" charset="2"/>
              <a:buChar char="Ø"/>
            </a:pPr>
            <a:r>
              <a:rPr lang="cs-CZ" sz="2600" dirty="0">
                <a:solidFill>
                  <a:srgbClr val="A50021"/>
                </a:solidFill>
              </a:rPr>
              <a:t>Text je veden v první </a:t>
            </a:r>
            <a:r>
              <a:rPr lang="cs-CZ" sz="2600" dirty="0" smtClean="0">
                <a:solidFill>
                  <a:srgbClr val="A50021"/>
                </a:solidFill>
              </a:rPr>
              <a:t>osobě</a:t>
            </a:r>
          </a:p>
          <a:p>
            <a:pPr lvl="1">
              <a:buFont typeface="Wingdings" panose="05000000000000000000" pitchFamily="2" charset="2"/>
              <a:buChar char="Ø"/>
            </a:pPr>
            <a:r>
              <a:rPr lang="cs-CZ" sz="2600" dirty="0">
                <a:solidFill>
                  <a:srgbClr val="A50021"/>
                </a:solidFill>
              </a:rPr>
              <a:t>Antikoncepce – nelze nutit užívat hormonální či jinou antikoncepci dívky, jež dosud nejsou sexuálně aktivní</a:t>
            </a:r>
          </a:p>
          <a:p>
            <a:pPr lvl="1">
              <a:buFont typeface="Wingdings" panose="05000000000000000000" pitchFamily="2" charset="2"/>
              <a:buChar char="Ø"/>
            </a:pPr>
            <a:r>
              <a:rPr lang="cs-CZ" sz="2600" dirty="0" smtClean="0">
                <a:solidFill>
                  <a:srgbClr val="A50021"/>
                </a:solidFill>
              </a:rPr>
              <a:t> </a:t>
            </a:r>
            <a:r>
              <a:rPr lang="cs-CZ" sz="2600" dirty="0">
                <a:solidFill>
                  <a:srgbClr val="A50021"/>
                </a:solidFill>
              </a:rPr>
              <a:t>Hospitalizace – </a:t>
            </a:r>
            <a:r>
              <a:rPr lang="cs-CZ" sz="2600" dirty="0" smtClean="0">
                <a:solidFill>
                  <a:srgbClr val="A50021"/>
                </a:solidFill>
              </a:rPr>
              <a:t>neuvádění </a:t>
            </a:r>
            <a:r>
              <a:rPr lang="cs-CZ" sz="2600" dirty="0">
                <a:solidFill>
                  <a:srgbClr val="A50021"/>
                </a:solidFill>
              </a:rPr>
              <a:t>délky hospitalizace; hospitalizace rodiče s dítětem</a:t>
            </a:r>
          </a:p>
          <a:p>
            <a:pPr lvl="1">
              <a:buFont typeface="Wingdings" panose="05000000000000000000" pitchFamily="2" charset="2"/>
              <a:buChar char="Ø"/>
            </a:pPr>
            <a:endParaRPr lang="cs-CZ" dirty="0">
              <a:solidFill>
                <a:srgbClr val="A50021"/>
              </a:solidFill>
            </a:endParaRP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833669949"/>
      </p:ext>
    </p:extLst>
  </p:cSld>
  <p:clrMapOvr>
    <a:masterClrMapping/>
  </p:clrMapOvr>
  <p:transition>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178750"/>
            <a:ext cx="8229600" cy="5195600"/>
          </a:xfrm>
        </p:spPr>
        <p:txBody>
          <a:bodyPr>
            <a:normAutofit/>
          </a:bodyPr>
          <a:lstStyle/>
          <a:p>
            <a:pPr marL="0" indent="0">
              <a:buNone/>
            </a:pPr>
            <a:r>
              <a:rPr lang="cs-CZ" b="1" u="sng" dirty="0"/>
              <a:t>Informace </a:t>
            </a:r>
            <a:r>
              <a:rPr lang="cs-CZ" b="1" u="sng" dirty="0" smtClean="0"/>
              <a:t>pro mladistvé a dospívající pacienty</a:t>
            </a:r>
          </a:p>
          <a:p>
            <a:pPr lvl="1">
              <a:buFont typeface="Wingdings" panose="05000000000000000000" pitchFamily="2" charset="2"/>
              <a:buChar char="Ø"/>
            </a:pPr>
            <a:r>
              <a:rPr lang="cs-CZ" dirty="0" smtClean="0"/>
              <a:t>Tzv. vůle </a:t>
            </a:r>
            <a:r>
              <a:rPr lang="cs-CZ" dirty="0"/>
              <a:t>dítěte zúčastnit se </a:t>
            </a:r>
            <a:r>
              <a:rPr lang="cs-CZ" dirty="0" smtClean="0"/>
              <a:t>KH </a:t>
            </a:r>
            <a:r>
              <a:rPr lang="cs-CZ" dirty="0"/>
              <a:t>nenahrazuje souhlas </a:t>
            </a:r>
            <a:r>
              <a:rPr lang="cs-CZ" dirty="0" smtClean="0"/>
              <a:t>rodičů/zástupců. </a:t>
            </a:r>
            <a:r>
              <a:rPr lang="cs-CZ" dirty="0">
                <a:solidFill>
                  <a:srgbClr val="C00000"/>
                </a:solidFill>
              </a:rPr>
              <a:t>Názor dítěte však musí být brán v úvahu</a:t>
            </a:r>
            <a:r>
              <a:rPr lang="cs-CZ" dirty="0" smtClean="0">
                <a:solidFill>
                  <a:srgbClr val="C00000"/>
                </a:solidFill>
              </a:rPr>
              <a:t>.</a:t>
            </a:r>
          </a:p>
          <a:p>
            <a:pPr lvl="1">
              <a:buFont typeface="Wingdings" panose="05000000000000000000" pitchFamily="2" charset="2"/>
              <a:buChar char="Ø"/>
            </a:pPr>
            <a:r>
              <a:rPr lang="cs-CZ" dirty="0"/>
              <a:t>Účast v KH musí být dítěti nabízena a dítě má právo se kdykoliv zeptat na cokoliv, co mu není </a:t>
            </a:r>
            <a:r>
              <a:rPr lang="cs-CZ" dirty="0" smtClean="0"/>
              <a:t>jasné.</a:t>
            </a:r>
          </a:p>
          <a:p>
            <a:pPr lvl="1">
              <a:buFont typeface="Wingdings" panose="05000000000000000000" pitchFamily="2" charset="2"/>
              <a:buChar char="Ø"/>
            </a:pPr>
            <a:r>
              <a:rPr lang="cs-CZ" dirty="0"/>
              <a:t>Dítě má právo se o účasti poradit s rodiči i s kýmkoliv dalším a v klidu si rozhodnutí </a:t>
            </a:r>
            <a:r>
              <a:rPr lang="cs-CZ" dirty="0" smtClean="0"/>
              <a:t>promyslet.</a:t>
            </a:r>
          </a:p>
          <a:p>
            <a:pPr lvl="1">
              <a:buFont typeface="Wingdings" panose="05000000000000000000" pitchFamily="2" charset="2"/>
              <a:buChar char="Ø"/>
            </a:pPr>
            <a:r>
              <a:rPr lang="cs-CZ" dirty="0" smtClean="0"/>
              <a:t>Je nutné uvést účel KH,</a:t>
            </a:r>
            <a:r>
              <a:rPr lang="cs-CZ" dirty="0"/>
              <a:t> jaké procedury budou v průběhu KH prováděny a jaké nepříjemnosti dítěti účast přinese </a:t>
            </a:r>
            <a:r>
              <a:rPr lang="cs-CZ" dirty="0" smtClean="0"/>
              <a:t>v porovnání </a:t>
            </a:r>
            <a:r>
              <a:rPr lang="cs-CZ" dirty="0"/>
              <a:t>s běžnou </a:t>
            </a:r>
            <a:r>
              <a:rPr lang="cs-CZ" dirty="0" smtClean="0"/>
              <a:t>praxí.</a:t>
            </a:r>
            <a:r>
              <a:rPr lang="cs-CZ" dirty="0"/>
              <a:t> </a:t>
            </a:r>
            <a:r>
              <a:rPr lang="cs-CZ" dirty="0" smtClean="0"/>
              <a:t>Stručně </a:t>
            </a:r>
            <a:r>
              <a:rPr lang="cs-CZ" dirty="0"/>
              <a:t>výhody i rizika účasti. </a:t>
            </a:r>
            <a:endParaRPr lang="cs-CZ" dirty="0" smtClean="0"/>
          </a:p>
          <a:p>
            <a:pPr lvl="1">
              <a:buFont typeface="Wingdings" panose="05000000000000000000" pitchFamily="2" charset="2"/>
              <a:buChar char="Ø"/>
            </a:pPr>
            <a:r>
              <a:rPr lang="cs-CZ" dirty="0" smtClean="0"/>
              <a:t>Dětem </a:t>
            </a:r>
            <a:r>
              <a:rPr lang="cs-CZ" dirty="0"/>
              <a:t>nemůže být za účast v KH poskytnuta </a:t>
            </a:r>
            <a:r>
              <a:rPr lang="cs-CZ" dirty="0" smtClean="0"/>
              <a:t>odměna.</a:t>
            </a:r>
          </a:p>
          <a:p>
            <a:pPr lvl="1">
              <a:buFont typeface="Wingdings" panose="05000000000000000000" pitchFamily="2" charset="2"/>
              <a:buChar char="Ø"/>
            </a:pPr>
            <a:r>
              <a:rPr lang="cs-CZ" dirty="0" smtClean="0"/>
              <a:t>Dítě </a:t>
            </a:r>
            <a:r>
              <a:rPr lang="cs-CZ" dirty="0"/>
              <a:t>může vyjádřit přání účast v KH kdykoliv </a:t>
            </a:r>
            <a:r>
              <a:rPr lang="cs-CZ" dirty="0" smtClean="0"/>
              <a:t>ukončit.</a:t>
            </a:r>
            <a:endParaRPr lang="cs-CZ" dirty="0"/>
          </a:p>
          <a:p>
            <a:pPr lvl="1">
              <a:buFont typeface="Wingdings" panose="05000000000000000000" pitchFamily="2" charset="2"/>
              <a:buChar char="Ø"/>
            </a:pPr>
            <a:endParaRPr lang="cs-CZ" sz="2600" dirty="0"/>
          </a:p>
          <a:p>
            <a:pPr lvl="1">
              <a:buFont typeface="Wingdings" panose="05000000000000000000" pitchFamily="2" charset="2"/>
              <a:buChar char="Ø"/>
            </a:pPr>
            <a:endParaRPr lang="cs-CZ" dirty="0"/>
          </a:p>
          <a:p>
            <a:pPr lvl="1">
              <a:buFont typeface="Wingdings" panose="05000000000000000000"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315415584"/>
      </p:ext>
    </p:extLst>
  </p:cSld>
  <p:clrMapOvr>
    <a:masterClrMapping/>
  </p:clrMapOvr>
  <p:transition>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23755"/>
            <a:ext cx="8229600" cy="5132595"/>
          </a:xfrm>
        </p:spPr>
        <p:txBody>
          <a:bodyPr>
            <a:normAutofit/>
          </a:bodyPr>
          <a:lstStyle/>
          <a:p>
            <a:pPr marL="0" indent="0">
              <a:buNone/>
            </a:pPr>
            <a:r>
              <a:rPr lang="cs-CZ" sz="2600" dirty="0"/>
              <a:t>Písemné </a:t>
            </a:r>
            <a:r>
              <a:rPr lang="cs-CZ" sz="2600" dirty="0" smtClean="0"/>
              <a:t>IP/IS vyžadují </a:t>
            </a:r>
            <a:r>
              <a:rPr lang="cs-CZ" sz="2600" dirty="0"/>
              <a:t>SÚKL a etické komise od 12 let věku </a:t>
            </a:r>
            <a:r>
              <a:rPr lang="cs-CZ" sz="2600" dirty="0" smtClean="0"/>
              <a:t>dítěte </a:t>
            </a:r>
          </a:p>
          <a:p>
            <a:pPr marL="0" indent="0">
              <a:buNone/>
            </a:pPr>
            <a:r>
              <a:rPr lang="cs-CZ" sz="2600" dirty="0" smtClean="0"/>
              <a:t>Texty </a:t>
            </a:r>
            <a:r>
              <a:rPr lang="cs-CZ" sz="2600" dirty="0"/>
              <a:t>by měly být předloženy pro následující věkové skupiny: </a:t>
            </a:r>
          </a:p>
          <a:p>
            <a:pPr>
              <a:buFont typeface="Wingdings" panose="05000000000000000000" pitchFamily="2" charset="2"/>
              <a:buChar char="§"/>
            </a:pPr>
            <a:r>
              <a:rPr lang="cs-CZ" sz="2600" u="sng" dirty="0"/>
              <a:t>12 – 14 let včetně</a:t>
            </a:r>
            <a:r>
              <a:rPr lang="cs-CZ" sz="2600" dirty="0"/>
              <a:t>: </a:t>
            </a:r>
            <a:endParaRPr lang="cs-CZ" sz="2600" dirty="0" smtClean="0"/>
          </a:p>
          <a:p>
            <a:pPr lvl="1">
              <a:buFont typeface="Wingdings" panose="05000000000000000000" pitchFamily="2" charset="2"/>
              <a:buChar char="§"/>
            </a:pPr>
            <a:r>
              <a:rPr lang="cs-CZ" sz="2600" dirty="0" smtClean="0"/>
              <a:t>Jednoduché </a:t>
            </a:r>
            <a:r>
              <a:rPr lang="cs-CZ" sz="2600" dirty="0"/>
              <a:t>formulace, </a:t>
            </a:r>
            <a:r>
              <a:rPr lang="cs-CZ" sz="2600" dirty="0" smtClean="0"/>
              <a:t>bez cizích výrazů</a:t>
            </a:r>
          </a:p>
          <a:p>
            <a:pPr lvl="1">
              <a:buFont typeface="Wingdings" panose="05000000000000000000" pitchFamily="2" charset="2"/>
              <a:buChar char="§"/>
            </a:pPr>
            <a:r>
              <a:rPr lang="cs-CZ" sz="2600" dirty="0"/>
              <a:t>R</a:t>
            </a:r>
            <a:r>
              <a:rPr lang="cs-CZ" sz="2600" dirty="0" smtClean="0"/>
              <a:t>ozsah </a:t>
            </a:r>
            <a:r>
              <a:rPr lang="cs-CZ" sz="2600" dirty="0"/>
              <a:t>textu maximálně 4 </a:t>
            </a:r>
            <a:r>
              <a:rPr lang="cs-CZ" sz="2600" dirty="0" smtClean="0"/>
              <a:t>strany </a:t>
            </a:r>
          </a:p>
          <a:p>
            <a:pPr lvl="1">
              <a:buFont typeface="Wingdings" panose="05000000000000000000" pitchFamily="2" charset="2"/>
              <a:buChar char="§"/>
            </a:pPr>
            <a:r>
              <a:rPr lang="cs-CZ" sz="2600" dirty="0" smtClean="0"/>
              <a:t>Nemůže </a:t>
            </a:r>
            <a:r>
              <a:rPr lang="cs-CZ" sz="2600" dirty="0"/>
              <a:t>být uvedena zmínka o </a:t>
            </a:r>
            <a:r>
              <a:rPr lang="cs-CZ" sz="2600" dirty="0" smtClean="0"/>
              <a:t>antikoncepci</a:t>
            </a:r>
          </a:p>
          <a:p>
            <a:pPr lvl="1">
              <a:buFont typeface="Wingdings" panose="05000000000000000000" pitchFamily="2" charset="2"/>
              <a:buChar char="§"/>
            </a:pPr>
            <a:r>
              <a:rPr lang="cs-CZ" sz="2600" dirty="0" smtClean="0"/>
              <a:t>Dítěti </a:t>
            </a:r>
            <a:r>
              <a:rPr lang="cs-CZ" sz="2600" dirty="0"/>
              <a:t>je vhodné tykat, není přijatelné psát tyto informace v první </a:t>
            </a:r>
            <a:r>
              <a:rPr lang="cs-CZ" sz="2600" dirty="0" smtClean="0"/>
              <a:t>osobě </a:t>
            </a:r>
            <a:endParaRPr lang="cs-CZ" sz="2600" dirty="0"/>
          </a:p>
          <a:p>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832442070"/>
      </p:ext>
    </p:extLst>
  </p:cSld>
  <p:clrMapOvr>
    <a:masterClrMapping/>
  </p:clrMapOvr>
  <p:transition>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403775"/>
            <a:ext cx="8229600" cy="4952575"/>
          </a:xfrm>
        </p:spPr>
        <p:txBody>
          <a:bodyPr>
            <a:normAutofit/>
          </a:bodyPr>
          <a:lstStyle/>
          <a:p>
            <a:pPr>
              <a:buFont typeface="Wingdings" panose="05000000000000000000" pitchFamily="2" charset="2"/>
              <a:buChar char="§"/>
            </a:pPr>
            <a:r>
              <a:rPr lang="cs-CZ" sz="2600" u="sng" dirty="0"/>
              <a:t>15 – 17 let včetně</a:t>
            </a:r>
            <a:r>
              <a:rPr lang="cs-CZ" sz="2600" dirty="0"/>
              <a:t>: </a:t>
            </a:r>
          </a:p>
          <a:p>
            <a:pPr lvl="1">
              <a:buFont typeface="Wingdings" panose="05000000000000000000" pitchFamily="2" charset="2"/>
              <a:buChar char="§"/>
            </a:pPr>
            <a:r>
              <a:rPr lang="cs-CZ" sz="2600" dirty="0"/>
              <a:t>Lze již v rozsahu informací pro </a:t>
            </a:r>
            <a:r>
              <a:rPr lang="cs-CZ" sz="2600" dirty="0" smtClean="0"/>
              <a:t>dospělé</a:t>
            </a:r>
            <a:endParaRPr lang="cs-CZ" sz="2600" dirty="0"/>
          </a:p>
          <a:p>
            <a:pPr lvl="1">
              <a:buFont typeface="Wingdings" panose="05000000000000000000" pitchFamily="2" charset="2"/>
              <a:buChar char="§"/>
            </a:pPr>
            <a:r>
              <a:rPr lang="cs-CZ" sz="2600" dirty="0"/>
              <a:t>Informace o nutnosti užívání antikoncepce v případě, že je subjekt hodnocení sexuálně </a:t>
            </a:r>
            <a:r>
              <a:rPr lang="cs-CZ" sz="2600" dirty="0" smtClean="0"/>
              <a:t>aktivní</a:t>
            </a:r>
            <a:endParaRPr lang="cs-CZ" sz="2600" dirty="0"/>
          </a:p>
          <a:p>
            <a:pPr lvl="1">
              <a:buFont typeface="Wingdings" panose="05000000000000000000" pitchFamily="2" charset="2"/>
              <a:buChar char="§"/>
            </a:pPr>
            <a:r>
              <a:rPr lang="cs-CZ" sz="2600" dirty="0"/>
              <a:t>Mladistvým je již vhodné </a:t>
            </a:r>
            <a:r>
              <a:rPr lang="cs-CZ" sz="2600" dirty="0" smtClean="0"/>
              <a:t>vykat </a:t>
            </a:r>
            <a:endParaRPr lang="cs-CZ" sz="2600" dirty="0"/>
          </a:p>
          <a:p>
            <a:pPr marL="0" indent="0">
              <a:buNone/>
            </a:pPr>
            <a:endParaRPr lang="cs-CZ" sz="2600" u="sng" dirty="0" smtClean="0"/>
          </a:p>
          <a:p>
            <a:pPr marL="0" indent="0">
              <a:buNone/>
            </a:pPr>
            <a:r>
              <a:rPr lang="cs-CZ" sz="2600" dirty="0"/>
              <a:t>Pokud pacient v průběhu KH dovrší 18 let, musí podepsat nově </a:t>
            </a:r>
            <a:r>
              <a:rPr lang="cs-CZ" sz="2600" dirty="0" smtClean="0"/>
              <a:t>IP/IS s </a:t>
            </a:r>
            <a:r>
              <a:rPr lang="cs-CZ" sz="2600" dirty="0"/>
              <a:t>účastí v KH – plnou verzi pro </a:t>
            </a:r>
            <a:r>
              <a:rPr lang="cs-CZ" sz="2600" dirty="0" smtClean="0"/>
              <a:t>dospělé </a:t>
            </a:r>
          </a:p>
          <a:p>
            <a:pPr marL="0" indent="0">
              <a:buNone/>
            </a:pPr>
            <a:r>
              <a:rPr lang="cs-CZ" sz="2600" dirty="0" smtClean="0"/>
              <a:t>Dnem </a:t>
            </a:r>
            <a:r>
              <a:rPr lang="cs-CZ" sz="2600" dirty="0"/>
              <a:t>plnoletosti přestává platit souhlas s účastí nezletilého v KH daný jeho rodiči či </a:t>
            </a:r>
            <a:r>
              <a:rPr lang="cs-CZ" sz="2600" dirty="0" smtClean="0"/>
              <a:t>zástupcem</a:t>
            </a:r>
            <a:endParaRPr lang="cs-CZ" sz="26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705388132"/>
      </p:ext>
    </p:extLst>
  </p:cSld>
  <p:clrMapOvr>
    <a:masterClrMapping/>
  </p:clrMapOvr>
  <p:transition>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673805"/>
            <a:ext cx="8229600" cy="4446195"/>
          </a:xfrm>
        </p:spPr>
        <p:txBody>
          <a:bodyPr/>
          <a:lstStyle/>
          <a:p>
            <a:pPr>
              <a:buFont typeface="Arial" panose="020B0604020202020204" pitchFamily="34" charset="0"/>
              <a:buChar char="•"/>
            </a:pPr>
            <a:r>
              <a:rPr lang="cs-CZ" sz="2600" u="sng" dirty="0">
                <a:solidFill>
                  <a:srgbClr val="A50021"/>
                </a:solidFill>
              </a:rPr>
              <a:t>Nejčastější chyby</a:t>
            </a:r>
          </a:p>
          <a:p>
            <a:pPr lvl="1">
              <a:buFont typeface="Wingdings" panose="05000000000000000000" pitchFamily="2" charset="2"/>
              <a:buChar char="Ø"/>
            </a:pPr>
            <a:r>
              <a:rPr lang="cs-CZ" sz="2600" dirty="0">
                <a:solidFill>
                  <a:srgbClr val="A50021"/>
                </a:solidFill>
              </a:rPr>
              <a:t>Tykání pacientům starším 15 </a:t>
            </a:r>
            <a:r>
              <a:rPr lang="cs-CZ" sz="2600" dirty="0" smtClean="0">
                <a:solidFill>
                  <a:srgbClr val="A50021"/>
                </a:solidFill>
              </a:rPr>
              <a:t>let</a:t>
            </a:r>
          </a:p>
          <a:p>
            <a:pPr lvl="1">
              <a:buFont typeface="Wingdings" panose="05000000000000000000" pitchFamily="2" charset="2"/>
              <a:buChar char="Ø"/>
            </a:pPr>
            <a:r>
              <a:rPr lang="cs-CZ" sz="2600" dirty="0" smtClean="0">
                <a:solidFill>
                  <a:srgbClr val="A50021"/>
                </a:solidFill>
              </a:rPr>
              <a:t>Antikoncepce pouze pokud je mladiství již sexuálně aktivní</a:t>
            </a:r>
            <a:endParaRPr lang="cs-CZ" sz="2600" dirty="0">
              <a:solidFill>
                <a:srgbClr val="A50021"/>
              </a:solidFill>
            </a:endParaRP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2165152253"/>
      </p:ext>
    </p:extLst>
  </p:cSld>
  <p:clrMapOvr>
    <a:masterClrMapping/>
  </p:clrMapOvr>
  <p:transition>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88740"/>
            <a:ext cx="8229600" cy="5400599"/>
          </a:xfrm>
        </p:spPr>
        <p:txBody>
          <a:bodyPr>
            <a:normAutofit fontScale="92500" lnSpcReduction="10000"/>
          </a:bodyPr>
          <a:lstStyle/>
          <a:p>
            <a:pPr marL="0" indent="0">
              <a:buNone/>
            </a:pPr>
            <a:r>
              <a:rPr lang="cs-CZ" sz="3000" b="1" u="sng" dirty="0"/>
              <a:t>Informace pro pacienty se sníženou schopností vnímat obsah dokumentu </a:t>
            </a:r>
          </a:p>
          <a:p>
            <a:pPr lvl="1">
              <a:buFont typeface="Wingdings" panose="05000000000000000000" pitchFamily="2" charset="2"/>
              <a:buChar char="Ø"/>
            </a:pPr>
            <a:r>
              <a:rPr lang="cs-CZ" sz="2600" dirty="0" smtClean="0"/>
              <a:t>Rozsah </a:t>
            </a:r>
            <a:r>
              <a:rPr lang="cs-CZ" sz="2600" dirty="0"/>
              <a:t>dokumentu </a:t>
            </a:r>
            <a:r>
              <a:rPr lang="cs-CZ" sz="2600" dirty="0" smtClean="0"/>
              <a:t>musí reflektovat </a:t>
            </a:r>
            <a:r>
              <a:rPr lang="cs-CZ" sz="2600" dirty="0"/>
              <a:t>schopnost pacienta </a:t>
            </a:r>
            <a:r>
              <a:rPr lang="cs-CZ" sz="2600" dirty="0" smtClean="0"/>
              <a:t>v daném </a:t>
            </a:r>
            <a:r>
              <a:rPr lang="cs-CZ" sz="2600" dirty="0"/>
              <a:t>zdravotním i psychickém stavu bez problémů informace přečíst a </a:t>
            </a:r>
            <a:r>
              <a:rPr lang="cs-CZ" sz="2600" dirty="0" smtClean="0"/>
              <a:t>vnímat</a:t>
            </a:r>
          </a:p>
          <a:p>
            <a:pPr lvl="1">
              <a:buFont typeface="Wingdings" panose="05000000000000000000" pitchFamily="2" charset="2"/>
              <a:buChar char="Ø"/>
            </a:pPr>
            <a:r>
              <a:rPr lang="cs-CZ" sz="2600" dirty="0" smtClean="0"/>
              <a:t>V odůvodněných případech lze předložit pacientům </a:t>
            </a:r>
            <a:r>
              <a:rPr lang="cs-CZ" sz="2600" dirty="0"/>
              <a:t>dvě verze: </a:t>
            </a:r>
            <a:endParaRPr lang="cs-CZ" sz="2600" dirty="0" smtClean="0"/>
          </a:p>
          <a:p>
            <a:pPr marL="1371600" lvl="2" indent="-457200">
              <a:buFont typeface="+mj-lt"/>
              <a:buAutoNum type="arabicPeriod"/>
            </a:pPr>
            <a:r>
              <a:rPr lang="cs-CZ" sz="2600" b="1" dirty="0" smtClean="0"/>
              <a:t>zkrácenou verzi</a:t>
            </a:r>
            <a:r>
              <a:rPr lang="cs-CZ" sz="2600" dirty="0"/>
              <a:t> </a:t>
            </a:r>
            <a:r>
              <a:rPr lang="cs-CZ" sz="2600" dirty="0" smtClean="0"/>
              <a:t>- obsahuje </a:t>
            </a:r>
            <a:r>
              <a:rPr lang="cs-CZ" sz="2600" dirty="0"/>
              <a:t>základní </a:t>
            </a:r>
            <a:r>
              <a:rPr lang="cs-CZ" sz="2600" dirty="0" smtClean="0"/>
              <a:t>informace (</a:t>
            </a:r>
            <a:r>
              <a:rPr lang="cs-CZ" sz="2600" dirty="0"/>
              <a:t>podle 20 bodů stanovených v GCP a promítnutých </a:t>
            </a:r>
            <a:r>
              <a:rPr lang="cs-CZ" sz="2600" dirty="0" smtClean="0"/>
              <a:t>              do </a:t>
            </a:r>
            <a:r>
              <a:rPr lang="cs-CZ" sz="2600" dirty="0"/>
              <a:t>přílohy č. 2 vyhlášky </a:t>
            </a:r>
            <a:r>
              <a:rPr lang="cs-CZ" sz="2600" dirty="0" smtClean="0"/>
              <a:t>SKP) </a:t>
            </a:r>
            <a:r>
              <a:rPr lang="cs-CZ" sz="2600" dirty="0"/>
              <a:t>a bude pacientovi předložena v jeho zhoršeném klinickém </a:t>
            </a:r>
            <a:r>
              <a:rPr lang="cs-CZ" sz="2600" dirty="0" smtClean="0"/>
              <a:t>stavu</a:t>
            </a:r>
          </a:p>
          <a:p>
            <a:pPr marL="1371600" lvl="2" indent="-457200">
              <a:buFont typeface="+mj-lt"/>
              <a:buAutoNum type="arabicPeriod"/>
            </a:pPr>
            <a:r>
              <a:rPr lang="cs-CZ" sz="2600" b="1" dirty="0" smtClean="0"/>
              <a:t>základní </a:t>
            </a:r>
            <a:r>
              <a:rPr lang="cs-CZ" sz="2600" b="1" dirty="0"/>
              <a:t>verzi</a:t>
            </a:r>
            <a:r>
              <a:rPr lang="cs-CZ" sz="2600" dirty="0"/>
              <a:t>, která bude pacientovi předložena </a:t>
            </a:r>
            <a:r>
              <a:rPr lang="cs-CZ" sz="2600" dirty="0" smtClean="0"/>
              <a:t>     po </a:t>
            </a:r>
            <a:r>
              <a:rPr lang="cs-CZ" sz="2600" dirty="0"/>
              <a:t>stabilizaci jeho klinického stavu (</a:t>
            </a:r>
            <a:r>
              <a:rPr lang="cs-CZ" sz="2600" b="1" dirty="0"/>
              <a:t>souhlas </a:t>
            </a:r>
            <a:r>
              <a:rPr lang="cs-CZ" sz="2600" b="1" dirty="0" smtClean="0"/>
              <a:t>s pokračováním </a:t>
            </a:r>
            <a:r>
              <a:rPr lang="cs-CZ" sz="2600" b="1" dirty="0"/>
              <a:t>v KH</a:t>
            </a:r>
            <a:r>
              <a:rPr lang="cs-CZ" sz="2600" b="1" dirty="0" smtClean="0"/>
              <a:t>)</a:t>
            </a:r>
            <a:endParaRPr lang="cs-CZ" sz="2600" b="1" u="sng" dirty="0"/>
          </a:p>
          <a:p>
            <a:pPr lvl="1">
              <a:buFont typeface="Wingdings" panose="05000000000000000000" pitchFamily="2" charset="2"/>
              <a:buChar char="Ø"/>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240200599"/>
      </p:ext>
    </p:extLst>
  </p:cSld>
  <p:clrMapOvr>
    <a:masterClrMapping/>
  </p:clrMapOvr>
  <p:transition>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43735"/>
            <a:ext cx="8345270" cy="5175575"/>
          </a:xfrm>
        </p:spPr>
        <p:txBody>
          <a:bodyPr>
            <a:normAutofit/>
          </a:bodyPr>
          <a:lstStyle/>
          <a:p>
            <a:pPr marL="0" indent="0">
              <a:buNone/>
            </a:pPr>
            <a:r>
              <a:rPr lang="cs-CZ" b="1" u="sng" dirty="0"/>
              <a:t>Informace pro opatrovníky</a:t>
            </a:r>
            <a:r>
              <a:rPr lang="cs-CZ" b="1" dirty="0"/>
              <a:t> (osoby jmenované soudem, které vyjadřují právně relevantní informovaný souhlas) </a:t>
            </a:r>
            <a:r>
              <a:rPr lang="cs-CZ" b="1" u="sng" dirty="0"/>
              <a:t>při účasti osob s omezenou svéprávností v KH </a:t>
            </a:r>
            <a:endParaRPr lang="cs-CZ" b="1" u="sng" dirty="0" smtClean="0"/>
          </a:p>
          <a:p>
            <a:pPr marL="0" indent="0">
              <a:buNone/>
            </a:pPr>
            <a:endParaRPr lang="cs-CZ" sz="1050" b="1" u="sng" dirty="0" smtClean="0"/>
          </a:p>
          <a:p>
            <a:pPr lvl="1">
              <a:buFont typeface="Wingdings" panose="05000000000000000000" pitchFamily="2" charset="2"/>
              <a:buChar char="Ø"/>
            </a:pPr>
            <a:r>
              <a:rPr lang="cs-CZ" sz="2600" dirty="0" smtClean="0"/>
              <a:t>Kdo </a:t>
            </a:r>
            <a:r>
              <a:rPr lang="cs-CZ" sz="2600" dirty="0"/>
              <a:t>podepíše právně relevantní </a:t>
            </a:r>
            <a:r>
              <a:rPr lang="cs-CZ" sz="2600" dirty="0" smtClean="0"/>
              <a:t>souhlas?</a:t>
            </a:r>
          </a:p>
          <a:p>
            <a:pPr lvl="1">
              <a:buFont typeface="Wingdings" panose="05000000000000000000" pitchFamily="2" charset="2"/>
              <a:buChar char="Ø"/>
            </a:pPr>
            <a:r>
              <a:rPr lang="cs-CZ" sz="2600" dirty="0" smtClean="0"/>
              <a:t>Pacient</a:t>
            </a:r>
            <a:r>
              <a:rPr lang="cs-CZ" sz="2600" dirty="0"/>
              <a:t>, byť </a:t>
            </a:r>
            <a:r>
              <a:rPr lang="cs-CZ" sz="2600" dirty="0" smtClean="0"/>
              <a:t>zbavený svéprávnosti částečně</a:t>
            </a:r>
            <a:r>
              <a:rPr lang="cs-CZ" sz="2600" dirty="0"/>
              <a:t>, je již zranitelný subjekt a tudíž pro něj platí pravidla pro zařazení do KH dána zákonem o </a:t>
            </a:r>
            <a:r>
              <a:rPr lang="cs-CZ" sz="2600" dirty="0" smtClean="0"/>
              <a:t>léčivech</a:t>
            </a:r>
          </a:p>
          <a:p>
            <a:pPr lvl="1">
              <a:buFont typeface="Wingdings" panose="05000000000000000000" pitchFamily="2" charset="2"/>
              <a:buChar char="Ø"/>
            </a:pPr>
            <a:r>
              <a:rPr lang="cs-CZ" sz="2600" dirty="0" smtClean="0"/>
              <a:t>IP/IS pro </a:t>
            </a:r>
            <a:r>
              <a:rPr lang="cs-CZ" sz="2600" dirty="0"/>
              <a:t>opatrovníky je sepsána ve stejném rozsahu, jako informace pro dospělé pacienty účastnící se KH</a:t>
            </a:r>
          </a:p>
          <a:p>
            <a:pPr>
              <a:buFont typeface="Wingdings" panose="05000000000000000000" pitchFamily="2" charset="2"/>
              <a:buChar char="Ø"/>
            </a:pPr>
            <a:endParaRPr lang="cs-CZ" u="sng" dirty="0"/>
          </a:p>
          <a:p>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230380728"/>
      </p:ext>
    </p:extLst>
  </p:cSld>
  <p:clrMapOvr>
    <a:masterClrMapping/>
  </p:clrMapOvr>
  <p:transition>
    <p:fad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953725"/>
            <a:ext cx="8229600" cy="5535616"/>
          </a:xfrm>
        </p:spPr>
        <p:txBody>
          <a:bodyPr>
            <a:normAutofit/>
          </a:bodyPr>
          <a:lstStyle/>
          <a:p>
            <a:pPr marL="0" indent="0">
              <a:buNone/>
            </a:pPr>
            <a:r>
              <a:rPr lang="cs-CZ" b="1" u="sng" dirty="0"/>
              <a:t>Informace pro pečovatele</a:t>
            </a:r>
            <a:r>
              <a:rPr lang="cs-CZ" b="1" dirty="0"/>
              <a:t> (tzn. osoby pečující </a:t>
            </a:r>
            <a:r>
              <a:rPr lang="cs-CZ" b="1" dirty="0" smtClean="0"/>
              <a:t>o pacienta</a:t>
            </a:r>
            <a:r>
              <a:rPr lang="cs-CZ" b="1" dirty="0"/>
              <a:t>, nevyjadřující právně relevantní souhlas ve vztahu k pacientovi</a:t>
            </a:r>
            <a:r>
              <a:rPr lang="cs-CZ" b="1" dirty="0" smtClean="0"/>
              <a:t>)</a:t>
            </a:r>
          </a:p>
          <a:p>
            <a:pPr lvl="1">
              <a:buFont typeface="Wingdings" panose="05000000000000000000" pitchFamily="2" charset="2"/>
              <a:buChar char="Ø"/>
            </a:pPr>
            <a:r>
              <a:rPr lang="cs-CZ" dirty="0"/>
              <a:t>P</a:t>
            </a:r>
            <a:r>
              <a:rPr lang="cs-CZ" dirty="0" smtClean="0"/>
              <a:t>ředevším </a:t>
            </a:r>
            <a:r>
              <a:rPr lang="cs-CZ" dirty="0"/>
              <a:t>u psychiatrických KH </a:t>
            </a:r>
            <a:endParaRPr lang="cs-CZ" dirty="0" smtClean="0"/>
          </a:p>
          <a:p>
            <a:pPr lvl="1">
              <a:buFont typeface="Wingdings" panose="05000000000000000000" pitchFamily="2" charset="2"/>
              <a:buChar char="Ø"/>
            </a:pPr>
            <a:r>
              <a:rPr lang="cs-CZ" dirty="0" smtClean="0"/>
              <a:t>Pečovatel </a:t>
            </a:r>
            <a:r>
              <a:rPr lang="cs-CZ" dirty="0"/>
              <a:t>v průběhu KH pomáhá pacientovi a studijnímu týmu, aby léčba, návštěvy u lékaře a vyšetření pacienta probíhaly v souladu s pravidly </a:t>
            </a:r>
            <a:r>
              <a:rPr lang="cs-CZ" dirty="0" smtClean="0"/>
              <a:t>KH </a:t>
            </a:r>
          </a:p>
          <a:p>
            <a:pPr lvl="1">
              <a:buFont typeface="Wingdings" panose="05000000000000000000" pitchFamily="2" charset="2"/>
              <a:buChar char="Ø"/>
            </a:pPr>
            <a:r>
              <a:rPr lang="cs-CZ" dirty="0"/>
              <a:t>K</a:t>
            </a:r>
            <a:r>
              <a:rPr lang="cs-CZ" dirty="0" smtClean="0"/>
              <a:t>ontakt pečovatele a subjektu hodnocení</a:t>
            </a:r>
          </a:p>
          <a:p>
            <a:pPr lvl="1">
              <a:buFont typeface="Wingdings" panose="05000000000000000000" pitchFamily="2" charset="2"/>
              <a:buChar char="Ø"/>
            </a:pPr>
            <a:r>
              <a:rPr lang="cs-CZ" dirty="0" smtClean="0"/>
              <a:t>IP/IS </a:t>
            </a:r>
            <a:r>
              <a:rPr lang="cs-CZ" dirty="0"/>
              <a:t>je možné předkládat v plném rozsahu s uvedením všech důležitých informací </a:t>
            </a:r>
            <a:r>
              <a:rPr lang="cs-CZ" dirty="0" smtClean="0"/>
              <a:t>+ </a:t>
            </a:r>
            <a:r>
              <a:rPr lang="cs-CZ" dirty="0"/>
              <a:t>dobře vysvětlit roli </a:t>
            </a:r>
            <a:r>
              <a:rPr lang="cs-CZ" dirty="0" smtClean="0"/>
              <a:t>pečovatele</a:t>
            </a:r>
          </a:p>
          <a:p>
            <a:pPr lvl="1">
              <a:buFont typeface="Wingdings" panose="05000000000000000000" pitchFamily="2" charset="2"/>
              <a:buChar char="Ø"/>
            </a:pPr>
            <a:r>
              <a:rPr lang="cs-CZ" dirty="0"/>
              <a:t>Pečovatel podepisuje „svůj“ informovaný souhlas, </a:t>
            </a:r>
            <a:r>
              <a:rPr lang="cs-CZ" dirty="0" smtClean="0"/>
              <a:t>          kde </a:t>
            </a:r>
            <a:r>
              <a:rPr lang="cs-CZ" dirty="0"/>
              <a:t>vyjadřuje souhlas, že bude spolupracovat na KH</a:t>
            </a:r>
            <a:endParaRPr lang="cs-CZ" dirty="0" smtClean="0"/>
          </a:p>
          <a:p>
            <a:pPr marL="0" indent="0">
              <a:buNone/>
            </a:pPr>
            <a:endParaRPr lang="cs-CZ" dirty="0"/>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147569190"/>
      </p:ext>
    </p:extLst>
  </p:cSld>
  <p:clrMapOvr>
    <a:masterClrMapping/>
  </p:clrMapOvr>
  <p:transition>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88740"/>
            <a:ext cx="8229600" cy="5445606"/>
          </a:xfrm>
        </p:spPr>
        <p:txBody>
          <a:bodyPr>
            <a:normAutofit lnSpcReduction="10000"/>
          </a:bodyPr>
          <a:lstStyle/>
          <a:p>
            <a:pPr marL="0" indent="0">
              <a:buNone/>
            </a:pPr>
            <a:r>
              <a:rPr lang="cs-CZ" b="1" u="sng" dirty="0"/>
              <a:t>Informace v případě zařazování pacientů neschopných udělit souhlas</a:t>
            </a:r>
            <a:r>
              <a:rPr lang="cs-CZ" b="1" dirty="0"/>
              <a:t> (pacienti v bezvědomí) </a:t>
            </a:r>
            <a:endParaRPr lang="cs-CZ" b="1" dirty="0" smtClean="0"/>
          </a:p>
          <a:p>
            <a:pPr lvl="1">
              <a:buFont typeface="Wingdings" panose="05000000000000000000" pitchFamily="2" charset="2"/>
              <a:buChar char="Ø"/>
            </a:pPr>
            <a:r>
              <a:rPr lang="cs-CZ" dirty="0" smtClean="0"/>
              <a:t>Postup zařazování pacientů v bezvědomí musí být uveden v protokolu a musí být dáno </a:t>
            </a:r>
            <a:r>
              <a:rPr lang="cs-CZ" dirty="0"/>
              <a:t>souhlasné stanovisko etické komise k danému </a:t>
            </a:r>
            <a:r>
              <a:rPr lang="cs-CZ" dirty="0" smtClean="0"/>
              <a:t>KH, </a:t>
            </a:r>
            <a:r>
              <a:rPr lang="cs-CZ" dirty="0"/>
              <a:t>které obsahuje výslovné vyjádření </a:t>
            </a:r>
            <a:r>
              <a:rPr lang="cs-CZ" dirty="0" smtClean="0"/>
              <a:t>k postupu </a:t>
            </a:r>
            <a:r>
              <a:rPr lang="cs-CZ" dirty="0"/>
              <a:t>zařazování subjektů </a:t>
            </a:r>
            <a:r>
              <a:rPr lang="cs-CZ" dirty="0" smtClean="0"/>
              <a:t>hodnocení</a:t>
            </a:r>
          </a:p>
          <a:p>
            <a:pPr lvl="1">
              <a:buFont typeface="Wingdings" panose="05000000000000000000" pitchFamily="2" charset="2"/>
              <a:buChar char="Ø"/>
            </a:pPr>
            <a:r>
              <a:rPr lang="cs-CZ" b="1" dirty="0" smtClean="0"/>
              <a:t>Doporučujeme </a:t>
            </a:r>
            <a:r>
              <a:rPr lang="cs-CZ" b="1" dirty="0"/>
              <a:t>získat souhlas osoby blízké</a:t>
            </a:r>
            <a:r>
              <a:rPr lang="cs-CZ" dirty="0"/>
              <a:t>, je-li </a:t>
            </a:r>
            <a:r>
              <a:rPr lang="cs-CZ" dirty="0" smtClean="0"/>
              <a:t>dostupná </a:t>
            </a:r>
            <a:r>
              <a:rPr lang="cs-CZ" dirty="0"/>
              <a:t>Tento souhlas nenahrazuje souhlas samotného </a:t>
            </a:r>
            <a:r>
              <a:rPr lang="cs-CZ" dirty="0" smtClean="0"/>
              <a:t>pacienta </a:t>
            </a:r>
          </a:p>
          <a:p>
            <a:pPr lvl="1">
              <a:buFont typeface="Wingdings" panose="05000000000000000000" pitchFamily="2" charset="2"/>
              <a:buChar char="Ø"/>
            </a:pPr>
            <a:r>
              <a:rPr lang="cs-CZ" b="1" dirty="0" smtClean="0"/>
              <a:t>Požadujeme </a:t>
            </a:r>
            <a:r>
              <a:rPr lang="cs-CZ" b="1" dirty="0"/>
              <a:t>souhlas nezávislého </a:t>
            </a:r>
            <a:r>
              <a:rPr lang="cs-CZ" b="1" dirty="0" smtClean="0"/>
              <a:t>svědka, </a:t>
            </a:r>
            <a:r>
              <a:rPr lang="cs-CZ" dirty="0" smtClean="0"/>
              <a:t>který </a:t>
            </a:r>
            <a:r>
              <a:rPr lang="cs-CZ" dirty="0"/>
              <a:t>svým podpisem potvrdí, že byl subjekt hodnocení zařazen </a:t>
            </a:r>
            <a:r>
              <a:rPr lang="cs-CZ" dirty="0" smtClean="0"/>
              <a:t>v souladu </a:t>
            </a:r>
            <a:r>
              <a:rPr lang="cs-CZ" dirty="0"/>
              <a:t>s postupem popsaným v protokolu a schváleným etickou komisí (datum, jméno + podpis</a:t>
            </a:r>
            <a:r>
              <a:rPr lang="cs-CZ" dirty="0" smtClean="0"/>
              <a:t>)</a:t>
            </a:r>
          </a:p>
          <a:p>
            <a:pPr lvl="1">
              <a:buFont typeface="Wingdings" panose="05000000000000000000" pitchFamily="2" charset="2"/>
              <a:buChar char="Ø"/>
            </a:pPr>
            <a:r>
              <a:rPr lang="cs-CZ" dirty="0" smtClean="0"/>
              <a:t>Nutné získat souhlas subjektu hodnocení/oprávněného zástupce s pokračováním v KH, jakmile to bude možné</a:t>
            </a:r>
            <a:endParaRPr lang="cs-CZ" dirty="0"/>
          </a:p>
          <a:p>
            <a:pPr lvl="1">
              <a:buFont typeface="Wingdings" panose="05000000000000000000" pitchFamily="2" charset="2"/>
              <a:buChar char="Ø"/>
            </a:pPr>
            <a:endParaRPr lang="cs-CZ" dirty="0"/>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240547247"/>
      </p:ext>
    </p:extLst>
  </p:cSld>
  <p:clrMapOvr>
    <a:masterClrMapping/>
  </p:clrMapOvr>
  <p:transition>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88739"/>
            <a:ext cx="8229600" cy="5445605"/>
          </a:xfrm>
        </p:spPr>
        <p:txBody>
          <a:bodyPr>
            <a:normAutofit lnSpcReduction="10000"/>
          </a:bodyPr>
          <a:lstStyle/>
          <a:p>
            <a:pPr marL="0" indent="0">
              <a:buNone/>
            </a:pPr>
            <a:r>
              <a:rPr lang="cs-CZ" b="1" u="sng" dirty="0"/>
              <a:t>Informace v případě zařazování pacientů neschopných psát a/nebo číst </a:t>
            </a:r>
            <a:endParaRPr lang="cs-CZ" b="1" u="sng" dirty="0" smtClean="0"/>
          </a:p>
          <a:p>
            <a:pPr marL="0" indent="0">
              <a:buNone/>
            </a:pPr>
            <a:r>
              <a:rPr lang="cs-CZ" sz="2400" b="1" dirty="0"/>
              <a:t>Pokud osoba není schopna </a:t>
            </a:r>
            <a:r>
              <a:rPr lang="cs-CZ" sz="2400" b="1" dirty="0" smtClean="0"/>
              <a:t>číst</a:t>
            </a:r>
          </a:p>
          <a:p>
            <a:pPr lvl="1">
              <a:buFont typeface="Wingdings" panose="05000000000000000000" pitchFamily="2" charset="2"/>
              <a:buChar char="Ø"/>
            </a:pPr>
            <a:r>
              <a:rPr lang="cs-CZ" dirty="0" smtClean="0"/>
              <a:t>Potvrdí </a:t>
            </a:r>
            <a:r>
              <a:rPr lang="cs-CZ" dirty="0"/>
              <a:t>přečtení textu informací pacientovi svým podpisem nezávislý </a:t>
            </a:r>
            <a:r>
              <a:rPr lang="cs-CZ" dirty="0" smtClean="0"/>
              <a:t>svědek</a:t>
            </a:r>
          </a:p>
          <a:p>
            <a:pPr lvl="1">
              <a:buFont typeface="Wingdings" panose="05000000000000000000" pitchFamily="2" charset="2"/>
              <a:buChar char="Ø"/>
            </a:pPr>
            <a:r>
              <a:rPr lang="cs-CZ" dirty="0" smtClean="0"/>
              <a:t>Svědek </a:t>
            </a:r>
            <a:r>
              <a:rPr lang="cs-CZ" dirty="0"/>
              <a:t>uvede, že subjekt hodnocení souhlasí se svým zařazením do KH, dále uvede své jméno, datum a </a:t>
            </a:r>
            <a:r>
              <a:rPr lang="cs-CZ" dirty="0" smtClean="0"/>
              <a:t>podpis</a:t>
            </a:r>
          </a:p>
          <a:p>
            <a:pPr lvl="1">
              <a:buFont typeface="Wingdings" panose="05000000000000000000" pitchFamily="2" charset="2"/>
              <a:buChar char="Ø"/>
            </a:pPr>
            <a:r>
              <a:rPr lang="cs-CZ" dirty="0"/>
              <a:t>Subjekt hodnocení v případě souhlasu s účastí v KH podepíše informovaný </a:t>
            </a:r>
            <a:r>
              <a:rPr lang="cs-CZ" dirty="0" smtClean="0"/>
              <a:t>souhlas</a:t>
            </a:r>
            <a:endParaRPr lang="cs-CZ" b="1" dirty="0" smtClean="0"/>
          </a:p>
          <a:p>
            <a:pPr marL="0" indent="0">
              <a:buNone/>
            </a:pPr>
            <a:r>
              <a:rPr lang="cs-CZ" sz="2400" b="1" dirty="0" smtClean="0"/>
              <a:t>Pokud </a:t>
            </a:r>
            <a:r>
              <a:rPr lang="cs-CZ" sz="2400" b="1" dirty="0"/>
              <a:t>osoba není schopna psát</a:t>
            </a:r>
          </a:p>
          <a:p>
            <a:pPr lvl="1">
              <a:buFont typeface="Wingdings" panose="05000000000000000000" pitchFamily="2" charset="2"/>
              <a:buChar char="Ø"/>
            </a:pPr>
            <a:r>
              <a:rPr lang="cs-CZ" dirty="0" smtClean="0"/>
              <a:t>Potvrdí </a:t>
            </a:r>
            <a:r>
              <a:rPr lang="cs-CZ" dirty="0"/>
              <a:t>svým podpisem v </a:t>
            </a:r>
            <a:r>
              <a:rPr lang="cs-CZ" dirty="0" smtClean="0"/>
              <a:t>IP/IS souhlas subjektu hodnocení </a:t>
            </a:r>
            <a:r>
              <a:rPr lang="cs-CZ" dirty="0"/>
              <a:t>nezávislý svědek</a:t>
            </a:r>
          </a:p>
          <a:p>
            <a:pPr lvl="1">
              <a:buFont typeface="Wingdings" panose="05000000000000000000" pitchFamily="2" charset="2"/>
              <a:buChar char="Ø"/>
            </a:pPr>
            <a:r>
              <a:rPr lang="cs-CZ" dirty="0" smtClean="0"/>
              <a:t>Svědek </a:t>
            </a:r>
            <a:r>
              <a:rPr lang="cs-CZ" dirty="0"/>
              <a:t>uvede, že subjekt hodnocení souhlasí se svým zařazením do KH, dále uvede své jméno, datum a podpis</a:t>
            </a:r>
            <a:endParaRPr lang="cs-CZ" sz="2400" b="1" dirty="0" smtClean="0"/>
          </a:p>
          <a:p>
            <a:pPr marL="0" indent="0">
              <a:buNone/>
            </a:pPr>
            <a:endParaRPr lang="cs-CZ" u="sng"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872384277"/>
      </p:ext>
    </p:extLst>
  </p:cSld>
  <p:clrMapOvr>
    <a:masterClrMapping/>
  </p:clrMapOvr>
  <p:transition>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992350"/>
            <a:ext cx="8229600" cy="906480"/>
          </a:xfrm>
        </p:spPr>
        <p:txBody>
          <a:bodyPr>
            <a:normAutofit fontScale="90000"/>
          </a:bodyPr>
          <a:lstStyle/>
          <a:p>
            <a:pPr algn="ctr"/>
            <a:r>
              <a:rPr lang="cs-CZ" dirty="0"/>
              <a:t>Nově předkládané verze informací v průběhu klinického hodnocení </a:t>
            </a:r>
          </a:p>
        </p:txBody>
      </p:sp>
      <p:sp>
        <p:nvSpPr>
          <p:cNvPr id="3" name="Zástupný symbol pro obsah 2"/>
          <p:cNvSpPr>
            <a:spLocks noGrp="1"/>
          </p:cNvSpPr>
          <p:nvPr>
            <p:ph idx="1"/>
          </p:nvPr>
        </p:nvSpPr>
        <p:spPr>
          <a:xfrm>
            <a:off x="457200" y="2117180"/>
            <a:ext cx="8229600" cy="4417164"/>
          </a:xfrm>
        </p:spPr>
        <p:txBody>
          <a:bodyPr>
            <a:normAutofit fontScale="85000" lnSpcReduction="20000"/>
          </a:bodyPr>
          <a:lstStyle/>
          <a:p>
            <a:pPr>
              <a:buFont typeface="Wingdings" panose="05000000000000000000" pitchFamily="2" charset="2"/>
              <a:buChar char="Ø"/>
            </a:pPr>
            <a:r>
              <a:rPr lang="cs-CZ" dirty="0"/>
              <a:t>Aktualizované verze </a:t>
            </a:r>
            <a:r>
              <a:rPr lang="cs-CZ" dirty="0" smtClean="0"/>
              <a:t>IP/IS se </a:t>
            </a:r>
            <a:r>
              <a:rPr lang="cs-CZ" dirty="0"/>
              <a:t>SÚKL předkládají k posouzení </a:t>
            </a:r>
            <a:r>
              <a:rPr lang="cs-CZ" dirty="0" smtClean="0"/>
              <a:t/>
            </a:r>
            <a:br>
              <a:rPr lang="cs-CZ" dirty="0" smtClean="0"/>
            </a:br>
            <a:r>
              <a:rPr lang="cs-CZ" dirty="0" smtClean="0"/>
              <a:t>s </a:t>
            </a:r>
            <a:r>
              <a:rPr lang="cs-CZ" dirty="0"/>
              <a:t>vyznačením změn, tzv. „revizí</a:t>
            </a:r>
            <a:r>
              <a:rPr lang="cs-CZ" dirty="0" smtClean="0"/>
              <a:t>“</a:t>
            </a:r>
          </a:p>
          <a:p>
            <a:pPr>
              <a:buFont typeface="Wingdings" panose="05000000000000000000" pitchFamily="2" charset="2"/>
              <a:buChar char="Ø"/>
            </a:pPr>
            <a:r>
              <a:rPr lang="cs-CZ" dirty="0"/>
              <a:t>Požadujeme změny vyznačit oproti předchozí verzi </a:t>
            </a:r>
            <a:r>
              <a:rPr lang="cs-CZ" dirty="0" smtClean="0"/>
              <a:t>i v dokumentu</a:t>
            </a:r>
            <a:r>
              <a:rPr lang="cs-CZ" dirty="0"/>
              <a:t>, který je pak přímo předkládán subjektům hodnocení, kteří již podepisovali předchozí </a:t>
            </a:r>
            <a:r>
              <a:rPr lang="cs-CZ" dirty="0" smtClean="0"/>
              <a:t>verzi</a:t>
            </a:r>
          </a:p>
          <a:p>
            <a:pPr>
              <a:buFont typeface="Wingdings" panose="05000000000000000000" pitchFamily="2" charset="2"/>
              <a:buChar char="Ø"/>
            </a:pPr>
            <a:r>
              <a:rPr lang="cs-CZ" dirty="0"/>
              <a:t>Každá nová verze informací musí mít další posloupné číslo verze a aktuální datum jeho </a:t>
            </a:r>
            <a:r>
              <a:rPr lang="cs-CZ" dirty="0" smtClean="0"/>
              <a:t>vzniku</a:t>
            </a:r>
          </a:p>
          <a:p>
            <a:pPr>
              <a:buFont typeface="Wingdings" panose="05000000000000000000" pitchFamily="2" charset="2"/>
              <a:buChar char="Ø"/>
            </a:pPr>
            <a:r>
              <a:rPr lang="cs-CZ" dirty="0" smtClean="0"/>
              <a:t>Není </a:t>
            </a:r>
            <a:r>
              <a:rPr lang="cs-CZ" dirty="0"/>
              <a:t>možné ignorovat a zrušit předchozí změny, které byly  vyžadovány </a:t>
            </a:r>
            <a:r>
              <a:rPr lang="cs-CZ" dirty="0" smtClean="0"/>
              <a:t>SÚKL </a:t>
            </a:r>
            <a:r>
              <a:rPr lang="cs-CZ" dirty="0"/>
              <a:t>či EK </a:t>
            </a:r>
            <a:r>
              <a:rPr lang="cs-CZ" dirty="0" smtClean="0"/>
              <a:t>při </a:t>
            </a:r>
            <a:r>
              <a:rPr lang="cs-CZ" dirty="0"/>
              <a:t>schvalování </a:t>
            </a:r>
            <a:r>
              <a:rPr lang="cs-CZ" dirty="0" smtClean="0"/>
              <a:t>předchozí verze</a:t>
            </a:r>
          </a:p>
          <a:p>
            <a:pPr>
              <a:buFont typeface="Wingdings" panose="05000000000000000000" pitchFamily="2" charset="2"/>
              <a:buChar char="Ø"/>
            </a:pPr>
            <a:r>
              <a:rPr lang="cs-CZ" dirty="0" smtClean="0"/>
              <a:t>Pokud je </a:t>
            </a:r>
            <a:r>
              <a:rPr lang="cs-CZ" dirty="0"/>
              <a:t>již do KH ukončen nábor nových subjektů hodnocení, je ve specifických případech požadováno předkládání pouze dodatků k informacím, v kterých budou uvedeny pouze změněné skutečnosti</a:t>
            </a:r>
            <a:endParaRPr lang="cs-CZ" dirty="0" smtClean="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798517922"/>
      </p:ext>
    </p:extLst>
  </p:cSld>
  <p:clrMapOvr>
    <a:masterClrMapping/>
  </p:clrMapOvr>
  <p:transition>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268760"/>
            <a:ext cx="8229600" cy="4851240"/>
          </a:xfrm>
        </p:spPr>
        <p:txBody>
          <a:bodyPr/>
          <a:lstStyle/>
          <a:p>
            <a:pPr marL="0" indent="0">
              <a:buNone/>
            </a:pPr>
            <a:r>
              <a:rPr lang="cs-CZ" b="1" u="sng" dirty="0" smtClean="0"/>
              <a:t>IP/IS </a:t>
            </a:r>
            <a:r>
              <a:rPr lang="cs-CZ" b="1" u="sng" dirty="0"/>
              <a:t>pro již zařazené pacienty </a:t>
            </a:r>
            <a:endParaRPr lang="cs-CZ" b="1" u="sng" dirty="0" smtClean="0"/>
          </a:p>
          <a:p>
            <a:pPr>
              <a:buFont typeface="Wingdings" panose="05000000000000000000" pitchFamily="2" charset="2"/>
              <a:buChar char="Ø"/>
            </a:pPr>
            <a:r>
              <a:rPr lang="cs-CZ" sz="2600" dirty="0" smtClean="0"/>
              <a:t>Lze </a:t>
            </a:r>
            <a:r>
              <a:rPr lang="cs-CZ" sz="2600" dirty="0"/>
              <a:t>upravit buď formou dodatku k </a:t>
            </a:r>
            <a:r>
              <a:rPr lang="cs-CZ" sz="2600" dirty="0" smtClean="0"/>
              <a:t>IP/IS, </a:t>
            </a:r>
            <a:r>
              <a:rPr lang="cs-CZ" sz="2600" dirty="0"/>
              <a:t>ve kterém budou uveden pouze výčet aktuálních změn nebo formou dokumentu </a:t>
            </a:r>
            <a:r>
              <a:rPr lang="cs-CZ" sz="2600" dirty="0" smtClean="0"/>
              <a:t>IP/IS </a:t>
            </a:r>
            <a:r>
              <a:rPr lang="cs-CZ" sz="2600" dirty="0"/>
              <a:t>s barevně vyznačenými změnami oproti verzi předchozí, tedy tzv. </a:t>
            </a:r>
            <a:r>
              <a:rPr lang="cs-CZ" sz="2600" b="1" dirty="0"/>
              <a:t>highlight </a:t>
            </a:r>
            <a:r>
              <a:rPr lang="cs-CZ" sz="2600" b="1" dirty="0" smtClean="0"/>
              <a:t>verze </a:t>
            </a:r>
            <a:endParaRPr lang="cs-CZ" sz="2600" b="1" dirty="0"/>
          </a:p>
          <a:p>
            <a:pPr>
              <a:buFont typeface="Wingdings" panose="05000000000000000000" pitchFamily="2" charset="2"/>
              <a:buChar char="Ø"/>
            </a:pPr>
            <a:r>
              <a:rPr lang="cs-CZ" sz="2600" dirty="0"/>
              <a:t>Tzv. </a:t>
            </a:r>
            <a:r>
              <a:rPr lang="cs-CZ" sz="2600" b="1" dirty="0"/>
              <a:t>Highlight verze </a:t>
            </a:r>
            <a:r>
              <a:rPr lang="cs-CZ" sz="2600" dirty="0"/>
              <a:t>musí mít v záhlaví či v zápatí jasně uvedeno, že se jedná o verzi dokumentu </a:t>
            </a:r>
            <a:r>
              <a:rPr lang="cs-CZ" sz="2600" dirty="0" smtClean="0"/>
              <a:t>IP/IS </a:t>
            </a:r>
            <a:r>
              <a:rPr lang="cs-CZ" sz="2600" dirty="0"/>
              <a:t>pro již zařazené </a:t>
            </a:r>
            <a:r>
              <a:rPr lang="cs-CZ" sz="2600" dirty="0" smtClean="0"/>
              <a:t>pacienty</a:t>
            </a:r>
          </a:p>
          <a:p>
            <a:pPr marL="342900" lvl="1" indent="-342900">
              <a:buFont typeface="Wingdings" panose="05000000000000000000" pitchFamily="2" charset="2"/>
              <a:buChar char="Ø"/>
            </a:pPr>
            <a:r>
              <a:rPr lang="cs-CZ" sz="2600" dirty="0"/>
              <a:t>Pokud se nejedná o závažnou bezpečnostní informaci </a:t>
            </a:r>
            <a:r>
              <a:rPr lang="cs-CZ" sz="2600" dirty="0" smtClean="0"/>
              <a:t>či </a:t>
            </a:r>
            <a:r>
              <a:rPr lang="cs-CZ" sz="2600" dirty="0"/>
              <a:t>zásadní změnu v provádění KH, pak toto není nutné </a:t>
            </a:r>
            <a:r>
              <a:rPr lang="cs-CZ" sz="2600" dirty="0" smtClean="0"/>
              <a:t>u IP/IS </a:t>
            </a:r>
            <a:r>
              <a:rPr lang="cs-CZ" sz="2600" dirty="0"/>
              <a:t>pro nezletilé</a:t>
            </a:r>
          </a:p>
          <a:p>
            <a:pPr>
              <a:buFont typeface="Wingdings" panose="05000000000000000000" pitchFamily="2" charset="2"/>
              <a:buChar char="Ø"/>
            </a:pPr>
            <a:endParaRPr lang="cs-CZ" b="1" dirty="0"/>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026311059"/>
      </p:ext>
    </p:extLst>
  </p:cSld>
  <p:clrMapOvr>
    <a:masterClrMapping/>
  </p:clrMapOvr>
  <p:transition>
    <p:fad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20. 5. 2016</a:t>
            </a:r>
            <a:endParaRPr lang="cs-CZ" dirty="0"/>
          </a:p>
        </p:txBody>
      </p:sp>
      <p:sp>
        <p:nvSpPr>
          <p:cNvPr id="4" name="Zástupný symbol pro zápatí 3"/>
          <p:cNvSpPr>
            <a:spLocks noGrp="1"/>
          </p:cNvSpPr>
          <p:nvPr>
            <p:ph type="ftr" sz="quarter" idx="3"/>
          </p:nvPr>
        </p:nvSpPr>
        <p:spPr/>
        <p:txBody>
          <a:bodyPr/>
          <a:lstStyle/>
          <a:p>
            <a:r>
              <a:rPr lang="cs-CZ" smtClean="0"/>
              <a:t>© 2016  STÁTNÍ ÚSTAV PRO KONTROLU LÉČIV</a:t>
            </a:r>
            <a:endParaRPr lang="cs-CZ" dirty="0"/>
          </a:p>
        </p:txBody>
      </p:sp>
      <p:sp>
        <p:nvSpPr>
          <p:cNvPr id="7" name="Nadpis 1"/>
          <p:cNvSpPr txBox="1">
            <a:spLocks/>
          </p:cNvSpPr>
          <p:nvPr/>
        </p:nvSpPr>
        <p:spPr>
          <a:xfrm>
            <a:off x="457200" y="1440000"/>
            <a:ext cx="8229600" cy="503835"/>
          </a:xfrm>
          <a:prstGeom prst="rect">
            <a:avLst/>
          </a:prstGeom>
        </p:spPr>
        <p:txBody>
          <a:bodyPr>
            <a:normAutofit fontScale="900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b="0" smtClean="0"/>
              <a:t>Verze tracking changes</a:t>
            </a:r>
            <a:endParaRPr lang="cs-CZ" b="0" dirty="0"/>
          </a:p>
        </p:txBody>
      </p:sp>
      <p:sp>
        <p:nvSpPr>
          <p:cNvPr id="8" name="Zástupný symbol pro datum 2"/>
          <p:cNvSpPr txBox="1">
            <a:spLocks/>
          </p:cNvSpPr>
          <p:nvPr/>
        </p:nvSpPr>
        <p:spPr>
          <a:xfrm>
            <a:off x="6876000" y="6356350"/>
            <a:ext cx="1800000" cy="360000"/>
          </a:xfrm>
          <a:prstGeom prst="rect">
            <a:avLst/>
          </a:prstGeom>
        </p:spPr>
        <p:txBody>
          <a:bodyPr vert="horz" lIns="91440" tIns="45720" rIns="91440" bIns="45720" rtlCol="0" anchor="ctr"/>
          <a:lstStyle>
            <a:defPPr>
              <a:defRPr lang="cs-CZ"/>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120C1DF-DD4D-4AC8-8A41-F7756179ED69}" type="datetime1">
              <a:rPr lang="cs-CZ" smtClean="0"/>
              <a:pPr/>
              <a:t>25.5.2016</a:t>
            </a:fld>
            <a:endParaRPr lang="cs-CZ" dirty="0"/>
          </a:p>
        </p:txBody>
      </p:sp>
      <p:sp>
        <p:nvSpPr>
          <p:cNvPr id="10" name="Zástupný symbol pro číslo snímku 4"/>
          <p:cNvSpPr txBox="1">
            <a:spLocks/>
          </p:cNvSpPr>
          <p:nvPr/>
        </p:nvSpPr>
        <p:spPr>
          <a:xfrm>
            <a:off x="7560000" y="540000"/>
            <a:ext cx="1080000" cy="216000"/>
          </a:xfrm>
          <a:prstGeom prst="rect">
            <a:avLst/>
          </a:prstGeom>
        </p:spPr>
        <p:txBody>
          <a:bodyPr vert="horz" lIns="0" tIns="0" rIns="0" bIns="0" rtlCol="0" anchor="t" anchorCtr="0"/>
          <a:lstStyle>
            <a:defPPr>
              <a:defRPr lang="cs-CZ"/>
            </a:defPPr>
            <a:lvl1pPr marL="0" algn="r" defTabSz="914400" rtl="0" eaLnBrk="1" latinLnBrk="0" hangingPunct="1">
              <a:defRPr sz="900" b="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F7E86AA-FCC7-45ED-BAA9-A02C04DFE918}" type="slidenum">
              <a:rPr lang="cs-CZ" smtClean="0"/>
              <a:pPr/>
              <a:t>74</a:t>
            </a:fld>
            <a:endParaRPr lang="cs-CZ" dirty="0"/>
          </a:p>
        </p:txBody>
      </p:sp>
      <p:pic>
        <p:nvPicPr>
          <p:cNvPr id="1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250" y="2562224"/>
            <a:ext cx="8953500" cy="21269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944569777"/>
      </p:ext>
    </p:extLst>
  </p:cSld>
  <p:clrMapOvr>
    <a:masterClrMapping/>
  </p:clrMapOvr>
  <p:transition>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20. 5. 2016</a:t>
            </a:r>
            <a:endParaRPr lang="cs-CZ" dirty="0"/>
          </a:p>
        </p:txBody>
      </p:sp>
      <p:sp>
        <p:nvSpPr>
          <p:cNvPr id="4" name="Zástupný symbol pro zápatí 3"/>
          <p:cNvSpPr>
            <a:spLocks noGrp="1"/>
          </p:cNvSpPr>
          <p:nvPr>
            <p:ph type="ftr" sz="quarter" idx="3"/>
          </p:nvPr>
        </p:nvSpPr>
        <p:spPr/>
        <p:txBody>
          <a:bodyPr/>
          <a:lstStyle/>
          <a:p>
            <a:r>
              <a:rPr lang="cs-CZ" smtClean="0"/>
              <a:t>© 2016  STÁTNÍ ÚSTAV PRO KONTROLU LÉČIV</a:t>
            </a:r>
            <a:endParaRPr lang="cs-CZ" dirty="0"/>
          </a:p>
        </p:txBody>
      </p:sp>
      <p:sp>
        <p:nvSpPr>
          <p:cNvPr id="6" name="Nadpis 1"/>
          <p:cNvSpPr txBox="1">
            <a:spLocks/>
          </p:cNvSpPr>
          <p:nvPr/>
        </p:nvSpPr>
        <p:spPr>
          <a:xfrm>
            <a:off x="521550" y="953725"/>
            <a:ext cx="8229600" cy="503835"/>
          </a:xfrm>
          <a:prstGeom prst="rect">
            <a:avLst/>
          </a:prstGeom>
        </p:spPr>
        <p:txBody>
          <a:bodyPr>
            <a:normAutofit fontScale="900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b="0" smtClean="0"/>
              <a:t>Tzv. Highlight verze</a:t>
            </a:r>
            <a:endParaRPr lang="cs-CZ" b="0" dirty="0"/>
          </a:p>
        </p:txBody>
      </p:sp>
      <p:sp>
        <p:nvSpPr>
          <p:cNvPr id="7" name="Zástupný symbol pro datum 2"/>
          <p:cNvSpPr txBox="1">
            <a:spLocks/>
          </p:cNvSpPr>
          <p:nvPr/>
        </p:nvSpPr>
        <p:spPr>
          <a:xfrm>
            <a:off x="6876000" y="6356350"/>
            <a:ext cx="1800000" cy="360000"/>
          </a:xfrm>
          <a:prstGeom prst="rect">
            <a:avLst/>
          </a:prstGeom>
        </p:spPr>
        <p:txBody>
          <a:bodyPr vert="horz" lIns="91440" tIns="45720" rIns="91440" bIns="45720" rtlCol="0" anchor="ctr"/>
          <a:lstStyle>
            <a:defPPr>
              <a:defRPr lang="cs-CZ"/>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120C1DF-DD4D-4AC8-8A41-F7756179ED69}" type="datetime1">
              <a:rPr lang="cs-CZ" smtClean="0"/>
              <a:pPr/>
              <a:t>25.5.2016</a:t>
            </a:fld>
            <a:endParaRPr lang="cs-CZ" dirty="0"/>
          </a:p>
        </p:txBody>
      </p:sp>
      <p:sp>
        <p:nvSpPr>
          <p:cNvPr id="9" name="Zástupný symbol pro číslo snímku 4"/>
          <p:cNvSpPr txBox="1">
            <a:spLocks/>
          </p:cNvSpPr>
          <p:nvPr/>
        </p:nvSpPr>
        <p:spPr>
          <a:xfrm>
            <a:off x="7560000" y="540000"/>
            <a:ext cx="1080000" cy="216000"/>
          </a:xfrm>
          <a:prstGeom prst="rect">
            <a:avLst/>
          </a:prstGeom>
        </p:spPr>
        <p:txBody>
          <a:bodyPr vert="horz" lIns="0" tIns="0" rIns="0" bIns="0" rtlCol="0" anchor="t" anchorCtr="0"/>
          <a:lstStyle>
            <a:defPPr>
              <a:defRPr lang="cs-CZ"/>
            </a:defPPr>
            <a:lvl1pPr marL="0" algn="r" defTabSz="914400" rtl="0" eaLnBrk="1" latinLnBrk="0" hangingPunct="1">
              <a:defRPr sz="900" b="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F7E86AA-FCC7-45ED-BAA9-A02C04DFE918}" type="slidenum">
              <a:rPr lang="cs-CZ" smtClean="0"/>
              <a:pPr/>
              <a:t>75</a:t>
            </a:fld>
            <a:endParaRPr lang="cs-CZ" dirty="0"/>
          </a:p>
        </p:txBody>
      </p:sp>
      <p:pic>
        <p:nvPicPr>
          <p:cNvPr id="10"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9923" y="1448780"/>
            <a:ext cx="7356856" cy="48029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4009167482"/>
      </p:ext>
    </p:extLst>
  </p:cSld>
  <p:clrMapOvr>
    <a:masterClrMapping/>
  </p:clrMapOvr>
  <p:transition>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1129397"/>
            <a:ext cx="8229600" cy="999205"/>
          </a:xfrm>
        </p:spPr>
        <p:txBody>
          <a:bodyPr/>
          <a:lstStyle/>
          <a:p>
            <a:pPr algn="ctr"/>
            <a:r>
              <a:rPr lang="cs-CZ" dirty="0"/>
              <a:t>Ostatní typy informací pro subjekty hodnocení</a:t>
            </a:r>
          </a:p>
        </p:txBody>
      </p:sp>
      <p:sp>
        <p:nvSpPr>
          <p:cNvPr id="3" name="Zástupný symbol pro obsah 2"/>
          <p:cNvSpPr>
            <a:spLocks noGrp="1"/>
          </p:cNvSpPr>
          <p:nvPr>
            <p:ph idx="1"/>
          </p:nvPr>
        </p:nvSpPr>
        <p:spPr>
          <a:xfrm>
            <a:off x="457200" y="2303875"/>
            <a:ext cx="8229600" cy="3816125"/>
          </a:xfrm>
        </p:spPr>
        <p:txBody>
          <a:bodyPr>
            <a:normAutofit/>
          </a:bodyPr>
          <a:lstStyle/>
          <a:p>
            <a:pPr marL="0" indent="0">
              <a:buNone/>
            </a:pPr>
            <a:r>
              <a:rPr lang="cs-CZ" sz="2600" dirty="0"/>
              <a:t>SÚKL schvaluje jen ty informace pro pacienty (popřípadě pro zdravé dobrovolníky, rodiče/zástupce či opatrovníky), které se týkají souhlasu subjektu s účastí v KH, popřípadě </a:t>
            </a:r>
            <a:r>
              <a:rPr lang="cs-CZ" sz="2600" dirty="0" smtClean="0"/>
              <a:t>v podstudiích </a:t>
            </a:r>
            <a:r>
              <a:rPr lang="cs-CZ" sz="2600" dirty="0"/>
              <a:t>definovaných protokolem (např. farmakokinetická podstudie</a:t>
            </a:r>
            <a:r>
              <a:rPr lang="cs-CZ" sz="2600" dirty="0" smtClean="0"/>
              <a:t>)</a:t>
            </a:r>
            <a:endParaRPr lang="cs-CZ" sz="26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402781747"/>
      </p:ext>
    </p:extLst>
  </p:cSld>
  <p:clrMapOvr>
    <a:masterClrMapping/>
  </p:clrMapOvr>
  <p:transition>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088740"/>
            <a:ext cx="8229600" cy="5267610"/>
          </a:xfrm>
        </p:spPr>
        <p:txBody>
          <a:bodyPr>
            <a:normAutofit fontScale="92500" lnSpcReduction="10000"/>
          </a:bodyPr>
          <a:lstStyle/>
          <a:p>
            <a:pPr marL="0" indent="0">
              <a:buNone/>
            </a:pPr>
            <a:r>
              <a:rPr lang="cs-CZ" b="1" dirty="0"/>
              <a:t>Příklady jiných typů dokumentů informací, které SÚKL neposuzuje a neschvaluje</a:t>
            </a:r>
            <a:r>
              <a:rPr lang="cs-CZ" b="1" dirty="0" smtClean="0"/>
              <a:t>:</a:t>
            </a:r>
          </a:p>
          <a:p>
            <a:pPr>
              <a:buFont typeface="Wingdings" panose="05000000000000000000" pitchFamily="2" charset="2"/>
              <a:buChar char="q"/>
            </a:pPr>
            <a:r>
              <a:rPr lang="cs-CZ" dirty="0" smtClean="0"/>
              <a:t>Prohlášení </a:t>
            </a:r>
            <a:r>
              <a:rPr lang="cs-CZ" dirty="0"/>
              <a:t>o odstoupení z klinického hodnocení</a:t>
            </a:r>
          </a:p>
          <a:p>
            <a:pPr>
              <a:buFont typeface="Wingdings" panose="05000000000000000000" pitchFamily="2" charset="2"/>
              <a:buChar char="q"/>
            </a:pPr>
            <a:r>
              <a:rPr lang="cs-CZ" dirty="0"/>
              <a:t>Informace/informovaný souhlas se zplnomocněním </a:t>
            </a:r>
            <a:r>
              <a:rPr lang="cs-CZ" dirty="0" smtClean="0"/>
              <a:t/>
            </a:r>
            <a:br>
              <a:rPr lang="cs-CZ" dirty="0" smtClean="0"/>
            </a:br>
            <a:r>
              <a:rPr lang="cs-CZ" dirty="0" smtClean="0"/>
              <a:t>ke </a:t>
            </a:r>
            <a:r>
              <a:rPr lang="cs-CZ" dirty="0"/>
              <a:t>kontaktu s těhotnou partnerkou pacienta/zdravého dobrovolníka</a:t>
            </a:r>
          </a:p>
          <a:p>
            <a:pPr>
              <a:buFont typeface="Wingdings" panose="05000000000000000000" pitchFamily="2" charset="2"/>
              <a:buChar char="q"/>
            </a:pPr>
            <a:r>
              <a:rPr lang="cs-CZ" dirty="0"/>
              <a:t>Informace/informovaný souhlas pro partnerky mužů účastnících se klinického hodnocení</a:t>
            </a:r>
          </a:p>
          <a:p>
            <a:pPr>
              <a:buFont typeface="Wingdings" panose="05000000000000000000" pitchFamily="2" charset="2"/>
              <a:buChar char="q"/>
            </a:pPr>
            <a:r>
              <a:rPr lang="cs-CZ" dirty="0"/>
              <a:t>Informace pro těhotnou partnerku a formulář souhlasu </a:t>
            </a:r>
            <a:r>
              <a:rPr lang="cs-CZ" dirty="0" smtClean="0"/>
              <a:t>s poskytnutím údajů</a:t>
            </a:r>
          </a:p>
          <a:p>
            <a:pPr>
              <a:buFont typeface="Wingdings" panose="05000000000000000000" pitchFamily="2" charset="2"/>
              <a:buChar char="q"/>
            </a:pPr>
            <a:r>
              <a:rPr lang="cs-CZ" dirty="0"/>
              <a:t>Informace/informovaný souhlas se zkušebním snímkováním pomocí magnetické rezonance pro účely hodnocení kvality snímků</a:t>
            </a:r>
          </a:p>
          <a:p>
            <a:pPr>
              <a:buFont typeface="Wingdings" panose="05000000000000000000" pitchFamily="2" charset="2"/>
              <a:buChar char="q"/>
            </a:pPr>
            <a:endParaRPr lang="cs-CZ" dirty="0"/>
          </a:p>
          <a:p>
            <a:pPr marL="0" indent="0">
              <a:buNone/>
            </a:pPr>
            <a:endParaRPr lang="cs-CZ" b="1" dirty="0"/>
          </a:p>
          <a:p>
            <a:endParaRPr lang="cs-CZ"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1652369086"/>
      </p:ext>
    </p:extLst>
  </p:cSld>
  <p:clrMapOvr>
    <a:masterClrMapping/>
  </p:clrMapOvr>
  <p:transition>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57200" y="1358770"/>
            <a:ext cx="8229600" cy="4979580"/>
          </a:xfrm>
        </p:spPr>
        <p:txBody>
          <a:bodyPr>
            <a:noAutofit/>
          </a:bodyPr>
          <a:lstStyle/>
          <a:p>
            <a:pPr>
              <a:buFont typeface="Wingdings" panose="05000000000000000000" pitchFamily="2" charset="2"/>
              <a:buChar char="q"/>
            </a:pPr>
            <a:r>
              <a:rPr lang="cs-CZ" sz="2600" dirty="0" smtClean="0"/>
              <a:t>Informace/informovaný </a:t>
            </a:r>
            <a:r>
              <a:rPr lang="cs-CZ" sz="2600" dirty="0"/>
              <a:t>souhlas se zpracováním osobních údajů</a:t>
            </a:r>
          </a:p>
          <a:p>
            <a:pPr>
              <a:buFont typeface="Wingdings" panose="05000000000000000000" pitchFamily="2" charset="2"/>
              <a:buChar char="q"/>
            </a:pPr>
            <a:r>
              <a:rPr lang="cs-CZ" sz="2600" dirty="0"/>
              <a:t>Vyjádření pacienta/zdravého dobrovolníka při ukončení užívání studijní léčby</a:t>
            </a:r>
          </a:p>
          <a:p>
            <a:pPr>
              <a:buFont typeface="Wingdings" panose="05000000000000000000" pitchFamily="2" charset="2"/>
              <a:buChar char="q"/>
            </a:pPr>
            <a:r>
              <a:rPr lang="cs-CZ" sz="2600" dirty="0"/>
              <a:t>Informace/informovaný souhlas s využitím služby volitelných textových zpráv</a:t>
            </a:r>
          </a:p>
          <a:p>
            <a:pPr>
              <a:buFont typeface="Wingdings" panose="05000000000000000000" pitchFamily="2" charset="2"/>
              <a:buChar char="q"/>
            </a:pPr>
            <a:r>
              <a:rPr lang="cs-CZ" sz="2600" dirty="0"/>
              <a:t>Informace/informovaný souhlas s použitím fotografií </a:t>
            </a:r>
            <a:r>
              <a:rPr lang="cs-CZ" sz="2600" dirty="0" smtClean="0"/>
              <a:t/>
            </a:r>
            <a:br>
              <a:rPr lang="cs-CZ" sz="2600" dirty="0" smtClean="0"/>
            </a:br>
            <a:r>
              <a:rPr lang="cs-CZ" sz="2600" dirty="0" smtClean="0"/>
              <a:t>pro </a:t>
            </a:r>
            <a:r>
              <a:rPr lang="cs-CZ" sz="2600" dirty="0"/>
              <a:t>vzdělávací účely</a:t>
            </a:r>
          </a:p>
          <a:p>
            <a:pPr marL="0" indent="0">
              <a:buNone/>
            </a:pPr>
            <a:r>
              <a:rPr lang="cs-CZ" sz="2600" dirty="0"/>
              <a:t>K těmto dokumentům se vyjadřuje pouze etická </a:t>
            </a:r>
            <a:r>
              <a:rPr lang="cs-CZ" sz="2600" dirty="0" smtClean="0"/>
              <a:t>komise</a:t>
            </a:r>
            <a:endParaRPr lang="cs-CZ" sz="26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8" name="Zástupný symbol pro text 6"/>
          <p:cNvSpPr>
            <a:spLocks noGrp="1"/>
          </p:cNvSpPr>
          <p:nvPr>
            <p:ph type="body" sz="quarter" idx="13"/>
          </p:nvPr>
        </p:nvSpPr>
        <p:spPr>
          <a:xfrm>
            <a:off x="2186735" y="548680"/>
            <a:ext cx="5850650" cy="225320"/>
          </a:xfrm>
        </p:spPr>
        <p:txBody>
          <a:bodyPr/>
          <a:lstStyle/>
          <a:p>
            <a:r>
              <a:rPr lang="cs-CZ" cap="all" dirty="0"/>
              <a:t>Náležitosti informací pro pacienty/Informovaného souhlasu + </a:t>
            </a:r>
            <a:r>
              <a:rPr lang="cs-CZ" sz="1100" cap="all" dirty="0"/>
              <a:t>Nejčastější chyby </a:t>
            </a:r>
            <a:endParaRPr lang="cs-CZ" dirty="0"/>
          </a:p>
        </p:txBody>
      </p:sp>
    </p:spTree>
    <p:extLst>
      <p:ext uri="{BB962C8B-B14F-4D97-AF65-F5344CB8AC3E}">
        <p14:creationId xmlns:p14="http://schemas.microsoft.com/office/powerpoint/2010/main" val="3901741257"/>
      </p:ext>
    </p:extLst>
  </p:cSld>
  <p:clrMapOvr>
    <a:masterClrMapping/>
  </p:clrMapOvr>
  <p:transition>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1241630" y="2130425"/>
            <a:ext cx="7398370" cy="1440000"/>
          </a:xfrm>
        </p:spPr>
        <p:txBody>
          <a:bodyPr>
            <a:noAutofit/>
          </a:bodyPr>
          <a:lstStyle/>
          <a:p>
            <a:pPr algn="r"/>
            <a:r>
              <a:rPr lang="cs-CZ" sz="4400" cap="all" dirty="0" smtClean="0"/>
              <a:t>povinnosti a odpovědnost</a:t>
            </a:r>
            <a:r>
              <a:rPr lang="en-GB" sz="4400" cap="all" dirty="0" smtClean="0"/>
              <a:t> ZKOU</a:t>
            </a:r>
            <a:r>
              <a:rPr lang="cs-CZ" sz="4400" cap="all" dirty="0" smtClean="0"/>
              <a:t>ŠEJÍCÍHO</a:t>
            </a:r>
            <a:endParaRPr lang="cs-CZ" sz="4400" cap="all" dirty="0">
              <a:solidFill>
                <a:schemeClr val="bg1"/>
              </a:solidFill>
            </a:endParaRPr>
          </a:p>
        </p:txBody>
      </p:sp>
      <p:sp>
        <p:nvSpPr>
          <p:cNvPr id="15" name="Podnadpis 14"/>
          <p:cNvSpPr>
            <a:spLocks noGrp="1"/>
          </p:cNvSpPr>
          <p:nvPr>
            <p:ph type="subTitle" idx="1"/>
          </p:nvPr>
        </p:nvSpPr>
        <p:spPr>
          <a:xfrm>
            <a:off x="2160000" y="4194084"/>
            <a:ext cx="6480000" cy="1385915"/>
          </a:xfrm>
        </p:spPr>
        <p:txBody>
          <a:bodyPr>
            <a:normAutofit/>
          </a:bodyPr>
          <a:lstStyle/>
          <a:p>
            <a:pPr algn="r"/>
            <a:r>
              <a:rPr lang="cs-CZ" sz="2200" dirty="0" smtClean="0">
                <a:solidFill>
                  <a:schemeClr val="bg1"/>
                </a:solidFill>
              </a:rPr>
              <a:t>MUDr. Karolína Klieštiková</a:t>
            </a:r>
          </a:p>
          <a:p>
            <a:pPr algn="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20. 5. 2016</a:t>
            </a:r>
            <a:endParaRPr lang="cs-CZ"/>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7" name="Zástupný symbol pro text 6"/>
          <p:cNvSpPr>
            <a:spLocks noGrp="1"/>
          </p:cNvSpPr>
          <p:nvPr>
            <p:ph type="body" sz="quarter" idx="13"/>
          </p:nvPr>
        </p:nvSpPr>
        <p:spPr/>
        <p:txBody>
          <a:bodyPr/>
          <a:lstStyle/>
          <a:p>
            <a:endParaRPr lang="cs-CZ" dirty="0"/>
          </a:p>
        </p:txBody>
      </p:sp>
    </p:spTree>
    <p:extLst>
      <p:ext uri="{BB962C8B-B14F-4D97-AF65-F5344CB8AC3E}">
        <p14:creationId xmlns:p14="http://schemas.microsoft.com/office/powerpoint/2010/main" val="2764929980"/>
      </p:ext>
    </p:extLst>
  </p:cSld>
  <p:clrMapOvr>
    <a:masterClrMapping/>
  </p:clrMapOvr>
  <p:transition>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431540" y="1043735"/>
            <a:ext cx="8229600" cy="810090"/>
          </a:xfrm>
        </p:spPr>
        <p:txBody>
          <a:bodyPr>
            <a:normAutofit/>
          </a:bodyPr>
          <a:lstStyle/>
          <a:p>
            <a:r>
              <a:rPr lang="cs-CZ" sz="3400" u="sng" dirty="0" smtClean="0"/>
              <a:t>Zkoušející</a:t>
            </a:r>
            <a:endParaRPr lang="cs-CZ" sz="3400" u="sng" dirty="0"/>
          </a:p>
        </p:txBody>
      </p:sp>
      <p:sp>
        <p:nvSpPr>
          <p:cNvPr id="20" name="Zástupný symbol pro obsah 19"/>
          <p:cNvSpPr>
            <a:spLocks noGrp="1"/>
          </p:cNvSpPr>
          <p:nvPr>
            <p:ph idx="1"/>
          </p:nvPr>
        </p:nvSpPr>
        <p:spPr>
          <a:xfrm>
            <a:off x="457200" y="1898830"/>
            <a:ext cx="8229600" cy="4221170"/>
          </a:xfrm>
        </p:spPr>
        <p:txBody>
          <a:bodyPr>
            <a:normAutofit/>
          </a:bodyPr>
          <a:lstStyle/>
          <a:p>
            <a:r>
              <a:rPr lang="cs-CZ" dirty="0" smtClean="0"/>
              <a:t>Lékař  nebo stomatolog</a:t>
            </a:r>
          </a:p>
          <a:p>
            <a:pPr lvl="1">
              <a:buFont typeface="Wingdings" panose="05000000000000000000" pitchFamily="2" charset="2"/>
              <a:buChar char="§"/>
            </a:pPr>
            <a:r>
              <a:rPr lang="cs-CZ" dirty="0" smtClean="0"/>
              <a:t>Patřičná kvalifikace – minim. atestace</a:t>
            </a:r>
          </a:p>
          <a:p>
            <a:pPr lvl="1">
              <a:buFont typeface="Wingdings" panose="05000000000000000000" pitchFamily="2" charset="2"/>
              <a:buChar char="§"/>
            </a:pPr>
            <a:r>
              <a:rPr lang="cs-CZ" dirty="0" smtClean="0"/>
              <a:t>Přiměřená praxe a zkušenosti</a:t>
            </a:r>
          </a:p>
          <a:p>
            <a:pPr marL="457200" lvl="1" indent="0">
              <a:buNone/>
            </a:pPr>
            <a:endParaRPr lang="cs-CZ" sz="1200" dirty="0" smtClean="0"/>
          </a:p>
          <a:p>
            <a:r>
              <a:rPr lang="cs-CZ" dirty="0" smtClean="0"/>
              <a:t>Zkoušejícího si vybírá zadavatel</a:t>
            </a:r>
          </a:p>
          <a:p>
            <a:pPr marL="0" indent="0">
              <a:buNone/>
            </a:pPr>
            <a:endParaRPr lang="cs-CZ" sz="1500" dirty="0" smtClean="0"/>
          </a:p>
          <a:p>
            <a:r>
              <a:rPr lang="cs-CZ" dirty="0"/>
              <a:t>Je-li zaměstnancem ZZ - získá souhlas poskytovatele zdravotních služeb s prováděním KH</a:t>
            </a:r>
          </a:p>
          <a:p>
            <a:endParaRPr lang="cs-CZ" sz="1500" dirty="0"/>
          </a:p>
          <a:p>
            <a:r>
              <a:rPr lang="cs-CZ" dirty="0" smtClean="0"/>
              <a:t>Plná odpovědnost za vedení KH v centru</a:t>
            </a: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dirty="0" smtClean="0"/>
              <a:t>© 2016  STÁTNÍ ÚSTAV PRO KONTROLU LÉČIV</a:t>
            </a:r>
            <a:endParaRPr lang="cs-CZ" dirty="0"/>
          </a:p>
        </p:txBody>
      </p:sp>
      <p:sp>
        <p:nvSpPr>
          <p:cNvPr id="21" name="Zástupný symbol pro text 20"/>
          <p:cNvSpPr>
            <a:spLocks noGrp="1"/>
          </p:cNvSpPr>
          <p:nvPr>
            <p:ph type="body" sz="quarter" idx="13"/>
          </p:nvPr>
        </p:nvSpPr>
        <p:spPr/>
        <p:txBody>
          <a:bodyPr/>
          <a:lstStyle/>
          <a:p>
            <a:r>
              <a:rPr lang="cs-CZ" dirty="0"/>
              <a:t>P</a:t>
            </a:r>
            <a:r>
              <a:rPr lang="cs-CZ" dirty="0" smtClean="0"/>
              <a:t>ovinnosti a odpovědnost zkoušejícího</a:t>
            </a:r>
            <a:endParaRPr lang="cs-CZ" dirty="0"/>
          </a:p>
        </p:txBody>
      </p:sp>
    </p:spTree>
    <p:extLst>
      <p:ext uri="{BB962C8B-B14F-4D97-AF65-F5344CB8AC3E}">
        <p14:creationId xmlns:p14="http://schemas.microsoft.com/office/powerpoint/2010/main" val="3652066965"/>
      </p:ext>
    </p:extLst>
  </p:cSld>
  <p:clrMapOvr>
    <a:masterClrMapping/>
  </p:clrMapOvr>
  <p:transition>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6545" y="818710"/>
            <a:ext cx="8229600" cy="1143000"/>
          </a:xfrm>
        </p:spPr>
        <p:txBody>
          <a:bodyPr>
            <a:normAutofit/>
          </a:bodyPr>
          <a:lstStyle/>
          <a:p>
            <a:r>
              <a:rPr lang="cs-CZ" sz="3400" u="sng" dirty="0"/>
              <a:t>Základní činnosti zkoušejícího (1)</a:t>
            </a:r>
          </a:p>
        </p:txBody>
      </p:sp>
      <p:sp>
        <p:nvSpPr>
          <p:cNvPr id="3" name="Zástupný symbol pro obsah 2"/>
          <p:cNvSpPr>
            <a:spLocks noGrp="1"/>
          </p:cNvSpPr>
          <p:nvPr>
            <p:ph idx="1"/>
          </p:nvPr>
        </p:nvSpPr>
        <p:spPr>
          <a:xfrm>
            <a:off x="457200" y="2213865"/>
            <a:ext cx="8229600" cy="3906135"/>
          </a:xfrm>
        </p:spPr>
        <p:txBody>
          <a:bodyPr/>
          <a:lstStyle/>
          <a:p>
            <a:r>
              <a:rPr lang="cs-CZ" b="1" dirty="0" smtClean="0"/>
              <a:t>Znát a dodržovat zásady správné klinické praxe a právní předpisy</a:t>
            </a:r>
          </a:p>
          <a:p>
            <a:pPr lvl="1">
              <a:buFont typeface="Wingdings" panose="05000000000000000000" pitchFamily="2" charset="2"/>
              <a:buChar char="§"/>
            </a:pPr>
            <a:r>
              <a:rPr lang="cs-CZ" b="1" dirty="0" smtClean="0"/>
              <a:t>Zákon o léčivech</a:t>
            </a:r>
          </a:p>
          <a:p>
            <a:pPr lvl="1">
              <a:buFont typeface="Wingdings" panose="05000000000000000000" pitchFamily="2" charset="2"/>
              <a:buChar char="§"/>
            </a:pPr>
            <a:r>
              <a:rPr lang="cs-CZ" b="1" dirty="0" smtClean="0"/>
              <a:t>Vyhláška správné klinické praxe</a:t>
            </a:r>
          </a:p>
          <a:p>
            <a:pPr lvl="1">
              <a:buFont typeface="Wingdings" panose="05000000000000000000" pitchFamily="2" charset="2"/>
              <a:buChar char="§"/>
            </a:pPr>
            <a:r>
              <a:rPr lang="cs-CZ" b="1" dirty="0" smtClean="0"/>
              <a:t>ICH E6 – </a:t>
            </a:r>
            <a:r>
              <a:rPr lang="cs-CZ" b="1" dirty="0" err="1" smtClean="0"/>
              <a:t>Good</a:t>
            </a:r>
            <a:r>
              <a:rPr lang="cs-CZ" b="1" dirty="0" smtClean="0"/>
              <a:t> </a:t>
            </a:r>
            <a:r>
              <a:rPr lang="cs-CZ" b="1" dirty="0" err="1" smtClean="0"/>
              <a:t>Clinical</a:t>
            </a:r>
            <a:r>
              <a:rPr lang="cs-CZ" b="1" dirty="0" smtClean="0"/>
              <a:t> </a:t>
            </a:r>
            <a:r>
              <a:rPr lang="cs-CZ" b="1" dirty="0" err="1" smtClean="0"/>
              <a:t>Practice</a:t>
            </a:r>
            <a:endParaRPr lang="cs-CZ" b="1" dirty="0" smtClean="0"/>
          </a:p>
          <a:p>
            <a:pPr lvl="1">
              <a:buFont typeface="Wingdings" panose="05000000000000000000" pitchFamily="2" charset="2"/>
              <a:buChar char="§"/>
            </a:pPr>
            <a:r>
              <a:rPr lang="cs-CZ" b="1" dirty="0" smtClean="0"/>
              <a:t>Helsinská deklarace</a:t>
            </a:r>
          </a:p>
          <a:p>
            <a:pPr marL="457200" lvl="1" indent="0">
              <a:buNone/>
            </a:pPr>
            <a:r>
              <a:rPr lang="cs-CZ" b="1" dirty="0" smtClean="0"/>
              <a:t>Znalost stvrzuje podpisem protokolu</a:t>
            </a:r>
            <a:endParaRPr lang="cs-CZ" b="1" dirty="0"/>
          </a:p>
          <a:p>
            <a:pPr lvl="1">
              <a:buFont typeface="Wingdings" panose="05000000000000000000" pitchFamily="2" charset="2"/>
              <a:buChar char="§"/>
            </a:pPr>
            <a:endParaRPr lang="cs-CZ" b="1" dirty="0" smtClean="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Povinnosti a odpovědnost zkoušejícího</a:t>
            </a:r>
          </a:p>
          <a:p>
            <a:endParaRPr lang="cs-CZ" dirty="0"/>
          </a:p>
        </p:txBody>
      </p:sp>
    </p:spTree>
    <p:extLst>
      <p:ext uri="{BB962C8B-B14F-4D97-AF65-F5344CB8AC3E}">
        <p14:creationId xmlns:p14="http://schemas.microsoft.com/office/powerpoint/2010/main" val="1775785169"/>
      </p:ext>
    </p:extLst>
  </p:cSld>
  <p:clrMapOvr>
    <a:masterClrMapping/>
  </p:clrMapOvr>
  <p:transition>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683695"/>
            <a:ext cx="8229600" cy="1143000"/>
          </a:xfrm>
        </p:spPr>
        <p:txBody>
          <a:bodyPr>
            <a:normAutofit/>
          </a:bodyPr>
          <a:lstStyle/>
          <a:p>
            <a:r>
              <a:rPr lang="cs-CZ" sz="3400" u="sng" dirty="0"/>
              <a:t>Základní činnosti zkoušejícího </a:t>
            </a:r>
            <a:r>
              <a:rPr lang="cs-CZ" sz="3400" u="sng" dirty="0" smtClean="0"/>
              <a:t>(2)</a:t>
            </a:r>
            <a:endParaRPr lang="cs-CZ" sz="3400" u="sng" dirty="0"/>
          </a:p>
        </p:txBody>
      </p:sp>
      <p:sp>
        <p:nvSpPr>
          <p:cNvPr id="3" name="Zástupný symbol pro obsah 2"/>
          <p:cNvSpPr>
            <a:spLocks noGrp="1"/>
          </p:cNvSpPr>
          <p:nvPr>
            <p:ph idx="1"/>
          </p:nvPr>
        </p:nvSpPr>
        <p:spPr>
          <a:xfrm>
            <a:off x="431540" y="1943835"/>
            <a:ext cx="8229600" cy="4050450"/>
          </a:xfrm>
        </p:spPr>
        <p:txBody>
          <a:bodyPr>
            <a:normAutofit/>
          </a:bodyPr>
          <a:lstStyle/>
          <a:p>
            <a:r>
              <a:rPr lang="cs-CZ" dirty="0"/>
              <a:t>Obeznámí se s </a:t>
            </a:r>
            <a:r>
              <a:rPr lang="cs-CZ" dirty="0" smtClean="0"/>
              <a:t>dokumentací KH </a:t>
            </a:r>
            <a:r>
              <a:rPr lang="cs-CZ" dirty="0"/>
              <a:t>– </a:t>
            </a:r>
            <a:r>
              <a:rPr lang="cs-CZ" dirty="0" smtClean="0"/>
              <a:t>protokol, dodatky, IB, CRF</a:t>
            </a:r>
          </a:p>
          <a:p>
            <a:pPr marL="0" indent="0">
              <a:buNone/>
            </a:pPr>
            <a:endParaRPr lang="cs-CZ" sz="1500" dirty="0"/>
          </a:p>
          <a:p>
            <a:r>
              <a:rPr lang="cs-CZ" dirty="0"/>
              <a:t>Získá  informovaný souhlas </a:t>
            </a:r>
            <a:r>
              <a:rPr lang="cs-CZ" dirty="0" smtClean="0"/>
              <a:t>SH před jeho zařazením </a:t>
            </a:r>
            <a:r>
              <a:rPr lang="cs-CZ" dirty="0"/>
              <a:t>do </a:t>
            </a:r>
            <a:r>
              <a:rPr lang="cs-CZ" dirty="0" smtClean="0"/>
              <a:t>studie – seznámí se s dokumentací pro SH</a:t>
            </a:r>
          </a:p>
          <a:p>
            <a:pPr marL="0" indent="0">
              <a:buNone/>
            </a:pPr>
            <a:endParaRPr lang="cs-CZ" sz="1500" dirty="0" smtClean="0"/>
          </a:p>
          <a:p>
            <a:r>
              <a:rPr lang="cs-CZ" dirty="0" smtClean="0"/>
              <a:t>S hodnoceným LP - </a:t>
            </a:r>
            <a:r>
              <a:rPr lang="cs-CZ" dirty="0"/>
              <a:t>protokol, dodatky, </a:t>
            </a:r>
            <a:r>
              <a:rPr lang="cs-CZ" dirty="0" smtClean="0"/>
              <a:t>IB, event. farmaceutickým manuálem</a:t>
            </a:r>
            <a:endParaRPr lang="cs-CZ" dirty="0"/>
          </a:p>
          <a:p>
            <a:pPr marL="0" indent="0">
              <a:buNone/>
            </a:pPr>
            <a:endParaRPr lang="cs-CZ" dirty="0" smtClean="0"/>
          </a:p>
          <a:p>
            <a:endParaRPr lang="cs-CZ" dirty="0" smtClean="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Povinnosti a odpovědnost zkoušejícího</a:t>
            </a:r>
          </a:p>
          <a:p>
            <a:endParaRPr lang="cs-CZ" dirty="0"/>
          </a:p>
        </p:txBody>
      </p:sp>
    </p:spTree>
    <p:extLst>
      <p:ext uri="{BB962C8B-B14F-4D97-AF65-F5344CB8AC3E}">
        <p14:creationId xmlns:p14="http://schemas.microsoft.com/office/powerpoint/2010/main" val="3517982382"/>
      </p:ext>
    </p:extLst>
  </p:cSld>
  <p:clrMapOvr>
    <a:masterClrMapping/>
  </p:clrMapOvr>
  <p:transition>
    <p:fad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683695"/>
            <a:ext cx="8229600" cy="1143000"/>
          </a:xfrm>
        </p:spPr>
        <p:txBody>
          <a:bodyPr>
            <a:normAutofit/>
          </a:bodyPr>
          <a:lstStyle/>
          <a:p>
            <a:r>
              <a:rPr lang="cs-CZ" sz="3400" u="sng" dirty="0"/>
              <a:t>Základní činnosti zkoušejícího </a:t>
            </a:r>
            <a:r>
              <a:rPr lang="cs-CZ" sz="3400" u="sng" dirty="0" smtClean="0"/>
              <a:t>(3)</a:t>
            </a:r>
            <a:endParaRPr lang="cs-CZ" sz="3400" u="sng" dirty="0"/>
          </a:p>
        </p:txBody>
      </p:sp>
      <p:sp>
        <p:nvSpPr>
          <p:cNvPr id="3" name="Zástupný symbol pro obsah 2"/>
          <p:cNvSpPr>
            <a:spLocks noGrp="1"/>
          </p:cNvSpPr>
          <p:nvPr>
            <p:ph idx="1"/>
          </p:nvPr>
        </p:nvSpPr>
        <p:spPr>
          <a:xfrm>
            <a:off x="431540" y="1943835"/>
            <a:ext cx="8229600" cy="4050450"/>
          </a:xfrm>
        </p:spPr>
        <p:txBody>
          <a:bodyPr>
            <a:normAutofit/>
          </a:bodyPr>
          <a:lstStyle/>
          <a:p>
            <a:r>
              <a:rPr lang="cs-CZ" b="1" u="sng" dirty="0" smtClean="0"/>
              <a:t>Výběr </a:t>
            </a:r>
            <a:r>
              <a:rPr lang="cs-CZ" b="1" u="sng" dirty="0"/>
              <a:t>spolupracujících osob</a:t>
            </a:r>
          </a:p>
          <a:p>
            <a:pPr lvl="1">
              <a:buFont typeface="Wingdings" pitchFamily="2" charset="2"/>
              <a:buChar char="§"/>
            </a:pPr>
            <a:r>
              <a:rPr lang="cs-CZ" sz="2600" b="1" dirty="0">
                <a:solidFill>
                  <a:schemeClr val="tx1">
                    <a:lumMod val="75000"/>
                  </a:schemeClr>
                </a:solidFill>
              </a:rPr>
              <a:t>Písemný seznam </a:t>
            </a:r>
            <a:r>
              <a:rPr lang="cs-CZ" sz="2600" dirty="0">
                <a:solidFill>
                  <a:schemeClr val="tx1">
                    <a:lumMod val="75000"/>
                  </a:schemeClr>
                </a:solidFill>
              </a:rPr>
              <a:t>spolupracovníků a jim svěřených úkolů</a:t>
            </a:r>
          </a:p>
          <a:p>
            <a:pPr lvl="1">
              <a:buFont typeface="Wingdings" pitchFamily="2" charset="2"/>
              <a:buChar char="§"/>
            </a:pPr>
            <a:r>
              <a:rPr lang="cs-CZ" sz="2600" dirty="0">
                <a:solidFill>
                  <a:schemeClr val="tx1">
                    <a:lumMod val="75000"/>
                  </a:schemeClr>
                </a:solidFill>
              </a:rPr>
              <a:t>Přesné stanovení odpovědnosti a kompetencí</a:t>
            </a:r>
          </a:p>
          <a:p>
            <a:pPr lvl="1">
              <a:buFont typeface="Wingdings" pitchFamily="2" charset="2"/>
              <a:buChar char="§"/>
            </a:pPr>
            <a:r>
              <a:rPr lang="cs-CZ" sz="2600" dirty="0">
                <a:solidFill>
                  <a:schemeClr val="tx1">
                    <a:lumMod val="75000"/>
                  </a:schemeClr>
                </a:solidFill>
              </a:rPr>
              <a:t>Odpovídá za jejich informování v potřebném rozsahu              pro svěřené činnosti</a:t>
            </a:r>
          </a:p>
          <a:p>
            <a:pPr lvl="1">
              <a:buFont typeface="Wingdings" pitchFamily="2" charset="2"/>
              <a:buChar char="§"/>
            </a:pPr>
            <a:r>
              <a:rPr lang="cs-CZ" sz="2600" dirty="0">
                <a:solidFill>
                  <a:schemeClr val="tx1">
                    <a:lumMod val="75000"/>
                  </a:schemeClr>
                </a:solidFill>
              </a:rPr>
              <a:t>Zdokumentováno proškolení</a:t>
            </a:r>
          </a:p>
          <a:p>
            <a:endParaRPr lang="cs-CZ" dirty="0" smtClean="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Povinnosti a odpovědnost zkoušejícího</a:t>
            </a:r>
          </a:p>
          <a:p>
            <a:endParaRPr lang="cs-CZ" dirty="0"/>
          </a:p>
        </p:txBody>
      </p:sp>
    </p:spTree>
    <p:extLst>
      <p:ext uri="{BB962C8B-B14F-4D97-AF65-F5344CB8AC3E}">
        <p14:creationId xmlns:p14="http://schemas.microsoft.com/office/powerpoint/2010/main" val="3822070670"/>
      </p:ext>
    </p:extLst>
  </p:cSld>
  <p:clrMapOvr>
    <a:masterClrMapping/>
  </p:clrMapOvr>
  <p:transition>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6545" y="908720"/>
            <a:ext cx="8229600" cy="810090"/>
          </a:xfrm>
        </p:spPr>
        <p:txBody>
          <a:bodyPr>
            <a:normAutofit/>
          </a:bodyPr>
          <a:lstStyle/>
          <a:p>
            <a:r>
              <a:rPr lang="cs-CZ" sz="3400" u="sng" dirty="0"/>
              <a:t>Základní činnosti zkoušejícího </a:t>
            </a:r>
            <a:r>
              <a:rPr lang="cs-CZ" sz="3400" u="sng" dirty="0" smtClean="0"/>
              <a:t>(4)</a:t>
            </a:r>
            <a:endParaRPr lang="cs-CZ" sz="3400" u="sng" dirty="0"/>
          </a:p>
        </p:txBody>
      </p:sp>
      <p:sp>
        <p:nvSpPr>
          <p:cNvPr id="3" name="Zástupný symbol pro obsah 2"/>
          <p:cNvSpPr>
            <a:spLocks noGrp="1"/>
          </p:cNvSpPr>
          <p:nvPr>
            <p:ph idx="1"/>
          </p:nvPr>
        </p:nvSpPr>
        <p:spPr>
          <a:xfrm>
            <a:off x="457200" y="2258870"/>
            <a:ext cx="8229600" cy="3861130"/>
          </a:xfrm>
        </p:spPr>
        <p:txBody>
          <a:bodyPr>
            <a:normAutofit/>
          </a:bodyPr>
          <a:lstStyle/>
          <a:p>
            <a:r>
              <a:rPr lang="cs-CZ" dirty="0" smtClean="0"/>
              <a:t>Zajistí přiměřenou lékařskou péči v případě nežádoucí příhody</a:t>
            </a:r>
          </a:p>
          <a:p>
            <a:r>
              <a:rPr lang="cs-CZ" dirty="0" smtClean="0"/>
              <a:t>V případě zjištění souběžně probíhajícího onemocnění informuje subjekt hodnocení</a:t>
            </a:r>
          </a:p>
          <a:p>
            <a:r>
              <a:rPr lang="cs-CZ" dirty="0" smtClean="0"/>
              <a:t>Informuje praktického lékaře SH o účasti v klinickém hodnocení v případě souhlasu subjektu</a:t>
            </a:r>
          </a:p>
          <a:p>
            <a:r>
              <a:rPr lang="cs-CZ" dirty="0" smtClean="0"/>
              <a:t>V </a:t>
            </a:r>
            <a:r>
              <a:rPr lang="cs-CZ" dirty="0"/>
              <a:t>případě předčasného odstoupení </a:t>
            </a:r>
            <a:r>
              <a:rPr lang="cs-CZ" dirty="0" smtClean="0"/>
              <a:t>SH - vyvine přiměřené úsilí ke zjištění  důvodů</a:t>
            </a:r>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smtClean="0"/>
              <a:t>Povinnosti </a:t>
            </a:r>
            <a:r>
              <a:rPr lang="cs-CZ" dirty="0"/>
              <a:t>a </a:t>
            </a:r>
            <a:r>
              <a:rPr lang="cs-CZ" dirty="0" smtClean="0"/>
              <a:t>odpovědnost zkoušejícího </a:t>
            </a:r>
            <a:endParaRPr lang="cs-CZ" dirty="0"/>
          </a:p>
          <a:p>
            <a:endParaRPr lang="cs-CZ" dirty="0"/>
          </a:p>
        </p:txBody>
      </p:sp>
    </p:spTree>
    <p:extLst>
      <p:ext uri="{BB962C8B-B14F-4D97-AF65-F5344CB8AC3E}">
        <p14:creationId xmlns:p14="http://schemas.microsoft.com/office/powerpoint/2010/main" val="3443977470"/>
      </p:ext>
    </p:extLst>
  </p:cSld>
  <p:clrMapOvr>
    <a:masterClrMapping/>
  </p:clrMapOvr>
  <p:transition>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6545" y="818710"/>
            <a:ext cx="8229600" cy="917975"/>
          </a:xfrm>
        </p:spPr>
        <p:txBody>
          <a:bodyPr>
            <a:normAutofit/>
          </a:bodyPr>
          <a:lstStyle/>
          <a:p>
            <a:r>
              <a:rPr lang="cs-CZ" sz="3400" u="sng" dirty="0"/>
              <a:t>Základní činnosti zkoušejícího </a:t>
            </a:r>
            <a:r>
              <a:rPr lang="cs-CZ" sz="3400" u="sng" dirty="0" smtClean="0"/>
              <a:t>(5)</a:t>
            </a:r>
            <a:endParaRPr lang="cs-CZ" sz="3400" u="sng" dirty="0"/>
          </a:p>
        </p:txBody>
      </p:sp>
      <p:sp>
        <p:nvSpPr>
          <p:cNvPr id="3" name="Zástupný symbol pro obsah 2"/>
          <p:cNvSpPr>
            <a:spLocks noGrp="1"/>
          </p:cNvSpPr>
          <p:nvPr>
            <p:ph idx="1"/>
          </p:nvPr>
        </p:nvSpPr>
        <p:spPr>
          <a:xfrm>
            <a:off x="457200" y="1898830"/>
            <a:ext cx="8229600" cy="4221170"/>
          </a:xfrm>
        </p:spPr>
        <p:txBody>
          <a:bodyPr>
            <a:normAutofit fontScale="92500"/>
          </a:bodyPr>
          <a:lstStyle/>
          <a:p>
            <a:r>
              <a:rPr lang="cs-CZ" dirty="0" smtClean="0"/>
              <a:t>Vede záznamy o hodnoceném léčivém přípravku – dodávání, zásoby, užívání/vrácení LP u všech SH  </a:t>
            </a:r>
          </a:p>
          <a:p>
            <a:r>
              <a:rPr lang="cs-CZ" dirty="0" smtClean="0"/>
              <a:t>Zajistí, aby hodnocený LP byl používán výhradně  </a:t>
            </a:r>
          </a:p>
          <a:p>
            <a:pPr marL="0" indent="0">
              <a:buNone/>
            </a:pPr>
            <a:r>
              <a:rPr lang="cs-CZ" dirty="0"/>
              <a:t> </a:t>
            </a:r>
            <a:r>
              <a:rPr lang="cs-CZ" dirty="0" smtClean="0"/>
              <a:t>   v souladu s protokolem, zajistí informovanost SH  </a:t>
            </a:r>
          </a:p>
          <a:p>
            <a:pPr marL="0" indent="0">
              <a:buNone/>
            </a:pPr>
            <a:r>
              <a:rPr lang="cs-CZ" dirty="0"/>
              <a:t> </a:t>
            </a:r>
            <a:r>
              <a:rPr lang="cs-CZ" dirty="0" smtClean="0"/>
              <a:t>   o jeho správném používání a provádí kontrolu používání</a:t>
            </a:r>
          </a:p>
          <a:p>
            <a:r>
              <a:rPr lang="cs-CZ" dirty="0" smtClean="0"/>
              <a:t>Zajistí </a:t>
            </a:r>
            <a:r>
              <a:rPr lang="cs-CZ" dirty="0" err="1" smtClean="0"/>
              <a:t>odslepení</a:t>
            </a:r>
            <a:r>
              <a:rPr lang="cs-CZ" dirty="0" smtClean="0"/>
              <a:t> identifikačního kódu pouze v souladu  </a:t>
            </a:r>
          </a:p>
          <a:p>
            <a:pPr marL="0" indent="0">
              <a:buNone/>
            </a:pPr>
            <a:r>
              <a:rPr lang="cs-CZ" dirty="0"/>
              <a:t> </a:t>
            </a:r>
            <a:r>
              <a:rPr lang="cs-CZ" dirty="0" smtClean="0"/>
              <a:t>    s protokolem</a:t>
            </a:r>
          </a:p>
          <a:p>
            <a:r>
              <a:rPr lang="cs-CZ" dirty="0" smtClean="0"/>
              <a:t>Neprodleně informuje zadavatele o jakémkoliv předčasném </a:t>
            </a:r>
            <a:r>
              <a:rPr lang="cs-CZ" dirty="0" err="1" smtClean="0"/>
              <a:t>odslepení</a:t>
            </a:r>
            <a:r>
              <a:rPr lang="cs-CZ" dirty="0" smtClean="0"/>
              <a:t>, tuto skutečnost dokumentuje</a:t>
            </a: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a:t>P</a:t>
            </a:r>
            <a:r>
              <a:rPr lang="cs-CZ" dirty="0" smtClean="0"/>
              <a:t>ovinnosti </a:t>
            </a:r>
            <a:r>
              <a:rPr lang="cs-CZ" dirty="0"/>
              <a:t>a </a:t>
            </a:r>
            <a:r>
              <a:rPr lang="cs-CZ" dirty="0" smtClean="0"/>
              <a:t>odpovědnost zkoušejícího</a:t>
            </a:r>
            <a:endParaRPr lang="cs-CZ" dirty="0"/>
          </a:p>
          <a:p>
            <a:endParaRPr lang="cs-CZ" dirty="0"/>
          </a:p>
        </p:txBody>
      </p:sp>
    </p:spTree>
    <p:extLst>
      <p:ext uri="{BB962C8B-B14F-4D97-AF65-F5344CB8AC3E}">
        <p14:creationId xmlns:p14="http://schemas.microsoft.com/office/powerpoint/2010/main" val="3992492468"/>
      </p:ext>
    </p:extLst>
  </p:cSld>
  <p:clrMapOvr>
    <a:masterClrMapping/>
  </p:clrMapOvr>
  <p:transition>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6545" y="998730"/>
            <a:ext cx="8229600" cy="900100"/>
          </a:xfrm>
        </p:spPr>
        <p:txBody>
          <a:bodyPr/>
          <a:lstStyle/>
          <a:p>
            <a:r>
              <a:rPr lang="cs-CZ" u="sng" dirty="0" smtClean="0"/>
              <a:t>Informace pro pacienta/informovaný souhlas</a:t>
            </a:r>
            <a:endParaRPr lang="cs-CZ" u="sng" dirty="0"/>
          </a:p>
        </p:txBody>
      </p:sp>
      <p:sp>
        <p:nvSpPr>
          <p:cNvPr id="3" name="Zástupný symbol pro obsah 2"/>
          <p:cNvSpPr>
            <a:spLocks noGrp="1"/>
          </p:cNvSpPr>
          <p:nvPr>
            <p:ph idx="1"/>
          </p:nvPr>
        </p:nvSpPr>
        <p:spPr>
          <a:xfrm>
            <a:off x="476545" y="2033845"/>
            <a:ext cx="8229600" cy="4095055"/>
          </a:xfrm>
        </p:spPr>
        <p:txBody>
          <a:bodyPr>
            <a:normAutofit/>
          </a:bodyPr>
          <a:lstStyle/>
          <a:p>
            <a:r>
              <a:rPr lang="cs-CZ" dirty="0" smtClean="0"/>
              <a:t>Získat  informovaný souhlas před zařazením SH</a:t>
            </a:r>
          </a:p>
          <a:p>
            <a:pPr lvl="1">
              <a:buFont typeface="Wingdings" panose="05000000000000000000" pitchFamily="2" charset="2"/>
              <a:buChar char="§"/>
            </a:pPr>
            <a:r>
              <a:rPr lang="cs-CZ" dirty="0" smtClean="0"/>
              <a:t>Rozhovor se SH před podepsáním IP/IS</a:t>
            </a:r>
          </a:p>
          <a:p>
            <a:pPr lvl="1">
              <a:buFont typeface="Wingdings" panose="05000000000000000000" pitchFamily="2" charset="2"/>
              <a:buChar char="§"/>
            </a:pPr>
            <a:r>
              <a:rPr lang="cs-CZ" dirty="0" smtClean="0"/>
              <a:t>SH nesmí být nepatřičně ovlivňován k účasti nebo pokračování v KH</a:t>
            </a:r>
          </a:p>
          <a:p>
            <a:pPr lvl="1">
              <a:buFont typeface="Wingdings" panose="05000000000000000000" pitchFamily="2" charset="2"/>
              <a:buChar char="§"/>
            </a:pPr>
            <a:r>
              <a:rPr lang="cs-CZ" dirty="0" smtClean="0"/>
              <a:t>Poskytnout SH dostatečný čas k rozhodnutí o účasti v KH</a:t>
            </a:r>
          </a:p>
          <a:p>
            <a:pPr lvl="1">
              <a:buFont typeface="Wingdings" panose="05000000000000000000" pitchFamily="2" charset="2"/>
              <a:buChar char="§"/>
            </a:pPr>
            <a:r>
              <a:rPr lang="cs-CZ" dirty="0" smtClean="0"/>
              <a:t>Pro nezletilé získat souhlas obou rodičů</a:t>
            </a:r>
          </a:p>
          <a:p>
            <a:pPr lvl="1">
              <a:buFont typeface="Wingdings" panose="05000000000000000000" pitchFamily="2" charset="2"/>
              <a:buChar char="§"/>
            </a:pPr>
            <a:r>
              <a:rPr lang="cs-CZ" dirty="0" smtClean="0"/>
              <a:t>Poskytnout kontakt, na koho se může SH obrátit v případě dotazů</a:t>
            </a:r>
          </a:p>
          <a:p>
            <a:pPr lvl="1">
              <a:buFont typeface="Wingdings" panose="05000000000000000000" pitchFamily="2" charset="2"/>
              <a:buChar char="§"/>
            </a:pPr>
            <a:r>
              <a:rPr lang="cs-CZ" dirty="0" smtClean="0"/>
              <a:t>Více prezentace - MUDr. </a:t>
            </a:r>
            <a:r>
              <a:rPr lang="cs-CZ" dirty="0" err="1" smtClean="0"/>
              <a:t>Hrušková-Reinová</a:t>
            </a:r>
            <a:r>
              <a:rPr lang="cs-CZ" dirty="0" smtClean="0"/>
              <a:t>  </a:t>
            </a:r>
          </a:p>
          <a:p>
            <a:pPr lvl="1">
              <a:buFont typeface="Wingdings" panose="05000000000000000000" pitchFamily="2" charset="2"/>
              <a:buChar char="§"/>
            </a:pPr>
            <a:endParaRPr lang="cs-CZ" dirty="0" smtClean="0"/>
          </a:p>
          <a:p>
            <a:pPr marL="457200" lvl="1" indent="0">
              <a:buNone/>
            </a:pPr>
            <a:endParaRPr lang="cs-CZ" dirty="0" smtClean="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smtClean="0"/>
              <a:t>Povinnosti </a:t>
            </a:r>
            <a:r>
              <a:rPr lang="cs-CZ" dirty="0"/>
              <a:t>a zodpovědnost zkoušejícího</a:t>
            </a:r>
            <a:endParaRPr lang="en-GB" dirty="0"/>
          </a:p>
          <a:p>
            <a:endParaRPr lang="cs-CZ" dirty="0"/>
          </a:p>
        </p:txBody>
      </p:sp>
    </p:spTree>
    <p:extLst>
      <p:ext uri="{BB962C8B-B14F-4D97-AF65-F5344CB8AC3E}">
        <p14:creationId xmlns:p14="http://schemas.microsoft.com/office/powerpoint/2010/main" val="1498287262"/>
      </p:ext>
    </p:extLst>
  </p:cSld>
  <p:clrMapOvr>
    <a:masterClrMapping/>
  </p:clrMapOvr>
  <p:transition>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6545" y="773705"/>
            <a:ext cx="8229600" cy="945105"/>
          </a:xfrm>
        </p:spPr>
        <p:txBody>
          <a:bodyPr>
            <a:normAutofit/>
          </a:bodyPr>
          <a:lstStyle/>
          <a:p>
            <a:r>
              <a:rPr lang="cs-CZ" sz="3400" u="sng" dirty="0" smtClean="0"/>
              <a:t>Záznamy a zprávy</a:t>
            </a:r>
            <a:r>
              <a:rPr lang="en-GB" sz="3400" u="sng" dirty="0" smtClean="0"/>
              <a:t> (1)</a:t>
            </a:r>
            <a:endParaRPr lang="cs-CZ" sz="3400" u="sng" dirty="0"/>
          </a:p>
        </p:txBody>
      </p:sp>
      <p:sp>
        <p:nvSpPr>
          <p:cNvPr id="3" name="Zástupný symbol pro obsah 2"/>
          <p:cNvSpPr>
            <a:spLocks noGrp="1"/>
          </p:cNvSpPr>
          <p:nvPr>
            <p:ph idx="1"/>
          </p:nvPr>
        </p:nvSpPr>
        <p:spPr>
          <a:xfrm>
            <a:off x="457200" y="1763815"/>
            <a:ext cx="8229600" cy="4356185"/>
          </a:xfrm>
        </p:spPr>
        <p:txBody>
          <a:bodyPr>
            <a:normAutofit/>
          </a:bodyPr>
          <a:lstStyle/>
          <a:p>
            <a:r>
              <a:rPr lang="cs-CZ" dirty="0" smtClean="0"/>
              <a:t>Před zahájením KH musí být podílejícím se osobám  </a:t>
            </a:r>
            <a:br>
              <a:rPr lang="cs-CZ" dirty="0" smtClean="0"/>
            </a:br>
            <a:r>
              <a:rPr lang="cs-CZ" dirty="0" smtClean="0"/>
              <a:t>k dispozici dokumenty uvedené v oddílu I přílohy č. 3 vyhlášky 226/2008 Sb.</a:t>
            </a:r>
          </a:p>
          <a:p>
            <a:pPr>
              <a:buFont typeface="Wingdings" panose="05000000000000000000" pitchFamily="2" charset="2"/>
              <a:buChar char="§"/>
            </a:pPr>
            <a:r>
              <a:rPr lang="cs-CZ" sz="2400" dirty="0" smtClean="0"/>
              <a:t>Soubor informací pro zkoušejícího  - IB</a:t>
            </a:r>
          </a:p>
          <a:p>
            <a:pPr>
              <a:buFont typeface="Wingdings" panose="05000000000000000000" pitchFamily="2" charset="2"/>
              <a:buChar char="§"/>
            </a:pPr>
            <a:r>
              <a:rPr lang="cs-CZ" sz="2400" dirty="0" smtClean="0"/>
              <a:t>Protokol včetně doplňků</a:t>
            </a:r>
          </a:p>
          <a:p>
            <a:pPr>
              <a:buFont typeface="Wingdings" panose="05000000000000000000" pitchFamily="2" charset="2"/>
              <a:buChar char="§"/>
            </a:pPr>
            <a:r>
              <a:rPr lang="cs-CZ" sz="2400" dirty="0" smtClean="0"/>
              <a:t>Informace poskytnuté SH (IP/IS, dotazníky, deníky..)</a:t>
            </a:r>
          </a:p>
          <a:p>
            <a:pPr>
              <a:buFont typeface="Wingdings" panose="05000000000000000000" pitchFamily="2" charset="2"/>
              <a:buChar char="§"/>
            </a:pPr>
            <a:r>
              <a:rPr lang="cs-CZ" sz="2400" dirty="0" smtClean="0"/>
              <a:t>Finanční aspekty KH, doklad o pojištění zadavatele a zkoušejícího, podepsané  smlouvy mezi zúčastněnými stranami, souhlas etické komise, více viz vyhláška)</a:t>
            </a:r>
          </a:p>
          <a:p>
            <a:pPr marL="0" indent="0">
              <a:buNone/>
            </a:pPr>
            <a:endParaRPr lang="cs-CZ" dirty="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a:xfrm>
            <a:off x="2096725" y="503675"/>
            <a:ext cx="4997060" cy="252000"/>
          </a:xfrm>
        </p:spPr>
        <p:txBody>
          <a:bodyPr/>
          <a:lstStyle/>
          <a:p>
            <a:r>
              <a:rPr lang="cs-CZ" dirty="0" smtClean="0"/>
              <a:t>Povinnosti </a:t>
            </a:r>
            <a:r>
              <a:rPr lang="cs-CZ" dirty="0"/>
              <a:t>a zodpovědnost zkoušejícího</a:t>
            </a:r>
            <a:endParaRPr lang="en-GB" dirty="0"/>
          </a:p>
          <a:p>
            <a:endParaRPr lang="cs-CZ" dirty="0"/>
          </a:p>
        </p:txBody>
      </p:sp>
    </p:spTree>
    <p:extLst>
      <p:ext uri="{BB962C8B-B14F-4D97-AF65-F5344CB8AC3E}">
        <p14:creationId xmlns:p14="http://schemas.microsoft.com/office/powerpoint/2010/main" val="1746246635"/>
      </p:ext>
    </p:extLst>
  </p:cSld>
  <p:clrMapOvr>
    <a:masterClrMapping/>
  </p:clrMapOvr>
  <p:transition>
    <p:fad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53725"/>
            <a:ext cx="8229600" cy="863875"/>
          </a:xfrm>
        </p:spPr>
        <p:txBody>
          <a:bodyPr>
            <a:normAutofit/>
          </a:bodyPr>
          <a:lstStyle/>
          <a:p>
            <a:r>
              <a:rPr lang="cs-CZ" sz="3400" u="sng" dirty="0"/>
              <a:t>Záznamy a </a:t>
            </a:r>
            <a:r>
              <a:rPr lang="cs-CZ" sz="3400" u="sng" dirty="0" smtClean="0"/>
              <a:t>zprávy </a:t>
            </a:r>
            <a:r>
              <a:rPr lang="en-GB" sz="3400" u="sng" dirty="0" smtClean="0"/>
              <a:t>(2)</a:t>
            </a:r>
            <a:endParaRPr lang="en-GB" sz="3400" u="sng" dirty="0"/>
          </a:p>
        </p:txBody>
      </p:sp>
      <p:sp>
        <p:nvSpPr>
          <p:cNvPr id="3" name="Content Placeholder 2"/>
          <p:cNvSpPr>
            <a:spLocks noGrp="1"/>
          </p:cNvSpPr>
          <p:nvPr>
            <p:ph idx="1"/>
          </p:nvPr>
        </p:nvSpPr>
        <p:spPr>
          <a:xfrm>
            <a:off x="457200" y="2033845"/>
            <a:ext cx="8229600" cy="4086155"/>
          </a:xfrm>
        </p:spPr>
        <p:txBody>
          <a:bodyPr>
            <a:normAutofit fontScale="92500" lnSpcReduction="10000"/>
          </a:bodyPr>
          <a:lstStyle/>
          <a:p>
            <a:pPr algn="just"/>
            <a:r>
              <a:rPr lang="cs-CZ" dirty="0" smtClean="0"/>
              <a:t>Zkoušející zajistí přesné, úplné a včasné zaznamenávání údajů do zdrojové dokumentace a CRF</a:t>
            </a:r>
          </a:p>
          <a:p>
            <a:pPr algn="just"/>
            <a:r>
              <a:rPr lang="cs-CZ" dirty="0" smtClean="0"/>
              <a:t>Každá změna/oprava v záznamech SH se označuje datem, podpisem, příp. vysvětlením – </a:t>
            </a:r>
            <a:r>
              <a:rPr lang="cs-CZ" dirty="0" smtClean="0">
                <a:solidFill>
                  <a:srgbClr val="FF0000"/>
                </a:solidFill>
              </a:rPr>
              <a:t>nesmí zakrývat původní záznamy</a:t>
            </a:r>
            <a:endParaRPr lang="cs-CZ" dirty="0" smtClean="0"/>
          </a:p>
          <a:p>
            <a:pPr algn="just"/>
            <a:r>
              <a:rPr lang="cs-CZ" dirty="0" smtClean="0"/>
              <a:t>Záznamy  jsou přístupné zadavateli, EK  a pověřeným osobám kontrolních úřadů </a:t>
            </a:r>
          </a:p>
          <a:p>
            <a:pPr algn="just"/>
            <a:r>
              <a:rPr lang="cs-CZ" dirty="0" smtClean="0"/>
              <a:t>Zkoušející na základě vyžádání zadavatele, EK nebo kontrolních úřadů umožní přímý přístup ke všem požadovaným záznamům</a:t>
            </a:r>
            <a:endParaRPr lang="en-GB"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Povinnosti </a:t>
            </a:r>
            <a:r>
              <a:rPr lang="cs-CZ" dirty="0"/>
              <a:t>a zodpovědnost zkoušejícího</a:t>
            </a:r>
            <a:endParaRPr lang="en-GB" dirty="0"/>
          </a:p>
          <a:p>
            <a:endParaRPr lang="en-GB" dirty="0"/>
          </a:p>
        </p:txBody>
      </p:sp>
    </p:spTree>
    <p:extLst>
      <p:ext uri="{BB962C8B-B14F-4D97-AF65-F5344CB8AC3E}">
        <p14:creationId xmlns:p14="http://schemas.microsoft.com/office/powerpoint/2010/main" val="2966177157"/>
      </p:ext>
    </p:extLst>
  </p:cSld>
  <p:clrMapOvr>
    <a:masterClrMapping/>
  </p:clrMapOvr>
  <p:transition>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953725"/>
            <a:ext cx="8229600" cy="819185"/>
          </a:xfrm>
        </p:spPr>
        <p:txBody>
          <a:bodyPr>
            <a:normAutofit/>
          </a:bodyPr>
          <a:lstStyle/>
          <a:p>
            <a:r>
              <a:rPr lang="cs-CZ" sz="3400" u="sng" dirty="0"/>
              <a:t>Záznamy a zprávy </a:t>
            </a:r>
            <a:r>
              <a:rPr lang="en-GB" sz="3400" u="sng" dirty="0" smtClean="0"/>
              <a:t>(</a:t>
            </a:r>
            <a:r>
              <a:rPr lang="cs-CZ" sz="3400" u="sng" dirty="0" smtClean="0"/>
              <a:t>3</a:t>
            </a:r>
            <a:r>
              <a:rPr lang="en-GB" sz="3400" u="sng" dirty="0" smtClean="0"/>
              <a:t>)</a:t>
            </a:r>
            <a:endParaRPr lang="en-GB" sz="3400" u="sng" dirty="0"/>
          </a:p>
        </p:txBody>
      </p:sp>
      <p:sp>
        <p:nvSpPr>
          <p:cNvPr id="3" name="Content Placeholder 2"/>
          <p:cNvSpPr>
            <a:spLocks noGrp="1"/>
          </p:cNvSpPr>
          <p:nvPr>
            <p:ph idx="1"/>
          </p:nvPr>
        </p:nvSpPr>
        <p:spPr>
          <a:xfrm>
            <a:off x="457200" y="1853825"/>
            <a:ext cx="8229600" cy="4266175"/>
          </a:xfrm>
        </p:spPr>
        <p:txBody>
          <a:bodyPr>
            <a:normAutofit fontScale="92500"/>
          </a:bodyPr>
          <a:lstStyle/>
          <a:p>
            <a:pPr algn="just"/>
            <a:r>
              <a:rPr lang="cs-CZ" dirty="0" smtClean="0"/>
              <a:t>Zkoušející informuje  neprodleně písemně zadavatele, EK a zdravotnické zařízení o změnách významně ovlivňujících  vedení KH, případně zvyšujících riziko subjektů</a:t>
            </a:r>
            <a:endParaRPr lang="cs-CZ" dirty="0" smtClean="0">
              <a:solidFill>
                <a:srgbClr val="00B0F0"/>
              </a:solidFill>
            </a:endParaRPr>
          </a:p>
          <a:p>
            <a:pPr algn="just"/>
            <a:r>
              <a:rPr lang="cs-CZ" dirty="0" smtClean="0"/>
              <a:t>Zkoušející uchovává dokumentaci v souladu s </a:t>
            </a:r>
            <a:r>
              <a:rPr lang="cs-CZ" b="1" dirty="0" smtClean="0"/>
              <a:t>ochrannou údajů</a:t>
            </a:r>
            <a:r>
              <a:rPr lang="cs-CZ" dirty="0" smtClean="0"/>
              <a:t> o osobě subjektu hodnocení podle právního předpisu. Po ukončení KH uchovává dokumenty v souladu s předpisy stanovujícími </a:t>
            </a:r>
            <a:r>
              <a:rPr lang="cs-CZ" b="1" dirty="0" smtClean="0"/>
              <a:t>uchovávání zdravotnické dokumentace </a:t>
            </a:r>
            <a:r>
              <a:rPr lang="cs-CZ" dirty="0" smtClean="0"/>
              <a:t>a v souladu s § 56 odst. 7 zákona o léčivech *</a:t>
            </a:r>
          </a:p>
          <a:p>
            <a:pPr algn="just"/>
            <a:r>
              <a:rPr lang="cs-CZ" dirty="0" smtClean="0"/>
              <a:t>Identifikační kódy SH se uchovávají nejméně 15 let</a:t>
            </a:r>
            <a:endParaRPr lang="en-GB"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Povinnosti </a:t>
            </a:r>
            <a:r>
              <a:rPr lang="cs-CZ" dirty="0"/>
              <a:t>a zodpovědnost zkoušejícího</a:t>
            </a:r>
            <a:endParaRPr lang="en-GB" dirty="0"/>
          </a:p>
          <a:p>
            <a:endParaRPr lang="en-GB" dirty="0"/>
          </a:p>
        </p:txBody>
      </p:sp>
    </p:spTree>
    <p:extLst>
      <p:ext uri="{BB962C8B-B14F-4D97-AF65-F5344CB8AC3E}">
        <p14:creationId xmlns:p14="http://schemas.microsoft.com/office/powerpoint/2010/main" val="3864484998"/>
      </p:ext>
    </p:extLst>
  </p:cSld>
  <p:clrMapOvr>
    <a:masterClrMapping/>
  </p:clrMapOvr>
  <p:transition>
    <p:fad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908720"/>
            <a:ext cx="8229600" cy="1143000"/>
          </a:xfrm>
        </p:spPr>
        <p:txBody>
          <a:bodyPr/>
          <a:lstStyle/>
          <a:p>
            <a:r>
              <a:rPr lang="cs-CZ" dirty="0" smtClean="0"/>
              <a:t>§ 56 odst. 7 zákona o léčivech</a:t>
            </a:r>
            <a:endParaRPr lang="en-GB" dirty="0"/>
          </a:p>
        </p:txBody>
      </p:sp>
      <p:sp>
        <p:nvSpPr>
          <p:cNvPr id="3" name="Content Placeholder 2"/>
          <p:cNvSpPr>
            <a:spLocks noGrp="1"/>
          </p:cNvSpPr>
          <p:nvPr>
            <p:ph idx="1"/>
          </p:nvPr>
        </p:nvSpPr>
        <p:spPr>
          <a:xfrm>
            <a:off x="457200" y="1943835"/>
            <a:ext cx="8229600" cy="4176165"/>
          </a:xfrm>
        </p:spPr>
        <p:txBody>
          <a:bodyPr/>
          <a:lstStyle/>
          <a:p>
            <a:r>
              <a:rPr lang="cs-CZ" dirty="0" smtClean="0"/>
              <a:t> Dokumentaci o KH s výjimkou dokumentace podle zvláštního právního předpisu 63 jsou povinni zadavatel nebo zkoušející uchovávat </a:t>
            </a:r>
            <a:r>
              <a:rPr lang="cs-CZ" b="1" dirty="0" smtClean="0"/>
              <a:t>nejméně 5 let </a:t>
            </a:r>
            <a:r>
              <a:rPr lang="cs-CZ" dirty="0" smtClean="0"/>
              <a:t>od dokončení KH. </a:t>
            </a:r>
          </a:p>
          <a:p>
            <a:r>
              <a:rPr lang="cs-CZ" dirty="0" smtClean="0"/>
              <a:t>Prováděcí právní předpis stanoví rozsah a způsob –</a:t>
            </a:r>
            <a:r>
              <a:rPr lang="cs-CZ" i="1" dirty="0"/>
              <a:t> část </a:t>
            </a:r>
            <a:r>
              <a:rPr lang="cs-CZ" i="1" dirty="0" smtClean="0"/>
              <a:t>III přílohy č. 3 vyhlášky 226/2008 Sb.</a:t>
            </a:r>
            <a:endParaRPr lang="en-GB"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Povinnosti </a:t>
            </a:r>
            <a:r>
              <a:rPr lang="cs-CZ" dirty="0"/>
              <a:t>a zodpovědnost zkoušejícího</a:t>
            </a:r>
            <a:endParaRPr lang="en-GB" dirty="0"/>
          </a:p>
          <a:p>
            <a:endParaRPr lang="en-GB" dirty="0"/>
          </a:p>
        </p:txBody>
      </p:sp>
    </p:spTree>
    <p:extLst>
      <p:ext uri="{BB962C8B-B14F-4D97-AF65-F5344CB8AC3E}">
        <p14:creationId xmlns:p14="http://schemas.microsoft.com/office/powerpoint/2010/main" val="213993813"/>
      </p:ext>
    </p:extLst>
  </p:cSld>
  <p:clrMapOvr>
    <a:masterClrMapping/>
  </p:clrMapOvr>
  <p:transition>
    <p:fad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1088740"/>
            <a:ext cx="8229600" cy="1143000"/>
          </a:xfrm>
        </p:spPr>
        <p:txBody>
          <a:bodyPr/>
          <a:lstStyle/>
          <a:p>
            <a:r>
              <a:rPr lang="cs-CZ" u="sng" dirty="0"/>
              <a:t>Oznamování závažných nežádoucích příhod </a:t>
            </a:r>
            <a:r>
              <a:rPr lang="en-GB" dirty="0" smtClean="0"/>
              <a:t>(</a:t>
            </a:r>
            <a:r>
              <a:rPr lang="en-GB" dirty="0"/>
              <a:t>s</a:t>
            </a:r>
            <a:r>
              <a:rPr lang="cs-CZ" dirty="0" smtClean="0"/>
              <a:t>afety reporting</a:t>
            </a:r>
            <a:r>
              <a:rPr lang="en-GB" dirty="0"/>
              <a:t>)</a:t>
            </a:r>
          </a:p>
        </p:txBody>
      </p:sp>
      <p:sp>
        <p:nvSpPr>
          <p:cNvPr id="3" name="Content Placeholder 2"/>
          <p:cNvSpPr>
            <a:spLocks noGrp="1"/>
          </p:cNvSpPr>
          <p:nvPr>
            <p:ph idx="1"/>
          </p:nvPr>
        </p:nvSpPr>
        <p:spPr>
          <a:xfrm>
            <a:off x="398378" y="2348879"/>
            <a:ext cx="8229600" cy="1575175"/>
          </a:xfrm>
        </p:spPr>
        <p:txBody>
          <a:bodyPr>
            <a:normAutofit fontScale="92500"/>
          </a:bodyPr>
          <a:lstStyle/>
          <a:p>
            <a:pPr algn="just"/>
            <a:r>
              <a:rPr lang="cs-CZ" dirty="0" smtClean="0"/>
              <a:t>V souladu s pokynem KLH-21, zákonem o léčivech a vyhláškou – více prezentace MUDr. T. </a:t>
            </a:r>
            <a:r>
              <a:rPr lang="cs-CZ" dirty="0" err="1" smtClean="0"/>
              <a:t>Boráně</a:t>
            </a:r>
            <a:r>
              <a:rPr lang="cs-CZ" dirty="0" smtClean="0"/>
              <a:t> </a:t>
            </a:r>
          </a:p>
          <a:p>
            <a:pPr algn="just"/>
            <a:r>
              <a:rPr lang="cs-CZ" dirty="0" smtClean="0"/>
              <a:t> </a:t>
            </a:r>
            <a:r>
              <a:rPr lang="cs-CZ" b="1" dirty="0" smtClean="0"/>
              <a:t>závažné nežádoucí příhody</a:t>
            </a:r>
            <a:r>
              <a:rPr lang="cs-CZ" dirty="0" smtClean="0"/>
              <a:t> hlásit zadavateli </a:t>
            </a:r>
            <a:r>
              <a:rPr lang="cs-CZ" b="1" dirty="0" smtClean="0"/>
              <a:t>do 24 hod    </a:t>
            </a:r>
            <a:endParaRPr lang="cs-CZ" sz="2000" b="1"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Povinnosti a zodpovědnost zkoušejícího</a:t>
            </a:r>
            <a:endParaRPr lang="en-GB" dirty="0"/>
          </a:p>
        </p:txBody>
      </p:sp>
      <p:sp>
        <p:nvSpPr>
          <p:cNvPr id="8" name="Title 1"/>
          <p:cNvSpPr txBox="1">
            <a:spLocks/>
          </p:cNvSpPr>
          <p:nvPr/>
        </p:nvSpPr>
        <p:spPr>
          <a:xfrm>
            <a:off x="418482" y="3924055"/>
            <a:ext cx="8229600" cy="114300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u="sng" dirty="0" smtClean="0"/>
              <a:t>Přerušení a předčasné ukončení KH zkoušejícím</a:t>
            </a:r>
            <a:endParaRPr lang="en-GB" dirty="0"/>
          </a:p>
        </p:txBody>
      </p:sp>
      <p:sp>
        <p:nvSpPr>
          <p:cNvPr id="9" name="Content Placeholder 2"/>
          <p:cNvSpPr txBox="1">
            <a:spLocks/>
          </p:cNvSpPr>
          <p:nvPr/>
        </p:nvSpPr>
        <p:spPr>
          <a:xfrm>
            <a:off x="399921" y="4914165"/>
            <a:ext cx="8229600" cy="108902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Tx/>
              <a:buBlip>
                <a:blip r:embed="rId2"/>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cs-CZ" dirty="0" smtClean="0"/>
              <a:t>V souladu s zákonem o léčivech a vyhláškou – více prezentace MUDr. T. </a:t>
            </a:r>
            <a:r>
              <a:rPr lang="cs-CZ" dirty="0" err="1" smtClean="0"/>
              <a:t>Boráně</a:t>
            </a:r>
            <a:r>
              <a:rPr lang="cs-CZ" dirty="0" smtClean="0"/>
              <a:t>      </a:t>
            </a:r>
            <a:endParaRPr lang="cs-CZ" sz="2000" dirty="0" smtClean="0"/>
          </a:p>
        </p:txBody>
      </p:sp>
    </p:spTree>
    <p:extLst>
      <p:ext uri="{BB962C8B-B14F-4D97-AF65-F5344CB8AC3E}">
        <p14:creationId xmlns:p14="http://schemas.microsoft.com/office/powerpoint/2010/main" val="520510035"/>
      </p:ext>
    </p:extLst>
  </p:cSld>
  <p:clrMapOvr>
    <a:masterClrMapping/>
  </p:clrMapOvr>
  <p:transition>
    <p:fad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31540" y="863715"/>
            <a:ext cx="8229600" cy="810090"/>
          </a:xfrm>
        </p:spPr>
        <p:txBody>
          <a:bodyPr/>
          <a:lstStyle/>
          <a:p>
            <a:r>
              <a:rPr lang="cs-CZ" u="sng" dirty="0" smtClean="0"/>
              <a:t>Přerušení  </a:t>
            </a:r>
            <a:r>
              <a:rPr lang="cs-CZ" u="sng" dirty="0"/>
              <a:t>a </a:t>
            </a:r>
            <a:r>
              <a:rPr lang="cs-CZ" u="sng" dirty="0" smtClean="0"/>
              <a:t>předčasné ukončení </a:t>
            </a:r>
            <a:r>
              <a:rPr lang="cs-CZ" u="sng" dirty="0"/>
              <a:t>KH</a:t>
            </a:r>
          </a:p>
        </p:txBody>
      </p:sp>
      <p:sp>
        <p:nvSpPr>
          <p:cNvPr id="3" name="Zástupný symbol pro obsah 2"/>
          <p:cNvSpPr>
            <a:spLocks noGrp="1"/>
          </p:cNvSpPr>
          <p:nvPr>
            <p:ph idx="1"/>
          </p:nvPr>
        </p:nvSpPr>
        <p:spPr>
          <a:xfrm>
            <a:off x="566555" y="1808820"/>
            <a:ext cx="8229600" cy="4275075"/>
          </a:xfrm>
        </p:spPr>
        <p:txBody>
          <a:bodyPr>
            <a:normAutofit lnSpcReduction="10000"/>
          </a:bodyPr>
          <a:lstStyle/>
          <a:p>
            <a:r>
              <a:rPr lang="cs-CZ" dirty="0" smtClean="0"/>
              <a:t>Zkoušející neprodleně informuje subjekty </a:t>
            </a:r>
            <a:r>
              <a:rPr lang="cs-CZ" dirty="0"/>
              <a:t>hodnocení a </a:t>
            </a:r>
            <a:r>
              <a:rPr lang="cs-CZ" dirty="0" smtClean="0"/>
              <a:t>zajistí </a:t>
            </a:r>
            <a:r>
              <a:rPr lang="cs-CZ" dirty="0"/>
              <a:t>jejich další </a:t>
            </a:r>
            <a:r>
              <a:rPr lang="cs-CZ" dirty="0" smtClean="0"/>
              <a:t>léčbu/sledování</a:t>
            </a:r>
          </a:p>
          <a:p>
            <a:pPr lvl="1">
              <a:buFont typeface="Wingdings" panose="05000000000000000000" pitchFamily="2" charset="2"/>
              <a:buChar char="§"/>
            </a:pPr>
            <a:r>
              <a:rPr lang="cs-CZ" sz="2200" dirty="0" smtClean="0"/>
              <a:t>Je-li KH přerušeno nebo ukončeno zkoušejícím bez předchozího souhlasu   zadavatele, zkoušející neprodleně informuje SÚKL, zadavatele a EK</a:t>
            </a:r>
          </a:p>
          <a:p>
            <a:pPr lvl="1">
              <a:buFont typeface="Wingdings" panose="05000000000000000000" pitchFamily="2" charset="2"/>
              <a:buChar char="§"/>
            </a:pPr>
            <a:r>
              <a:rPr lang="cs-CZ" sz="2200" dirty="0"/>
              <a:t>Je-li KH </a:t>
            </a:r>
            <a:r>
              <a:rPr lang="cs-CZ" sz="2200" dirty="0" smtClean="0"/>
              <a:t>ukončeno zadavatelem nebo SÚKL, zkoušející o tom neprodleně informuje EK</a:t>
            </a:r>
          </a:p>
          <a:p>
            <a:r>
              <a:rPr lang="cs-CZ" dirty="0"/>
              <a:t>J</a:t>
            </a:r>
            <a:r>
              <a:rPr lang="cs-CZ" dirty="0" smtClean="0"/>
              <a:t>e-li KH přerušeno nebo předčasně ukončeno </a:t>
            </a:r>
            <a:br>
              <a:rPr lang="cs-CZ" dirty="0" smtClean="0"/>
            </a:br>
            <a:r>
              <a:rPr lang="cs-CZ" dirty="0" smtClean="0"/>
              <a:t>v důsledku trvalého nebo dočasného odvolání EK, zkoušející o tom neprodleně informuje zdravotnické zařízení</a:t>
            </a:r>
            <a:endParaRPr lang="cs-CZ" dirty="0"/>
          </a:p>
          <a:p>
            <a:endParaRPr lang="cs-CZ" dirty="0"/>
          </a:p>
        </p:txBody>
      </p:sp>
      <p:sp>
        <p:nvSpPr>
          <p:cNvPr id="4" name="Zástupný symbol pro datum 3"/>
          <p:cNvSpPr>
            <a:spLocks noGrp="1"/>
          </p:cNvSpPr>
          <p:nvPr>
            <p:ph type="dt" sz="half" idx="10"/>
          </p:nvPr>
        </p:nvSpPr>
        <p:spPr/>
        <p:txBody>
          <a:bodyPr/>
          <a:lstStyle/>
          <a:p>
            <a:r>
              <a:rPr lang="cs-CZ" smtClean="0"/>
              <a:t>20. 5. 2016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text 6"/>
          <p:cNvSpPr>
            <a:spLocks noGrp="1"/>
          </p:cNvSpPr>
          <p:nvPr>
            <p:ph type="body" sz="quarter" idx="13"/>
          </p:nvPr>
        </p:nvSpPr>
        <p:spPr/>
        <p:txBody>
          <a:bodyPr/>
          <a:lstStyle/>
          <a:p>
            <a:r>
              <a:rPr lang="cs-CZ" dirty="0" smtClean="0"/>
              <a:t>Povinnosti </a:t>
            </a:r>
            <a:r>
              <a:rPr lang="cs-CZ" dirty="0"/>
              <a:t>a zodpovědnost zkoušejícího</a:t>
            </a:r>
            <a:endParaRPr lang="en-GB" dirty="0"/>
          </a:p>
          <a:p>
            <a:endParaRPr lang="cs-CZ" dirty="0"/>
          </a:p>
        </p:txBody>
      </p:sp>
    </p:spTree>
    <p:extLst>
      <p:ext uri="{BB962C8B-B14F-4D97-AF65-F5344CB8AC3E}">
        <p14:creationId xmlns:p14="http://schemas.microsoft.com/office/powerpoint/2010/main" val="771586822"/>
      </p:ext>
    </p:extLst>
  </p:cSld>
  <p:clrMapOvr>
    <a:masterClrMapping/>
  </p:clrMapOvr>
  <p:transition>
    <p:fad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16505" y="1403775"/>
            <a:ext cx="8445624" cy="5198078"/>
          </a:xfrm>
        </p:spPr>
        <p:txBody>
          <a:bodyPr>
            <a:noAutofit/>
          </a:bodyPr>
          <a:lstStyle/>
          <a:p>
            <a:pPr marL="0" indent="0">
              <a:spcBef>
                <a:spcPts val="0"/>
              </a:spcBef>
              <a:buNone/>
            </a:pPr>
            <a:endParaRPr lang="cs-CZ" sz="1200" b="1" dirty="0" smtClean="0">
              <a:latin typeface="+mj-lt"/>
              <a:cs typeface="Times New Roman" pitchFamily="18" charset="0"/>
            </a:endParaRPr>
          </a:p>
          <a:p>
            <a:pPr marL="0" indent="0">
              <a:spcBef>
                <a:spcPts val="0"/>
              </a:spcBef>
              <a:buNone/>
            </a:pPr>
            <a:r>
              <a:rPr lang="cs-CZ" sz="2400" b="1" u="sng" dirty="0" smtClean="0">
                <a:solidFill>
                  <a:schemeClr val="tx1">
                    <a:lumMod val="75000"/>
                  </a:schemeClr>
                </a:solidFill>
                <a:cs typeface="Times New Roman" pitchFamily="18" charset="0"/>
              </a:rPr>
              <a:t>Fyzická </a:t>
            </a:r>
            <a:r>
              <a:rPr lang="cs-CZ" sz="2400" b="1" u="sng" dirty="0">
                <a:solidFill>
                  <a:schemeClr val="tx1">
                    <a:lumMod val="75000"/>
                  </a:schemeClr>
                </a:solidFill>
                <a:cs typeface="Times New Roman" pitchFamily="18" charset="0"/>
              </a:rPr>
              <a:t>osoba </a:t>
            </a:r>
            <a:r>
              <a:rPr lang="cs-CZ" sz="2400" dirty="0">
                <a:solidFill>
                  <a:schemeClr val="tx1">
                    <a:lumMod val="75000"/>
                  </a:schemeClr>
                </a:solidFill>
                <a:cs typeface="Times New Roman" pitchFamily="18" charset="0"/>
              </a:rPr>
              <a:t>se jako </a:t>
            </a:r>
            <a:r>
              <a:rPr lang="cs-CZ" sz="2400" b="1" u="sng" dirty="0">
                <a:solidFill>
                  <a:schemeClr val="tx1">
                    <a:lumMod val="75000"/>
                  </a:schemeClr>
                </a:solidFill>
                <a:cs typeface="Times New Roman" pitchFamily="18" charset="0"/>
              </a:rPr>
              <a:t>zkoušející</a:t>
            </a:r>
            <a:r>
              <a:rPr lang="cs-CZ" sz="2400" dirty="0">
                <a:solidFill>
                  <a:schemeClr val="tx1">
                    <a:lumMod val="75000"/>
                  </a:schemeClr>
                </a:solidFill>
                <a:cs typeface="Times New Roman" pitchFamily="18" charset="0"/>
              </a:rPr>
              <a:t> dopustí </a:t>
            </a:r>
            <a:r>
              <a:rPr lang="cs-CZ" sz="2400" b="1" u="sng" dirty="0">
                <a:solidFill>
                  <a:schemeClr val="tx1">
                    <a:lumMod val="75000"/>
                  </a:schemeClr>
                </a:solidFill>
                <a:cs typeface="Times New Roman" pitchFamily="18" charset="0"/>
              </a:rPr>
              <a:t>přestupku</a:t>
            </a:r>
            <a:r>
              <a:rPr lang="cs-CZ" sz="2400" dirty="0">
                <a:solidFill>
                  <a:schemeClr val="tx1">
                    <a:lumMod val="75000"/>
                  </a:schemeClr>
                </a:solidFill>
                <a:cs typeface="Times New Roman" pitchFamily="18" charset="0"/>
              </a:rPr>
              <a:t> </a:t>
            </a:r>
            <a:r>
              <a:rPr lang="cs-CZ" sz="2600" dirty="0" smtClean="0">
                <a:solidFill>
                  <a:schemeClr val="tx1">
                    <a:lumMod val="75000"/>
                  </a:schemeClr>
                </a:solidFill>
                <a:latin typeface="+mj-lt"/>
                <a:cs typeface="Times New Roman" pitchFamily="18" charset="0"/>
              </a:rPr>
              <a:t>tím, že</a:t>
            </a:r>
          </a:p>
          <a:p>
            <a:pPr marL="0" indent="0">
              <a:spcBef>
                <a:spcPts val="0"/>
              </a:spcBef>
              <a:buNone/>
            </a:pPr>
            <a:r>
              <a:rPr lang="cs-CZ" sz="2400" dirty="0" smtClean="0">
                <a:solidFill>
                  <a:schemeClr val="tx1">
                    <a:lumMod val="75000"/>
                  </a:schemeClr>
                </a:solidFill>
                <a:latin typeface="+mj-lt"/>
                <a:cs typeface="Times New Roman" pitchFamily="18" charset="0"/>
              </a:rPr>
              <a:t>a) </a:t>
            </a:r>
            <a:r>
              <a:rPr lang="cs-CZ" sz="2400" b="1" dirty="0" smtClean="0">
                <a:solidFill>
                  <a:schemeClr val="tx1">
                    <a:lumMod val="75000"/>
                  </a:schemeClr>
                </a:solidFill>
                <a:latin typeface="+mj-lt"/>
                <a:cs typeface="Times New Roman" pitchFamily="18" charset="0"/>
              </a:rPr>
              <a:t>Provádí KH bez léčebného nebo preventivního účelu</a:t>
            </a:r>
            <a:br>
              <a:rPr lang="cs-CZ" sz="2400" b="1" dirty="0" smtClean="0">
                <a:solidFill>
                  <a:schemeClr val="tx1">
                    <a:lumMod val="75000"/>
                  </a:schemeClr>
                </a:solidFill>
                <a:latin typeface="+mj-lt"/>
                <a:cs typeface="Times New Roman" pitchFamily="18" charset="0"/>
              </a:rPr>
            </a:br>
            <a:r>
              <a:rPr lang="cs-CZ" sz="2400" b="1" dirty="0" smtClean="0">
                <a:solidFill>
                  <a:schemeClr val="tx1">
                    <a:lumMod val="75000"/>
                  </a:schemeClr>
                </a:solidFill>
                <a:latin typeface="+mj-lt"/>
                <a:cs typeface="Times New Roman" pitchFamily="18" charset="0"/>
              </a:rPr>
              <a:t>na zranitelných subjektech, u nichž jsou taková KH zakázána          </a:t>
            </a:r>
            <a:r>
              <a:rPr lang="cs-CZ" sz="2400" dirty="0" smtClean="0">
                <a:solidFill>
                  <a:srgbClr val="FF0000"/>
                </a:solidFill>
                <a:latin typeface="+mj-lt"/>
                <a:cs typeface="Times New Roman" pitchFamily="18" charset="0"/>
              </a:rPr>
              <a:t>(</a:t>
            </a:r>
            <a:r>
              <a:rPr lang="cs-CZ" sz="2400" dirty="0">
                <a:solidFill>
                  <a:srgbClr val="FF0000"/>
                </a:solidFill>
                <a:latin typeface="+mj-lt"/>
                <a:cs typeface="Times New Roman" pitchFamily="18" charset="0"/>
              </a:rPr>
              <a:t>až </a:t>
            </a:r>
            <a:r>
              <a:rPr lang="cs-CZ" sz="2400" dirty="0" smtClean="0">
                <a:solidFill>
                  <a:srgbClr val="FF0000"/>
                </a:solidFill>
                <a:latin typeface="+mj-lt"/>
                <a:cs typeface="Times New Roman" pitchFamily="18" charset="0"/>
              </a:rPr>
              <a:t>100 </a:t>
            </a:r>
            <a:r>
              <a:rPr lang="cs-CZ" sz="2400" dirty="0">
                <a:solidFill>
                  <a:srgbClr val="FF0000"/>
                </a:solidFill>
                <a:latin typeface="+mj-lt"/>
                <a:cs typeface="Times New Roman" pitchFamily="18" charset="0"/>
              </a:rPr>
              <a:t>000 Kč)</a:t>
            </a:r>
          </a:p>
          <a:p>
            <a:pPr marL="0" indent="0">
              <a:spcBef>
                <a:spcPts val="0"/>
              </a:spcBef>
              <a:buNone/>
            </a:pPr>
            <a:r>
              <a:rPr lang="cs-CZ" sz="2400" dirty="0" smtClean="0">
                <a:solidFill>
                  <a:schemeClr val="tx1">
                    <a:lumMod val="75000"/>
                  </a:schemeClr>
                </a:solidFill>
                <a:latin typeface="+mj-lt"/>
                <a:cs typeface="Times New Roman" pitchFamily="18" charset="0"/>
              </a:rPr>
              <a:t>b) </a:t>
            </a:r>
            <a:r>
              <a:rPr lang="cs-CZ" sz="2400" b="1" dirty="0" smtClean="0">
                <a:solidFill>
                  <a:schemeClr val="tx1">
                    <a:lumMod val="75000"/>
                  </a:schemeClr>
                </a:solidFill>
                <a:latin typeface="+mj-lt"/>
                <a:cs typeface="Times New Roman" pitchFamily="18" charset="0"/>
              </a:rPr>
              <a:t>Nepřijme okamžitá opatření k ochraně subjektů hodnocení      </a:t>
            </a:r>
            <a:r>
              <a:rPr lang="cs-CZ" sz="2400" dirty="0" smtClean="0">
                <a:solidFill>
                  <a:srgbClr val="FF0000"/>
                </a:solidFill>
                <a:latin typeface="+mj-lt"/>
                <a:cs typeface="Times New Roman" pitchFamily="18" charset="0"/>
              </a:rPr>
              <a:t>(</a:t>
            </a:r>
            <a:r>
              <a:rPr lang="cs-CZ" sz="2400" dirty="0">
                <a:solidFill>
                  <a:srgbClr val="FF0000"/>
                </a:solidFill>
                <a:latin typeface="+mj-lt"/>
                <a:cs typeface="Times New Roman" pitchFamily="18" charset="0"/>
              </a:rPr>
              <a:t>až </a:t>
            </a:r>
            <a:r>
              <a:rPr lang="cs-CZ" sz="2400" dirty="0" smtClean="0">
                <a:solidFill>
                  <a:srgbClr val="FF0000"/>
                </a:solidFill>
                <a:latin typeface="+mj-lt"/>
                <a:cs typeface="Times New Roman" pitchFamily="18" charset="0"/>
              </a:rPr>
              <a:t> 100 </a:t>
            </a:r>
            <a:r>
              <a:rPr lang="cs-CZ" sz="2400" dirty="0">
                <a:solidFill>
                  <a:srgbClr val="FF0000"/>
                </a:solidFill>
                <a:latin typeface="+mj-lt"/>
                <a:cs typeface="Times New Roman" pitchFamily="18" charset="0"/>
              </a:rPr>
              <a:t>000 Kč</a:t>
            </a:r>
            <a:r>
              <a:rPr lang="cs-CZ" sz="2400" dirty="0" smtClean="0">
                <a:solidFill>
                  <a:srgbClr val="FF0000"/>
                </a:solidFill>
                <a:latin typeface="+mj-lt"/>
                <a:cs typeface="Times New Roman" pitchFamily="18" charset="0"/>
              </a:rPr>
              <a:t>)</a:t>
            </a:r>
          </a:p>
          <a:p>
            <a:pPr marL="0" indent="0">
              <a:spcBef>
                <a:spcPts val="0"/>
              </a:spcBef>
              <a:buNone/>
            </a:pPr>
            <a:r>
              <a:rPr lang="cs-CZ" sz="2400" dirty="0" smtClean="0">
                <a:solidFill>
                  <a:schemeClr val="tx1">
                    <a:lumMod val="75000"/>
                  </a:schemeClr>
                </a:solidFill>
                <a:latin typeface="+mj-lt"/>
                <a:cs typeface="Times New Roman" pitchFamily="18" charset="0"/>
              </a:rPr>
              <a:t>c) </a:t>
            </a:r>
            <a:r>
              <a:rPr lang="cs-CZ" sz="2400" b="1" dirty="0" smtClean="0">
                <a:solidFill>
                  <a:schemeClr val="tx1">
                    <a:lumMod val="75000"/>
                  </a:schemeClr>
                </a:solidFill>
                <a:latin typeface="+mj-lt"/>
                <a:cs typeface="Times New Roman" pitchFamily="18" charset="0"/>
              </a:rPr>
              <a:t>Neuchovává dokumentaci o KH </a:t>
            </a:r>
            <a:r>
              <a:rPr lang="cs-CZ" sz="2400" dirty="0">
                <a:solidFill>
                  <a:srgbClr val="FF0000"/>
                </a:solidFill>
                <a:latin typeface="+mj-lt"/>
                <a:cs typeface="Times New Roman" pitchFamily="18" charset="0"/>
              </a:rPr>
              <a:t>(až </a:t>
            </a:r>
            <a:r>
              <a:rPr lang="cs-CZ" sz="2400" dirty="0" smtClean="0">
                <a:solidFill>
                  <a:srgbClr val="FF0000"/>
                </a:solidFill>
                <a:latin typeface="+mj-lt"/>
                <a:cs typeface="Times New Roman" pitchFamily="18" charset="0"/>
              </a:rPr>
              <a:t>50 </a:t>
            </a:r>
            <a:r>
              <a:rPr lang="cs-CZ" sz="2400" dirty="0">
                <a:solidFill>
                  <a:srgbClr val="FF0000"/>
                </a:solidFill>
                <a:latin typeface="+mj-lt"/>
                <a:cs typeface="Times New Roman" pitchFamily="18" charset="0"/>
              </a:rPr>
              <a:t>000 Kč)</a:t>
            </a:r>
          </a:p>
          <a:p>
            <a:pPr marL="0" indent="0">
              <a:spcBef>
                <a:spcPts val="0"/>
              </a:spcBef>
              <a:buNone/>
            </a:pPr>
            <a:endParaRPr lang="cs-CZ" sz="1000" b="1" dirty="0" smtClean="0">
              <a:solidFill>
                <a:srgbClr val="930C09"/>
              </a:solidFill>
              <a:latin typeface="+mj-lt"/>
              <a:cs typeface="Times New Roman" pitchFamily="18" charset="0"/>
            </a:endParaRPr>
          </a:p>
          <a:p>
            <a:pPr marL="0" indent="0">
              <a:spcBef>
                <a:spcPts val="0"/>
              </a:spcBef>
              <a:buNone/>
            </a:pPr>
            <a:r>
              <a:rPr lang="cs-CZ" sz="2400" dirty="0">
                <a:solidFill>
                  <a:schemeClr val="tx1">
                    <a:lumMod val="75000"/>
                  </a:schemeClr>
                </a:solidFill>
                <a:cs typeface="Times New Roman" pitchFamily="18" charset="0"/>
              </a:rPr>
              <a:t>d) </a:t>
            </a:r>
            <a:r>
              <a:rPr lang="cs-CZ" sz="2400" b="1" dirty="0">
                <a:solidFill>
                  <a:schemeClr val="tx1">
                    <a:lumMod val="75000"/>
                  </a:schemeClr>
                </a:solidFill>
                <a:cs typeface="Times New Roman" pitchFamily="18" charset="0"/>
              </a:rPr>
              <a:t>Nedodržuje zásady správné klinické praxe </a:t>
            </a:r>
            <a:r>
              <a:rPr lang="cs-CZ" sz="2400" dirty="0">
                <a:solidFill>
                  <a:srgbClr val="FF0000"/>
                </a:solidFill>
                <a:cs typeface="Times New Roman" pitchFamily="18" charset="0"/>
              </a:rPr>
              <a:t>(až 1 000 000 Kč)</a:t>
            </a:r>
          </a:p>
          <a:p>
            <a:pPr marL="0" indent="0">
              <a:spcBef>
                <a:spcPts val="0"/>
              </a:spcBef>
              <a:buNone/>
            </a:pPr>
            <a:endParaRPr lang="cs-CZ" sz="2400" b="1" dirty="0" smtClean="0">
              <a:solidFill>
                <a:srgbClr val="FF0000"/>
              </a:solidFill>
              <a:latin typeface="+mj-lt"/>
              <a:cs typeface="Times New Roman" pitchFamily="18" charset="0"/>
            </a:endParaRPr>
          </a:p>
          <a:p>
            <a:pPr marL="0" indent="0">
              <a:spcBef>
                <a:spcPts val="0"/>
              </a:spcBef>
              <a:buNone/>
            </a:pPr>
            <a:r>
              <a:rPr lang="cs-CZ" sz="2400" b="1" dirty="0" smtClean="0">
                <a:solidFill>
                  <a:srgbClr val="FF0000"/>
                </a:solidFill>
                <a:latin typeface="+mj-lt"/>
                <a:cs typeface="Times New Roman" pitchFamily="18" charset="0"/>
              </a:rPr>
              <a:t>a lze uložit i zákaz činnosti, a to až na dobu 2 let.</a:t>
            </a:r>
            <a:endParaRPr lang="cs-CZ" sz="2400" b="1" dirty="0">
              <a:solidFill>
                <a:srgbClr val="FF0000"/>
              </a:solidFill>
              <a:latin typeface="+mj-lt"/>
              <a:cs typeface="Times New Roman" pitchFamily="18" charset="0"/>
            </a:endParaRPr>
          </a:p>
        </p:txBody>
      </p:sp>
      <p:sp>
        <p:nvSpPr>
          <p:cNvPr id="7" name="Zástupný symbol pro text 6"/>
          <p:cNvSpPr>
            <a:spLocks noGrp="1"/>
          </p:cNvSpPr>
          <p:nvPr>
            <p:ph type="body" sz="quarter" idx="13"/>
          </p:nvPr>
        </p:nvSpPr>
        <p:spPr>
          <a:xfrm>
            <a:off x="2186735" y="503675"/>
            <a:ext cx="5040000" cy="225026"/>
          </a:xfrm>
        </p:spPr>
        <p:txBody>
          <a:bodyPr/>
          <a:lstStyle/>
          <a:p>
            <a:r>
              <a:rPr lang="cs-CZ" dirty="0" smtClean="0"/>
              <a:t> </a:t>
            </a:r>
          </a:p>
          <a:p>
            <a:endParaRPr lang="cs-CZ" sz="2600" dirty="0">
              <a:solidFill>
                <a:srgbClr val="C00000"/>
              </a:solidFill>
            </a:endParaRPr>
          </a:p>
          <a:p>
            <a:endParaRPr lang="cs-CZ" dirty="0"/>
          </a:p>
        </p:txBody>
      </p:sp>
      <p:sp>
        <p:nvSpPr>
          <p:cNvPr id="5" name="Date Placeholder 4"/>
          <p:cNvSpPr>
            <a:spLocks noGrp="1"/>
          </p:cNvSpPr>
          <p:nvPr>
            <p:ph type="dt" sz="half" idx="10"/>
          </p:nvPr>
        </p:nvSpPr>
        <p:spPr/>
        <p:txBody>
          <a:bodyPr/>
          <a:lstStyle/>
          <a:p>
            <a:r>
              <a:rPr lang="cs-CZ" smtClean="0"/>
              <a:t>20. 5. 2016</a:t>
            </a:r>
            <a:endParaRPr lang="cs-CZ" dirty="0"/>
          </a:p>
        </p:txBody>
      </p:sp>
      <p:sp>
        <p:nvSpPr>
          <p:cNvPr id="2" name="Zástupný symbol pro zápatí 1"/>
          <p:cNvSpPr>
            <a:spLocks noGrp="1"/>
          </p:cNvSpPr>
          <p:nvPr>
            <p:ph type="ftr" sz="quarter" idx="11"/>
          </p:nvPr>
        </p:nvSpPr>
        <p:spPr/>
        <p:txBody>
          <a:bodyPr/>
          <a:lstStyle/>
          <a:p>
            <a:r>
              <a:rPr lang="cs-CZ" smtClean="0"/>
              <a:t>© 2016  STÁTNÍ ÚSTAV PRO KONTROLU LÉČIV</a:t>
            </a:r>
            <a:endParaRPr lang="cs-CZ"/>
          </a:p>
        </p:txBody>
      </p:sp>
      <p:sp>
        <p:nvSpPr>
          <p:cNvPr id="9" name="Rectangle 2"/>
          <p:cNvSpPr txBox="1">
            <a:spLocks noChangeArrowheads="1"/>
          </p:cNvSpPr>
          <p:nvPr/>
        </p:nvSpPr>
        <p:spPr>
          <a:xfrm>
            <a:off x="566554" y="908720"/>
            <a:ext cx="4500501" cy="585065"/>
          </a:xfrm>
          <a:prstGeom prst="rect">
            <a:avLst/>
          </a:prstGeom>
          <a:noFill/>
          <a:ln cmpd="sng">
            <a:noFill/>
          </a:ln>
          <a:effectLst>
            <a:outerShdw blurRad="50800" dist="50800" dir="5400000" algn="ctr" rotWithShape="0">
              <a:schemeClr val="bg1"/>
            </a:outerShdw>
          </a:effectLst>
        </p:spPr>
        <p:txBody>
          <a:bodyPr vert="horz" lIns="0" rIns="0" bIns="0" anchor="b">
            <a:normAutofit fontScale="97500" lnSpcReduction="10000"/>
          </a:bodyPr>
          <a:lstStyle/>
          <a:p>
            <a:r>
              <a:rPr lang="cs-CZ" sz="3200" b="1" dirty="0" smtClean="0">
                <a:solidFill>
                  <a:schemeClr val="tx1">
                    <a:lumMod val="75000"/>
                  </a:schemeClr>
                </a:solidFill>
              </a:rPr>
              <a:t> </a:t>
            </a:r>
            <a:r>
              <a:rPr lang="cs-CZ" sz="3900" b="1" u="sng" dirty="0" smtClean="0">
                <a:solidFill>
                  <a:schemeClr val="tx1">
                    <a:lumMod val="75000"/>
                  </a:schemeClr>
                </a:solidFill>
              </a:rPr>
              <a:t>Pokuty</a:t>
            </a:r>
            <a:endParaRPr lang="cs-CZ" sz="3900" b="1" u="sng" baseline="30000" dirty="0" smtClean="0">
              <a:solidFill>
                <a:schemeClr val="tx1">
                  <a:lumMod val="75000"/>
                </a:schemeClr>
              </a:solidFill>
            </a:endParaRPr>
          </a:p>
        </p:txBody>
      </p:sp>
      <p:sp>
        <p:nvSpPr>
          <p:cNvPr id="4" name="TextovéPole 3"/>
          <p:cNvSpPr txBox="1"/>
          <p:nvPr/>
        </p:nvSpPr>
        <p:spPr>
          <a:xfrm>
            <a:off x="2186735" y="501358"/>
            <a:ext cx="2699970" cy="276999"/>
          </a:xfrm>
          <a:prstGeom prst="rect">
            <a:avLst/>
          </a:prstGeom>
          <a:noFill/>
        </p:spPr>
        <p:txBody>
          <a:bodyPr wrap="none" rtlCol="0" anchor="ctr">
            <a:spAutoFit/>
          </a:bodyPr>
          <a:lstStyle/>
          <a:p>
            <a:r>
              <a:rPr lang="cs-CZ" sz="1200" b="1" dirty="0">
                <a:solidFill>
                  <a:schemeClr val="tx1">
                    <a:lumMod val="75000"/>
                  </a:schemeClr>
                </a:solidFill>
              </a:rPr>
              <a:t>Povinnosti a odpovědnost  zkoušejícího</a:t>
            </a:r>
            <a:endParaRPr lang="cs-CZ" sz="1200" b="1" kern="1200" baseline="30000" dirty="0" smtClean="0">
              <a:solidFill>
                <a:schemeClr val="tx1"/>
              </a:solidFill>
            </a:endParaRPr>
          </a:p>
        </p:txBody>
      </p:sp>
    </p:spTree>
    <p:extLst>
      <p:ext uri="{BB962C8B-B14F-4D97-AF65-F5344CB8AC3E}">
        <p14:creationId xmlns:p14="http://schemas.microsoft.com/office/powerpoint/2010/main" val="3023954913"/>
      </p:ext>
    </p:extLst>
  </p:cSld>
  <p:clrMapOvr>
    <a:masterClrMapping/>
  </p:clrMapOvr>
  <p:transition>
    <p:fade/>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16505" y="1403775"/>
            <a:ext cx="8445624" cy="5198078"/>
          </a:xfrm>
        </p:spPr>
        <p:txBody>
          <a:bodyPr>
            <a:noAutofit/>
          </a:bodyPr>
          <a:lstStyle/>
          <a:p>
            <a:pPr marL="0" indent="0">
              <a:spcBef>
                <a:spcPts val="0"/>
              </a:spcBef>
              <a:buNone/>
            </a:pPr>
            <a:endParaRPr lang="cs-CZ" sz="1200" b="1" dirty="0" smtClean="0">
              <a:latin typeface="+mj-lt"/>
              <a:cs typeface="Times New Roman" pitchFamily="18" charset="0"/>
            </a:endParaRPr>
          </a:p>
          <a:p>
            <a:pPr marL="0" indent="0">
              <a:spcBef>
                <a:spcPts val="0"/>
              </a:spcBef>
              <a:buNone/>
            </a:pPr>
            <a:r>
              <a:rPr lang="cs-CZ" sz="2600" b="1" u="sng" dirty="0" smtClean="0">
                <a:solidFill>
                  <a:schemeClr val="tx1">
                    <a:lumMod val="75000"/>
                  </a:schemeClr>
                </a:solidFill>
                <a:latin typeface="+mj-lt"/>
                <a:cs typeface="Times New Roman" pitchFamily="18" charset="0"/>
              </a:rPr>
              <a:t>Podnikající fyzická osoba</a:t>
            </a:r>
            <a:r>
              <a:rPr lang="cs-CZ" sz="2600" b="1" dirty="0" smtClean="0">
                <a:solidFill>
                  <a:schemeClr val="tx1">
                    <a:lumMod val="75000"/>
                  </a:schemeClr>
                </a:solidFill>
                <a:latin typeface="+mj-lt"/>
                <a:cs typeface="Times New Roman" pitchFamily="18" charset="0"/>
              </a:rPr>
              <a:t> </a:t>
            </a:r>
            <a:r>
              <a:rPr lang="cs-CZ" sz="2600" dirty="0" smtClean="0">
                <a:solidFill>
                  <a:schemeClr val="tx1">
                    <a:lumMod val="75000"/>
                  </a:schemeClr>
                </a:solidFill>
                <a:latin typeface="+mj-lt"/>
                <a:cs typeface="Times New Roman" pitchFamily="18" charset="0"/>
              </a:rPr>
              <a:t>se jako </a:t>
            </a:r>
            <a:r>
              <a:rPr lang="cs-CZ" sz="2600" b="1" u="sng" dirty="0" smtClean="0">
                <a:solidFill>
                  <a:schemeClr val="tx1">
                    <a:lumMod val="75000"/>
                  </a:schemeClr>
                </a:solidFill>
                <a:latin typeface="+mj-lt"/>
                <a:cs typeface="Times New Roman" pitchFamily="18" charset="0"/>
              </a:rPr>
              <a:t>zkoušející</a:t>
            </a:r>
            <a:r>
              <a:rPr lang="cs-CZ" sz="2600" dirty="0" smtClean="0">
                <a:solidFill>
                  <a:schemeClr val="tx1">
                    <a:lumMod val="75000"/>
                  </a:schemeClr>
                </a:solidFill>
                <a:latin typeface="+mj-lt"/>
                <a:cs typeface="Times New Roman" pitchFamily="18" charset="0"/>
              </a:rPr>
              <a:t> dopustí </a:t>
            </a:r>
            <a:r>
              <a:rPr lang="cs-CZ" sz="2600" b="1" u="sng" dirty="0" smtClean="0">
                <a:solidFill>
                  <a:schemeClr val="tx1">
                    <a:lumMod val="75000"/>
                  </a:schemeClr>
                </a:solidFill>
                <a:latin typeface="+mj-lt"/>
                <a:cs typeface="Times New Roman" pitchFamily="18" charset="0"/>
              </a:rPr>
              <a:t>správního deliktu </a:t>
            </a:r>
            <a:r>
              <a:rPr lang="cs-CZ" sz="2600" dirty="0" smtClean="0">
                <a:solidFill>
                  <a:schemeClr val="tx1">
                    <a:lumMod val="75000"/>
                  </a:schemeClr>
                </a:solidFill>
                <a:latin typeface="+mj-lt"/>
                <a:cs typeface="Times New Roman" pitchFamily="18" charset="0"/>
              </a:rPr>
              <a:t>tím</a:t>
            </a:r>
            <a:r>
              <a:rPr lang="cs-CZ" sz="2600" dirty="0" smtClean="0">
                <a:solidFill>
                  <a:schemeClr val="tx1">
                    <a:lumMod val="75000"/>
                  </a:schemeClr>
                </a:solidFill>
                <a:latin typeface="+mj-lt"/>
                <a:cs typeface="Times New Roman" pitchFamily="18" charset="0"/>
              </a:rPr>
              <a:t>, že</a:t>
            </a:r>
          </a:p>
          <a:p>
            <a:pPr marL="0" indent="0">
              <a:spcBef>
                <a:spcPts val="0"/>
              </a:spcBef>
              <a:buNone/>
            </a:pPr>
            <a:r>
              <a:rPr lang="cs-CZ" sz="2400" dirty="0" smtClean="0">
                <a:solidFill>
                  <a:schemeClr val="tx1">
                    <a:lumMod val="75000"/>
                  </a:schemeClr>
                </a:solidFill>
                <a:latin typeface="+mj-lt"/>
                <a:cs typeface="Times New Roman" pitchFamily="18" charset="0"/>
              </a:rPr>
              <a:t>a) </a:t>
            </a:r>
            <a:r>
              <a:rPr lang="cs-CZ" sz="2400" b="1" dirty="0" smtClean="0">
                <a:solidFill>
                  <a:schemeClr val="tx1">
                    <a:lumMod val="75000"/>
                  </a:schemeClr>
                </a:solidFill>
                <a:latin typeface="+mj-lt"/>
                <a:cs typeface="Times New Roman" pitchFamily="18" charset="0"/>
              </a:rPr>
              <a:t>Provádí KH bez léčebného nebo preventivního účelu</a:t>
            </a:r>
            <a:br>
              <a:rPr lang="cs-CZ" sz="2400" b="1" dirty="0" smtClean="0">
                <a:solidFill>
                  <a:schemeClr val="tx1">
                    <a:lumMod val="75000"/>
                  </a:schemeClr>
                </a:solidFill>
                <a:latin typeface="+mj-lt"/>
                <a:cs typeface="Times New Roman" pitchFamily="18" charset="0"/>
              </a:rPr>
            </a:br>
            <a:r>
              <a:rPr lang="cs-CZ" sz="2400" b="1" dirty="0" smtClean="0">
                <a:solidFill>
                  <a:schemeClr val="tx1">
                    <a:lumMod val="75000"/>
                  </a:schemeClr>
                </a:solidFill>
                <a:latin typeface="+mj-lt"/>
                <a:cs typeface="Times New Roman" pitchFamily="18" charset="0"/>
              </a:rPr>
              <a:t>na zranitelných subjektech, u nichž jsou taková KH zakázána          </a:t>
            </a:r>
            <a:r>
              <a:rPr lang="cs-CZ" sz="2400" dirty="0" smtClean="0">
                <a:solidFill>
                  <a:srgbClr val="FF0000"/>
                </a:solidFill>
                <a:latin typeface="+mj-lt"/>
                <a:cs typeface="Times New Roman" pitchFamily="18" charset="0"/>
              </a:rPr>
              <a:t>(</a:t>
            </a:r>
            <a:r>
              <a:rPr lang="cs-CZ" sz="2400" dirty="0">
                <a:solidFill>
                  <a:srgbClr val="FF0000"/>
                </a:solidFill>
                <a:latin typeface="+mj-lt"/>
                <a:cs typeface="Times New Roman" pitchFamily="18" charset="0"/>
              </a:rPr>
              <a:t>až </a:t>
            </a:r>
            <a:r>
              <a:rPr lang="cs-CZ" sz="2400" dirty="0" smtClean="0">
                <a:solidFill>
                  <a:srgbClr val="FF0000"/>
                </a:solidFill>
                <a:latin typeface="+mj-lt"/>
                <a:cs typeface="Times New Roman" pitchFamily="18" charset="0"/>
              </a:rPr>
              <a:t>100 </a:t>
            </a:r>
            <a:r>
              <a:rPr lang="cs-CZ" sz="2400" dirty="0">
                <a:solidFill>
                  <a:srgbClr val="FF0000"/>
                </a:solidFill>
                <a:latin typeface="+mj-lt"/>
                <a:cs typeface="Times New Roman" pitchFamily="18" charset="0"/>
              </a:rPr>
              <a:t>000 Kč)</a:t>
            </a:r>
          </a:p>
          <a:p>
            <a:pPr marL="0" indent="0">
              <a:spcBef>
                <a:spcPts val="0"/>
              </a:spcBef>
              <a:buNone/>
            </a:pPr>
            <a:r>
              <a:rPr lang="cs-CZ" sz="2400" dirty="0" smtClean="0">
                <a:solidFill>
                  <a:schemeClr val="tx1">
                    <a:lumMod val="75000"/>
                  </a:schemeClr>
                </a:solidFill>
                <a:latin typeface="+mj-lt"/>
                <a:cs typeface="Times New Roman" pitchFamily="18" charset="0"/>
              </a:rPr>
              <a:t>b) </a:t>
            </a:r>
            <a:r>
              <a:rPr lang="cs-CZ" sz="2400" b="1" dirty="0" smtClean="0">
                <a:solidFill>
                  <a:schemeClr val="tx1">
                    <a:lumMod val="75000"/>
                  </a:schemeClr>
                </a:solidFill>
                <a:latin typeface="+mj-lt"/>
                <a:cs typeface="Times New Roman" pitchFamily="18" charset="0"/>
              </a:rPr>
              <a:t>Nepřijme okamžitá opatření k ochraně subjektů hodnocení      </a:t>
            </a:r>
            <a:r>
              <a:rPr lang="cs-CZ" sz="2400" dirty="0" smtClean="0">
                <a:solidFill>
                  <a:srgbClr val="FF0000"/>
                </a:solidFill>
                <a:latin typeface="+mj-lt"/>
                <a:cs typeface="Times New Roman" pitchFamily="18" charset="0"/>
              </a:rPr>
              <a:t>(</a:t>
            </a:r>
            <a:r>
              <a:rPr lang="cs-CZ" sz="2400" dirty="0">
                <a:solidFill>
                  <a:srgbClr val="FF0000"/>
                </a:solidFill>
                <a:latin typeface="+mj-lt"/>
                <a:cs typeface="Times New Roman" pitchFamily="18" charset="0"/>
              </a:rPr>
              <a:t>až </a:t>
            </a:r>
            <a:r>
              <a:rPr lang="cs-CZ" sz="2400" dirty="0" smtClean="0">
                <a:solidFill>
                  <a:srgbClr val="FF0000"/>
                </a:solidFill>
                <a:latin typeface="+mj-lt"/>
                <a:cs typeface="Times New Roman" pitchFamily="18" charset="0"/>
              </a:rPr>
              <a:t> 100 </a:t>
            </a:r>
            <a:r>
              <a:rPr lang="cs-CZ" sz="2400" dirty="0">
                <a:solidFill>
                  <a:srgbClr val="FF0000"/>
                </a:solidFill>
                <a:latin typeface="+mj-lt"/>
                <a:cs typeface="Times New Roman" pitchFamily="18" charset="0"/>
              </a:rPr>
              <a:t>000 Kč</a:t>
            </a:r>
            <a:r>
              <a:rPr lang="cs-CZ" sz="2400" dirty="0" smtClean="0">
                <a:solidFill>
                  <a:srgbClr val="FF0000"/>
                </a:solidFill>
                <a:latin typeface="+mj-lt"/>
                <a:cs typeface="Times New Roman" pitchFamily="18" charset="0"/>
              </a:rPr>
              <a:t>)</a:t>
            </a:r>
          </a:p>
          <a:p>
            <a:pPr marL="0" indent="0">
              <a:spcBef>
                <a:spcPts val="0"/>
              </a:spcBef>
              <a:buNone/>
            </a:pPr>
            <a:r>
              <a:rPr lang="cs-CZ" sz="2400" dirty="0" smtClean="0">
                <a:solidFill>
                  <a:schemeClr val="tx1">
                    <a:lumMod val="75000"/>
                  </a:schemeClr>
                </a:solidFill>
                <a:latin typeface="+mj-lt"/>
                <a:cs typeface="Times New Roman" pitchFamily="18" charset="0"/>
              </a:rPr>
              <a:t>c) </a:t>
            </a:r>
            <a:r>
              <a:rPr lang="cs-CZ" sz="2400" b="1" dirty="0" smtClean="0">
                <a:solidFill>
                  <a:schemeClr val="tx1">
                    <a:lumMod val="75000"/>
                  </a:schemeClr>
                </a:solidFill>
                <a:latin typeface="+mj-lt"/>
                <a:cs typeface="Times New Roman" pitchFamily="18" charset="0"/>
              </a:rPr>
              <a:t>Neuchovává dokumentaci o KH </a:t>
            </a:r>
            <a:r>
              <a:rPr lang="cs-CZ" sz="2400" dirty="0">
                <a:solidFill>
                  <a:srgbClr val="FF0000"/>
                </a:solidFill>
                <a:latin typeface="+mj-lt"/>
                <a:cs typeface="Times New Roman" pitchFamily="18" charset="0"/>
              </a:rPr>
              <a:t>(až </a:t>
            </a:r>
            <a:r>
              <a:rPr lang="cs-CZ" sz="2400" dirty="0" smtClean="0">
                <a:solidFill>
                  <a:srgbClr val="FF0000"/>
                </a:solidFill>
                <a:latin typeface="+mj-lt"/>
                <a:cs typeface="Times New Roman" pitchFamily="18" charset="0"/>
              </a:rPr>
              <a:t>50 </a:t>
            </a:r>
            <a:r>
              <a:rPr lang="cs-CZ" sz="2400" dirty="0">
                <a:solidFill>
                  <a:srgbClr val="FF0000"/>
                </a:solidFill>
                <a:latin typeface="+mj-lt"/>
                <a:cs typeface="Times New Roman" pitchFamily="18" charset="0"/>
              </a:rPr>
              <a:t>000 Kč)</a:t>
            </a:r>
          </a:p>
          <a:p>
            <a:pPr marL="0" indent="0">
              <a:spcBef>
                <a:spcPts val="0"/>
              </a:spcBef>
              <a:buNone/>
            </a:pPr>
            <a:endParaRPr lang="cs-CZ" sz="1000" b="1" dirty="0" smtClean="0">
              <a:solidFill>
                <a:srgbClr val="930C09"/>
              </a:solidFill>
              <a:latin typeface="+mj-lt"/>
              <a:cs typeface="Times New Roman" pitchFamily="18" charset="0"/>
            </a:endParaRPr>
          </a:p>
          <a:p>
            <a:pPr marL="0" indent="0">
              <a:spcBef>
                <a:spcPts val="0"/>
              </a:spcBef>
              <a:buNone/>
            </a:pPr>
            <a:r>
              <a:rPr lang="cs-CZ" sz="2400" b="1" dirty="0" smtClean="0">
                <a:solidFill>
                  <a:srgbClr val="FF0000"/>
                </a:solidFill>
                <a:latin typeface="+mj-lt"/>
                <a:cs typeface="Times New Roman" pitchFamily="18" charset="0"/>
              </a:rPr>
              <a:t>a </a:t>
            </a:r>
            <a:r>
              <a:rPr lang="cs-CZ" sz="2400" b="1" dirty="0" smtClean="0">
                <a:solidFill>
                  <a:srgbClr val="FF0000"/>
                </a:solidFill>
                <a:latin typeface="+mj-lt"/>
                <a:cs typeface="Times New Roman" pitchFamily="18" charset="0"/>
              </a:rPr>
              <a:t>lze uložit i zákaz činnosti, a to až na dobu 2 let.</a:t>
            </a:r>
            <a:endParaRPr lang="cs-CZ" sz="2400" b="1" dirty="0">
              <a:solidFill>
                <a:srgbClr val="FF0000"/>
              </a:solidFill>
              <a:latin typeface="+mj-lt"/>
              <a:cs typeface="Times New Roman" pitchFamily="18" charset="0"/>
            </a:endParaRPr>
          </a:p>
        </p:txBody>
      </p:sp>
      <p:sp>
        <p:nvSpPr>
          <p:cNvPr id="7" name="Zástupný symbol pro text 6"/>
          <p:cNvSpPr>
            <a:spLocks noGrp="1"/>
          </p:cNvSpPr>
          <p:nvPr>
            <p:ph type="body" sz="quarter" idx="13"/>
          </p:nvPr>
        </p:nvSpPr>
        <p:spPr>
          <a:xfrm>
            <a:off x="2186735" y="503675"/>
            <a:ext cx="5040000" cy="225026"/>
          </a:xfrm>
        </p:spPr>
        <p:txBody>
          <a:bodyPr/>
          <a:lstStyle/>
          <a:p>
            <a:r>
              <a:rPr lang="cs-CZ" dirty="0" smtClean="0"/>
              <a:t> </a:t>
            </a:r>
          </a:p>
          <a:p>
            <a:endParaRPr lang="cs-CZ" sz="2600" dirty="0">
              <a:solidFill>
                <a:srgbClr val="C00000"/>
              </a:solidFill>
            </a:endParaRPr>
          </a:p>
          <a:p>
            <a:endParaRPr lang="cs-CZ" dirty="0"/>
          </a:p>
        </p:txBody>
      </p:sp>
      <p:sp>
        <p:nvSpPr>
          <p:cNvPr id="5" name="Date Placeholder 4"/>
          <p:cNvSpPr>
            <a:spLocks noGrp="1"/>
          </p:cNvSpPr>
          <p:nvPr>
            <p:ph type="dt" sz="half" idx="10"/>
          </p:nvPr>
        </p:nvSpPr>
        <p:spPr/>
        <p:txBody>
          <a:bodyPr/>
          <a:lstStyle/>
          <a:p>
            <a:r>
              <a:rPr lang="cs-CZ" smtClean="0"/>
              <a:t>20. 5. 2016</a:t>
            </a:r>
            <a:endParaRPr lang="cs-CZ" dirty="0"/>
          </a:p>
        </p:txBody>
      </p:sp>
      <p:sp>
        <p:nvSpPr>
          <p:cNvPr id="2" name="Zástupný symbol pro zápatí 1"/>
          <p:cNvSpPr>
            <a:spLocks noGrp="1"/>
          </p:cNvSpPr>
          <p:nvPr>
            <p:ph type="ftr" sz="quarter" idx="11"/>
          </p:nvPr>
        </p:nvSpPr>
        <p:spPr/>
        <p:txBody>
          <a:bodyPr/>
          <a:lstStyle/>
          <a:p>
            <a:r>
              <a:rPr lang="cs-CZ" smtClean="0"/>
              <a:t>© 2016  STÁTNÍ ÚSTAV PRO KONTROLU LÉČIV</a:t>
            </a:r>
            <a:endParaRPr lang="cs-CZ"/>
          </a:p>
        </p:txBody>
      </p:sp>
      <p:sp>
        <p:nvSpPr>
          <p:cNvPr id="9" name="Rectangle 2"/>
          <p:cNvSpPr txBox="1">
            <a:spLocks noChangeArrowheads="1"/>
          </p:cNvSpPr>
          <p:nvPr/>
        </p:nvSpPr>
        <p:spPr>
          <a:xfrm>
            <a:off x="566554" y="908720"/>
            <a:ext cx="4500501" cy="585065"/>
          </a:xfrm>
          <a:prstGeom prst="rect">
            <a:avLst/>
          </a:prstGeom>
          <a:noFill/>
          <a:ln cmpd="sng">
            <a:noFill/>
          </a:ln>
          <a:effectLst>
            <a:outerShdw blurRad="50800" dist="50800" dir="5400000" algn="ctr" rotWithShape="0">
              <a:schemeClr val="bg1"/>
            </a:outerShdw>
          </a:effectLst>
        </p:spPr>
        <p:txBody>
          <a:bodyPr vert="horz" lIns="0" rIns="0" bIns="0" anchor="b">
            <a:normAutofit fontScale="97500" lnSpcReduction="10000"/>
          </a:bodyPr>
          <a:lstStyle/>
          <a:p>
            <a:r>
              <a:rPr lang="cs-CZ" sz="3200" b="1" dirty="0" smtClean="0">
                <a:solidFill>
                  <a:schemeClr val="tx1">
                    <a:lumMod val="75000"/>
                  </a:schemeClr>
                </a:solidFill>
              </a:rPr>
              <a:t> </a:t>
            </a:r>
            <a:r>
              <a:rPr lang="cs-CZ" sz="3900" b="1" u="sng" dirty="0" smtClean="0">
                <a:solidFill>
                  <a:schemeClr val="tx1">
                    <a:lumMod val="75000"/>
                  </a:schemeClr>
                </a:solidFill>
              </a:rPr>
              <a:t>Pokuty</a:t>
            </a:r>
            <a:endParaRPr lang="cs-CZ" sz="3900" b="1" u="sng" baseline="30000" dirty="0" smtClean="0">
              <a:solidFill>
                <a:schemeClr val="tx1">
                  <a:lumMod val="75000"/>
                </a:schemeClr>
              </a:solidFill>
            </a:endParaRPr>
          </a:p>
        </p:txBody>
      </p:sp>
      <p:sp>
        <p:nvSpPr>
          <p:cNvPr id="4" name="TextovéPole 3"/>
          <p:cNvSpPr txBox="1"/>
          <p:nvPr/>
        </p:nvSpPr>
        <p:spPr>
          <a:xfrm>
            <a:off x="2186735" y="501358"/>
            <a:ext cx="2699970" cy="276999"/>
          </a:xfrm>
          <a:prstGeom prst="rect">
            <a:avLst/>
          </a:prstGeom>
          <a:noFill/>
        </p:spPr>
        <p:txBody>
          <a:bodyPr wrap="none" rtlCol="0" anchor="ctr">
            <a:spAutoFit/>
          </a:bodyPr>
          <a:lstStyle/>
          <a:p>
            <a:r>
              <a:rPr lang="cs-CZ" sz="1200" b="1" dirty="0">
                <a:solidFill>
                  <a:schemeClr val="tx1">
                    <a:lumMod val="75000"/>
                  </a:schemeClr>
                </a:solidFill>
              </a:rPr>
              <a:t>Povinnosti a odpovědnost  zkoušejícího</a:t>
            </a:r>
            <a:endParaRPr lang="cs-CZ" sz="1200" b="1" kern="1200" baseline="30000" dirty="0" smtClean="0">
              <a:solidFill>
                <a:schemeClr val="tx1"/>
              </a:solidFill>
            </a:endParaRPr>
          </a:p>
        </p:txBody>
      </p:sp>
    </p:spTree>
    <p:extLst>
      <p:ext uri="{BB962C8B-B14F-4D97-AF65-F5344CB8AC3E}">
        <p14:creationId xmlns:p14="http://schemas.microsoft.com/office/powerpoint/2010/main" val="3305875807"/>
      </p:ext>
    </p:extLst>
  </p:cSld>
  <p:clrMapOvr>
    <a:masterClrMapping/>
  </p:clrMapOvr>
  <p:transition>
    <p:fad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1061610" y="1583795"/>
            <a:ext cx="7515115" cy="2481685"/>
          </a:xfrm>
        </p:spPr>
        <p:txBody>
          <a:bodyPr>
            <a:normAutofit/>
          </a:bodyPr>
          <a:lstStyle/>
          <a:p>
            <a:pPr algn="r"/>
            <a:r>
              <a:rPr lang="cs-CZ" sz="4000" cap="all" dirty="0" smtClean="0">
                <a:solidFill>
                  <a:schemeClr val="bg1"/>
                </a:solidFill>
              </a:rPr>
              <a:t>Zadavatel –</a:t>
            </a:r>
            <a:br>
              <a:rPr lang="cs-CZ" sz="4000" cap="all" dirty="0" smtClean="0">
                <a:solidFill>
                  <a:schemeClr val="bg1"/>
                </a:solidFill>
              </a:rPr>
            </a:br>
            <a:r>
              <a:rPr lang="cs-CZ" sz="4000" cap="all" dirty="0" smtClean="0"/>
              <a:t>povinnosti a odpovědnost</a:t>
            </a:r>
            <a:endParaRPr lang="cs-CZ" b="0" dirty="0">
              <a:solidFill>
                <a:schemeClr val="bg1"/>
              </a:solidFill>
            </a:endParaRPr>
          </a:p>
        </p:txBody>
      </p:sp>
      <p:sp>
        <p:nvSpPr>
          <p:cNvPr id="15" name="Podnadpis 14"/>
          <p:cNvSpPr>
            <a:spLocks noGrp="1"/>
          </p:cNvSpPr>
          <p:nvPr>
            <p:ph type="subTitle" idx="1"/>
          </p:nvPr>
        </p:nvSpPr>
        <p:spPr>
          <a:xfrm>
            <a:off x="2186735" y="4284095"/>
            <a:ext cx="6480000" cy="1305145"/>
          </a:xfrm>
        </p:spPr>
        <p:txBody>
          <a:bodyPr>
            <a:normAutofit/>
          </a:bodyPr>
          <a:lstStyle/>
          <a:p>
            <a:pPr algn="r"/>
            <a:r>
              <a:rPr lang="cs-CZ" sz="2200" dirty="0" smtClean="0">
                <a:solidFill>
                  <a:schemeClr val="bg1"/>
                </a:solidFill>
              </a:rPr>
              <a:t>MUDr. Alžběta </a:t>
            </a:r>
            <a:r>
              <a:rPr lang="cs-CZ" sz="2200" dirty="0" smtClean="0">
                <a:solidFill>
                  <a:schemeClr val="bg1"/>
                </a:solidFill>
              </a:rPr>
              <a:t>Holá</a:t>
            </a:r>
            <a:endParaRPr lang="cs-CZ" sz="2200" dirty="0" smtClean="0">
              <a:solidFill>
                <a:schemeClr val="bg1"/>
              </a:solidFill>
            </a:endParaRPr>
          </a:p>
        </p:txBody>
      </p:sp>
      <p:sp>
        <p:nvSpPr>
          <p:cNvPr id="2" name="Zástupný symbol pro datum 1"/>
          <p:cNvSpPr>
            <a:spLocks noGrp="1"/>
          </p:cNvSpPr>
          <p:nvPr>
            <p:ph type="dt" sz="half" idx="10"/>
          </p:nvPr>
        </p:nvSpPr>
        <p:spPr/>
        <p:txBody>
          <a:bodyPr/>
          <a:lstStyle/>
          <a:p>
            <a:r>
              <a:rPr lang="cs-CZ" smtClean="0"/>
              <a:t>20. 5. 2016</a:t>
            </a:r>
            <a:endParaRPr lang="cs-CZ" dirty="0"/>
          </a:p>
        </p:txBody>
      </p:sp>
      <p:sp>
        <p:nvSpPr>
          <p:cNvPr id="3" name="Zástupný symbol pro zápatí 2"/>
          <p:cNvSpPr>
            <a:spLocks noGrp="1"/>
          </p:cNvSpPr>
          <p:nvPr>
            <p:ph type="ftr" sz="quarter" idx="11"/>
          </p:nvPr>
        </p:nvSpPr>
        <p:spPr/>
        <p:txBody>
          <a:bodyPr/>
          <a:lstStyle/>
          <a:p>
            <a:r>
              <a:rPr lang="cs-CZ" smtClean="0"/>
              <a:t>© 2016  STÁTNÍ ÚSTAV PRO KONTROLU LÉČIV</a:t>
            </a:r>
            <a:endParaRPr lang="cs-CZ" dirty="0"/>
          </a:p>
        </p:txBody>
      </p:sp>
    </p:spTree>
    <p:extLst>
      <p:ext uri="{BB962C8B-B14F-4D97-AF65-F5344CB8AC3E}">
        <p14:creationId xmlns:p14="http://schemas.microsoft.com/office/powerpoint/2010/main" val="3575149859"/>
      </p:ext>
    </p:extLst>
  </p:cSld>
  <p:clrMapOvr>
    <a:masterClrMapping/>
  </p:clrMapOvr>
  <p:transition>
    <p:fad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normAutofit/>
          </a:bodyPr>
          <a:lstStyle/>
          <a:p>
            <a:r>
              <a:rPr lang="cs-CZ" u="sng" dirty="0" smtClean="0">
                <a:solidFill>
                  <a:schemeClr val="tx1">
                    <a:lumMod val="75000"/>
                  </a:schemeClr>
                </a:solidFill>
              </a:rPr>
              <a:t>Právní rámec</a:t>
            </a:r>
            <a:r>
              <a:rPr lang="cs-CZ" dirty="0" smtClean="0">
                <a:solidFill>
                  <a:schemeClr val="tx1">
                    <a:lumMod val="75000"/>
                  </a:schemeClr>
                </a:solidFill>
              </a:rPr>
              <a:t>:</a:t>
            </a:r>
            <a:endParaRPr lang="cs-CZ" dirty="0">
              <a:solidFill>
                <a:schemeClr val="tx1">
                  <a:lumMod val="75000"/>
                </a:schemeClr>
              </a:solidFill>
            </a:endParaRPr>
          </a:p>
        </p:txBody>
      </p:sp>
      <p:sp>
        <p:nvSpPr>
          <p:cNvPr id="3" name="Zástupný symbol pro obsah 2"/>
          <p:cNvSpPr>
            <a:spLocks noGrp="1"/>
          </p:cNvSpPr>
          <p:nvPr>
            <p:ph idx="1"/>
          </p:nvPr>
        </p:nvSpPr>
        <p:spPr>
          <a:xfrm>
            <a:off x="341530" y="1763816"/>
            <a:ext cx="8274605" cy="4365484"/>
          </a:xfrm>
        </p:spPr>
        <p:txBody>
          <a:bodyPr>
            <a:normAutofit/>
          </a:bodyPr>
          <a:lstStyle/>
          <a:p>
            <a:r>
              <a:rPr lang="cs-CZ" sz="2400" b="1" dirty="0" smtClean="0"/>
              <a:t>Zákon </a:t>
            </a:r>
            <a:r>
              <a:rPr lang="cs-CZ" sz="2400" dirty="0" smtClean="0"/>
              <a:t>č</a:t>
            </a:r>
            <a:r>
              <a:rPr lang="cs-CZ" sz="2400" dirty="0"/>
              <a:t>. 378/2007 Sb</a:t>
            </a:r>
            <a:r>
              <a:rPr lang="cs-CZ" sz="2400" dirty="0" smtClean="0"/>
              <a:t>., </a:t>
            </a:r>
            <a:r>
              <a:rPr lang="cs-CZ" sz="2400" b="1" dirty="0" smtClean="0"/>
              <a:t>o léčivech </a:t>
            </a:r>
            <a:r>
              <a:rPr lang="cs-CZ" sz="2400" dirty="0" smtClean="0"/>
              <a:t>a změně některých souvisejících zákonů (zákon o léčivech) ve znění pozdějších předpisů</a:t>
            </a:r>
            <a:endParaRPr lang="cs-CZ" sz="2400" dirty="0"/>
          </a:p>
          <a:p>
            <a:r>
              <a:rPr lang="cs-CZ" sz="2400" b="1" dirty="0"/>
              <a:t>Vyhláška</a:t>
            </a:r>
            <a:r>
              <a:rPr lang="cs-CZ" sz="2400" dirty="0"/>
              <a:t> č. 226/2008 Sb., </a:t>
            </a:r>
            <a:r>
              <a:rPr lang="cs-CZ" sz="2400" b="1" dirty="0"/>
              <a:t>o správné klinické praxi</a:t>
            </a:r>
            <a:r>
              <a:rPr lang="cs-CZ" sz="2400" dirty="0"/>
              <a:t> a bližších podmínkách klinického hodnocení léčivých přípravků</a:t>
            </a:r>
          </a:p>
          <a:p>
            <a:r>
              <a:rPr lang="cs-CZ" sz="2400" b="1" dirty="0"/>
              <a:t>ICH </a:t>
            </a:r>
            <a:r>
              <a:rPr lang="cs-CZ" sz="2400" dirty="0" smtClean="0"/>
              <a:t>E6</a:t>
            </a:r>
            <a:r>
              <a:rPr lang="cs-CZ" sz="2400" b="1" dirty="0" smtClean="0"/>
              <a:t> </a:t>
            </a:r>
            <a:r>
              <a:rPr lang="cs-CZ" sz="2400" dirty="0"/>
              <a:t>(</a:t>
            </a:r>
            <a:r>
              <a:rPr lang="cs-CZ" sz="2400" dirty="0" smtClean="0"/>
              <a:t>R1) </a:t>
            </a:r>
            <a:r>
              <a:rPr lang="cs-CZ" sz="2400" b="1" dirty="0" smtClean="0"/>
              <a:t>Good </a:t>
            </a:r>
            <a:r>
              <a:rPr lang="cs-CZ" sz="2400" b="1" dirty="0" err="1" smtClean="0"/>
              <a:t>Clinical</a:t>
            </a:r>
            <a:r>
              <a:rPr lang="cs-CZ" sz="2400" b="1" dirty="0" smtClean="0"/>
              <a:t> </a:t>
            </a:r>
            <a:r>
              <a:rPr lang="cs-CZ" sz="2400" b="1" dirty="0" err="1" smtClean="0"/>
              <a:t>Practice</a:t>
            </a:r>
            <a:endParaRPr lang="cs-CZ" sz="2400" dirty="0"/>
          </a:p>
          <a:p>
            <a:pPr marL="0" indent="0">
              <a:buNone/>
            </a:pPr>
            <a:r>
              <a:rPr lang="cs-CZ" sz="2400" dirty="0" smtClean="0"/>
              <a:t>(International </a:t>
            </a:r>
            <a:r>
              <a:rPr lang="cs-CZ" sz="2400" dirty="0" err="1"/>
              <a:t>Conference</a:t>
            </a:r>
            <a:r>
              <a:rPr lang="cs-CZ" sz="2400" dirty="0"/>
              <a:t> On </a:t>
            </a:r>
            <a:r>
              <a:rPr lang="cs-CZ" sz="2400" dirty="0" err="1"/>
              <a:t>Harmonisation</a:t>
            </a:r>
            <a:r>
              <a:rPr lang="cs-CZ" sz="2400" dirty="0"/>
              <a:t> </a:t>
            </a:r>
            <a:r>
              <a:rPr lang="cs-CZ" sz="2400" dirty="0" err="1"/>
              <a:t>Of</a:t>
            </a:r>
            <a:r>
              <a:rPr lang="cs-CZ" sz="2400" dirty="0"/>
              <a:t> </a:t>
            </a:r>
            <a:r>
              <a:rPr lang="cs-CZ" sz="2400" dirty="0" err="1"/>
              <a:t>Technical</a:t>
            </a:r>
            <a:r>
              <a:rPr lang="cs-CZ" sz="2400" dirty="0"/>
              <a:t> </a:t>
            </a:r>
            <a:r>
              <a:rPr lang="cs-CZ" sz="2400" dirty="0" err="1"/>
              <a:t>Requirements</a:t>
            </a:r>
            <a:r>
              <a:rPr lang="cs-CZ" sz="2400" dirty="0"/>
              <a:t> </a:t>
            </a:r>
            <a:r>
              <a:rPr lang="cs-CZ" sz="2400" dirty="0" err="1"/>
              <a:t>For</a:t>
            </a:r>
            <a:r>
              <a:rPr lang="cs-CZ" sz="2400" dirty="0"/>
              <a:t> </a:t>
            </a:r>
            <a:r>
              <a:rPr lang="cs-CZ" sz="2400" dirty="0" err="1"/>
              <a:t>Registration</a:t>
            </a:r>
            <a:r>
              <a:rPr lang="cs-CZ" sz="2400" dirty="0"/>
              <a:t> </a:t>
            </a:r>
            <a:r>
              <a:rPr lang="cs-CZ" sz="2400" dirty="0" err="1"/>
              <a:t>Of</a:t>
            </a:r>
            <a:r>
              <a:rPr lang="cs-CZ" sz="2400" dirty="0"/>
              <a:t> </a:t>
            </a:r>
            <a:r>
              <a:rPr lang="cs-CZ" sz="2400" dirty="0" err="1"/>
              <a:t>Pharmaceuticals</a:t>
            </a:r>
            <a:r>
              <a:rPr lang="cs-CZ" sz="2400" dirty="0"/>
              <a:t> </a:t>
            </a:r>
            <a:r>
              <a:rPr lang="cs-CZ" sz="2400" dirty="0" err="1"/>
              <a:t>For</a:t>
            </a:r>
            <a:r>
              <a:rPr lang="cs-CZ" sz="2400" dirty="0"/>
              <a:t> </a:t>
            </a:r>
            <a:r>
              <a:rPr lang="cs-CZ" sz="2400" dirty="0" err="1"/>
              <a:t>Human</a:t>
            </a:r>
            <a:r>
              <a:rPr lang="cs-CZ" sz="2400" dirty="0"/>
              <a:t> Use)</a:t>
            </a:r>
          </a:p>
          <a:p>
            <a:r>
              <a:rPr lang="cs-CZ" sz="2400" i="1" dirty="0" smtClean="0"/>
              <a:t>Postřehy </a:t>
            </a:r>
            <a:r>
              <a:rPr lang="cs-CZ" sz="2400" i="1" dirty="0"/>
              <a:t>z „praxe</a:t>
            </a:r>
            <a:r>
              <a:rPr lang="cs-CZ" sz="2400" i="1" dirty="0" smtClean="0"/>
              <a:t>“</a:t>
            </a:r>
            <a:endParaRPr lang="cs-CZ" sz="2400" i="1"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smtClean="0"/>
              <a:t>Zadavatel – povinnosti a odpovědnost</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1419547707"/>
      </p:ext>
    </p:extLst>
  </p:cSld>
  <p:clrMapOvr>
    <a:masterClrMapping/>
  </p:clrMapOvr>
  <p:transition>
    <p:fad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normAutofit/>
          </a:bodyPr>
          <a:lstStyle/>
          <a:p>
            <a:r>
              <a:rPr lang="cs-CZ" u="sng" dirty="0" smtClean="0">
                <a:solidFill>
                  <a:schemeClr val="tx1">
                    <a:lumMod val="75000"/>
                  </a:schemeClr>
                </a:solidFill>
              </a:rPr>
              <a:t>Zadavatel - definice</a:t>
            </a:r>
            <a:r>
              <a:rPr lang="cs-CZ" dirty="0" smtClean="0">
                <a:solidFill>
                  <a:schemeClr val="tx1">
                    <a:lumMod val="75000"/>
                  </a:schemeClr>
                </a:solidFill>
              </a:rPr>
              <a:t>:</a:t>
            </a:r>
            <a:endParaRPr lang="cs-CZ" dirty="0">
              <a:solidFill>
                <a:schemeClr val="tx1">
                  <a:lumMod val="75000"/>
                </a:schemeClr>
              </a:solidFill>
            </a:endParaRPr>
          </a:p>
        </p:txBody>
      </p:sp>
      <p:sp>
        <p:nvSpPr>
          <p:cNvPr id="3" name="Zástupný symbol pro obsah 2"/>
          <p:cNvSpPr>
            <a:spLocks noGrp="1"/>
          </p:cNvSpPr>
          <p:nvPr>
            <p:ph idx="1"/>
          </p:nvPr>
        </p:nvSpPr>
        <p:spPr>
          <a:xfrm>
            <a:off x="386535" y="1628800"/>
            <a:ext cx="8229600" cy="4500500"/>
          </a:xfrm>
        </p:spPr>
        <p:txBody>
          <a:bodyPr>
            <a:normAutofit/>
          </a:bodyPr>
          <a:lstStyle/>
          <a:p>
            <a:pPr marL="0" indent="0">
              <a:buNone/>
            </a:pPr>
            <a:r>
              <a:rPr lang="cs-CZ" sz="2400" dirty="0" smtClean="0"/>
              <a:t>= </a:t>
            </a:r>
            <a:r>
              <a:rPr lang="cs-CZ" sz="2600" b="1" dirty="0" smtClean="0"/>
              <a:t>osoba</a:t>
            </a:r>
            <a:r>
              <a:rPr lang="cs-CZ" sz="2600" b="1" dirty="0"/>
              <a:t>, společnost, instituce </a:t>
            </a:r>
            <a:r>
              <a:rPr lang="cs-CZ" sz="2600" dirty="0"/>
              <a:t>nebo </a:t>
            </a:r>
            <a:r>
              <a:rPr lang="cs-CZ" sz="2600" b="1" dirty="0"/>
              <a:t>organizace</a:t>
            </a:r>
            <a:r>
              <a:rPr lang="cs-CZ" sz="2600" dirty="0"/>
              <a:t>, která přijímá </a:t>
            </a:r>
            <a:r>
              <a:rPr lang="cs-CZ" sz="2600" b="1" dirty="0"/>
              <a:t>odpovědnost</a:t>
            </a:r>
            <a:r>
              <a:rPr lang="cs-CZ" sz="2600" dirty="0"/>
              <a:t> za </a:t>
            </a:r>
            <a:r>
              <a:rPr lang="cs-CZ" sz="2600" b="1" dirty="0"/>
              <a:t>zahájení, vedení </a:t>
            </a:r>
            <a:r>
              <a:rPr lang="cs-CZ" sz="2600" dirty="0"/>
              <a:t>a/nebo </a:t>
            </a:r>
            <a:r>
              <a:rPr lang="cs-CZ" sz="2600" b="1" dirty="0"/>
              <a:t>financování KH</a:t>
            </a:r>
          </a:p>
          <a:p>
            <a:pPr>
              <a:buFontTx/>
              <a:buChar char="-"/>
            </a:pPr>
            <a:endParaRPr lang="cs-CZ" sz="1200" dirty="0" smtClean="0"/>
          </a:p>
          <a:p>
            <a:pPr>
              <a:buFontTx/>
              <a:buChar char="-"/>
            </a:pPr>
            <a:r>
              <a:rPr lang="cs-CZ" sz="2600" dirty="0" smtClean="0"/>
              <a:t>pokud sídlo mimo území ČR, EU nebo EEA → ustanovit oprávněného zástupce = </a:t>
            </a:r>
            <a:r>
              <a:rPr lang="cs-CZ" sz="2600" b="1" i="1" dirty="0" smtClean="0"/>
              <a:t>legal representative</a:t>
            </a:r>
          </a:p>
          <a:p>
            <a:pPr>
              <a:buFontTx/>
              <a:buChar char="-"/>
            </a:pPr>
            <a:endParaRPr lang="cs-CZ" sz="1200" b="1" i="1" dirty="0" smtClean="0"/>
          </a:p>
          <a:p>
            <a:pPr>
              <a:buFontTx/>
              <a:buChar char="-"/>
            </a:pPr>
            <a:r>
              <a:rPr lang="cs-CZ" sz="2600" b="1" dirty="0" smtClean="0"/>
              <a:t>CRO</a:t>
            </a:r>
            <a:r>
              <a:rPr lang="cs-CZ" sz="2600" dirty="0" smtClean="0"/>
              <a:t> </a:t>
            </a:r>
            <a:r>
              <a:rPr lang="cs-CZ" sz="2600" dirty="0"/>
              <a:t>(Contract Research Organization = Smluvní Výzkumná Organizace) </a:t>
            </a:r>
            <a:r>
              <a:rPr lang="cs-CZ" sz="2600" dirty="0" smtClean="0"/>
              <a:t>→ </a:t>
            </a:r>
            <a:r>
              <a:rPr lang="cs-CZ" sz="2600" dirty="0"/>
              <a:t>zadavatel je oprávněn některé povinnosti přenést na CRO, avšak přesto nese konečnou odpovědnost za kvalitu a integritu údajů získaných z KH</a:t>
            </a:r>
          </a:p>
          <a:p>
            <a:pPr marL="0" indent="0">
              <a:lnSpc>
                <a:spcPct val="150000"/>
              </a:lnSpc>
              <a:buNone/>
            </a:pPr>
            <a:endParaRPr lang="cs-CZ" sz="2400" b="1"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a:t>Zadavatel – povinnosti a odpovědnost</a:t>
            </a:r>
          </a:p>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547485389"/>
      </p:ext>
    </p:extLst>
  </p:cSld>
  <p:clrMapOvr>
    <a:masterClrMapping/>
  </p:clrMapOvr>
  <p:transition>
    <p:fad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lstStyle/>
          <a:p>
            <a:r>
              <a:rPr lang="cs-CZ" u="sng" dirty="0" smtClean="0">
                <a:solidFill>
                  <a:schemeClr val="tx1">
                    <a:lumMod val="75000"/>
                  </a:schemeClr>
                </a:solidFill>
              </a:rPr>
              <a:t>Zadavatel – povinnosti a odpovědnost</a:t>
            </a:r>
            <a:r>
              <a:rPr lang="cs-CZ" dirty="0" smtClean="0">
                <a:solidFill>
                  <a:schemeClr val="tx1">
                    <a:lumMod val="75000"/>
                  </a:schemeClr>
                </a:solidFill>
              </a:rPr>
              <a:t>  </a:t>
            </a:r>
            <a:r>
              <a:rPr lang="cs-CZ" dirty="0" smtClean="0">
                <a:solidFill>
                  <a:schemeClr val="tx1">
                    <a:lumMod val="60000"/>
                    <a:lumOff val="40000"/>
                  </a:schemeClr>
                </a:solidFill>
              </a:rPr>
              <a:t>obecně</a:t>
            </a:r>
            <a:endParaRPr lang="cs-CZ" dirty="0">
              <a:solidFill>
                <a:schemeClr val="tx1">
                  <a:lumMod val="60000"/>
                  <a:lumOff val="40000"/>
                </a:schemeClr>
              </a:solidFill>
            </a:endParaRPr>
          </a:p>
        </p:txBody>
      </p:sp>
      <p:sp>
        <p:nvSpPr>
          <p:cNvPr id="3" name="Zástupný symbol pro obsah 2"/>
          <p:cNvSpPr>
            <a:spLocks noGrp="1"/>
          </p:cNvSpPr>
          <p:nvPr>
            <p:ph idx="1"/>
          </p:nvPr>
        </p:nvSpPr>
        <p:spPr>
          <a:xfrm>
            <a:off x="431540" y="1628800"/>
            <a:ext cx="8184595" cy="4500499"/>
          </a:xfrm>
        </p:spPr>
        <p:txBody>
          <a:bodyPr anchor="ctr">
            <a:normAutofit fontScale="92500" lnSpcReduction="10000"/>
          </a:bodyPr>
          <a:lstStyle/>
          <a:p>
            <a:pPr>
              <a:spcBef>
                <a:spcPts val="600"/>
              </a:spcBef>
            </a:pPr>
            <a:r>
              <a:rPr lang="cs-CZ" sz="2400" b="1" dirty="0" smtClean="0"/>
              <a:t>Dodržování právních předpisů a GCP</a:t>
            </a:r>
          </a:p>
          <a:p>
            <a:pPr>
              <a:spcBef>
                <a:spcPts val="600"/>
              </a:spcBef>
            </a:pPr>
            <a:r>
              <a:rPr lang="cs-CZ" sz="2400" b="1" dirty="0" smtClean="0"/>
              <a:t>Plná odpovědnost za přípravu, provedení a zpracování dat KH </a:t>
            </a:r>
            <a:r>
              <a:rPr lang="cs-CZ" sz="2400" dirty="0" smtClean="0"/>
              <a:t>(jištění kvality a věrohodnosti dat) + ochrana dat</a:t>
            </a:r>
          </a:p>
          <a:p>
            <a:pPr>
              <a:spcBef>
                <a:spcPts val="600"/>
              </a:spcBef>
              <a:buFontTx/>
              <a:buChar char="-"/>
            </a:pPr>
            <a:r>
              <a:rPr lang="cs-CZ" sz="2400" dirty="0" smtClean="0"/>
              <a:t>Elektronické systémy – validované, zabezpečeny k zabránění neoprávněného vniknutí, dokumentující změny údajů</a:t>
            </a:r>
          </a:p>
          <a:p>
            <a:pPr lvl="0">
              <a:spcBef>
                <a:spcPts val="600"/>
              </a:spcBef>
            </a:pPr>
            <a:r>
              <a:rPr lang="cs-CZ" sz="2400" b="1" dirty="0">
                <a:solidFill>
                  <a:srgbClr val="2D3291"/>
                </a:solidFill>
              </a:rPr>
              <a:t>Uchovávání všech základních dokumentů v souladu s platnou legislativou </a:t>
            </a:r>
            <a:r>
              <a:rPr lang="cs-CZ" sz="2400" dirty="0">
                <a:solidFill>
                  <a:srgbClr val="2D3291"/>
                </a:solidFill>
              </a:rPr>
              <a:t>(Vyhláška o SKP, Příloha 3)</a:t>
            </a:r>
          </a:p>
          <a:p>
            <a:pPr lvl="0">
              <a:spcBef>
                <a:spcPts val="600"/>
              </a:spcBef>
            </a:pPr>
            <a:r>
              <a:rPr lang="cs-CZ" sz="2400" b="1" dirty="0">
                <a:solidFill>
                  <a:srgbClr val="2D3291"/>
                </a:solidFill>
              </a:rPr>
              <a:t>Zajištění dozoru nad průběhem KH</a:t>
            </a:r>
          </a:p>
          <a:p>
            <a:pPr lvl="0">
              <a:spcBef>
                <a:spcPts val="600"/>
              </a:spcBef>
              <a:buFontTx/>
              <a:buChar char="-"/>
            </a:pPr>
            <a:r>
              <a:rPr lang="cs-CZ" sz="2400" dirty="0">
                <a:solidFill>
                  <a:srgbClr val="2D3291"/>
                </a:solidFill>
              </a:rPr>
              <a:t>Monitoring, Audit</a:t>
            </a:r>
            <a:endParaRPr lang="cs-CZ" sz="2400" dirty="0"/>
          </a:p>
          <a:p>
            <a:pPr>
              <a:spcBef>
                <a:spcPts val="600"/>
              </a:spcBef>
              <a:buFontTx/>
              <a:buChar char="-"/>
            </a:pPr>
            <a:r>
              <a:rPr lang="cs-CZ" sz="2400" dirty="0"/>
              <a:t>Možnost založit IDMC (Independent Data-Monitoring </a:t>
            </a:r>
            <a:r>
              <a:rPr lang="cs-CZ" sz="2400" dirty="0" err="1"/>
              <a:t>Committee</a:t>
            </a:r>
            <a:r>
              <a:rPr lang="cs-CZ" sz="2400" dirty="0" smtClean="0"/>
              <a:t>)</a:t>
            </a:r>
          </a:p>
          <a:p>
            <a:pPr>
              <a:spcBef>
                <a:spcPts val="1000"/>
              </a:spcBef>
            </a:pPr>
            <a:r>
              <a:rPr lang="cs-CZ" sz="2400" b="1" dirty="0"/>
              <a:t>Zajišťuje zaslepení KH</a:t>
            </a:r>
            <a:r>
              <a:rPr lang="cs-CZ" sz="2400" dirty="0"/>
              <a:t>, </a:t>
            </a:r>
            <a:r>
              <a:rPr lang="cs-CZ" sz="2400" b="1" dirty="0"/>
              <a:t>randomizace</a:t>
            </a:r>
          </a:p>
          <a:p>
            <a:pPr>
              <a:spcBef>
                <a:spcPts val="1000"/>
              </a:spcBef>
            </a:pPr>
            <a:r>
              <a:rPr lang="cs-CZ" sz="2400" dirty="0"/>
              <a:t>SH - jednoznačný identifikační kód subjektů </a:t>
            </a:r>
            <a:r>
              <a:rPr lang="cs-CZ" sz="2400" dirty="0" smtClean="0"/>
              <a:t>hodnocení</a:t>
            </a:r>
            <a:endParaRPr lang="cs-CZ" sz="24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a:t>Zadavatel – povinnosti a odpovědnost</a:t>
            </a:r>
          </a:p>
          <a:p>
            <a:endParaRPr lang="cs-CZ" dirty="0"/>
          </a:p>
        </p:txBody>
      </p:sp>
      <p:sp>
        <p:nvSpPr>
          <p:cNvPr id="5" name="Zástupný symbol pro zápatí 4"/>
          <p:cNvSpPr>
            <a:spLocks noGrp="1"/>
          </p:cNvSpPr>
          <p:nvPr>
            <p:ph type="ftr" sz="quarter" idx="11"/>
          </p:nvPr>
        </p:nvSpPr>
        <p:spPr/>
        <p:txBody>
          <a:bodyPr/>
          <a:lstStyle/>
          <a:p>
            <a:r>
              <a:rPr lang="cs-CZ" dirty="0" smtClean="0"/>
              <a:t>© 2016  STÁTNÍ ÚSTAV PRO KONTROLU LÉČIV</a:t>
            </a:r>
            <a:endParaRPr lang="cs-CZ" dirty="0"/>
          </a:p>
        </p:txBody>
      </p:sp>
    </p:spTree>
    <p:extLst>
      <p:ext uri="{BB962C8B-B14F-4D97-AF65-F5344CB8AC3E}">
        <p14:creationId xmlns:p14="http://schemas.microsoft.com/office/powerpoint/2010/main" val="2761889618"/>
      </p:ext>
    </p:extLst>
  </p:cSld>
  <p:clrMapOvr>
    <a:masterClrMapping/>
  </p:clrMapOvr>
  <p:transition>
    <p:fad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lstStyle/>
          <a:p>
            <a:r>
              <a:rPr lang="cs-CZ" u="sng" dirty="0" smtClean="0">
                <a:solidFill>
                  <a:schemeClr val="tx1">
                    <a:lumMod val="75000"/>
                  </a:schemeClr>
                </a:solidFill>
              </a:rPr>
              <a:t>Zadavatel – povinnosti a odpovědnost</a:t>
            </a:r>
            <a:r>
              <a:rPr lang="cs-CZ" dirty="0" smtClean="0">
                <a:solidFill>
                  <a:schemeClr val="tx1">
                    <a:lumMod val="75000"/>
                  </a:schemeClr>
                </a:solidFill>
              </a:rPr>
              <a:t>  </a:t>
            </a:r>
            <a:r>
              <a:rPr lang="cs-CZ" dirty="0" smtClean="0">
                <a:solidFill>
                  <a:schemeClr val="tx1">
                    <a:lumMod val="60000"/>
                    <a:lumOff val="40000"/>
                  </a:schemeClr>
                </a:solidFill>
              </a:rPr>
              <a:t>obecně</a:t>
            </a:r>
            <a:endParaRPr lang="cs-CZ" dirty="0">
              <a:solidFill>
                <a:schemeClr val="tx1">
                  <a:lumMod val="60000"/>
                  <a:lumOff val="40000"/>
                </a:schemeClr>
              </a:solidFill>
            </a:endParaRPr>
          </a:p>
        </p:txBody>
      </p:sp>
      <p:sp>
        <p:nvSpPr>
          <p:cNvPr id="3" name="Zástupný symbol pro obsah 2"/>
          <p:cNvSpPr>
            <a:spLocks noGrp="1"/>
          </p:cNvSpPr>
          <p:nvPr>
            <p:ph idx="1"/>
          </p:nvPr>
        </p:nvSpPr>
        <p:spPr>
          <a:xfrm>
            <a:off x="431540" y="1628800"/>
            <a:ext cx="8184595" cy="4500499"/>
          </a:xfrm>
        </p:spPr>
        <p:txBody>
          <a:bodyPr anchor="ctr">
            <a:normAutofit fontScale="92500"/>
          </a:bodyPr>
          <a:lstStyle/>
          <a:p>
            <a:endParaRPr lang="cs-CZ" sz="2400" b="1" dirty="0" smtClean="0"/>
          </a:p>
          <a:p>
            <a:r>
              <a:rPr lang="cs-CZ" sz="2400" b="1" dirty="0" smtClean="0"/>
              <a:t>Výběr </a:t>
            </a:r>
            <a:r>
              <a:rPr lang="cs-CZ" sz="2400" b="1" dirty="0"/>
              <a:t>zkoušejícího </a:t>
            </a:r>
            <a:r>
              <a:rPr lang="cs-CZ" sz="2400" dirty="0"/>
              <a:t>a </a:t>
            </a:r>
            <a:r>
              <a:rPr lang="cs-CZ" sz="2400" b="1" dirty="0"/>
              <a:t>centra</a:t>
            </a:r>
          </a:p>
          <a:p>
            <a:pPr>
              <a:buFont typeface="Calibri" panose="020F0502020204030204" pitchFamily="34" charset="0"/>
              <a:buChar char="–"/>
            </a:pPr>
            <a:r>
              <a:rPr lang="cs-CZ" sz="2400" dirty="0"/>
              <a:t>zhodnocení vhodnosti centra zadavatelem – </a:t>
            </a:r>
            <a:r>
              <a:rPr lang="cs-CZ" sz="2400" b="1" dirty="0"/>
              <a:t>studie </a:t>
            </a:r>
            <a:r>
              <a:rPr lang="cs-CZ" sz="2400" b="1" dirty="0" err="1" smtClean="0"/>
              <a:t>feasibility</a:t>
            </a:r>
            <a:endParaRPr lang="cs-CZ" sz="2400" dirty="0"/>
          </a:p>
          <a:p>
            <a:r>
              <a:rPr lang="cs-CZ" sz="2400" b="1" dirty="0"/>
              <a:t>Smlouvy</a:t>
            </a:r>
            <a:r>
              <a:rPr lang="cs-CZ" sz="2400" dirty="0"/>
              <a:t> mezi zadavatelem, zkoušejícím/zdravotnickým zařízením a veškerými dalšími stranami zapojenými do KH – </a:t>
            </a:r>
            <a:r>
              <a:rPr lang="cs-CZ" sz="2400" b="1" dirty="0"/>
              <a:t>písemná </a:t>
            </a:r>
            <a:r>
              <a:rPr lang="cs-CZ" sz="2400" b="1" dirty="0" smtClean="0"/>
              <a:t>forma</a:t>
            </a:r>
            <a:endParaRPr lang="cs-CZ" sz="2400" b="1" dirty="0"/>
          </a:p>
          <a:p>
            <a:r>
              <a:rPr lang="cs-CZ" sz="2400" b="1" dirty="0">
                <a:solidFill>
                  <a:srgbClr val="2D3291"/>
                </a:solidFill>
              </a:rPr>
              <a:t>Přístup k dokumentaci </a:t>
            </a:r>
            <a:r>
              <a:rPr lang="cs-CZ" sz="2400" b="1" dirty="0" smtClean="0">
                <a:solidFill>
                  <a:srgbClr val="2D3291"/>
                </a:solidFill>
              </a:rPr>
              <a:t>KH </a:t>
            </a:r>
          </a:p>
          <a:p>
            <a:r>
              <a:rPr lang="cs-CZ" sz="2400" b="1" dirty="0" smtClean="0"/>
              <a:t>Kompenzace a odměny pro </a:t>
            </a:r>
            <a:r>
              <a:rPr lang="cs-CZ" sz="2400" b="1" dirty="0"/>
              <a:t>subjekty hodnocení a </a:t>
            </a:r>
            <a:r>
              <a:rPr lang="cs-CZ" sz="2400" b="1" dirty="0" smtClean="0"/>
              <a:t>zkoušející</a:t>
            </a:r>
          </a:p>
          <a:p>
            <a:pPr>
              <a:spcBef>
                <a:spcPts val="1000"/>
              </a:spcBef>
            </a:pPr>
            <a:r>
              <a:rPr lang="cs-CZ" sz="2400" b="1" dirty="0"/>
              <a:t>Informace o hodnocených LP </a:t>
            </a:r>
            <a:r>
              <a:rPr lang="cs-CZ" sz="2400" dirty="0"/>
              <a:t>+ </a:t>
            </a:r>
            <a:r>
              <a:rPr lang="cs-CZ" sz="2400" b="1" dirty="0"/>
              <a:t>poskytování LP </a:t>
            </a:r>
            <a:r>
              <a:rPr lang="cs-CZ" sz="2400" dirty="0"/>
              <a:t>(testované, srovnávací, non-IMP neregistrované) + </a:t>
            </a:r>
            <a:r>
              <a:rPr lang="cs-CZ" sz="2400" b="1" dirty="0"/>
              <a:t>nakládání s LP </a:t>
            </a:r>
            <a:r>
              <a:rPr lang="cs-CZ" sz="2400" dirty="0"/>
              <a:t>a </a:t>
            </a:r>
            <a:r>
              <a:rPr lang="cs-CZ" sz="2400" b="1" dirty="0"/>
              <a:t>likvidace LP</a:t>
            </a:r>
          </a:p>
          <a:p>
            <a:pPr>
              <a:spcBef>
                <a:spcPts val="1000"/>
              </a:spcBef>
            </a:pPr>
            <a:r>
              <a:rPr lang="cs-CZ" sz="2400" b="1" dirty="0"/>
              <a:t>Financování </a:t>
            </a:r>
            <a:r>
              <a:rPr lang="cs-CZ" sz="2400" b="1" dirty="0" smtClean="0"/>
              <a:t>KH</a:t>
            </a:r>
            <a:endParaRPr lang="cs-CZ" sz="2400" b="1" dirty="0"/>
          </a:p>
          <a:p>
            <a:pPr>
              <a:buFontTx/>
              <a:buChar char="-"/>
            </a:pPr>
            <a:endParaRPr lang="cs-CZ" sz="2200" dirty="0" smtClean="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a:t>Zadavatel – povinnosti a odpovědnost</a:t>
            </a:r>
          </a:p>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1832140663"/>
      </p:ext>
    </p:extLst>
  </p:cSld>
  <p:clrMapOvr>
    <a:masterClrMapping/>
  </p:clrMapOvr>
  <p:transition>
    <p:fad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normAutofit/>
          </a:bodyPr>
          <a:lstStyle/>
          <a:p>
            <a:pPr marL="0" indent="0"/>
            <a:r>
              <a:rPr lang="cs-CZ" u="sng" dirty="0" smtClean="0">
                <a:solidFill>
                  <a:schemeClr val="tx1">
                    <a:lumMod val="75000"/>
                  </a:schemeClr>
                </a:solidFill>
              </a:rPr>
              <a:t>Zadavatel – z pohledu</a:t>
            </a:r>
            <a:r>
              <a:rPr lang="cs-CZ" i="1" dirty="0" smtClean="0">
                <a:solidFill>
                  <a:schemeClr val="tx1">
                    <a:lumMod val="75000"/>
                  </a:schemeClr>
                </a:solidFill>
              </a:rPr>
              <a:t>  </a:t>
            </a:r>
            <a:r>
              <a:rPr lang="cs-CZ" dirty="0" smtClean="0">
                <a:solidFill>
                  <a:srgbClr val="FFC000"/>
                </a:solidFill>
              </a:rPr>
              <a:t>financování</a:t>
            </a:r>
            <a:endParaRPr lang="cs-CZ" sz="3600" dirty="0">
              <a:solidFill>
                <a:srgbClr val="FFC000"/>
              </a:solidFill>
            </a:endParaRPr>
          </a:p>
        </p:txBody>
      </p:sp>
      <p:sp>
        <p:nvSpPr>
          <p:cNvPr id="3" name="Zástupný symbol pro obsah 2"/>
          <p:cNvSpPr>
            <a:spLocks noGrp="1"/>
          </p:cNvSpPr>
          <p:nvPr>
            <p:ph idx="1"/>
          </p:nvPr>
        </p:nvSpPr>
        <p:spPr>
          <a:xfrm>
            <a:off x="386535" y="1628800"/>
            <a:ext cx="8229600" cy="4500500"/>
          </a:xfrm>
        </p:spPr>
        <p:txBody>
          <a:bodyPr>
            <a:noAutofit/>
          </a:bodyPr>
          <a:lstStyle/>
          <a:p>
            <a:r>
              <a:rPr lang="cs-CZ" sz="2200" b="1" dirty="0" smtClean="0"/>
              <a:t>Komerční</a:t>
            </a:r>
            <a:r>
              <a:rPr lang="cs-CZ" sz="2200" dirty="0" smtClean="0"/>
              <a:t> </a:t>
            </a:r>
            <a:r>
              <a:rPr lang="cs-CZ" sz="2200" dirty="0"/>
              <a:t>zadavatel: poskytuje </a:t>
            </a:r>
            <a:r>
              <a:rPr lang="cs-CZ" sz="2200" b="1" dirty="0"/>
              <a:t>zdarma</a:t>
            </a:r>
            <a:r>
              <a:rPr lang="cs-CZ" sz="2200" dirty="0"/>
              <a:t> hodnocené LP a případné pomůcky používané pro jejich podání</a:t>
            </a:r>
          </a:p>
          <a:p>
            <a:r>
              <a:rPr lang="cs-CZ" sz="2200" b="1" dirty="0" smtClean="0"/>
              <a:t>Nekomerční</a:t>
            </a:r>
            <a:r>
              <a:rPr lang="cs-CZ" sz="2200" dirty="0" smtClean="0"/>
              <a:t> </a:t>
            </a:r>
            <a:r>
              <a:rPr lang="cs-CZ" sz="2200" dirty="0"/>
              <a:t>zadavatel: v případě hodnocených přípravků registrovaných v </a:t>
            </a:r>
            <a:r>
              <a:rPr lang="cs-CZ" sz="2200" dirty="0" smtClean="0"/>
              <a:t>ČR, </a:t>
            </a:r>
            <a:r>
              <a:rPr lang="cs-CZ" sz="2200" b="1" dirty="0" smtClean="0"/>
              <a:t>není</a:t>
            </a:r>
            <a:r>
              <a:rPr lang="cs-CZ" sz="2200" dirty="0" smtClean="0"/>
              <a:t> </a:t>
            </a:r>
            <a:r>
              <a:rPr lang="cs-CZ" sz="2200" dirty="0"/>
              <a:t>poskytnutí hodnocených LP zdarma </a:t>
            </a:r>
            <a:r>
              <a:rPr lang="cs-CZ" sz="2200" b="1" dirty="0" smtClean="0"/>
              <a:t>povinné</a:t>
            </a:r>
          </a:p>
          <a:p>
            <a:pPr marL="400050" lvl="1" indent="0">
              <a:buNone/>
            </a:pPr>
            <a:r>
              <a:rPr lang="cs-CZ" sz="2200" dirty="0" smtClean="0"/>
              <a:t>- možnost zažádat SÚKL, aby za něj zadával </a:t>
            </a:r>
            <a:r>
              <a:rPr lang="cs-CZ" sz="2200" dirty="0" err="1" smtClean="0"/>
              <a:t>SUSARy</a:t>
            </a:r>
            <a:r>
              <a:rPr lang="cs-CZ" sz="2200" dirty="0" smtClean="0"/>
              <a:t> do </a:t>
            </a:r>
            <a:r>
              <a:rPr lang="cs-CZ" sz="2200" dirty="0" err="1" smtClean="0"/>
              <a:t>EudraVigilance</a:t>
            </a:r>
            <a:r>
              <a:rPr lang="cs-CZ" sz="2200" dirty="0" smtClean="0"/>
              <a:t> databáze</a:t>
            </a:r>
          </a:p>
          <a:p>
            <a:pPr marL="400050" lvl="1" indent="0">
              <a:buNone/>
            </a:pPr>
            <a:r>
              <a:rPr lang="cs-CZ" sz="2200" dirty="0" smtClean="0"/>
              <a:t>- možnost zažádat SÚKL o prominutí poplatku za posouzení KH</a:t>
            </a:r>
            <a:endParaRPr lang="cs-CZ" sz="2200" dirty="0"/>
          </a:p>
          <a:p>
            <a:pPr marL="0" indent="0">
              <a:buNone/>
            </a:pPr>
            <a:endParaRPr lang="cs-CZ" sz="2200" i="1" dirty="0" smtClean="0"/>
          </a:p>
          <a:p>
            <a:pPr marL="0" indent="0">
              <a:buNone/>
            </a:pPr>
            <a:r>
              <a:rPr lang="cs-CZ" sz="2200" i="1" dirty="0" smtClean="0"/>
              <a:t>Poznámka</a:t>
            </a:r>
            <a:r>
              <a:rPr lang="cs-CZ" sz="2200" i="1" dirty="0"/>
              <a:t>: zadavatel </a:t>
            </a:r>
            <a:r>
              <a:rPr lang="cs-CZ" sz="2200" b="1" i="1" dirty="0"/>
              <a:t>komerční</a:t>
            </a:r>
            <a:r>
              <a:rPr lang="cs-CZ" sz="2200" i="1" dirty="0"/>
              <a:t> (= farmaceutická společnost) </a:t>
            </a:r>
            <a:r>
              <a:rPr lang="cs-CZ" sz="2200" i="1" dirty="0" err="1"/>
              <a:t>vs</a:t>
            </a:r>
            <a:r>
              <a:rPr lang="cs-CZ" sz="2200" i="1" dirty="0"/>
              <a:t> </a:t>
            </a:r>
            <a:r>
              <a:rPr lang="cs-CZ" sz="2200" b="1" i="1" dirty="0"/>
              <a:t>nekomerční</a:t>
            </a:r>
            <a:r>
              <a:rPr lang="cs-CZ" sz="2200" i="1" dirty="0"/>
              <a:t> (= KH na nichž se nepodílí výrobci LP, ani osoby s nimi obchodně </a:t>
            </a:r>
            <a:r>
              <a:rPr lang="cs-CZ" sz="2200" i="1" dirty="0" smtClean="0"/>
              <a:t>propojené)</a:t>
            </a:r>
            <a:endParaRPr lang="cs-CZ" sz="2200" i="1"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a:t>Zadavatel – povinnosti a odpovědnost</a:t>
            </a:r>
          </a:p>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2806037088"/>
      </p:ext>
    </p:extLst>
  </p:cSld>
  <p:clrMapOvr>
    <a:masterClrMapping/>
  </p:clrMapOvr>
  <p:transition>
    <p:fad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normAutofit/>
          </a:bodyPr>
          <a:lstStyle/>
          <a:p>
            <a:r>
              <a:rPr lang="cs-CZ" u="sng" dirty="0" smtClean="0">
                <a:solidFill>
                  <a:schemeClr val="tx1">
                    <a:lumMod val="75000"/>
                  </a:schemeClr>
                </a:solidFill>
              </a:rPr>
              <a:t>Zadavatel, povinnosti</a:t>
            </a:r>
            <a:r>
              <a:rPr lang="cs-CZ" dirty="0" smtClean="0">
                <a:solidFill>
                  <a:schemeClr val="tx1">
                    <a:lumMod val="75000"/>
                  </a:schemeClr>
                </a:solidFill>
              </a:rPr>
              <a:t>  </a:t>
            </a:r>
            <a:r>
              <a:rPr lang="cs-CZ" dirty="0" smtClean="0">
                <a:solidFill>
                  <a:srgbClr val="00B050"/>
                </a:solidFill>
              </a:rPr>
              <a:t>před </a:t>
            </a:r>
            <a:r>
              <a:rPr lang="cs-CZ" dirty="0">
                <a:solidFill>
                  <a:srgbClr val="00B050"/>
                </a:solidFill>
              </a:rPr>
              <a:t>zahájením </a:t>
            </a:r>
            <a:r>
              <a:rPr lang="cs-CZ" dirty="0" smtClean="0">
                <a:solidFill>
                  <a:srgbClr val="00B050"/>
                </a:solidFill>
              </a:rPr>
              <a:t>KH</a:t>
            </a:r>
            <a:endParaRPr lang="cs-CZ" sz="4000" u="sng" dirty="0"/>
          </a:p>
        </p:txBody>
      </p:sp>
      <p:sp>
        <p:nvSpPr>
          <p:cNvPr id="3" name="Zástupný symbol pro obsah 2"/>
          <p:cNvSpPr>
            <a:spLocks noGrp="1"/>
          </p:cNvSpPr>
          <p:nvPr>
            <p:ph idx="1"/>
          </p:nvPr>
        </p:nvSpPr>
        <p:spPr>
          <a:xfrm>
            <a:off x="386535" y="1628800"/>
            <a:ext cx="8229600" cy="4500500"/>
          </a:xfrm>
        </p:spPr>
        <p:txBody>
          <a:bodyPr>
            <a:normAutofit lnSpcReduction="10000"/>
          </a:bodyPr>
          <a:lstStyle/>
          <a:p>
            <a:pPr marL="0" indent="0">
              <a:buNone/>
            </a:pPr>
            <a:r>
              <a:rPr lang="cs-CZ" sz="2600" dirty="0" smtClean="0"/>
              <a:t>Zadavatel</a:t>
            </a:r>
            <a:endParaRPr lang="cs-CZ" sz="2600" dirty="0"/>
          </a:p>
          <a:p>
            <a:pPr>
              <a:buFontTx/>
              <a:buChar char="-"/>
            </a:pPr>
            <a:r>
              <a:rPr lang="cs-CZ" sz="2600" dirty="0"/>
              <a:t>předkládá žádost o povolení / ohlášení KH </a:t>
            </a:r>
            <a:r>
              <a:rPr lang="cs-CZ" sz="2600" dirty="0" smtClean="0"/>
              <a:t>na SÚKL + příslušným EK</a:t>
            </a:r>
          </a:p>
          <a:p>
            <a:pPr>
              <a:buFontTx/>
              <a:buChar char="-"/>
            </a:pPr>
            <a:r>
              <a:rPr lang="cs-CZ" sz="2600" dirty="0"/>
              <a:t>u</a:t>
            </a:r>
            <a:r>
              <a:rPr lang="cs-CZ" sz="2600" dirty="0" smtClean="0"/>
              <a:t>zavře </a:t>
            </a:r>
            <a:r>
              <a:rPr lang="cs-CZ" sz="2600" b="1" dirty="0" smtClean="0"/>
              <a:t>pojištění</a:t>
            </a:r>
            <a:r>
              <a:rPr lang="cs-CZ" sz="2600" dirty="0" smtClean="0"/>
              <a:t> odpovědnosti za škodu vzniklou v </a:t>
            </a:r>
            <a:r>
              <a:rPr lang="cs-CZ" sz="2600" dirty="0"/>
              <a:t>souvislosti s KH </a:t>
            </a:r>
            <a:r>
              <a:rPr lang="cs-CZ" sz="2600" dirty="0" smtClean="0"/>
              <a:t>pro zkoušejícího a zadavatele - pojištění má zajistit i odškodnění v případě smrti subjektu hodnocení nebo v případě škody vzniklé na zdraví subjektu hodnocení</a:t>
            </a:r>
            <a:r>
              <a:rPr lang="cs-CZ" sz="2600" b="1" dirty="0" smtClean="0"/>
              <a:t> v důsledku provádění KH</a:t>
            </a:r>
          </a:p>
          <a:p>
            <a:pPr>
              <a:buFontTx/>
              <a:buChar char="-"/>
            </a:pPr>
            <a:endParaRPr lang="cs-CZ" sz="2600" b="1" dirty="0"/>
          </a:p>
          <a:p>
            <a:pPr marL="0" indent="0">
              <a:buNone/>
            </a:pPr>
            <a:r>
              <a:rPr lang="cs-CZ" sz="2600" i="1" dirty="0"/>
              <a:t>(finanční náležitosti včetně pojištění posuzuje etická komise – viz § 53, odstavec 7)</a:t>
            </a:r>
          </a:p>
          <a:p>
            <a:pPr marL="0" indent="0">
              <a:buNone/>
            </a:pPr>
            <a:endParaRPr lang="cs-CZ" sz="2600" dirty="0"/>
          </a:p>
          <a:p>
            <a:pPr marL="0" indent="0">
              <a:lnSpc>
                <a:spcPct val="150000"/>
              </a:lnSpc>
              <a:buNone/>
            </a:pPr>
            <a:endParaRPr lang="cs-CZ" sz="2400" b="1"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a:t>Zadavatel – povinnosti a odpovědnost</a:t>
            </a:r>
          </a:p>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2899570480"/>
      </p:ext>
    </p:extLst>
  </p:cSld>
  <p:clrMapOvr>
    <a:masterClrMapping/>
  </p:clrMapOvr>
  <p:transition>
    <p:fad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normAutofit/>
          </a:bodyPr>
          <a:lstStyle/>
          <a:p>
            <a:pPr marL="0" indent="0"/>
            <a:r>
              <a:rPr lang="cs-CZ" u="sng" dirty="0">
                <a:solidFill>
                  <a:schemeClr val="tx1">
                    <a:lumMod val="75000"/>
                  </a:schemeClr>
                </a:solidFill>
              </a:rPr>
              <a:t>Zadavatel, povinnosti</a:t>
            </a:r>
            <a:r>
              <a:rPr lang="cs-CZ" dirty="0">
                <a:solidFill>
                  <a:schemeClr val="tx1">
                    <a:lumMod val="75000"/>
                  </a:schemeClr>
                </a:solidFill>
              </a:rPr>
              <a:t>  </a:t>
            </a:r>
            <a:r>
              <a:rPr lang="cs-CZ" dirty="0">
                <a:solidFill>
                  <a:srgbClr val="00B050"/>
                </a:solidFill>
              </a:rPr>
              <a:t>před zahájením KH</a:t>
            </a:r>
            <a:endParaRPr lang="cs-CZ" sz="2400" u="sng" dirty="0"/>
          </a:p>
        </p:txBody>
      </p:sp>
      <p:sp>
        <p:nvSpPr>
          <p:cNvPr id="3" name="Zástupný symbol pro obsah 2"/>
          <p:cNvSpPr>
            <a:spLocks noGrp="1"/>
          </p:cNvSpPr>
          <p:nvPr>
            <p:ph idx="1"/>
          </p:nvPr>
        </p:nvSpPr>
        <p:spPr>
          <a:xfrm>
            <a:off x="386535" y="1628800"/>
            <a:ext cx="8229600" cy="4500500"/>
          </a:xfrm>
        </p:spPr>
        <p:txBody>
          <a:bodyPr>
            <a:normAutofit lnSpcReduction="10000"/>
          </a:bodyPr>
          <a:lstStyle/>
          <a:p>
            <a:pPr marL="0" indent="0">
              <a:buNone/>
            </a:pPr>
            <a:r>
              <a:rPr lang="cs-CZ" sz="2400" dirty="0" smtClean="0"/>
              <a:t>KH </a:t>
            </a:r>
            <a:r>
              <a:rPr lang="cs-CZ" sz="2400" b="1" dirty="0"/>
              <a:t>může být </a:t>
            </a:r>
            <a:r>
              <a:rPr lang="cs-CZ" sz="2400" dirty="0"/>
              <a:t>zadavatelem </a:t>
            </a:r>
            <a:r>
              <a:rPr lang="cs-CZ" sz="2400" b="1" dirty="0"/>
              <a:t>zahájeno</a:t>
            </a:r>
            <a:r>
              <a:rPr lang="cs-CZ" sz="2400" dirty="0"/>
              <a:t> </a:t>
            </a:r>
            <a:r>
              <a:rPr lang="cs-CZ" sz="2400" b="1" dirty="0"/>
              <a:t>pouze</a:t>
            </a:r>
            <a:r>
              <a:rPr lang="cs-CZ" sz="2400" dirty="0" smtClean="0"/>
              <a:t>:</a:t>
            </a:r>
          </a:p>
          <a:p>
            <a:pPr marL="0" indent="0">
              <a:buNone/>
            </a:pPr>
            <a:endParaRPr lang="cs-CZ" sz="2400" dirty="0"/>
          </a:p>
          <a:p>
            <a:pPr marL="457200" indent="-457200">
              <a:buAutoNum type="alphaUcParenR"/>
            </a:pPr>
            <a:r>
              <a:rPr lang="cs-CZ" sz="2400" b="1" i="1" dirty="0"/>
              <a:t>Se souhlasným stanoviskem etické </a:t>
            </a:r>
            <a:r>
              <a:rPr lang="cs-CZ" sz="2400" b="1" i="1" dirty="0" smtClean="0"/>
              <a:t>komise</a:t>
            </a:r>
          </a:p>
          <a:p>
            <a:pPr marL="457200" indent="-457200">
              <a:buAutoNum type="alphaUcParenR"/>
            </a:pPr>
            <a:endParaRPr lang="cs-CZ" sz="2400" b="1" i="1" dirty="0" smtClean="0"/>
          </a:p>
          <a:p>
            <a:pPr marL="457200" indent="-457200">
              <a:buAutoNum type="alphaUcParenR"/>
            </a:pPr>
            <a:r>
              <a:rPr lang="cs-CZ" sz="2400" b="1" i="1" dirty="0" smtClean="0"/>
              <a:t>Ústav </a:t>
            </a:r>
            <a:r>
              <a:rPr lang="cs-CZ" sz="2400" b="1" i="1" dirty="0"/>
              <a:t>vydal povolení </a:t>
            </a:r>
            <a:r>
              <a:rPr lang="cs-CZ" sz="2400" dirty="0"/>
              <a:t>nebo </a:t>
            </a:r>
            <a:r>
              <a:rPr lang="cs-CZ" sz="2400" b="1" i="1" dirty="0"/>
              <a:t>nezamítl KH</a:t>
            </a:r>
            <a:r>
              <a:rPr lang="cs-CZ" sz="2400" dirty="0"/>
              <a:t>, které </a:t>
            </a:r>
            <a:r>
              <a:rPr lang="cs-CZ" sz="2400" i="1" dirty="0"/>
              <a:t>(dle odstavce 5, § 55) </a:t>
            </a:r>
            <a:r>
              <a:rPr lang="cs-CZ" sz="2400" dirty="0"/>
              <a:t>podléhá ohlášení, anebo oznámil zadavateli, že proti ohlašovanému KH nemá námitky</a:t>
            </a:r>
          </a:p>
          <a:p>
            <a:pPr marL="0" indent="0">
              <a:buNone/>
            </a:pPr>
            <a:endParaRPr lang="cs-CZ" sz="2400" dirty="0" smtClean="0"/>
          </a:p>
          <a:p>
            <a:pPr marL="0" indent="0">
              <a:buNone/>
            </a:pPr>
            <a:r>
              <a:rPr lang="cs-CZ" sz="2400" i="1" dirty="0" smtClean="0"/>
              <a:t>Poznámka</a:t>
            </a:r>
            <a:r>
              <a:rPr lang="cs-CZ" sz="2400" i="1" dirty="0"/>
              <a:t>: </a:t>
            </a:r>
            <a:r>
              <a:rPr lang="cs-CZ" sz="2400" i="1" dirty="0" smtClean="0"/>
              <a:t>EK i </a:t>
            </a:r>
            <a:r>
              <a:rPr lang="cs-CZ" sz="2400" i="1" dirty="0"/>
              <a:t>SÚKL musí schválit </a:t>
            </a:r>
            <a:r>
              <a:rPr lang="cs-CZ" sz="2400" b="1" i="1" dirty="0"/>
              <a:t>totožnou dokumentaci </a:t>
            </a:r>
            <a:r>
              <a:rPr lang="cs-CZ" sz="2400" i="1" dirty="0"/>
              <a:t>(např. stejné verze ICF, stejné verze protokolu + případného dodatku k protokolu)</a:t>
            </a:r>
          </a:p>
          <a:p>
            <a:pPr marL="0" indent="0">
              <a:lnSpc>
                <a:spcPct val="150000"/>
              </a:lnSpc>
              <a:buNone/>
            </a:pPr>
            <a:endParaRPr lang="cs-CZ" sz="2400" b="1"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a:t>Zadavatel – povinnosti a odpovědnost</a:t>
            </a:r>
          </a:p>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2507234122"/>
      </p:ext>
    </p:extLst>
  </p:cSld>
  <p:clrMapOvr>
    <a:masterClrMapping/>
  </p:clrMapOvr>
  <p:transition>
    <p:fade/>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normAutofit/>
          </a:bodyPr>
          <a:lstStyle/>
          <a:p>
            <a:pPr marL="0" indent="0"/>
            <a:r>
              <a:rPr lang="cs-CZ" u="sng" dirty="0">
                <a:solidFill>
                  <a:schemeClr val="tx1">
                    <a:lumMod val="75000"/>
                  </a:schemeClr>
                </a:solidFill>
              </a:rPr>
              <a:t>Zadavatel, povinnosti</a:t>
            </a:r>
            <a:r>
              <a:rPr lang="cs-CZ" dirty="0">
                <a:solidFill>
                  <a:schemeClr val="tx1">
                    <a:lumMod val="75000"/>
                  </a:schemeClr>
                </a:solidFill>
              </a:rPr>
              <a:t> </a:t>
            </a:r>
            <a:r>
              <a:rPr lang="cs-CZ" dirty="0" smtClean="0">
                <a:solidFill>
                  <a:schemeClr val="tx1">
                    <a:lumMod val="75000"/>
                  </a:schemeClr>
                </a:solidFill>
              </a:rPr>
              <a:t> </a:t>
            </a:r>
            <a:r>
              <a:rPr lang="cs-CZ" dirty="0" smtClean="0">
                <a:solidFill>
                  <a:srgbClr val="7030A0"/>
                </a:solidFill>
              </a:rPr>
              <a:t>po zahájení KH</a:t>
            </a:r>
            <a:endParaRPr lang="cs-CZ" u="sng" dirty="0"/>
          </a:p>
        </p:txBody>
      </p:sp>
      <p:sp>
        <p:nvSpPr>
          <p:cNvPr id="3" name="Zástupný symbol pro obsah 2"/>
          <p:cNvSpPr>
            <a:spLocks noGrp="1"/>
          </p:cNvSpPr>
          <p:nvPr>
            <p:ph idx="1"/>
          </p:nvPr>
        </p:nvSpPr>
        <p:spPr>
          <a:xfrm>
            <a:off x="386535" y="1628800"/>
            <a:ext cx="8229600" cy="4500500"/>
          </a:xfrm>
        </p:spPr>
        <p:txBody>
          <a:bodyPr anchor="ctr">
            <a:normAutofit/>
          </a:bodyPr>
          <a:lstStyle/>
          <a:p>
            <a:pPr>
              <a:buFontTx/>
              <a:buChar char="-"/>
            </a:pPr>
            <a:r>
              <a:rPr lang="cs-CZ" sz="2400" b="1" dirty="0" smtClean="0"/>
              <a:t>Informovat</a:t>
            </a:r>
            <a:r>
              <a:rPr lang="cs-CZ" sz="2400" dirty="0" smtClean="0"/>
              <a:t> SÚKL a </a:t>
            </a:r>
            <a:r>
              <a:rPr lang="cs-CZ" sz="2400" dirty="0"/>
              <a:t>etické komise (MEK zadavatel, LEK zkoušející) o</a:t>
            </a:r>
            <a:r>
              <a:rPr lang="cs-CZ" sz="2400" i="1" dirty="0"/>
              <a:t> </a:t>
            </a:r>
            <a:r>
              <a:rPr lang="cs-CZ" sz="2400" b="1" dirty="0"/>
              <a:t>zahájení </a:t>
            </a:r>
            <a:r>
              <a:rPr lang="cs-CZ" sz="2400" b="1" dirty="0" smtClean="0"/>
              <a:t>KH </a:t>
            </a:r>
            <a:r>
              <a:rPr lang="cs-CZ" sz="2400" i="1" dirty="0" smtClean="0"/>
              <a:t>(do 60 dnů od zahájení)</a:t>
            </a:r>
          </a:p>
          <a:p>
            <a:pPr lvl="0">
              <a:buFontTx/>
              <a:buChar char="-"/>
            </a:pPr>
            <a:r>
              <a:rPr lang="cs-CZ" sz="2400" dirty="0" smtClean="0"/>
              <a:t>Průběžně </a:t>
            </a:r>
            <a:r>
              <a:rPr lang="cs-CZ" sz="2400" dirty="0"/>
              <a:t>vyhodnocuje postup KH, bezpečnost LP, případně kritické parametry účinnosti → činí příslušná </a:t>
            </a:r>
            <a:r>
              <a:rPr lang="cs-CZ" sz="2400" dirty="0" smtClean="0"/>
              <a:t>opatření -  </a:t>
            </a:r>
            <a:r>
              <a:rPr lang="cs-CZ" sz="2400" b="1" dirty="0" smtClean="0"/>
              <a:t>aktualizace dokumentace </a:t>
            </a:r>
            <a:r>
              <a:rPr lang="cs-CZ" sz="2400" dirty="0" smtClean="0"/>
              <a:t>(dodatky, IB, DSUR,…), event. změna/ukončení KH</a:t>
            </a:r>
          </a:p>
          <a:p>
            <a:pPr lvl="0">
              <a:buFontTx/>
              <a:buChar char="-"/>
            </a:pPr>
            <a:r>
              <a:rPr lang="cs-CZ" sz="2400" b="1" dirty="0" smtClean="0">
                <a:solidFill>
                  <a:srgbClr val="2D3291"/>
                </a:solidFill>
              </a:rPr>
              <a:t>Podává </a:t>
            </a:r>
            <a:r>
              <a:rPr lang="cs-CZ" sz="2400" b="1" dirty="0">
                <a:solidFill>
                  <a:srgbClr val="2D3291"/>
                </a:solidFill>
              </a:rPr>
              <a:t>hlášení z KH </a:t>
            </a:r>
            <a:r>
              <a:rPr lang="cs-CZ" sz="2400" dirty="0">
                <a:solidFill>
                  <a:srgbClr val="2D3291"/>
                </a:solidFill>
              </a:rPr>
              <a:t>(zahájení, průběžné zprávy – </a:t>
            </a:r>
            <a:r>
              <a:rPr lang="cs-CZ" sz="2400" dirty="0" err="1">
                <a:solidFill>
                  <a:srgbClr val="2D3291"/>
                </a:solidFill>
              </a:rPr>
              <a:t>Annual</a:t>
            </a:r>
            <a:r>
              <a:rPr lang="cs-CZ" sz="2400" dirty="0">
                <a:solidFill>
                  <a:srgbClr val="2D3291"/>
                </a:solidFill>
              </a:rPr>
              <a:t> report = zpráva o průběhu KH, přerušení, USR/USM, </a:t>
            </a:r>
            <a:r>
              <a:rPr lang="cs-CZ" sz="2400" dirty="0" err="1">
                <a:solidFill>
                  <a:srgbClr val="2D3291"/>
                </a:solidFill>
              </a:rPr>
              <a:t>farmakovigilanční</a:t>
            </a:r>
            <a:r>
              <a:rPr lang="cs-CZ" sz="2400" dirty="0">
                <a:solidFill>
                  <a:srgbClr val="2D3291"/>
                </a:solidFill>
              </a:rPr>
              <a:t> hlášení..)</a:t>
            </a:r>
          </a:p>
          <a:p>
            <a:pPr marL="0" indent="0">
              <a:buNone/>
            </a:pPr>
            <a:endParaRPr lang="cs-CZ" sz="2400" b="1"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a:t>Zadavatel – povinnosti a odpovědnost</a:t>
            </a:r>
          </a:p>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1104726307"/>
      </p:ext>
    </p:extLst>
  </p:cSld>
  <p:clrMapOvr>
    <a:masterClrMapping/>
  </p:clrMapOvr>
  <p:transition>
    <p:fad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normAutofit/>
          </a:bodyPr>
          <a:lstStyle/>
          <a:p>
            <a:pPr marL="0" indent="0"/>
            <a:r>
              <a:rPr lang="cs-CZ" u="sng" dirty="0">
                <a:solidFill>
                  <a:schemeClr val="tx1">
                    <a:lumMod val="75000"/>
                  </a:schemeClr>
                </a:solidFill>
              </a:rPr>
              <a:t>Zadavatel, povinnosti</a:t>
            </a:r>
            <a:r>
              <a:rPr lang="cs-CZ" dirty="0">
                <a:solidFill>
                  <a:schemeClr val="tx1">
                    <a:lumMod val="75000"/>
                  </a:schemeClr>
                </a:solidFill>
              </a:rPr>
              <a:t>  </a:t>
            </a:r>
            <a:r>
              <a:rPr lang="cs-CZ" dirty="0" smtClean="0">
                <a:solidFill>
                  <a:srgbClr val="7030A0"/>
                </a:solidFill>
              </a:rPr>
              <a:t>po zahájení KH</a:t>
            </a:r>
            <a:endParaRPr lang="cs-CZ" sz="2200" u="sng" dirty="0"/>
          </a:p>
        </p:txBody>
      </p:sp>
      <p:sp>
        <p:nvSpPr>
          <p:cNvPr id="3" name="Zástupný symbol pro obsah 2"/>
          <p:cNvSpPr>
            <a:spLocks noGrp="1"/>
          </p:cNvSpPr>
          <p:nvPr>
            <p:ph idx="1"/>
          </p:nvPr>
        </p:nvSpPr>
        <p:spPr>
          <a:xfrm>
            <a:off x="386535" y="1628800"/>
            <a:ext cx="8229600" cy="4500500"/>
          </a:xfrm>
        </p:spPr>
        <p:txBody>
          <a:bodyPr>
            <a:normAutofit/>
          </a:bodyPr>
          <a:lstStyle/>
          <a:p>
            <a:pPr marL="0" indent="0">
              <a:buNone/>
            </a:pPr>
            <a:r>
              <a:rPr lang="cs-CZ" sz="2400" dirty="0"/>
              <a:t>Zadavatel neprodleně písemně informuje SÚKL a příslušné EK o:</a:t>
            </a:r>
          </a:p>
          <a:p>
            <a:pPr marL="0" indent="0">
              <a:buNone/>
            </a:pPr>
            <a:r>
              <a:rPr lang="cs-CZ" sz="2400" dirty="0"/>
              <a:t>a) Změně svého sídla/adresy</a:t>
            </a:r>
          </a:p>
          <a:p>
            <a:pPr marL="0" indent="0">
              <a:buNone/>
            </a:pPr>
            <a:r>
              <a:rPr lang="cs-CZ" sz="2400" dirty="0"/>
              <a:t>(x Pokud změna IČO → nový zadavatel → postup jako při změně zadavatele)</a:t>
            </a:r>
          </a:p>
          <a:p>
            <a:pPr marL="0" indent="0">
              <a:buNone/>
            </a:pPr>
            <a:r>
              <a:rPr lang="cs-CZ" sz="2400" dirty="0"/>
              <a:t>b) Nových poznatcích o hodnoceném LP</a:t>
            </a:r>
          </a:p>
          <a:p>
            <a:pPr marL="0" indent="0">
              <a:buNone/>
            </a:pPr>
            <a:r>
              <a:rPr lang="cs-CZ" sz="2400" dirty="0"/>
              <a:t>c) Zastavení vývoje LP</a:t>
            </a:r>
          </a:p>
          <a:p>
            <a:pPr marL="0" indent="0">
              <a:buNone/>
            </a:pPr>
            <a:r>
              <a:rPr lang="cs-CZ" sz="2400" dirty="0"/>
              <a:t>d) Opatření úřadů cizích států nebo EK, která se vztahují </a:t>
            </a:r>
            <a:r>
              <a:rPr lang="cs-CZ" sz="2400" dirty="0" smtClean="0"/>
              <a:t/>
            </a:r>
            <a:br>
              <a:rPr lang="cs-CZ" sz="2400" dirty="0" smtClean="0"/>
            </a:br>
            <a:r>
              <a:rPr lang="cs-CZ" sz="2400" dirty="0" smtClean="0"/>
              <a:t>k </a:t>
            </a:r>
            <a:r>
              <a:rPr lang="cs-CZ" sz="2400" dirty="0"/>
              <a:t>danému KH a mohou ovlivnit bezpečnost subjektů hodnocení</a:t>
            </a:r>
          </a:p>
          <a:p>
            <a:pPr marL="0" indent="0">
              <a:buNone/>
            </a:pPr>
            <a:r>
              <a:rPr lang="cs-CZ" sz="2400" dirty="0"/>
              <a:t>e)Přerušení nebo předčasného ukončení KH v České republice (do 15 dnů, obsahuje údaje dle vyhlášky o SKP)</a:t>
            </a:r>
          </a:p>
          <a:p>
            <a:pPr marL="0" indent="0">
              <a:lnSpc>
                <a:spcPct val="150000"/>
              </a:lnSpc>
              <a:buNone/>
            </a:pPr>
            <a:endParaRPr lang="cs-CZ" sz="2400" b="1"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a:t>Zadavatel – povinnosti a odpovědnost</a:t>
            </a:r>
          </a:p>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184826650"/>
      </p:ext>
    </p:extLst>
  </p:cSld>
  <p:clrMapOvr>
    <a:masterClrMapping/>
  </p:clrMapOvr>
  <p:transition>
    <p:fad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08720"/>
            <a:ext cx="8229600" cy="585065"/>
          </a:xfrm>
        </p:spPr>
        <p:txBody>
          <a:bodyPr>
            <a:normAutofit fontScale="90000"/>
          </a:bodyPr>
          <a:lstStyle/>
          <a:p>
            <a:r>
              <a:rPr lang="cs-CZ" sz="3600" u="sng" dirty="0">
                <a:solidFill>
                  <a:schemeClr val="tx1">
                    <a:lumMod val="75000"/>
                  </a:schemeClr>
                </a:solidFill>
              </a:rPr>
              <a:t>Změna zadavatele</a:t>
            </a:r>
            <a:r>
              <a:rPr lang="cs-CZ" sz="2000" b="0" dirty="0">
                <a:solidFill>
                  <a:srgbClr val="0070C0"/>
                </a:solidFill>
              </a:rPr>
              <a:t> (§ </a:t>
            </a:r>
            <a:r>
              <a:rPr lang="cs-CZ" sz="2000" b="0" dirty="0" smtClean="0">
                <a:solidFill>
                  <a:srgbClr val="0070C0"/>
                </a:solidFill>
              </a:rPr>
              <a:t>59 zákon o léčivech; § 20 vyhlášky SKP)</a:t>
            </a:r>
            <a:endParaRPr lang="cs-CZ" dirty="0">
              <a:solidFill>
                <a:srgbClr val="0070C0"/>
              </a:solidFill>
            </a:endParaRPr>
          </a:p>
        </p:txBody>
      </p:sp>
      <p:sp>
        <p:nvSpPr>
          <p:cNvPr id="3" name="Content Placeholder 2"/>
          <p:cNvSpPr>
            <a:spLocks noGrp="1"/>
          </p:cNvSpPr>
          <p:nvPr>
            <p:ph idx="1"/>
          </p:nvPr>
        </p:nvSpPr>
        <p:spPr>
          <a:xfrm>
            <a:off x="296525" y="1493786"/>
            <a:ext cx="8640959" cy="4995554"/>
          </a:xfrm>
        </p:spPr>
        <p:txBody>
          <a:bodyPr>
            <a:noAutofit/>
          </a:bodyPr>
          <a:lstStyle/>
          <a:p>
            <a:r>
              <a:rPr lang="cs-CZ" sz="2000" b="1" dirty="0" smtClean="0"/>
              <a:t>Podstatná změna v KH </a:t>
            </a:r>
            <a:r>
              <a:rPr lang="cs-CZ" sz="2000" dirty="0"/>
              <a:t>– lze provést až po schválení (rozhodnutí SÚKL)</a:t>
            </a:r>
          </a:p>
          <a:p>
            <a:r>
              <a:rPr lang="cs-CZ" sz="2000" b="1" dirty="0"/>
              <a:t>Podléhá náhradě výdajů </a:t>
            </a:r>
            <a:r>
              <a:rPr lang="cs-CZ" sz="2000" b="1" dirty="0">
                <a:solidFill>
                  <a:srgbClr val="0070C0"/>
                </a:solidFill>
              </a:rPr>
              <a:t>K-004 Kč 15.800,–</a:t>
            </a:r>
          </a:p>
          <a:p>
            <a:r>
              <a:rPr lang="cs-CZ" sz="2000" b="1" dirty="0" smtClean="0"/>
              <a:t>Písemná žádost na SÚKL</a:t>
            </a:r>
          </a:p>
          <a:p>
            <a:pPr lvl="1">
              <a:buFont typeface="Wingdings" pitchFamily="2" charset="2"/>
              <a:buChar char="Ø"/>
            </a:pPr>
            <a:r>
              <a:rPr lang="cs-CZ" sz="2000" dirty="0" smtClean="0"/>
              <a:t>Průvodní dopis – identifikace KH</a:t>
            </a:r>
          </a:p>
          <a:p>
            <a:pPr lvl="1">
              <a:buFont typeface="Wingdings" pitchFamily="2" charset="2"/>
              <a:buChar char="Ø"/>
            </a:pPr>
            <a:r>
              <a:rPr lang="cs-CZ" sz="2000" dirty="0" smtClean="0"/>
              <a:t>Původní zadavatel – sdělení na koho má být KH převedeno, důvod</a:t>
            </a:r>
          </a:p>
          <a:p>
            <a:pPr lvl="1">
              <a:buFont typeface="Wingdings" pitchFamily="2" charset="2"/>
              <a:buChar char="Ø"/>
            </a:pPr>
            <a:r>
              <a:rPr lang="cs-CZ" sz="2000" dirty="0" smtClean="0"/>
              <a:t>Nový zadavatel – prohlášení, že obdržel aktualní dokumentaci (přiložen kompletní seznam předané dokumentace s číslem a datem verze)</a:t>
            </a:r>
          </a:p>
          <a:p>
            <a:pPr lvl="1">
              <a:buFont typeface="Wingdings" pitchFamily="2" charset="2"/>
              <a:buChar char="Ø"/>
            </a:pPr>
            <a:r>
              <a:rPr lang="cs-CZ" sz="2000" dirty="0" smtClean="0"/>
              <a:t>Datum, kdy má dojít ke změně zadavatele</a:t>
            </a:r>
          </a:p>
          <a:p>
            <a:pPr lvl="1">
              <a:buFont typeface="Wingdings" pitchFamily="2" charset="2"/>
              <a:buChar char="Ø"/>
            </a:pPr>
            <a:r>
              <a:rPr lang="cs-CZ" sz="2000" dirty="0" smtClean="0"/>
              <a:t>Opatření týkající se dokumentace, medikace, IP/IS, </a:t>
            </a:r>
            <a:r>
              <a:rPr lang="cs-CZ" sz="2000" i="1" dirty="0" smtClean="0"/>
              <a:t>pojištění, smlouvy se ZZ,</a:t>
            </a:r>
            <a:r>
              <a:rPr lang="cs-CZ" sz="2000" dirty="0" smtClean="0"/>
              <a:t> aj. a plán zajištění informovanosti o změně – zkoušejícím, EK, SH</a:t>
            </a:r>
          </a:p>
          <a:p>
            <a:pPr lvl="1">
              <a:buFont typeface="Wingdings" pitchFamily="2" charset="2"/>
              <a:buChar char="Ø"/>
            </a:pPr>
            <a:r>
              <a:rPr lang="cs-CZ" sz="2000" dirty="0" smtClean="0"/>
              <a:t>Aktualizace plných mocí (kontaktní osobě / CRO), CTA</a:t>
            </a:r>
          </a:p>
          <a:p>
            <a:endParaRPr lang="cs-CZ" sz="2000" b="1" dirty="0" smtClean="0"/>
          </a:p>
          <a:p>
            <a:r>
              <a:rPr lang="cs-CZ" sz="2000" b="1" dirty="0" smtClean="0"/>
              <a:t>Sankce </a:t>
            </a:r>
            <a:r>
              <a:rPr lang="cs-CZ" sz="2000" i="1" dirty="0">
                <a:solidFill>
                  <a:srgbClr val="0070C0"/>
                </a:solidFill>
              </a:rPr>
              <a:t>(§ 105 odst. 6, </a:t>
            </a:r>
            <a:r>
              <a:rPr lang="cs-CZ" sz="2000" i="1" dirty="0" smtClean="0">
                <a:solidFill>
                  <a:srgbClr val="0070C0"/>
                </a:solidFill>
              </a:rPr>
              <a:t>l) </a:t>
            </a:r>
            <a:r>
              <a:rPr lang="cs-CZ" sz="2000" i="1" dirty="0" err="1">
                <a:solidFill>
                  <a:srgbClr val="0070C0"/>
                </a:solidFill>
              </a:rPr>
              <a:t>ZoL</a:t>
            </a:r>
            <a:r>
              <a:rPr lang="cs-CZ" sz="2000" i="1" dirty="0">
                <a:solidFill>
                  <a:srgbClr val="0070C0"/>
                </a:solidFill>
              </a:rPr>
              <a:t>) </a:t>
            </a:r>
            <a:r>
              <a:rPr lang="cs-CZ" sz="2000" dirty="0"/>
              <a:t>až 2 mil. Kč </a:t>
            </a:r>
            <a:r>
              <a:rPr lang="cs-CZ" sz="2000" dirty="0" smtClean="0"/>
              <a:t>při neoznámení změny zadavatele</a:t>
            </a:r>
            <a:endParaRPr lang="cs-CZ" sz="2000" b="1"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Zadavatel – povinnosti a odpovědnost</a:t>
            </a:r>
          </a:p>
          <a:p>
            <a:endParaRPr lang="cs-CZ" dirty="0"/>
          </a:p>
        </p:txBody>
      </p:sp>
    </p:spTree>
    <p:extLst>
      <p:ext uri="{BB962C8B-B14F-4D97-AF65-F5344CB8AC3E}">
        <p14:creationId xmlns:p14="http://schemas.microsoft.com/office/powerpoint/2010/main" val="4167648302"/>
      </p:ext>
    </p:extLst>
  </p:cSld>
  <p:clrMapOvr>
    <a:masterClrMapping/>
  </p:clrMapOvr>
  <p:transition>
    <p:fad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normAutofit/>
          </a:bodyPr>
          <a:lstStyle/>
          <a:p>
            <a:pPr marL="0" indent="0"/>
            <a:r>
              <a:rPr lang="cs-CZ" u="sng" dirty="0">
                <a:solidFill>
                  <a:schemeClr val="tx1">
                    <a:lumMod val="75000"/>
                  </a:schemeClr>
                </a:solidFill>
              </a:rPr>
              <a:t>Zadavatel, povinnosti</a:t>
            </a:r>
            <a:r>
              <a:rPr lang="cs-CZ" dirty="0">
                <a:solidFill>
                  <a:schemeClr val="tx1">
                    <a:lumMod val="75000"/>
                  </a:schemeClr>
                </a:solidFill>
              </a:rPr>
              <a:t>  </a:t>
            </a:r>
            <a:r>
              <a:rPr lang="cs-CZ" dirty="0" smtClean="0">
                <a:solidFill>
                  <a:srgbClr val="FFC000"/>
                </a:solidFill>
              </a:rPr>
              <a:t>po ukončení KH</a:t>
            </a:r>
            <a:endParaRPr lang="cs-CZ" dirty="0">
              <a:solidFill>
                <a:srgbClr val="FFC000"/>
              </a:solidFill>
            </a:endParaRPr>
          </a:p>
        </p:txBody>
      </p:sp>
      <p:sp>
        <p:nvSpPr>
          <p:cNvPr id="3" name="Zástupný symbol pro obsah 2"/>
          <p:cNvSpPr>
            <a:spLocks noGrp="1"/>
          </p:cNvSpPr>
          <p:nvPr>
            <p:ph idx="1"/>
          </p:nvPr>
        </p:nvSpPr>
        <p:spPr>
          <a:xfrm>
            <a:off x="386535" y="1673805"/>
            <a:ext cx="8229600" cy="4500500"/>
          </a:xfrm>
        </p:spPr>
        <p:txBody>
          <a:bodyPr anchor="ctr">
            <a:noAutofit/>
          </a:bodyPr>
          <a:lstStyle/>
          <a:p>
            <a:pPr>
              <a:buFontTx/>
              <a:buChar char="-"/>
            </a:pPr>
            <a:r>
              <a:rPr lang="cs-CZ" sz="2400" dirty="0" smtClean="0"/>
              <a:t>do </a:t>
            </a:r>
            <a:r>
              <a:rPr lang="cs-CZ" sz="2400" dirty="0"/>
              <a:t>90 dnů od ukončení KH oznámí </a:t>
            </a:r>
            <a:r>
              <a:rPr lang="cs-CZ" sz="2400" dirty="0" smtClean="0"/>
              <a:t>na SÚKL - </a:t>
            </a:r>
            <a:r>
              <a:rPr lang="cs-CZ" sz="2400" b="1" dirty="0" smtClean="0"/>
              <a:t>„</a:t>
            </a:r>
            <a:r>
              <a:rPr lang="cs-CZ" sz="2400" b="1" dirty="0"/>
              <a:t>Informace </a:t>
            </a:r>
            <a:r>
              <a:rPr lang="cs-CZ" sz="2400" b="1" dirty="0" smtClean="0"/>
              <a:t/>
            </a:r>
            <a:br>
              <a:rPr lang="cs-CZ" sz="2400" b="1" dirty="0" smtClean="0"/>
            </a:br>
            <a:r>
              <a:rPr lang="cs-CZ" sz="2400" b="1" dirty="0" smtClean="0"/>
              <a:t>o </a:t>
            </a:r>
            <a:r>
              <a:rPr lang="cs-CZ" sz="2400" b="1" dirty="0"/>
              <a:t>ukončení KH</a:t>
            </a:r>
            <a:r>
              <a:rPr lang="cs-CZ" sz="2400" b="1" dirty="0" smtClean="0"/>
              <a:t>“ </a:t>
            </a:r>
            <a:r>
              <a:rPr lang="cs-CZ" sz="2400" dirty="0"/>
              <a:t>x výjimka: při předčasném ukončení KH se tato lhůta zkracuje na 15 dnů + nutno uvést důvody předčasného </a:t>
            </a:r>
            <a:r>
              <a:rPr lang="cs-CZ" sz="2400" dirty="0" smtClean="0"/>
              <a:t>ukončení</a:t>
            </a:r>
          </a:p>
          <a:p>
            <a:pPr>
              <a:buFontTx/>
              <a:buChar char="-"/>
            </a:pPr>
            <a:r>
              <a:rPr lang="cs-CZ" sz="2400" b="1" dirty="0" smtClean="0"/>
              <a:t>Souhrnná </a:t>
            </a:r>
            <a:r>
              <a:rPr lang="cs-CZ" sz="2400" b="1" dirty="0"/>
              <a:t>zpráva </a:t>
            </a:r>
            <a:r>
              <a:rPr lang="cs-CZ" sz="2400" dirty="0"/>
              <a:t>– zadavatel vypracuje po ukončené KH, obsahuje závěry daného KH a jejich </a:t>
            </a:r>
            <a:r>
              <a:rPr lang="cs-CZ" sz="2400" dirty="0" smtClean="0"/>
              <a:t>interpretaci</a:t>
            </a:r>
          </a:p>
          <a:p>
            <a:pPr>
              <a:buFontTx/>
              <a:buChar char="-"/>
            </a:pPr>
            <a:r>
              <a:rPr lang="cs-CZ" sz="2400" b="1" dirty="0" smtClean="0"/>
              <a:t>Uchovávání dokumentace</a:t>
            </a:r>
          </a:p>
          <a:p>
            <a:pPr>
              <a:buFontTx/>
              <a:buChar char="-"/>
            </a:pPr>
            <a:endParaRPr lang="cs-CZ" sz="2000" dirty="0"/>
          </a:p>
          <a:p>
            <a:pPr>
              <a:buFontTx/>
              <a:buChar char="-"/>
            </a:pPr>
            <a:endParaRPr lang="cs-CZ" sz="2000" dirty="0" smtClean="0"/>
          </a:p>
          <a:p>
            <a:pPr marL="0" indent="0">
              <a:buNone/>
            </a:pPr>
            <a:endParaRPr lang="cs-CZ" sz="2000" dirty="0" smtClean="0"/>
          </a:p>
          <a:p>
            <a:pPr marL="0" indent="0">
              <a:lnSpc>
                <a:spcPct val="150000"/>
              </a:lnSpc>
              <a:buNone/>
            </a:pPr>
            <a:endParaRPr lang="cs-CZ" sz="200" b="1" dirty="0" smtClean="0">
              <a:solidFill>
                <a:schemeClr val="tx1">
                  <a:lumMod val="75000"/>
                </a:schemeClr>
              </a:solidFill>
            </a:endParaRP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a:t>Zadavatel – povinnosti a odpovědnost</a:t>
            </a:r>
          </a:p>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Tree>
    <p:extLst>
      <p:ext uri="{BB962C8B-B14F-4D97-AF65-F5344CB8AC3E}">
        <p14:creationId xmlns:p14="http://schemas.microsoft.com/office/powerpoint/2010/main" val="3819191664"/>
      </p:ext>
    </p:extLst>
  </p:cSld>
  <p:clrMapOvr>
    <a:masterClrMapping/>
  </p:clrMapOvr>
  <p:transition>
    <p:fad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86535" y="908720"/>
            <a:ext cx="8229600" cy="630070"/>
          </a:xfrm>
        </p:spPr>
        <p:txBody>
          <a:bodyPr>
            <a:noAutofit/>
          </a:bodyPr>
          <a:lstStyle/>
          <a:p>
            <a:r>
              <a:rPr lang="cs-CZ" u="sng" dirty="0" smtClean="0">
                <a:solidFill>
                  <a:schemeClr val="tx1">
                    <a:lumMod val="75000"/>
                  </a:schemeClr>
                </a:solidFill>
              </a:rPr>
              <a:t>Zadavatel - legislativa</a:t>
            </a:r>
            <a:r>
              <a:rPr lang="cs-CZ" dirty="0" smtClean="0">
                <a:solidFill>
                  <a:schemeClr val="tx1">
                    <a:lumMod val="75000"/>
                  </a:schemeClr>
                </a:solidFill>
              </a:rPr>
              <a:t> </a:t>
            </a:r>
            <a:r>
              <a:rPr lang="cs-CZ" dirty="0">
                <a:solidFill>
                  <a:schemeClr val="tx1">
                    <a:lumMod val="75000"/>
                  </a:schemeClr>
                </a:solidFill>
              </a:rPr>
              <a:t> </a:t>
            </a:r>
            <a:r>
              <a:rPr lang="cs-CZ" dirty="0" smtClean="0">
                <a:solidFill>
                  <a:schemeClr val="tx1">
                    <a:lumMod val="75000"/>
                  </a:schemeClr>
                </a:solidFill>
              </a:rPr>
              <a:t> </a:t>
            </a:r>
            <a:r>
              <a:rPr lang="cs-CZ" dirty="0" smtClean="0">
                <a:solidFill>
                  <a:srgbClr val="FF0000"/>
                </a:solidFill>
              </a:rPr>
              <a:t>sankce</a:t>
            </a:r>
            <a:endParaRPr lang="cs-CZ" dirty="0">
              <a:solidFill>
                <a:srgbClr val="FF0000"/>
              </a:solidFill>
            </a:endParaRPr>
          </a:p>
        </p:txBody>
      </p:sp>
      <p:sp>
        <p:nvSpPr>
          <p:cNvPr id="3" name="Zástupný symbol pro obsah 2"/>
          <p:cNvSpPr>
            <a:spLocks noGrp="1"/>
          </p:cNvSpPr>
          <p:nvPr>
            <p:ph idx="1"/>
          </p:nvPr>
        </p:nvSpPr>
        <p:spPr>
          <a:xfrm>
            <a:off x="386535" y="1538790"/>
            <a:ext cx="8229600" cy="4635515"/>
          </a:xfrm>
        </p:spPr>
        <p:txBody>
          <a:bodyPr>
            <a:noAutofit/>
          </a:bodyPr>
          <a:lstStyle/>
          <a:p>
            <a:pPr marL="0" indent="0">
              <a:buNone/>
            </a:pPr>
            <a:r>
              <a:rPr lang="cs-CZ" sz="1800" b="1" dirty="0"/>
              <a:t>(§ 105, odst. 6) Zadavatel se dopustí se správního deliktu tím, </a:t>
            </a:r>
            <a:r>
              <a:rPr lang="cs-CZ" sz="1800" b="1" dirty="0" smtClean="0"/>
              <a:t>že</a:t>
            </a:r>
            <a:endParaRPr lang="cs-CZ" sz="1800" b="1" dirty="0"/>
          </a:p>
          <a:p>
            <a:pPr marL="0" indent="0">
              <a:buNone/>
            </a:pPr>
            <a:r>
              <a:rPr lang="cs-CZ" sz="1400" dirty="0"/>
              <a:t>a) nezajistí uzavření pojištění odpovědnosti za škodu </a:t>
            </a:r>
            <a:r>
              <a:rPr lang="cs-CZ" sz="1400" i="1" dirty="0"/>
              <a:t>podle § 52 odst. 3 </a:t>
            </a:r>
            <a:r>
              <a:rPr lang="cs-CZ" sz="1400" i="1" dirty="0" err="1"/>
              <a:t>písm</a:t>
            </a:r>
            <a:r>
              <a:rPr lang="cs-CZ" sz="1400" i="1" dirty="0"/>
              <a:t> f </a:t>
            </a:r>
            <a:r>
              <a:rPr lang="cs-CZ" sz="1400" dirty="0">
                <a:solidFill>
                  <a:srgbClr val="FF0000"/>
                </a:solidFill>
              </a:rPr>
              <a:t>až </a:t>
            </a:r>
            <a:r>
              <a:rPr lang="cs-CZ" sz="1400" dirty="0" smtClean="0">
                <a:solidFill>
                  <a:srgbClr val="FF0000"/>
                </a:solidFill>
              </a:rPr>
              <a:t>20 000 </a:t>
            </a:r>
            <a:r>
              <a:rPr lang="cs-CZ" sz="1400" dirty="0">
                <a:solidFill>
                  <a:srgbClr val="FF0000"/>
                </a:solidFill>
              </a:rPr>
              <a:t>000,-</a:t>
            </a:r>
          </a:p>
          <a:p>
            <a:pPr marL="0" indent="0">
              <a:buNone/>
            </a:pPr>
            <a:r>
              <a:rPr lang="cs-CZ" sz="1400" dirty="0"/>
              <a:t>b) zahájení KH v rozporu s </a:t>
            </a:r>
            <a:r>
              <a:rPr lang="cs-CZ" sz="1400" i="1" dirty="0"/>
              <a:t>§ 55 odst. 1 </a:t>
            </a:r>
            <a:r>
              <a:rPr lang="cs-CZ" sz="1400" dirty="0">
                <a:solidFill>
                  <a:srgbClr val="FF0000"/>
                </a:solidFill>
              </a:rPr>
              <a:t>až 5 000 000,-</a:t>
            </a:r>
          </a:p>
          <a:p>
            <a:pPr marL="0" indent="0">
              <a:buNone/>
            </a:pPr>
            <a:r>
              <a:rPr lang="cs-CZ" sz="1400" dirty="0"/>
              <a:t>c) neinformuje o zahájení KH </a:t>
            </a:r>
            <a:r>
              <a:rPr lang="cs-CZ" sz="1400" i="1" dirty="0"/>
              <a:t>podle § 55 odst. 8</a:t>
            </a:r>
          </a:p>
          <a:p>
            <a:pPr marL="0" indent="0">
              <a:buNone/>
            </a:pPr>
            <a:r>
              <a:rPr lang="cs-CZ" sz="1400" dirty="0"/>
              <a:t>d) nesplní oznamovací povinnost </a:t>
            </a:r>
            <a:r>
              <a:rPr lang="cs-CZ" sz="1400" i="1" dirty="0"/>
              <a:t>podle § 56 odst. 1 </a:t>
            </a:r>
            <a:r>
              <a:rPr lang="cs-CZ" sz="1400" i="1" dirty="0" err="1"/>
              <a:t>písm</a:t>
            </a:r>
            <a:r>
              <a:rPr lang="cs-CZ" sz="1400" i="1" dirty="0"/>
              <a:t> a) nebo odst. 5 nebo 6</a:t>
            </a:r>
          </a:p>
          <a:p>
            <a:pPr marL="0" indent="0">
              <a:buNone/>
            </a:pPr>
            <a:r>
              <a:rPr lang="cs-CZ" sz="1400" dirty="0"/>
              <a:t>e) nepřijme okamžité opatření k ochraně subjektů hodnocení nebo neinformuje o nových skutečnostech přijatých </a:t>
            </a:r>
            <a:r>
              <a:rPr lang="cs-CZ" sz="1400" i="1" dirty="0"/>
              <a:t>podle</a:t>
            </a:r>
            <a:r>
              <a:rPr lang="cs-CZ" sz="1400" dirty="0"/>
              <a:t> </a:t>
            </a:r>
            <a:r>
              <a:rPr lang="cs-CZ" sz="1400" i="1" dirty="0"/>
              <a:t>§ 56 odst. 3 </a:t>
            </a:r>
            <a:r>
              <a:rPr lang="cs-CZ" sz="1400" dirty="0">
                <a:solidFill>
                  <a:srgbClr val="FF0000"/>
                </a:solidFill>
              </a:rPr>
              <a:t>až 5 000 000,-</a:t>
            </a:r>
          </a:p>
          <a:p>
            <a:pPr marL="0" indent="0">
              <a:buNone/>
            </a:pPr>
            <a:r>
              <a:rPr lang="cs-CZ" sz="1400" dirty="0"/>
              <a:t>f) nevyhodnocuje a neaktualizuje soubor informací pro zkoušejícího </a:t>
            </a:r>
            <a:r>
              <a:rPr lang="cs-CZ" sz="1400" i="1" dirty="0"/>
              <a:t>podle § 56 odst. 4</a:t>
            </a:r>
          </a:p>
          <a:p>
            <a:pPr marL="0" indent="0">
              <a:buNone/>
            </a:pPr>
            <a:r>
              <a:rPr lang="cs-CZ" sz="1400" dirty="0"/>
              <a:t>g) neuchovává dokumentaci </a:t>
            </a:r>
            <a:r>
              <a:rPr lang="cs-CZ" sz="1400" i="1" dirty="0"/>
              <a:t>podle § 56 odst. 7 </a:t>
            </a:r>
            <a:r>
              <a:rPr lang="cs-CZ" sz="1400" dirty="0">
                <a:solidFill>
                  <a:srgbClr val="FF0000"/>
                </a:solidFill>
              </a:rPr>
              <a:t>až 5 000 000,-</a:t>
            </a:r>
          </a:p>
          <a:p>
            <a:pPr marL="0" indent="0">
              <a:buNone/>
            </a:pPr>
            <a:r>
              <a:rPr lang="cs-CZ" sz="1400" dirty="0"/>
              <a:t>h) nevede záznamy nebo je neposkytne </a:t>
            </a:r>
            <a:r>
              <a:rPr lang="cs-CZ" sz="1400" i="1" dirty="0"/>
              <a:t>podle</a:t>
            </a:r>
            <a:r>
              <a:rPr lang="cs-CZ" sz="1400" dirty="0"/>
              <a:t> </a:t>
            </a:r>
            <a:r>
              <a:rPr lang="cs-CZ" sz="1200" i="1" dirty="0"/>
              <a:t>§  </a:t>
            </a:r>
            <a:r>
              <a:rPr lang="cs-CZ" sz="1400" i="1" dirty="0"/>
              <a:t>58 odst. 3</a:t>
            </a:r>
          </a:p>
          <a:p>
            <a:pPr marL="0" indent="0">
              <a:buNone/>
            </a:pPr>
            <a:r>
              <a:rPr lang="cs-CZ" sz="1400" dirty="0"/>
              <a:t>i) neposkytne údaje </a:t>
            </a:r>
            <a:r>
              <a:rPr lang="cs-CZ" sz="1400" i="1" dirty="0"/>
              <a:t>podle </a:t>
            </a:r>
            <a:r>
              <a:rPr lang="cs-CZ" sz="1200" i="1" dirty="0"/>
              <a:t>§ </a:t>
            </a:r>
            <a:r>
              <a:rPr lang="cs-CZ" sz="1400" i="1" dirty="0"/>
              <a:t>58 odst. 8</a:t>
            </a:r>
          </a:p>
          <a:p>
            <a:pPr marL="0" indent="0">
              <a:buNone/>
            </a:pPr>
            <a:r>
              <a:rPr lang="cs-CZ" sz="1400" dirty="0"/>
              <a:t>j) nezajistí hlášení podezření na závažné neočekávané nežádoucí účinky podle </a:t>
            </a:r>
            <a:r>
              <a:rPr lang="cs-CZ" sz="1200" i="1" dirty="0"/>
              <a:t>§ </a:t>
            </a:r>
            <a:r>
              <a:rPr lang="cs-CZ" sz="1400" i="1" dirty="0"/>
              <a:t>58 odst. 4 nebo 5</a:t>
            </a:r>
          </a:p>
          <a:p>
            <a:pPr marL="0" indent="0">
              <a:buNone/>
            </a:pPr>
            <a:r>
              <a:rPr lang="cs-CZ" sz="1400" dirty="0"/>
              <a:t>k) neinformuje zkoušející podle </a:t>
            </a:r>
            <a:r>
              <a:rPr lang="cs-CZ" sz="1200" i="1" dirty="0"/>
              <a:t>§ </a:t>
            </a:r>
            <a:r>
              <a:rPr lang="cs-CZ" sz="1400" i="1" dirty="0"/>
              <a:t>58 odst. 7</a:t>
            </a:r>
          </a:p>
          <a:p>
            <a:pPr marL="0" indent="0">
              <a:buNone/>
            </a:pPr>
            <a:r>
              <a:rPr lang="cs-CZ" sz="1400" dirty="0"/>
              <a:t>l) nepředloží žádost o změnu zadavatele </a:t>
            </a:r>
            <a:r>
              <a:rPr lang="cs-CZ" sz="1400" i="1" dirty="0"/>
              <a:t>podle </a:t>
            </a:r>
            <a:r>
              <a:rPr lang="cs-CZ" sz="1200" i="1" dirty="0"/>
              <a:t>§ </a:t>
            </a:r>
            <a:r>
              <a:rPr lang="cs-CZ" sz="1400" i="1" dirty="0"/>
              <a:t>59 odst. 1 </a:t>
            </a:r>
            <a:r>
              <a:rPr lang="cs-CZ" sz="1400" dirty="0"/>
              <a:t>nebo neoznámí změnu zadavatele </a:t>
            </a:r>
            <a:r>
              <a:rPr lang="cs-CZ" sz="1400" i="1" dirty="0"/>
              <a:t>podle </a:t>
            </a:r>
            <a:r>
              <a:rPr lang="cs-CZ" sz="1200" i="1" dirty="0"/>
              <a:t>§ </a:t>
            </a:r>
            <a:r>
              <a:rPr lang="cs-CZ" sz="1400" i="1" dirty="0"/>
              <a:t>59 odst. 3</a:t>
            </a:r>
          </a:p>
          <a:p>
            <a:pPr marL="0" indent="0">
              <a:buNone/>
            </a:pPr>
            <a:r>
              <a:rPr lang="cs-CZ" sz="1400" dirty="0"/>
              <a:t>m) nezajistí provádění klinického hodnocení </a:t>
            </a:r>
            <a:r>
              <a:rPr lang="cs-CZ" sz="1400" i="1" dirty="0"/>
              <a:t>podle </a:t>
            </a:r>
            <a:r>
              <a:rPr lang="cs-CZ" sz="1200" i="1" dirty="0"/>
              <a:t>§ </a:t>
            </a:r>
            <a:r>
              <a:rPr lang="cs-CZ" sz="1400" i="1" dirty="0"/>
              <a:t>61 odst. 2 písm. b) </a:t>
            </a:r>
            <a:r>
              <a:rPr lang="cs-CZ" sz="1400" dirty="0">
                <a:solidFill>
                  <a:srgbClr val="FF0000"/>
                </a:solidFill>
              </a:rPr>
              <a:t>až 5 000 000,-</a:t>
            </a:r>
          </a:p>
          <a:p>
            <a:pPr marL="0" indent="0">
              <a:buNone/>
            </a:pPr>
            <a:r>
              <a:rPr lang="cs-CZ" sz="1400" dirty="0"/>
              <a:t>o) neposkytne zkoušejícímu LP nebo neuchová jejich vzorek podle </a:t>
            </a:r>
            <a:r>
              <a:rPr lang="cs-CZ" sz="1200" dirty="0"/>
              <a:t>§ </a:t>
            </a:r>
            <a:r>
              <a:rPr lang="cs-CZ" sz="1400" dirty="0"/>
              <a:t>61 odst. 2 písm. c)</a:t>
            </a:r>
          </a:p>
          <a:p>
            <a:pPr>
              <a:buFontTx/>
              <a:buChar char="-"/>
            </a:pPr>
            <a:r>
              <a:rPr lang="cs-CZ" sz="1800" dirty="0"/>
              <a:t>k</a:t>
            </a:r>
            <a:r>
              <a:rPr lang="cs-CZ" sz="1800" dirty="0" smtClean="0"/>
              <a:t>de </a:t>
            </a:r>
            <a:r>
              <a:rPr lang="cs-CZ" sz="1800" dirty="0"/>
              <a:t>není uvedeno jinak pokuta </a:t>
            </a:r>
            <a:r>
              <a:rPr lang="cs-CZ" sz="1800" dirty="0">
                <a:solidFill>
                  <a:srgbClr val="FF0000"/>
                </a:solidFill>
              </a:rPr>
              <a:t>do 2 000 000</a:t>
            </a:r>
            <a:r>
              <a:rPr lang="cs-CZ" sz="1800" dirty="0" smtClean="0">
                <a:solidFill>
                  <a:srgbClr val="FF0000"/>
                </a:solidFill>
              </a:rPr>
              <a:t>,-</a:t>
            </a:r>
          </a:p>
          <a:p>
            <a:pPr>
              <a:buFontTx/>
              <a:buChar char="-"/>
            </a:pPr>
            <a:r>
              <a:rPr lang="cs-CZ" sz="1800" dirty="0" smtClean="0"/>
              <a:t>event</a:t>
            </a:r>
            <a:r>
              <a:rPr lang="cs-CZ" sz="1800" dirty="0"/>
              <a:t>. možnost </a:t>
            </a:r>
            <a:r>
              <a:rPr lang="cs-CZ" sz="1800" dirty="0">
                <a:solidFill>
                  <a:srgbClr val="FF0000"/>
                </a:solidFill>
              </a:rPr>
              <a:t>zákazu činnosti až na 2 roky</a:t>
            </a: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7" name="Zástupný symbol pro text 6"/>
          <p:cNvSpPr>
            <a:spLocks noGrp="1"/>
          </p:cNvSpPr>
          <p:nvPr>
            <p:ph type="body" sz="quarter" idx="13"/>
          </p:nvPr>
        </p:nvSpPr>
        <p:spPr/>
        <p:txBody>
          <a:bodyPr/>
          <a:lstStyle/>
          <a:p>
            <a:r>
              <a:rPr lang="cs-CZ" dirty="0"/>
              <a:t>Zadavatel – povinnosti a odpovědnost</a:t>
            </a:r>
          </a:p>
          <a:p>
            <a:endParaRPr lang="cs-CZ" dirty="0"/>
          </a:p>
        </p:txBody>
      </p:sp>
      <p:sp>
        <p:nvSpPr>
          <p:cNvPr id="5" name="Zástupný symbol pro zápatí 4"/>
          <p:cNvSpPr>
            <a:spLocks noGrp="1"/>
          </p:cNvSpPr>
          <p:nvPr>
            <p:ph type="ftr" sz="quarter" idx="11"/>
          </p:nvPr>
        </p:nvSpPr>
        <p:spPr/>
        <p:txBody>
          <a:bodyPr/>
          <a:lstStyle/>
          <a:p>
            <a:r>
              <a:rPr lang="cs-CZ" dirty="0" smtClean="0"/>
              <a:t>© 2016  STÁTNÍ ÚSTAV PRO KONTROLU LÉČIV</a:t>
            </a:r>
            <a:endParaRPr lang="cs-CZ" dirty="0"/>
          </a:p>
        </p:txBody>
      </p:sp>
    </p:spTree>
    <p:extLst>
      <p:ext uri="{BB962C8B-B14F-4D97-AF65-F5344CB8AC3E}">
        <p14:creationId xmlns:p14="http://schemas.microsoft.com/office/powerpoint/2010/main" val="1977281473"/>
      </p:ext>
    </p:extLst>
  </p:cSld>
  <p:clrMapOvr>
    <a:masterClrMapping/>
  </p:clrMapOvr>
  <p:transition>
    <p:fad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1016605" y="1583795"/>
            <a:ext cx="7560120" cy="2481685"/>
          </a:xfrm>
        </p:spPr>
        <p:txBody>
          <a:bodyPr>
            <a:normAutofit/>
          </a:bodyPr>
          <a:lstStyle/>
          <a:p>
            <a:r>
              <a:rPr lang="cs-CZ" sz="4000" dirty="0" smtClean="0"/>
              <a:t>Monitor, monitoring KH</a:t>
            </a:r>
            <a:br>
              <a:rPr lang="cs-CZ" sz="4000" dirty="0" smtClean="0"/>
            </a:br>
            <a:r>
              <a:rPr lang="cs-CZ" sz="4000" dirty="0" smtClean="0"/>
              <a:t>Inspekce GCP</a:t>
            </a:r>
            <a:br>
              <a:rPr lang="cs-CZ" sz="4000" dirty="0" smtClean="0"/>
            </a:br>
            <a:r>
              <a:rPr lang="cs-CZ" sz="4000" dirty="0" smtClean="0"/>
              <a:t>Audit</a:t>
            </a:r>
            <a:endParaRPr lang="cs-CZ" sz="4000" dirty="0">
              <a:solidFill>
                <a:schemeClr val="bg1"/>
              </a:solidFill>
            </a:endParaRPr>
          </a:p>
        </p:txBody>
      </p:sp>
      <p:sp>
        <p:nvSpPr>
          <p:cNvPr id="15" name="Podnadpis 14"/>
          <p:cNvSpPr>
            <a:spLocks noGrp="1"/>
          </p:cNvSpPr>
          <p:nvPr>
            <p:ph type="subTitle" idx="1"/>
          </p:nvPr>
        </p:nvSpPr>
        <p:spPr>
          <a:xfrm>
            <a:off x="2231740" y="4644135"/>
            <a:ext cx="6480000" cy="1170130"/>
          </a:xfrm>
        </p:spPr>
        <p:txBody>
          <a:bodyPr>
            <a:normAutofit/>
          </a:bodyPr>
          <a:lstStyle/>
          <a:p>
            <a:pPr algn="r"/>
            <a:r>
              <a:rPr lang="cs-CZ" sz="2200" dirty="0" smtClean="0">
                <a:solidFill>
                  <a:schemeClr val="bg1"/>
                </a:solidFill>
              </a:rPr>
              <a:t>MUDr. Alice Němcová</a:t>
            </a:r>
          </a:p>
          <a:p>
            <a:pPr algn="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20. 5. 2016</a:t>
            </a:r>
            <a:endParaRPr lang="cs-CZ" dirty="0"/>
          </a:p>
        </p:txBody>
      </p:sp>
      <p:sp>
        <p:nvSpPr>
          <p:cNvPr id="4" name="Zástupný symbol pro zápatí 3"/>
          <p:cNvSpPr>
            <a:spLocks noGrp="1"/>
          </p:cNvSpPr>
          <p:nvPr>
            <p:ph type="ftr" sz="quarter" idx="11"/>
          </p:nvPr>
        </p:nvSpPr>
        <p:spPr/>
        <p:txBody>
          <a:bodyPr/>
          <a:lstStyle/>
          <a:p>
            <a:r>
              <a:rPr lang="cs-CZ" dirty="0" smtClean="0"/>
              <a:t>© 2016  STÁTNÍ ÚSTAV PRO KONTROLU LÉČIV</a:t>
            </a:r>
            <a:endParaRPr lang="cs-CZ" dirty="0"/>
          </a:p>
        </p:txBody>
      </p:sp>
    </p:spTree>
    <p:extLst>
      <p:ext uri="{BB962C8B-B14F-4D97-AF65-F5344CB8AC3E}">
        <p14:creationId xmlns:p14="http://schemas.microsoft.com/office/powerpoint/2010/main" val="3126092357"/>
      </p:ext>
    </p:extLst>
  </p:cSld>
  <p:clrMapOvr>
    <a:masterClrMapping/>
  </p:clrMapOvr>
  <p:transition>
    <p:fad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3124690" cy="585065"/>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Monitor</a:t>
            </a:r>
            <a:endParaRPr lang="cs-CZ" u="sng" dirty="0">
              <a:solidFill>
                <a:schemeClr val="tx1">
                  <a:lumMod val="75000"/>
                </a:schemeClr>
              </a:solidFill>
            </a:endParaRPr>
          </a:p>
        </p:txBody>
      </p:sp>
      <p:sp>
        <p:nvSpPr>
          <p:cNvPr id="3" name="Content Placeholder 2"/>
          <p:cNvSpPr>
            <a:spLocks noGrp="1"/>
          </p:cNvSpPr>
          <p:nvPr>
            <p:ph idx="1"/>
          </p:nvPr>
        </p:nvSpPr>
        <p:spPr>
          <a:xfrm>
            <a:off x="386535" y="1673805"/>
            <a:ext cx="8229600" cy="4770530"/>
          </a:xfrm>
        </p:spPr>
        <p:txBody>
          <a:bodyPr>
            <a:normAutofit/>
          </a:bodyPr>
          <a:lstStyle/>
          <a:p>
            <a:pPr>
              <a:spcBef>
                <a:spcPct val="10000"/>
              </a:spcBef>
              <a:spcAft>
                <a:spcPct val="10000"/>
              </a:spcAft>
              <a:defRPr/>
            </a:pPr>
            <a:r>
              <a:rPr lang="cs-CZ" b="1" u="sng" dirty="0" smtClean="0"/>
              <a:t>Monitor</a:t>
            </a:r>
            <a:r>
              <a:rPr lang="cs-CZ" dirty="0" smtClean="0"/>
              <a:t> – interní nebo externí pracovník zadavatele</a:t>
            </a:r>
          </a:p>
          <a:p>
            <a:pPr lvl="1">
              <a:buClr>
                <a:schemeClr val="tx1"/>
              </a:buClr>
              <a:buFont typeface="Wingdings" panose="05000000000000000000" pitchFamily="2" charset="2"/>
              <a:buChar char="ü"/>
            </a:pPr>
            <a:r>
              <a:rPr lang="cs-CZ" altLang="cs-CZ" sz="2600" b="1" dirty="0" smtClean="0"/>
              <a:t>Má příslušnou kvalifikaci a  znalosti potřebné </a:t>
            </a:r>
            <a:br>
              <a:rPr lang="cs-CZ" altLang="cs-CZ" sz="2600" b="1" dirty="0" smtClean="0"/>
            </a:br>
            <a:r>
              <a:rPr lang="cs-CZ" altLang="cs-CZ" sz="2600" b="1" dirty="0" smtClean="0"/>
              <a:t>k monitorování KH</a:t>
            </a:r>
          </a:p>
          <a:p>
            <a:pPr lvl="1">
              <a:buClr>
                <a:schemeClr val="tx1"/>
              </a:buClr>
              <a:buFont typeface="Wingdings" panose="05000000000000000000" pitchFamily="2" charset="2"/>
              <a:buChar char="ü"/>
            </a:pPr>
            <a:r>
              <a:rPr lang="cs-CZ" altLang="cs-CZ" sz="2600" b="1" dirty="0" smtClean="0"/>
              <a:t>Kvalifikace monitora – zdokumentována</a:t>
            </a:r>
          </a:p>
          <a:p>
            <a:pPr lvl="1">
              <a:buClr>
                <a:schemeClr val="tx1"/>
              </a:buClr>
              <a:buFont typeface="Wingdings" panose="05000000000000000000" pitchFamily="2" charset="2"/>
              <a:buChar char="ü"/>
            </a:pPr>
            <a:r>
              <a:rPr lang="cs-CZ" altLang="cs-CZ" sz="2600" b="1" dirty="0" smtClean="0"/>
              <a:t>Povinnost monitora - znát:</a:t>
            </a:r>
          </a:p>
          <a:p>
            <a:pPr lvl="2">
              <a:buClr>
                <a:schemeClr val="tx1"/>
              </a:buClr>
              <a:buFont typeface="Wingdings" panose="05000000000000000000" pitchFamily="2" charset="2"/>
              <a:buChar char="ü"/>
            </a:pPr>
            <a:r>
              <a:rPr lang="cs-CZ" altLang="cs-CZ" sz="2200" b="1" dirty="0" smtClean="0"/>
              <a:t>Hodnocené LP</a:t>
            </a:r>
          </a:p>
          <a:p>
            <a:pPr lvl="2">
              <a:buClr>
                <a:schemeClr val="tx1"/>
              </a:buClr>
              <a:buFont typeface="Wingdings" panose="05000000000000000000" pitchFamily="2" charset="2"/>
              <a:buChar char="ü"/>
            </a:pPr>
            <a:r>
              <a:rPr lang="cs-CZ" altLang="cs-CZ" sz="2200" b="1" dirty="0" smtClean="0"/>
              <a:t>Protokol, event. jeho dodatky</a:t>
            </a:r>
          </a:p>
          <a:p>
            <a:pPr lvl="2">
              <a:buClr>
                <a:schemeClr val="tx1"/>
              </a:buClr>
              <a:buFont typeface="Wingdings" panose="05000000000000000000" pitchFamily="2" charset="2"/>
              <a:buChar char="ü"/>
            </a:pPr>
            <a:r>
              <a:rPr lang="cs-CZ" altLang="cs-CZ" sz="2200" b="1" dirty="0" smtClean="0"/>
              <a:t>IP/IS a další informace pro SH (deníky, karta SH...)</a:t>
            </a:r>
          </a:p>
          <a:p>
            <a:pPr lvl="2">
              <a:buClr>
                <a:schemeClr val="tx1"/>
              </a:buClr>
              <a:buFont typeface="Wingdings" panose="05000000000000000000" pitchFamily="2" charset="2"/>
              <a:buChar char="ü"/>
            </a:pPr>
            <a:r>
              <a:rPr lang="cs-CZ" altLang="cs-CZ" sz="2200" b="1" dirty="0" smtClean="0"/>
              <a:t>SP (SOP) zadavatele</a:t>
            </a:r>
          </a:p>
          <a:p>
            <a:pPr lvl="2">
              <a:buClr>
                <a:schemeClr val="tx1"/>
              </a:buClr>
              <a:buFont typeface="Wingdings" panose="05000000000000000000" pitchFamily="2" charset="2"/>
              <a:buChar char="ü"/>
            </a:pPr>
            <a:r>
              <a:rPr lang="cs-CZ" altLang="cs-CZ" sz="2200" b="1" dirty="0" smtClean="0"/>
              <a:t>Správnou klinickou praxi a právní předpisy vztahující se </a:t>
            </a:r>
            <a:br>
              <a:rPr lang="cs-CZ" altLang="cs-CZ" sz="2200" b="1" dirty="0" smtClean="0"/>
            </a:br>
            <a:r>
              <a:rPr lang="cs-CZ" altLang="cs-CZ" sz="2200" b="1" dirty="0" smtClean="0"/>
              <a:t>ke KH</a:t>
            </a:r>
          </a:p>
          <a:p>
            <a:pPr lvl="2">
              <a:buClr>
                <a:schemeClr val="tx1"/>
              </a:buClr>
              <a:buFont typeface="Wingdings" panose="05000000000000000000" pitchFamily="2" charset="2"/>
              <a:buChar char="ü"/>
            </a:pPr>
            <a:endParaRPr lang="cs-CZ" altLang="cs-CZ" b="1" dirty="0" smtClean="0"/>
          </a:p>
          <a:p>
            <a:pPr lvl="2">
              <a:buClr>
                <a:schemeClr val="tx1"/>
              </a:buClr>
              <a:buFont typeface="Wingdings" panose="05000000000000000000" pitchFamily="2" charset="2"/>
              <a:buChar char="ü"/>
            </a:pPr>
            <a:endParaRPr lang="cs-CZ" altLang="cs-CZ" b="1" dirty="0" smtClean="0"/>
          </a:p>
          <a:p>
            <a:pPr>
              <a:spcBef>
                <a:spcPct val="10000"/>
              </a:spcBef>
              <a:spcAft>
                <a:spcPct val="10000"/>
              </a:spcAft>
              <a:defRPr/>
            </a:pPr>
            <a:endParaRPr lang="cs-CZ" sz="1800" dirty="0" smtClean="0"/>
          </a:p>
          <a:p>
            <a:pPr lvl="1">
              <a:buFont typeface="Wingdings" pitchFamily="2" charset="2"/>
              <a:buChar char="Ø"/>
            </a:pPr>
            <a:endParaRPr lang="cs-CZ" sz="18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dirty="0"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3038396268"/>
      </p:ext>
    </p:extLst>
  </p:cSld>
  <p:clrMapOvr>
    <a:masterClrMapping/>
  </p:clrMapOvr>
  <p:transition>
    <p:fad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3124690" cy="585065"/>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Monitoring KH</a:t>
            </a:r>
            <a:endParaRPr lang="cs-CZ" u="sng" dirty="0">
              <a:solidFill>
                <a:schemeClr val="tx1">
                  <a:lumMod val="75000"/>
                </a:schemeClr>
              </a:solidFill>
            </a:endParaRPr>
          </a:p>
        </p:txBody>
      </p:sp>
      <p:sp>
        <p:nvSpPr>
          <p:cNvPr id="3" name="Content Placeholder 2"/>
          <p:cNvSpPr>
            <a:spLocks noGrp="1"/>
          </p:cNvSpPr>
          <p:nvPr>
            <p:ph idx="1"/>
          </p:nvPr>
        </p:nvSpPr>
        <p:spPr>
          <a:xfrm>
            <a:off x="386535" y="1673805"/>
            <a:ext cx="8229600" cy="4770530"/>
          </a:xfrm>
        </p:spPr>
        <p:txBody>
          <a:bodyPr>
            <a:normAutofit lnSpcReduction="10000"/>
          </a:bodyPr>
          <a:lstStyle/>
          <a:p>
            <a:pPr>
              <a:spcBef>
                <a:spcPct val="10000"/>
              </a:spcBef>
              <a:spcAft>
                <a:spcPct val="10000"/>
              </a:spcAft>
              <a:defRPr/>
            </a:pPr>
            <a:r>
              <a:rPr lang="cs-CZ" dirty="0" smtClean="0"/>
              <a:t>Povinný pro všechna KH</a:t>
            </a:r>
          </a:p>
          <a:p>
            <a:pPr>
              <a:spcBef>
                <a:spcPct val="10000"/>
              </a:spcBef>
              <a:spcAft>
                <a:spcPct val="10000"/>
              </a:spcAft>
              <a:defRPr/>
            </a:pPr>
            <a:r>
              <a:rPr lang="cs-CZ" dirty="0" smtClean="0"/>
              <a:t>Zajišťuje a zodpovídá zadavatel – volba monitora</a:t>
            </a:r>
          </a:p>
          <a:p>
            <a:pPr>
              <a:spcBef>
                <a:spcPct val="10000"/>
              </a:spcBef>
              <a:spcAft>
                <a:spcPct val="10000"/>
              </a:spcAft>
              <a:defRPr/>
            </a:pPr>
            <a:r>
              <a:rPr lang="cs-CZ" dirty="0" smtClean="0"/>
              <a:t>Monitorováním KH ověřuje zda:</a:t>
            </a:r>
          </a:p>
          <a:p>
            <a:pPr lvl="1">
              <a:buClr>
                <a:schemeClr val="tx1"/>
              </a:buClr>
              <a:buFont typeface="Wingdings" panose="05000000000000000000" pitchFamily="2" charset="2"/>
              <a:buChar char="ü"/>
            </a:pPr>
            <a:r>
              <a:rPr lang="cs-CZ" altLang="cs-CZ" sz="2600" b="1" dirty="0" smtClean="0"/>
              <a:t>jsou dodržována práva a zajištěna bezpečnost SH</a:t>
            </a:r>
          </a:p>
          <a:p>
            <a:pPr lvl="1">
              <a:buClr>
                <a:schemeClr val="tx1"/>
              </a:buClr>
              <a:buFont typeface="Wingdings" panose="05000000000000000000" pitchFamily="2" charset="2"/>
              <a:buChar char="ü"/>
            </a:pPr>
            <a:r>
              <a:rPr lang="cs-CZ" altLang="cs-CZ" sz="2600" b="1" dirty="0" smtClean="0"/>
              <a:t>jsou zaznamenávané údaje v KH správné, úplné a ověřitelné na základě zdrojových dat</a:t>
            </a:r>
          </a:p>
          <a:p>
            <a:pPr lvl="1">
              <a:buClr>
                <a:schemeClr val="tx1"/>
              </a:buClr>
              <a:buFont typeface="Wingdings" panose="05000000000000000000" pitchFamily="2" charset="2"/>
              <a:buChar char="ü"/>
            </a:pPr>
            <a:r>
              <a:rPr lang="cs-CZ" altLang="cs-CZ" sz="2600" b="1" dirty="0" smtClean="0"/>
              <a:t>KH probíhá v souladu s poslední schválenou verzí protokolu, event. dodatků, GCP a právními předpisy</a:t>
            </a:r>
            <a:endParaRPr lang="cs-CZ" dirty="0" smtClean="0"/>
          </a:p>
          <a:p>
            <a:pPr>
              <a:spcBef>
                <a:spcPct val="10000"/>
              </a:spcBef>
              <a:spcAft>
                <a:spcPct val="10000"/>
              </a:spcAft>
              <a:defRPr/>
            </a:pPr>
            <a:r>
              <a:rPr lang="cs-CZ" dirty="0" smtClean="0"/>
              <a:t> </a:t>
            </a:r>
            <a:r>
              <a:rPr lang="cs-CZ" u="sng" dirty="0" smtClean="0"/>
              <a:t>Rozsah a způsob monitorování </a:t>
            </a:r>
            <a:r>
              <a:rPr lang="cs-CZ" dirty="0" smtClean="0"/>
              <a:t>– určuje zadavatel</a:t>
            </a:r>
          </a:p>
          <a:p>
            <a:pPr lvl="1">
              <a:buClr>
                <a:schemeClr val="tx1"/>
              </a:buClr>
              <a:buFont typeface="Wingdings" panose="05000000000000000000" pitchFamily="2" charset="2"/>
              <a:buChar char="ü"/>
            </a:pPr>
            <a:r>
              <a:rPr lang="cs-CZ" altLang="cs-CZ" sz="2600" b="1" dirty="0" smtClean="0"/>
              <a:t>S ohledem na aktuální situaci KH, složitost KH (design), LP, volbu SH, fázi KH, rychlost náboru...</a:t>
            </a:r>
          </a:p>
          <a:p>
            <a:pPr lvl="2">
              <a:buClr>
                <a:schemeClr val="tx1"/>
              </a:buClr>
              <a:buFont typeface="Wingdings" panose="05000000000000000000" pitchFamily="2" charset="2"/>
              <a:buChar char="ü"/>
            </a:pPr>
            <a:endParaRPr lang="cs-CZ" altLang="cs-CZ" b="1" dirty="0" smtClean="0"/>
          </a:p>
          <a:p>
            <a:pPr>
              <a:spcBef>
                <a:spcPct val="10000"/>
              </a:spcBef>
              <a:spcAft>
                <a:spcPct val="10000"/>
              </a:spcAft>
              <a:defRPr/>
            </a:pPr>
            <a:endParaRPr lang="cs-CZ" sz="1800" dirty="0" smtClean="0"/>
          </a:p>
          <a:p>
            <a:pPr lvl="1">
              <a:buFont typeface="Wingdings" pitchFamily="2" charset="2"/>
              <a:buChar char="Ø"/>
            </a:pPr>
            <a:endParaRPr lang="cs-CZ" sz="18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4100314151"/>
      </p:ext>
    </p:extLst>
  </p:cSld>
  <p:clrMapOvr>
    <a:masterClrMapping/>
  </p:clrMapOvr>
  <p:transition>
    <p:fade/>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3124690" cy="585065"/>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Úloha monitora</a:t>
            </a:r>
            <a:endParaRPr lang="cs-CZ" u="sng" dirty="0">
              <a:solidFill>
                <a:schemeClr val="tx1">
                  <a:lumMod val="75000"/>
                </a:schemeClr>
              </a:solidFill>
            </a:endParaRPr>
          </a:p>
        </p:txBody>
      </p:sp>
      <p:sp>
        <p:nvSpPr>
          <p:cNvPr id="3" name="Content Placeholder 2"/>
          <p:cNvSpPr>
            <a:spLocks noGrp="1"/>
          </p:cNvSpPr>
          <p:nvPr>
            <p:ph idx="1"/>
          </p:nvPr>
        </p:nvSpPr>
        <p:spPr>
          <a:xfrm>
            <a:off x="386535" y="1673805"/>
            <a:ext cx="8229600" cy="4770530"/>
          </a:xfrm>
        </p:spPr>
        <p:txBody>
          <a:bodyPr>
            <a:normAutofit fontScale="92500"/>
          </a:bodyPr>
          <a:lstStyle/>
          <a:p>
            <a:pPr marL="0" lvl="1" indent="0">
              <a:buClr>
                <a:schemeClr val="tx1">
                  <a:lumMod val="75000"/>
                </a:schemeClr>
              </a:buClr>
              <a:buFont typeface="Wingdings" pitchFamily="2" charset="2"/>
              <a:buChar char="ü"/>
            </a:pPr>
            <a:r>
              <a:rPr lang="cs-CZ" altLang="cs-CZ" b="1" dirty="0" smtClean="0"/>
              <a:t>Monitoring - před zahájením KH, v průběhu a po jeho ukončení </a:t>
            </a:r>
          </a:p>
          <a:p>
            <a:pPr marL="0" lvl="1" indent="0">
              <a:buClr>
                <a:schemeClr val="tx1">
                  <a:lumMod val="75000"/>
                </a:schemeClr>
              </a:buClr>
              <a:buFont typeface="Wingdings" pitchFamily="2" charset="2"/>
              <a:buChar char="ü"/>
            </a:pPr>
            <a:r>
              <a:rPr lang="cs-CZ" altLang="cs-CZ" b="1" dirty="0" smtClean="0"/>
              <a:t>Zajišťuje spojení mezi zadavatele a zkoušejícím</a:t>
            </a:r>
          </a:p>
          <a:p>
            <a:pPr marL="0" lvl="1" indent="0">
              <a:buClr>
                <a:schemeClr val="tx1">
                  <a:lumMod val="75000"/>
                </a:schemeClr>
              </a:buClr>
              <a:buFont typeface="Wingdings" pitchFamily="2" charset="2"/>
              <a:buChar char="ü"/>
            </a:pPr>
            <a:r>
              <a:rPr lang="cs-CZ" altLang="cs-CZ" b="1" dirty="0" smtClean="0"/>
              <a:t>Ověřuje </a:t>
            </a:r>
            <a:r>
              <a:rPr lang="cs-CZ" altLang="cs-CZ" sz="2000" dirty="0" smtClean="0"/>
              <a:t>(dle vyhlášky 226/2008)</a:t>
            </a:r>
            <a:r>
              <a:rPr lang="cs-CZ" altLang="cs-CZ" sz="2000" b="1" dirty="0" smtClean="0"/>
              <a:t>:</a:t>
            </a:r>
          </a:p>
          <a:p>
            <a:pPr marL="400050" lvl="2" indent="0">
              <a:buClr>
                <a:schemeClr val="tx1">
                  <a:lumMod val="75000"/>
                </a:schemeClr>
              </a:buClr>
              <a:buFont typeface="Wingdings" pitchFamily="2" charset="2"/>
              <a:buChar char="ü"/>
            </a:pPr>
            <a:r>
              <a:rPr lang="cs-CZ" altLang="cs-CZ" b="1" dirty="0" smtClean="0"/>
              <a:t>Výběr zkoušejícího – zda má dostatečnou kvalifikaci a podmínky </a:t>
            </a:r>
            <a:br>
              <a:rPr lang="cs-CZ" altLang="cs-CZ" b="1" dirty="0" smtClean="0"/>
            </a:br>
            <a:r>
              <a:rPr lang="cs-CZ" altLang="cs-CZ" b="1" dirty="0" smtClean="0"/>
              <a:t>pro provedení KH</a:t>
            </a:r>
          </a:p>
          <a:p>
            <a:pPr marL="400050" lvl="2" indent="0">
              <a:buClr>
                <a:schemeClr val="tx1">
                  <a:lumMod val="75000"/>
                </a:schemeClr>
              </a:buClr>
              <a:buFont typeface="Wingdings" pitchFamily="2" charset="2"/>
              <a:buChar char="ü"/>
            </a:pPr>
            <a:r>
              <a:rPr lang="cs-CZ" altLang="cs-CZ" b="1" dirty="0" smtClean="0"/>
              <a:t>Vhodnost centra – technické i personální vybavení</a:t>
            </a:r>
          </a:p>
          <a:p>
            <a:pPr marL="400050" lvl="2" indent="0">
              <a:buClr>
                <a:schemeClr val="tx1">
                  <a:lumMod val="75000"/>
                </a:schemeClr>
              </a:buClr>
              <a:buFont typeface="Wingdings" pitchFamily="2" charset="2"/>
              <a:buChar char="ü"/>
            </a:pPr>
            <a:r>
              <a:rPr lang="cs-CZ" altLang="cs-CZ" b="1" dirty="0" smtClean="0"/>
              <a:t>Zda zkoušející dodržuje protokol i všechny schválené dodatky</a:t>
            </a:r>
          </a:p>
          <a:p>
            <a:pPr marL="400050" lvl="2" indent="0">
              <a:buClr>
                <a:schemeClr val="tx1">
                  <a:lumMod val="75000"/>
                </a:schemeClr>
              </a:buClr>
              <a:buFont typeface="Wingdings" pitchFamily="2" charset="2"/>
              <a:buChar char="ü"/>
            </a:pPr>
            <a:r>
              <a:rPr lang="cs-CZ" altLang="cs-CZ" b="1" dirty="0" smtClean="0"/>
              <a:t>Zda byl IS podepsán před zařazením SH do KH</a:t>
            </a:r>
          </a:p>
          <a:p>
            <a:pPr marL="400050" lvl="2" indent="0">
              <a:buClr>
                <a:schemeClr val="tx1">
                  <a:lumMod val="75000"/>
                </a:schemeClr>
              </a:buClr>
              <a:buFont typeface="Wingdings" pitchFamily="2" charset="2"/>
              <a:buChar char="ü"/>
            </a:pPr>
            <a:r>
              <a:rPr lang="cs-CZ" altLang="cs-CZ" b="1" dirty="0" smtClean="0"/>
              <a:t>Zda zkoušející má poslední verzi IB a další náležející dokumenty</a:t>
            </a:r>
          </a:p>
          <a:p>
            <a:pPr marL="400050" lvl="2" indent="0">
              <a:buClr>
                <a:schemeClr val="tx1">
                  <a:lumMod val="75000"/>
                </a:schemeClr>
              </a:buClr>
              <a:buFont typeface="Wingdings" pitchFamily="2" charset="2"/>
              <a:buChar char="ü"/>
            </a:pPr>
            <a:r>
              <a:rPr lang="cs-CZ" altLang="cs-CZ" b="1" dirty="0" smtClean="0"/>
              <a:t>Že zkoušející i jeho spolupracovníci jsou náležitě seznámeni s KH</a:t>
            </a:r>
          </a:p>
          <a:p>
            <a:pPr marL="400050" lvl="2" indent="0">
              <a:buClr>
                <a:schemeClr val="tx1">
                  <a:lumMod val="75000"/>
                </a:schemeClr>
              </a:buClr>
              <a:buFont typeface="Wingdings" pitchFamily="2" charset="2"/>
              <a:buChar char="ü"/>
            </a:pPr>
            <a:r>
              <a:rPr lang="cs-CZ" altLang="cs-CZ" b="1" dirty="0" smtClean="0"/>
              <a:t>Zda všichni v centru pracují v rozsahu jim přidělených kompetencí</a:t>
            </a:r>
          </a:p>
          <a:p>
            <a:pPr marL="400050" lvl="2" indent="0">
              <a:buClr>
                <a:schemeClr val="tx1">
                  <a:lumMod val="75000"/>
                </a:schemeClr>
              </a:buClr>
              <a:buFont typeface="Wingdings" pitchFamily="2" charset="2"/>
              <a:buChar char="ü"/>
            </a:pPr>
            <a:r>
              <a:rPr lang="cs-CZ" altLang="cs-CZ" b="1" dirty="0" smtClean="0"/>
              <a:t>Zda zkoušející zařazuje SH v souladu s požadavky protokolu a sleduje průběh náboru SH</a:t>
            </a:r>
          </a:p>
          <a:p>
            <a:pPr lvl="2">
              <a:buClr>
                <a:schemeClr val="tx1"/>
              </a:buClr>
              <a:buFont typeface="Wingdings" panose="05000000000000000000" pitchFamily="2" charset="2"/>
              <a:buChar char="ü"/>
            </a:pPr>
            <a:endParaRPr lang="cs-CZ" altLang="cs-CZ" b="1" dirty="0" smtClean="0"/>
          </a:p>
          <a:p>
            <a:pPr>
              <a:spcBef>
                <a:spcPct val="10000"/>
              </a:spcBef>
              <a:spcAft>
                <a:spcPct val="10000"/>
              </a:spcAft>
              <a:defRPr/>
            </a:pPr>
            <a:endParaRPr lang="cs-CZ" sz="1800" dirty="0" smtClean="0"/>
          </a:p>
          <a:p>
            <a:pPr lvl="1">
              <a:buFont typeface="Wingdings" pitchFamily="2" charset="2"/>
              <a:buChar char="Ø"/>
            </a:pPr>
            <a:endParaRPr lang="cs-CZ" sz="18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2272768397"/>
      </p:ext>
    </p:extLst>
  </p:cSld>
  <p:clrMapOvr>
    <a:masterClrMapping/>
  </p:clrMapOvr>
  <p:transition>
    <p:fade/>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3124690" cy="585065"/>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Úloha monitora</a:t>
            </a:r>
            <a:endParaRPr lang="cs-CZ" u="sng" dirty="0">
              <a:solidFill>
                <a:schemeClr val="tx1">
                  <a:lumMod val="75000"/>
                </a:schemeClr>
              </a:solidFill>
            </a:endParaRPr>
          </a:p>
        </p:txBody>
      </p:sp>
      <p:sp>
        <p:nvSpPr>
          <p:cNvPr id="3" name="Content Placeholder 2"/>
          <p:cNvSpPr>
            <a:spLocks noGrp="1"/>
          </p:cNvSpPr>
          <p:nvPr>
            <p:ph idx="1"/>
          </p:nvPr>
        </p:nvSpPr>
        <p:spPr>
          <a:xfrm>
            <a:off x="386535" y="1673805"/>
            <a:ext cx="8229600" cy="4770530"/>
          </a:xfrm>
        </p:spPr>
        <p:txBody>
          <a:bodyPr>
            <a:normAutofit/>
          </a:bodyPr>
          <a:lstStyle/>
          <a:p>
            <a:pPr marL="0" lvl="1" indent="0">
              <a:buClr>
                <a:schemeClr val="tx1">
                  <a:lumMod val="75000"/>
                </a:schemeClr>
              </a:buClr>
              <a:buFont typeface="Wingdings" pitchFamily="2" charset="2"/>
              <a:buChar char="ü"/>
            </a:pPr>
            <a:r>
              <a:rPr lang="cs-CZ" altLang="cs-CZ" sz="2600" b="1" dirty="0" smtClean="0"/>
              <a:t>Monitor ověřuje</a:t>
            </a:r>
            <a:r>
              <a:rPr lang="cs-CZ" altLang="cs-CZ" b="1" dirty="0" smtClean="0"/>
              <a:t> </a:t>
            </a:r>
            <a:r>
              <a:rPr lang="cs-CZ" altLang="cs-CZ" sz="2000" dirty="0" smtClean="0"/>
              <a:t>(dle vyhlášky 226/2008)</a:t>
            </a:r>
            <a:r>
              <a:rPr lang="cs-CZ" altLang="cs-CZ" sz="2000" b="1" dirty="0" smtClean="0"/>
              <a:t>:</a:t>
            </a:r>
          </a:p>
          <a:p>
            <a:pPr marL="400050" lvl="2" indent="0">
              <a:buClr>
                <a:schemeClr val="tx1">
                  <a:lumMod val="75000"/>
                </a:schemeClr>
              </a:buClr>
              <a:buFont typeface="Wingdings" pitchFamily="2" charset="2"/>
              <a:buChar char="ü"/>
            </a:pPr>
            <a:r>
              <a:rPr lang="cs-CZ" altLang="cs-CZ" sz="2400" b="1" dirty="0" smtClean="0"/>
              <a:t>Zdrojové dokumenty a další dokumentace KH  jsou správné, úplné, správně uchovávané</a:t>
            </a:r>
          </a:p>
          <a:p>
            <a:pPr marL="400050" lvl="2" indent="0">
              <a:buClr>
                <a:schemeClr val="tx1">
                  <a:lumMod val="75000"/>
                </a:schemeClr>
              </a:buClr>
              <a:buFont typeface="Wingdings" pitchFamily="2" charset="2"/>
              <a:buChar char="ü"/>
            </a:pPr>
            <a:r>
              <a:rPr lang="cs-CZ" altLang="cs-CZ" sz="2400" b="1" dirty="0" smtClean="0"/>
              <a:t>Zda zkoušející zasílá požadované zprávy, hlášení</a:t>
            </a:r>
          </a:p>
          <a:p>
            <a:pPr marL="400050" lvl="2" indent="0">
              <a:buClr>
                <a:schemeClr val="tx1">
                  <a:lumMod val="75000"/>
                </a:schemeClr>
              </a:buClr>
              <a:buFont typeface="Wingdings" pitchFamily="2" charset="2"/>
              <a:buChar char="ü"/>
            </a:pPr>
            <a:r>
              <a:rPr lang="cs-CZ" altLang="cs-CZ" sz="2400" b="1" dirty="0" smtClean="0"/>
              <a:t>A kontroluje správnost a úplnost údajů v CRF vs. zdrojových datech</a:t>
            </a:r>
          </a:p>
          <a:p>
            <a:pPr marL="0" lvl="1" indent="0">
              <a:buClr>
                <a:schemeClr val="tx1">
                  <a:lumMod val="75000"/>
                </a:schemeClr>
              </a:buClr>
              <a:buFont typeface="Wingdings" pitchFamily="2" charset="2"/>
              <a:buChar char="ü"/>
            </a:pPr>
            <a:r>
              <a:rPr lang="cs-CZ" altLang="cs-CZ" sz="2600" b="1" dirty="0" smtClean="0"/>
              <a:t>Informuje zadavatele o zjištěných chybách a nedostacích</a:t>
            </a:r>
          </a:p>
          <a:p>
            <a:pPr marL="0" lvl="1" indent="0">
              <a:buClr>
                <a:schemeClr val="tx1">
                  <a:lumMod val="75000"/>
                </a:schemeClr>
              </a:buClr>
              <a:buFont typeface="Wingdings" pitchFamily="2" charset="2"/>
              <a:buChar char="ü"/>
            </a:pPr>
            <a:r>
              <a:rPr lang="cs-CZ" altLang="cs-CZ" sz="2600" b="1" dirty="0" smtClean="0"/>
              <a:t>O zjištěných nedostatcích a chybách – informuje zkoušející – provede opatření k nápravě</a:t>
            </a:r>
          </a:p>
          <a:p>
            <a:pPr marL="0" lvl="1" indent="0">
              <a:buClr>
                <a:schemeClr val="tx1">
                  <a:lumMod val="75000"/>
                </a:schemeClr>
              </a:buClr>
              <a:buFont typeface="Wingdings" pitchFamily="2" charset="2"/>
              <a:buChar char="ü"/>
            </a:pPr>
            <a:r>
              <a:rPr lang="cs-CZ" altLang="cs-CZ" sz="2600" b="1" dirty="0" smtClean="0"/>
              <a:t>Při své činnosti postupuje dle SP zadavatele</a:t>
            </a:r>
          </a:p>
          <a:p>
            <a:pPr>
              <a:spcBef>
                <a:spcPct val="10000"/>
              </a:spcBef>
              <a:spcAft>
                <a:spcPct val="10000"/>
              </a:spcAft>
              <a:defRPr/>
            </a:pPr>
            <a:endParaRPr lang="cs-CZ" sz="1800" dirty="0" smtClean="0"/>
          </a:p>
          <a:p>
            <a:pPr lvl="1">
              <a:buFont typeface="Wingdings" pitchFamily="2" charset="2"/>
              <a:buChar char="Ø"/>
            </a:pPr>
            <a:endParaRPr lang="cs-CZ" sz="18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251050727"/>
      </p:ext>
    </p:extLst>
  </p:cSld>
  <p:clrMapOvr>
    <a:masterClrMapping/>
  </p:clrMapOvr>
  <p:transition>
    <p:fad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6680085" cy="585065"/>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Studijní medikace</a:t>
            </a:r>
            <a:r>
              <a:rPr lang="cs-CZ" b="0" dirty="0" smtClean="0">
                <a:solidFill>
                  <a:schemeClr val="tx1">
                    <a:lumMod val="75000"/>
                  </a:schemeClr>
                </a:solidFill>
              </a:rPr>
              <a:t> – </a:t>
            </a:r>
            <a:r>
              <a:rPr lang="cs-CZ" sz="2600" b="0" dirty="0" smtClean="0">
                <a:solidFill>
                  <a:schemeClr val="tx1">
                    <a:lumMod val="75000"/>
                  </a:schemeClr>
                </a:solidFill>
              </a:rPr>
              <a:t>v centru i lékárně</a:t>
            </a:r>
            <a:endParaRPr lang="cs-CZ" sz="2600" u="sng" dirty="0">
              <a:solidFill>
                <a:schemeClr val="tx1">
                  <a:lumMod val="75000"/>
                </a:schemeClr>
              </a:solidFill>
            </a:endParaRPr>
          </a:p>
        </p:txBody>
      </p:sp>
      <p:sp>
        <p:nvSpPr>
          <p:cNvPr id="3" name="Content Placeholder 2"/>
          <p:cNvSpPr>
            <a:spLocks noGrp="1"/>
          </p:cNvSpPr>
          <p:nvPr>
            <p:ph idx="1"/>
          </p:nvPr>
        </p:nvSpPr>
        <p:spPr>
          <a:xfrm>
            <a:off x="386535" y="1673805"/>
            <a:ext cx="8229600" cy="4770530"/>
          </a:xfrm>
        </p:spPr>
        <p:txBody>
          <a:bodyPr>
            <a:normAutofit/>
          </a:bodyPr>
          <a:lstStyle/>
          <a:p>
            <a:pPr>
              <a:spcBef>
                <a:spcPct val="10000"/>
              </a:spcBef>
              <a:spcAft>
                <a:spcPct val="10000"/>
              </a:spcAft>
              <a:defRPr/>
            </a:pPr>
            <a:r>
              <a:rPr lang="cs-CZ" b="1" u="sng" dirty="0" smtClean="0"/>
              <a:t>Monitor ověřuje pro hodnocená léčiva</a:t>
            </a:r>
            <a:r>
              <a:rPr lang="cs-CZ" dirty="0" smtClean="0"/>
              <a:t>, zda</a:t>
            </a:r>
          </a:p>
          <a:p>
            <a:pPr lvl="1">
              <a:spcBef>
                <a:spcPct val="10000"/>
              </a:spcBef>
              <a:spcAft>
                <a:spcPct val="10000"/>
              </a:spcAft>
              <a:buClr>
                <a:schemeClr val="tx1"/>
              </a:buClr>
              <a:buFont typeface="Wingdings" panose="05000000000000000000" pitchFamily="2" charset="2"/>
              <a:buChar char="ü"/>
              <a:defRPr/>
            </a:pPr>
            <a:r>
              <a:rPr lang="cs-CZ" dirty="0" smtClean="0">
                <a:solidFill>
                  <a:srgbClr val="C00000"/>
                </a:solidFill>
              </a:rPr>
              <a:t>doba</a:t>
            </a:r>
            <a:r>
              <a:rPr lang="cs-CZ" dirty="0" smtClean="0"/>
              <a:t> a </a:t>
            </a:r>
            <a:r>
              <a:rPr lang="cs-CZ" dirty="0" smtClean="0">
                <a:solidFill>
                  <a:srgbClr val="C00000"/>
                </a:solidFill>
              </a:rPr>
              <a:t>podmínky uchovávání </a:t>
            </a:r>
            <a:r>
              <a:rPr lang="cs-CZ" dirty="0" smtClean="0"/>
              <a:t>jsou přijatelné</a:t>
            </a:r>
          </a:p>
          <a:p>
            <a:pPr lvl="1">
              <a:spcBef>
                <a:spcPct val="10000"/>
              </a:spcBef>
              <a:spcAft>
                <a:spcPct val="10000"/>
              </a:spcAft>
              <a:buClr>
                <a:schemeClr val="tx1"/>
              </a:buClr>
              <a:buFont typeface="Wingdings" panose="05000000000000000000" pitchFamily="2" charset="2"/>
              <a:buChar char="ü"/>
              <a:defRPr/>
            </a:pPr>
            <a:r>
              <a:rPr lang="cs-CZ" dirty="0" smtClean="0"/>
              <a:t>jsou </a:t>
            </a:r>
            <a:r>
              <a:rPr lang="cs-CZ" dirty="0" smtClean="0">
                <a:solidFill>
                  <a:srgbClr val="C00000"/>
                </a:solidFill>
              </a:rPr>
              <a:t>zásoby</a:t>
            </a:r>
            <a:r>
              <a:rPr lang="cs-CZ" dirty="0" smtClean="0"/>
              <a:t> v průběhu KH dostatečné</a:t>
            </a:r>
          </a:p>
          <a:p>
            <a:pPr lvl="1">
              <a:spcBef>
                <a:spcPct val="10000"/>
              </a:spcBef>
              <a:spcAft>
                <a:spcPct val="10000"/>
              </a:spcAft>
              <a:buClr>
                <a:schemeClr val="tx1"/>
              </a:buClr>
              <a:buFont typeface="Wingdings" panose="05000000000000000000" pitchFamily="2" charset="2"/>
              <a:buChar char="ü"/>
              <a:defRPr/>
            </a:pPr>
            <a:r>
              <a:rPr lang="cs-CZ" dirty="0" smtClean="0"/>
              <a:t>je odpovídajícím způsobem kontrolováno a </a:t>
            </a:r>
            <a:r>
              <a:rPr lang="cs-CZ" dirty="0" smtClean="0">
                <a:solidFill>
                  <a:srgbClr val="C00000"/>
                </a:solidFill>
              </a:rPr>
              <a:t>dokumentováno přejímání, používání a vracení </a:t>
            </a:r>
            <a:r>
              <a:rPr lang="cs-CZ" dirty="0" smtClean="0"/>
              <a:t>LP                 v místě hodnocení = centru</a:t>
            </a:r>
          </a:p>
          <a:p>
            <a:pPr lvl="1">
              <a:spcBef>
                <a:spcPct val="10000"/>
              </a:spcBef>
              <a:spcAft>
                <a:spcPct val="10000"/>
              </a:spcAft>
              <a:buClr>
                <a:schemeClr val="tx1"/>
              </a:buClr>
              <a:buFont typeface="Wingdings" panose="05000000000000000000" pitchFamily="2" charset="2"/>
              <a:buChar char="ü"/>
              <a:defRPr/>
            </a:pPr>
            <a:r>
              <a:rPr lang="cs-CZ" dirty="0" smtClean="0"/>
              <a:t>V lékárně – </a:t>
            </a:r>
            <a:r>
              <a:rPr lang="cs-CZ" i="1" dirty="0" smtClean="0">
                <a:solidFill>
                  <a:srgbClr val="C00000"/>
                </a:solidFill>
              </a:rPr>
              <a:t>přijímání, uchovávání, vydávání </a:t>
            </a:r>
            <a:endParaRPr lang="cs-CZ" dirty="0" smtClean="0">
              <a:solidFill>
                <a:srgbClr val="C00000"/>
              </a:solidFill>
            </a:endParaRPr>
          </a:p>
          <a:p>
            <a:pPr lvl="1">
              <a:spcBef>
                <a:spcPct val="10000"/>
              </a:spcBef>
              <a:spcAft>
                <a:spcPct val="10000"/>
              </a:spcAft>
              <a:buClr>
                <a:schemeClr val="tx1"/>
              </a:buClr>
              <a:buFont typeface="Wingdings" panose="05000000000000000000" pitchFamily="2" charset="2"/>
              <a:buChar char="ü"/>
              <a:defRPr/>
            </a:pPr>
            <a:r>
              <a:rPr lang="cs-CZ" u="sng" dirty="0" smtClean="0"/>
              <a:t>Dopočitatelnost</a:t>
            </a:r>
            <a:r>
              <a:rPr lang="cs-CZ" dirty="0" smtClean="0"/>
              <a:t> – v centru (přijaté = vydané + vrácené + zbývá) i v lékárně </a:t>
            </a:r>
            <a:r>
              <a:rPr lang="cs-CZ" dirty="0" smtClean="0">
                <a:solidFill>
                  <a:srgbClr val="C00000"/>
                </a:solidFill>
              </a:rPr>
              <a:t>(přijaté = vydané + zbývá)</a:t>
            </a:r>
          </a:p>
          <a:p>
            <a:pPr lvl="1">
              <a:spcBef>
                <a:spcPct val="10000"/>
              </a:spcBef>
              <a:spcAft>
                <a:spcPct val="10000"/>
              </a:spcAft>
              <a:buClr>
                <a:schemeClr val="tx1"/>
              </a:buClr>
              <a:buFont typeface="Wingdings" panose="05000000000000000000" pitchFamily="2" charset="2"/>
              <a:buChar char="ü"/>
              <a:defRPr/>
            </a:pPr>
            <a:r>
              <a:rPr lang="cs-CZ" dirty="0" smtClean="0"/>
              <a:t>IMP – vydávány poze SH</a:t>
            </a:r>
          </a:p>
          <a:p>
            <a:pPr lvl="1">
              <a:spcBef>
                <a:spcPct val="10000"/>
              </a:spcBef>
              <a:spcAft>
                <a:spcPct val="10000"/>
              </a:spcAft>
              <a:buClr>
                <a:schemeClr val="tx1"/>
              </a:buClr>
              <a:buFont typeface="Wingdings" panose="05000000000000000000" pitchFamily="2" charset="2"/>
              <a:buChar char="ü"/>
              <a:defRPr/>
            </a:pPr>
            <a:r>
              <a:rPr lang="cs-CZ" dirty="0" smtClean="0"/>
              <a:t>Zajištění likvidace nevyužité medikace</a:t>
            </a:r>
          </a:p>
          <a:p>
            <a:pPr lvl="1">
              <a:buClr>
                <a:schemeClr val="tx1"/>
              </a:buClr>
              <a:buFont typeface="Wingdings" panose="05000000000000000000" pitchFamily="2" charset="2"/>
              <a:buChar char="ü"/>
            </a:pPr>
            <a:endParaRPr lang="cs-CZ" sz="1800" dirty="0" smtClean="0"/>
          </a:p>
          <a:p>
            <a:pPr lvl="1">
              <a:buFont typeface="Wingdings" pitchFamily="2" charset="2"/>
              <a:buChar char="Ø"/>
            </a:pPr>
            <a:endParaRPr lang="cs-CZ" sz="18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837355929"/>
      </p:ext>
    </p:extLst>
  </p:cSld>
  <p:clrMapOvr>
    <a:masterClrMapping/>
  </p:clrMapOvr>
  <p:transition>
    <p:fade/>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1954560" cy="585065"/>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Monitor</a:t>
            </a:r>
            <a:endParaRPr lang="cs-CZ" u="sng" dirty="0">
              <a:solidFill>
                <a:schemeClr val="tx1">
                  <a:lumMod val="75000"/>
                </a:schemeClr>
              </a:solidFill>
            </a:endParaRPr>
          </a:p>
        </p:txBody>
      </p:sp>
      <p:sp>
        <p:nvSpPr>
          <p:cNvPr id="3" name="Content Placeholder 2"/>
          <p:cNvSpPr>
            <a:spLocks noGrp="1"/>
          </p:cNvSpPr>
          <p:nvPr>
            <p:ph idx="1"/>
          </p:nvPr>
        </p:nvSpPr>
        <p:spPr>
          <a:xfrm>
            <a:off x="386535" y="1673805"/>
            <a:ext cx="8229600" cy="4770530"/>
          </a:xfrm>
        </p:spPr>
        <p:txBody>
          <a:bodyPr>
            <a:normAutofit lnSpcReduction="10000"/>
          </a:bodyPr>
          <a:lstStyle/>
          <a:p>
            <a:pPr marL="0" lvl="1" indent="0">
              <a:buClr>
                <a:schemeClr val="tx1">
                  <a:lumMod val="75000"/>
                </a:schemeClr>
              </a:buClr>
              <a:buFont typeface="Wingdings" pitchFamily="2" charset="2"/>
              <a:buChar char="ü"/>
            </a:pPr>
            <a:r>
              <a:rPr lang="cs-CZ" altLang="cs-CZ" sz="2600" b="1" dirty="0" smtClean="0"/>
              <a:t>Předkládá zadavateli písemné zprávy o každé návštěvě centa:</a:t>
            </a:r>
          </a:p>
          <a:p>
            <a:pPr marL="400050" lvl="2" indent="0">
              <a:buClr>
                <a:schemeClr val="tx1">
                  <a:lumMod val="75000"/>
                </a:schemeClr>
              </a:buClr>
              <a:buFont typeface="Wingdings" pitchFamily="2" charset="2"/>
              <a:buChar char="ü"/>
            </a:pPr>
            <a:r>
              <a:rPr lang="cs-CZ" altLang="cs-CZ" sz="2200" b="1" dirty="0" smtClean="0"/>
              <a:t>Datum, místo hodnocení, jméno zkoušejícího</a:t>
            </a:r>
          </a:p>
          <a:p>
            <a:pPr marL="400050" lvl="2" indent="0">
              <a:buClr>
                <a:schemeClr val="tx1">
                  <a:lumMod val="75000"/>
                </a:schemeClr>
              </a:buClr>
              <a:buFont typeface="Wingdings" pitchFamily="2" charset="2"/>
              <a:buChar char="ü"/>
            </a:pPr>
            <a:r>
              <a:rPr lang="cs-CZ" altLang="cs-CZ" sz="2200" b="1" dirty="0" smtClean="0"/>
              <a:t>Souhrn, co bylo kontrolováno</a:t>
            </a:r>
          </a:p>
          <a:p>
            <a:pPr marL="400050" lvl="2" indent="0">
              <a:buClr>
                <a:schemeClr val="tx1">
                  <a:lumMod val="75000"/>
                </a:schemeClr>
              </a:buClr>
              <a:buFont typeface="Wingdings" pitchFamily="2" charset="2"/>
              <a:buChar char="ü"/>
            </a:pPr>
            <a:r>
              <a:rPr lang="cs-CZ" altLang="cs-CZ" sz="2200" b="1" dirty="0" smtClean="0"/>
              <a:t>Zjištění odchylek a nedostatků + vyjádření monitora, jejich zhodnocení</a:t>
            </a:r>
          </a:p>
          <a:p>
            <a:pPr marL="400050" lvl="2" indent="0">
              <a:buClr>
                <a:schemeClr val="tx1">
                  <a:lumMod val="75000"/>
                </a:schemeClr>
              </a:buClr>
              <a:buFont typeface="Wingdings" pitchFamily="2" charset="2"/>
              <a:buChar char="ü"/>
            </a:pPr>
            <a:r>
              <a:rPr lang="cs-CZ" altLang="cs-CZ" sz="2200" b="1" dirty="0" smtClean="0"/>
              <a:t>Popis provedenách či plánovaných opatření nebo jejich návrh</a:t>
            </a:r>
          </a:p>
          <a:p>
            <a:pPr marL="0" lvl="1" indent="0">
              <a:buClr>
                <a:schemeClr val="tx1">
                  <a:lumMod val="75000"/>
                </a:schemeClr>
              </a:buClr>
              <a:buFont typeface="Wingdings" pitchFamily="2" charset="2"/>
              <a:buChar char="ü"/>
            </a:pPr>
            <a:r>
              <a:rPr lang="cs-CZ" altLang="cs-CZ" sz="2600" b="1" dirty="0" smtClean="0"/>
              <a:t>Zpráva monitora – posouzena a vyhodnocena zadavatelem (zdokumentováno)</a:t>
            </a:r>
          </a:p>
          <a:p>
            <a:pPr marL="0" lvl="1" indent="0">
              <a:buClr>
                <a:schemeClr val="tx1">
                  <a:lumMod val="75000"/>
                </a:schemeClr>
              </a:buClr>
              <a:buFont typeface="Wingdings" pitchFamily="2" charset="2"/>
              <a:buChar char="ü"/>
            </a:pPr>
            <a:r>
              <a:rPr lang="cs-CZ" altLang="cs-CZ" sz="2600" b="1" dirty="0" smtClean="0">
                <a:solidFill>
                  <a:srgbClr val="C00000"/>
                </a:solidFill>
              </a:rPr>
              <a:t>Důsledná a kvalitní práce monitora je důležitá </a:t>
            </a:r>
            <a:br>
              <a:rPr lang="cs-CZ" altLang="cs-CZ" sz="2600" b="1" dirty="0" smtClean="0">
                <a:solidFill>
                  <a:srgbClr val="C00000"/>
                </a:solidFill>
              </a:rPr>
            </a:br>
            <a:r>
              <a:rPr lang="cs-CZ" altLang="cs-CZ" sz="2600" b="1" dirty="0" smtClean="0">
                <a:solidFill>
                  <a:srgbClr val="C00000"/>
                </a:solidFill>
              </a:rPr>
              <a:t>pro správné provedení KH, k zajištění bezpečnosti SH a validních dat z KH.</a:t>
            </a:r>
            <a:endParaRPr lang="cs-CZ" sz="1800" dirty="0" smtClean="0"/>
          </a:p>
          <a:p>
            <a:pPr lvl="1">
              <a:buFont typeface="Wingdings" pitchFamily="2" charset="2"/>
              <a:buChar char="Ø"/>
            </a:pPr>
            <a:endParaRPr lang="cs-CZ" sz="18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3432680809"/>
      </p:ext>
    </p:extLst>
  </p:cSld>
  <p:clrMapOvr>
    <a:masterClrMapping/>
  </p:clrMapOvr>
  <p:transition>
    <p:fade/>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8255260" cy="585065"/>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Monitor </a:t>
            </a:r>
            <a:r>
              <a:rPr lang="cs-CZ" dirty="0" smtClean="0">
                <a:solidFill>
                  <a:schemeClr val="tx1">
                    <a:lumMod val="75000"/>
                  </a:schemeClr>
                </a:solidFill>
              </a:rPr>
              <a:t>– co je důležité a čeho se vyvarovat</a:t>
            </a:r>
            <a:endParaRPr lang="cs-CZ" u="sng" dirty="0">
              <a:solidFill>
                <a:schemeClr val="tx1">
                  <a:lumMod val="75000"/>
                </a:schemeClr>
              </a:solidFill>
            </a:endParaRPr>
          </a:p>
        </p:txBody>
      </p:sp>
      <p:sp>
        <p:nvSpPr>
          <p:cNvPr id="3" name="Content Placeholder 2"/>
          <p:cNvSpPr>
            <a:spLocks noGrp="1"/>
          </p:cNvSpPr>
          <p:nvPr>
            <p:ph idx="1"/>
          </p:nvPr>
        </p:nvSpPr>
        <p:spPr>
          <a:xfrm>
            <a:off x="431540" y="1628800"/>
            <a:ext cx="8229600" cy="4770530"/>
          </a:xfrm>
        </p:spPr>
        <p:txBody>
          <a:bodyPr>
            <a:normAutofit lnSpcReduction="10000"/>
          </a:bodyPr>
          <a:lstStyle/>
          <a:p>
            <a:pPr marL="0" lvl="1" indent="0">
              <a:lnSpc>
                <a:spcPct val="120000"/>
              </a:lnSpc>
              <a:spcBef>
                <a:spcPts val="0"/>
              </a:spcBef>
              <a:buClr>
                <a:schemeClr val="tx1">
                  <a:lumMod val="75000"/>
                </a:schemeClr>
              </a:buClr>
              <a:buFont typeface="Wingdings" pitchFamily="2" charset="2"/>
              <a:buChar char="ü"/>
            </a:pPr>
            <a:r>
              <a:rPr lang="cs-CZ" altLang="cs-CZ" sz="2600" b="1" dirty="0" smtClean="0"/>
              <a:t>Pečlivá příprava monitorovací návštěvy</a:t>
            </a:r>
          </a:p>
          <a:p>
            <a:pPr marL="0" lvl="1" indent="0">
              <a:lnSpc>
                <a:spcPct val="120000"/>
              </a:lnSpc>
              <a:spcBef>
                <a:spcPts val="0"/>
              </a:spcBef>
              <a:buClr>
                <a:schemeClr val="tx1">
                  <a:lumMod val="75000"/>
                </a:schemeClr>
              </a:buClr>
              <a:buFont typeface="Wingdings" pitchFamily="2" charset="2"/>
              <a:buChar char="ü"/>
            </a:pPr>
            <a:r>
              <a:rPr lang="cs-CZ" altLang="cs-CZ" sz="2600" b="1" dirty="0" smtClean="0"/>
              <a:t>Být důsledný, poctivě zaznamenávat všechna zjištění, nedostatky, odchylky</a:t>
            </a:r>
          </a:p>
          <a:p>
            <a:pPr marL="0" lvl="1" indent="0">
              <a:lnSpc>
                <a:spcPct val="120000"/>
              </a:lnSpc>
              <a:spcBef>
                <a:spcPts val="0"/>
              </a:spcBef>
              <a:buClr>
                <a:schemeClr val="tx1">
                  <a:lumMod val="75000"/>
                </a:schemeClr>
              </a:buClr>
              <a:buFont typeface="Wingdings" pitchFamily="2" charset="2"/>
              <a:buChar char="ü"/>
            </a:pPr>
            <a:r>
              <a:rPr lang="cs-CZ" altLang="cs-CZ" sz="2600" b="1" dirty="0" smtClean="0"/>
              <a:t>Monitorovací návštěvu provádět systematicky – dle přípravy</a:t>
            </a:r>
          </a:p>
          <a:p>
            <a:pPr marL="0" lvl="1" indent="0">
              <a:lnSpc>
                <a:spcPct val="120000"/>
              </a:lnSpc>
              <a:spcBef>
                <a:spcPts val="0"/>
              </a:spcBef>
              <a:buClr>
                <a:schemeClr val="tx1">
                  <a:lumMod val="75000"/>
                </a:schemeClr>
              </a:buClr>
              <a:buFont typeface="Wingdings" pitchFamily="2" charset="2"/>
              <a:buChar char="ü"/>
            </a:pPr>
            <a:r>
              <a:rPr lang="cs-CZ" altLang="cs-CZ" sz="2600" b="1" dirty="0" smtClean="0"/>
              <a:t>Nedělat práci za zkoušející </a:t>
            </a:r>
            <a:r>
              <a:rPr lang="cs-CZ" altLang="cs-CZ" sz="2600" b="1" i="1" dirty="0" smtClean="0"/>
              <a:t>(vyplňování CRF...)</a:t>
            </a:r>
          </a:p>
          <a:p>
            <a:pPr marL="0" lvl="1" indent="0">
              <a:lnSpc>
                <a:spcPct val="120000"/>
              </a:lnSpc>
              <a:spcBef>
                <a:spcPts val="0"/>
              </a:spcBef>
              <a:buClr>
                <a:schemeClr val="tx1">
                  <a:lumMod val="75000"/>
                </a:schemeClr>
              </a:buClr>
              <a:buFont typeface="Wingdings" pitchFamily="2" charset="2"/>
              <a:buChar char="ü"/>
            </a:pPr>
            <a:r>
              <a:rPr lang="cs-CZ" altLang="cs-CZ" sz="2600" b="1" dirty="0" smtClean="0"/>
              <a:t>Nespoléhat se na neověřené informace</a:t>
            </a:r>
          </a:p>
          <a:p>
            <a:pPr marL="0" lvl="1" indent="0">
              <a:lnSpc>
                <a:spcPct val="120000"/>
              </a:lnSpc>
              <a:spcBef>
                <a:spcPts val="0"/>
              </a:spcBef>
              <a:buClr>
                <a:schemeClr val="tx1">
                  <a:lumMod val="75000"/>
                </a:schemeClr>
              </a:buClr>
              <a:buFont typeface="Wingdings" pitchFamily="2" charset="2"/>
              <a:buChar char="ü"/>
            </a:pPr>
            <a:r>
              <a:rPr lang="cs-CZ" altLang="cs-CZ" sz="2600" b="1" dirty="0" smtClean="0"/>
              <a:t>Neodkládat psaní zpráv z monitorovací návštěvy</a:t>
            </a:r>
          </a:p>
          <a:p>
            <a:pPr marL="0" lvl="1" indent="0">
              <a:lnSpc>
                <a:spcPct val="120000"/>
              </a:lnSpc>
              <a:spcBef>
                <a:spcPts val="0"/>
              </a:spcBef>
              <a:buClr>
                <a:schemeClr val="tx1">
                  <a:lumMod val="75000"/>
                </a:schemeClr>
              </a:buClr>
              <a:buFont typeface="Wingdings" pitchFamily="2" charset="2"/>
              <a:buChar char="ü"/>
            </a:pPr>
            <a:r>
              <a:rPr lang="cs-CZ" altLang="cs-CZ" sz="2600" b="1" dirty="0" smtClean="0"/>
              <a:t>V žádném případě nemaskovat chyby</a:t>
            </a:r>
          </a:p>
          <a:p>
            <a:pPr marL="0" lvl="1" indent="0">
              <a:lnSpc>
                <a:spcPct val="120000"/>
              </a:lnSpc>
              <a:spcBef>
                <a:spcPts val="0"/>
              </a:spcBef>
              <a:buClr>
                <a:schemeClr val="tx1">
                  <a:lumMod val="75000"/>
                </a:schemeClr>
              </a:buClr>
              <a:buFont typeface="Wingdings" pitchFamily="2" charset="2"/>
              <a:buChar char="ü"/>
            </a:pPr>
            <a:r>
              <a:rPr lang="cs-CZ" altLang="cs-CZ" sz="2600" b="1" dirty="0" smtClean="0"/>
              <a:t>Vzniklé problémy řešit </a:t>
            </a:r>
          </a:p>
          <a:p>
            <a:pPr lvl="1">
              <a:buFont typeface="Wingdings" pitchFamily="2" charset="2"/>
              <a:buChar char="Ø"/>
            </a:pPr>
            <a:endParaRPr lang="cs-CZ" sz="18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720901743"/>
      </p:ext>
    </p:extLst>
  </p:cSld>
  <p:clrMapOvr>
    <a:masterClrMapping/>
  </p:clrMapOvr>
  <p:transition>
    <p:fade/>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8255260" cy="585065"/>
          </a:xfrm>
          <a:solidFill>
            <a:srgbClr val="FFC000"/>
          </a:solidFill>
          <a:ln>
            <a:solidFill>
              <a:schemeClr val="tx1">
                <a:lumMod val="75000"/>
              </a:schemeClr>
            </a:solidFill>
          </a:ln>
        </p:spPr>
        <p:txBody>
          <a:bodyPr>
            <a:normAutofit fontScale="90000"/>
          </a:bodyPr>
          <a:lstStyle/>
          <a:p>
            <a:r>
              <a:rPr lang="cs-CZ" u="sng" dirty="0" smtClean="0">
                <a:solidFill>
                  <a:schemeClr val="tx1">
                    <a:lumMod val="75000"/>
                  </a:schemeClr>
                </a:solidFill>
              </a:rPr>
              <a:t>Monitor </a:t>
            </a:r>
            <a:r>
              <a:rPr lang="cs-CZ" dirty="0" smtClean="0">
                <a:solidFill>
                  <a:schemeClr val="tx1">
                    <a:lumMod val="75000"/>
                  </a:schemeClr>
                </a:solidFill>
              </a:rPr>
              <a:t>– některé nálezy z monitorovacích návštěv</a:t>
            </a:r>
            <a:endParaRPr lang="cs-CZ" u="sng" dirty="0">
              <a:solidFill>
                <a:schemeClr val="tx1">
                  <a:lumMod val="75000"/>
                </a:schemeClr>
              </a:solidFill>
            </a:endParaRPr>
          </a:p>
        </p:txBody>
      </p:sp>
      <p:sp>
        <p:nvSpPr>
          <p:cNvPr id="3" name="Content Placeholder 2"/>
          <p:cNvSpPr>
            <a:spLocks noGrp="1"/>
          </p:cNvSpPr>
          <p:nvPr>
            <p:ph idx="1"/>
          </p:nvPr>
        </p:nvSpPr>
        <p:spPr>
          <a:xfrm>
            <a:off x="431540" y="2078850"/>
            <a:ext cx="8229600" cy="3915435"/>
          </a:xfrm>
        </p:spPr>
        <p:txBody>
          <a:bodyPr>
            <a:normAutofit/>
          </a:bodyPr>
          <a:lstStyle/>
          <a:p>
            <a:pPr marL="0" lvl="1" indent="0">
              <a:buClr>
                <a:schemeClr val="tx1">
                  <a:lumMod val="75000"/>
                </a:schemeClr>
              </a:buClr>
              <a:buFont typeface="Wingdings" pitchFamily="2" charset="2"/>
              <a:buChar char="ü"/>
            </a:pPr>
            <a:r>
              <a:rPr lang="cs-CZ" sz="2800" b="1" dirty="0" smtClean="0">
                <a:solidFill>
                  <a:srgbClr val="0070C0"/>
                </a:solidFill>
              </a:rPr>
              <a:t>Diskrepance mezi zdrojovou dokumentací a CRF</a:t>
            </a:r>
          </a:p>
          <a:p>
            <a:pPr marL="0" lvl="1" indent="0">
              <a:buClr>
                <a:schemeClr val="tx1">
                  <a:lumMod val="75000"/>
                </a:schemeClr>
              </a:buClr>
              <a:buFont typeface="Wingdings" pitchFamily="2" charset="2"/>
              <a:buChar char="ü"/>
            </a:pPr>
            <a:r>
              <a:rPr lang="cs-CZ" sz="2800" b="1" dirty="0" smtClean="0">
                <a:solidFill>
                  <a:srgbClr val="0070C0"/>
                </a:solidFill>
              </a:rPr>
              <a:t>Nedostatky v obecné dokumentaci v centru </a:t>
            </a:r>
          </a:p>
          <a:p>
            <a:pPr marL="0" lvl="1" indent="0">
              <a:buClr>
                <a:schemeClr val="tx1">
                  <a:lumMod val="75000"/>
                </a:schemeClr>
              </a:buClr>
              <a:buFont typeface="Wingdings" pitchFamily="2" charset="2"/>
              <a:buChar char="ü"/>
            </a:pPr>
            <a:r>
              <a:rPr lang="cs-CZ" sz="2800" b="1" dirty="0" smtClean="0">
                <a:solidFill>
                  <a:srgbClr val="0070C0"/>
                </a:solidFill>
              </a:rPr>
              <a:t>Chyby ve vydávání a dopočitatelnosti IMP</a:t>
            </a:r>
          </a:p>
          <a:p>
            <a:pPr marL="0" lvl="1" indent="0">
              <a:buClr>
                <a:schemeClr val="tx1">
                  <a:lumMod val="75000"/>
                </a:schemeClr>
              </a:buClr>
              <a:buFont typeface="Wingdings" pitchFamily="2" charset="2"/>
              <a:buChar char="ü"/>
            </a:pPr>
            <a:r>
              <a:rPr lang="cs-CZ" sz="2800" b="1" dirty="0" smtClean="0">
                <a:solidFill>
                  <a:srgbClr val="0070C0"/>
                </a:solidFill>
              </a:rPr>
              <a:t>Odchylky od protokolu</a:t>
            </a:r>
          </a:p>
          <a:p>
            <a:pPr marL="0" lvl="1" indent="0">
              <a:buClr>
                <a:schemeClr val="tx1">
                  <a:lumMod val="75000"/>
                </a:schemeClr>
              </a:buClr>
              <a:buFont typeface="Wingdings" pitchFamily="2" charset="2"/>
              <a:buChar char="ü"/>
            </a:pPr>
            <a:r>
              <a:rPr lang="cs-CZ" sz="2800" b="1" dirty="0" smtClean="0">
                <a:solidFill>
                  <a:srgbClr val="0070C0"/>
                </a:solidFill>
              </a:rPr>
              <a:t>Nedostatky v procesu získávání IS</a:t>
            </a:r>
          </a:p>
          <a:p>
            <a:pPr marL="0" lvl="1" indent="0">
              <a:buClr>
                <a:schemeClr val="tx1">
                  <a:lumMod val="75000"/>
                </a:schemeClr>
              </a:buClr>
              <a:buFont typeface="Wingdings" pitchFamily="2" charset="2"/>
              <a:buChar char="ü"/>
            </a:pPr>
            <a:r>
              <a:rPr lang="cs-CZ" sz="2800" b="1" dirty="0" smtClean="0">
                <a:solidFill>
                  <a:srgbClr val="0070C0"/>
                </a:solidFill>
              </a:rPr>
              <a:t>Chyby ve vedení zdrojové dokumentace</a:t>
            </a:r>
          </a:p>
          <a:p>
            <a:pPr marL="0" lvl="1" indent="0">
              <a:buClr>
                <a:schemeClr val="tx1">
                  <a:lumMod val="75000"/>
                </a:schemeClr>
              </a:buClr>
              <a:buFont typeface="Wingdings" pitchFamily="2" charset="2"/>
              <a:buChar char="ü"/>
            </a:pPr>
            <a:r>
              <a:rPr lang="cs-CZ" sz="2800" b="1" dirty="0" smtClean="0">
                <a:solidFill>
                  <a:srgbClr val="0070C0"/>
                </a:solidFill>
              </a:rPr>
              <a:t>Nedostatky ve skladování IMP...</a:t>
            </a:r>
          </a:p>
          <a:p>
            <a:pPr marL="0" lvl="1" indent="0">
              <a:buClr>
                <a:schemeClr val="tx1">
                  <a:lumMod val="75000"/>
                </a:schemeClr>
              </a:buClr>
              <a:buFont typeface="Wingdings" pitchFamily="2" charset="2"/>
              <a:buChar char="ü"/>
            </a:pPr>
            <a:endParaRPr lang="cs-CZ" sz="18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3253748884"/>
      </p:ext>
    </p:extLst>
  </p:cSld>
  <p:clrMapOvr>
    <a:masterClrMapping/>
  </p:clrMapOvr>
  <p:transition>
    <p:fade/>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2179585" cy="585065"/>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Audit GCP</a:t>
            </a:r>
            <a:endParaRPr lang="cs-CZ" u="sng" dirty="0">
              <a:solidFill>
                <a:schemeClr val="tx1">
                  <a:lumMod val="75000"/>
                </a:schemeClr>
              </a:solidFill>
            </a:endParaRPr>
          </a:p>
        </p:txBody>
      </p:sp>
      <p:sp>
        <p:nvSpPr>
          <p:cNvPr id="3" name="Content Placeholder 2"/>
          <p:cNvSpPr>
            <a:spLocks noGrp="1"/>
          </p:cNvSpPr>
          <p:nvPr>
            <p:ph idx="1"/>
          </p:nvPr>
        </p:nvSpPr>
        <p:spPr>
          <a:xfrm>
            <a:off x="386535" y="1583795"/>
            <a:ext cx="8229600" cy="4950550"/>
          </a:xfrm>
        </p:spPr>
        <p:txBody>
          <a:bodyPr>
            <a:normAutofit/>
          </a:bodyPr>
          <a:lstStyle/>
          <a:p>
            <a:pPr>
              <a:spcBef>
                <a:spcPct val="10000"/>
              </a:spcBef>
              <a:spcAft>
                <a:spcPct val="10000"/>
              </a:spcAft>
              <a:defRPr/>
            </a:pPr>
            <a:r>
              <a:rPr lang="cs-CZ" sz="2600" b="1" dirty="0" smtClean="0"/>
              <a:t>= systematické, na zadavateli nezávislé posouzení činností a dokumentů vztahujících se ke KH</a:t>
            </a:r>
          </a:p>
          <a:p>
            <a:pPr>
              <a:spcBef>
                <a:spcPct val="10000"/>
              </a:spcBef>
              <a:spcAft>
                <a:spcPct val="10000"/>
              </a:spcAft>
              <a:defRPr/>
            </a:pPr>
            <a:r>
              <a:rPr lang="cs-CZ" sz="2600" b="1" dirty="0" smtClean="0"/>
              <a:t>účinná a objektivní kontrola kvality každého KH </a:t>
            </a:r>
          </a:p>
          <a:p>
            <a:pPr>
              <a:spcBef>
                <a:spcPct val="10000"/>
              </a:spcBef>
              <a:spcAft>
                <a:spcPct val="10000"/>
              </a:spcAft>
              <a:defRPr/>
            </a:pPr>
            <a:r>
              <a:rPr lang="cs-CZ" sz="2600" b="1" dirty="0" smtClean="0"/>
              <a:t>Kontroluje zda jsou všechny činnosti, záznamy a hlášení prováděna v souladu s aktuálně platným protokolem, jeho dodatky, SP zadavatele, v souladu se správnou klinickou prací a souvisejícími právními předpisy</a:t>
            </a:r>
          </a:p>
          <a:p>
            <a:pPr marL="342900" lvl="2" indent="-342900">
              <a:spcBef>
                <a:spcPct val="10000"/>
              </a:spcBef>
              <a:spcAft>
                <a:spcPct val="10000"/>
              </a:spcAft>
              <a:buBlip>
                <a:blip r:embed="rId3"/>
              </a:buBlip>
              <a:defRPr/>
            </a:pPr>
            <a:r>
              <a:rPr lang="cs-CZ" altLang="cs-CZ" sz="2600" b="1" dirty="0" smtClean="0"/>
              <a:t>Auditor – patřičná kvalifikace, potřebné znalosti - zdokumentováno</a:t>
            </a:r>
            <a:endParaRPr lang="cs-CZ" sz="2600" dirty="0" smtClean="0"/>
          </a:p>
          <a:p>
            <a:pPr>
              <a:spcBef>
                <a:spcPct val="10000"/>
              </a:spcBef>
              <a:spcAft>
                <a:spcPct val="10000"/>
              </a:spcAft>
              <a:defRPr/>
            </a:pPr>
            <a:r>
              <a:rPr lang="cs-CZ" sz="2600" b="1" dirty="0" smtClean="0"/>
              <a:t>Zadavatel – </a:t>
            </a:r>
            <a:r>
              <a:rPr lang="cs-CZ" sz="2600" b="1" u="sng" dirty="0" smtClean="0"/>
              <a:t>plán auditů</a:t>
            </a:r>
            <a:endParaRPr lang="cs-CZ" altLang="cs-CZ" sz="2600" b="1" dirty="0" smtClean="0"/>
          </a:p>
          <a:p>
            <a:pPr lvl="1">
              <a:buFont typeface="Wingdings" pitchFamily="2" charset="2"/>
              <a:buChar char="Ø"/>
            </a:pPr>
            <a:r>
              <a:rPr lang="cs-CZ" b="1" dirty="0" smtClean="0"/>
              <a:t>Dle povahy KH, riziku pro SH, složitosti KH...</a:t>
            </a:r>
            <a:endParaRPr lang="cs-CZ"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dirty="0"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1494307287"/>
      </p:ext>
    </p:extLst>
  </p:cSld>
  <p:clrMapOvr>
    <a:masterClrMapping/>
  </p:clrMapOvr>
  <p:transition>
    <p:fade/>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0"/>
            <a:ext cx="2179585" cy="495055"/>
          </a:xfrm>
          <a:solidFill>
            <a:srgbClr val="FFC000"/>
          </a:solidFill>
          <a:ln>
            <a:solidFill>
              <a:schemeClr val="tx1">
                <a:lumMod val="75000"/>
              </a:schemeClr>
            </a:solidFill>
          </a:ln>
        </p:spPr>
        <p:txBody>
          <a:bodyPr>
            <a:normAutofit fontScale="90000"/>
          </a:bodyPr>
          <a:lstStyle/>
          <a:p>
            <a:r>
              <a:rPr lang="cs-CZ" u="sng" dirty="0" smtClean="0">
                <a:solidFill>
                  <a:schemeClr val="tx1">
                    <a:lumMod val="75000"/>
                  </a:schemeClr>
                </a:solidFill>
              </a:rPr>
              <a:t>Audit GCP</a:t>
            </a:r>
            <a:endParaRPr lang="cs-CZ" u="sng" dirty="0">
              <a:solidFill>
                <a:schemeClr val="tx1">
                  <a:lumMod val="75000"/>
                </a:schemeClr>
              </a:solidFill>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600089707"/>
              </p:ext>
            </p:extLst>
          </p:nvPr>
        </p:nvGraphicFramePr>
        <p:xfrm>
          <a:off x="385762" y="1448781"/>
          <a:ext cx="8506717" cy="4609712"/>
        </p:xfrm>
        <a:graphic>
          <a:graphicData uri="http://schemas.openxmlformats.org/drawingml/2006/table">
            <a:tbl>
              <a:tblPr firstRow="1" bandRow="1">
                <a:tableStyleId>{5C22544A-7EE6-4342-B048-85BDC9FD1C3A}</a:tableStyleId>
              </a:tblPr>
              <a:tblGrid>
                <a:gridCol w="2187260"/>
                <a:gridCol w="6319457"/>
              </a:tblGrid>
              <a:tr h="383724">
                <a:tc>
                  <a:txBody>
                    <a:bodyPr/>
                    <a:lstStyle/>
                    <a:p>
                      <a:r>
                        <a:rPr lang="cs-CZ" dirty="0" smtClean="0"/>
                        <a:t>Dělení auditů - typy</a:t>
                      </a:r>
                      <a:endParaRPr lang="cs-CZ" dirty="0"/>
                    </a:p>
                  </a:txBody>
                  <a:tcPr/>
                </a:tc>
                <a:tc>
                  <a:txBody>
                    <a:bodyPr/>
                    <a:lstStyle/>
                    <a:p>
                      <a:endParaRPr lang="cs-CZ"/>
                    </a:p>
                  </a:txBody>
                  <a:tcPr/>
                </a:tc>
              </a:tr>
              <a:tr h="2365420">
                <a:tc>
                  <a:txBody>
                    <a:bodyPr/>
                    <a:lstStyle/>
                    <a:p>
                      <a:r>
                        <a:rPr lang="cs-CZ" dirty="0" smtClean="0"/>
                        <a:t>Z časového hlediska</a:t>
                      </a:r>
                      <a:endParaRPr lang="cs-CZ" dirty="0"/>
                    </a:p>
                  </a:txBody>
                  <a:tcPr/>
                </a:tc>
                <a:tc>
                  <a:txBody>
                    <a:bodyPr/>
                    <a:lstStyle/>
                    <a:p>
                      <a:pPr>
                        <a:buFont typeface="Arial" pitchFamily="34" charset="0"/>
                        <a:buChar char="•"/>
                      </a:pPr>
                      <a:r>
                        <a:rPr lang="cs-CZ" dirty="0" smtClean="0"/>
                        <a:t> </a:t>
                      </a:r>
                      <a:r>
                        <a:rPr lang="cs-CZ" b="1" u="sng" dirty="0" smtClean="0"/>
                        <a:t>Ve fázi</a:t>
                      </a:r>
                      <a:r>
                        <a:rPr lang="cs-CZ" b="1" u="sng" baseline="0" dirty="0" smtClean="0"/>
                        <a:t> přípravy KH </a:t>
                      </a:r>
                      <a:r>
                        <a:rPr lang="cs-CZ" baseline="0" dirty="0" smtClean="0"/>
                        <a:t>(</a:t>
                      </a:r>
                      <a:r>
                        <a:rPr lang="cs-CZ" i="1" baseline="0" dirty="0" smtClean="0"/>
                        <a:t>např. audit přípravy studijní dokumentace, audit CRO...)</a:t>
                      </a:r>
                      <a:endParaRPr lang="cs-CZ" baseline="0" dirty="0" smtClean="0"/>
                    </a:p>
                    <a:p>
                      <a:pPr>
                        <a:buFont typeface="Arial" pitchFamily="34" charset="0"/>
                        <a:buChar char="•"/>
                      </a:pPr>
                      <a:r>
                        <a:rPr lang="cs-CZ" baseline="0" dirty="0" smtClean="0"/>
                        <a:t> </a:t>
                      </a:r>
                      <a:r>
                        <a:rPr lang="cs-CZ" b="1" u="sng" baseline="0" dirty="0" smtClean="0"/>
                        <a:t>V průběhu provádění KH </a:t>
                      </a:r>
                      <a:r>
                        <a:rPr lang="cs-CZ" i="1" baseline="0" dirty="0" smtClean="0"/>
                        <a:t>(v centru „ON-site!, farmakovigilanční, audit činnosti monitora (tj.auditovaný co-monitoring, audit dokumentace zadavatele „in house audit“...) </a:t>
                      </a:r>
                      <a:endParaRPr lang="cs-CZ" baseline="0" dirty="0" smtClean="0"/>
                    </a:p>
                    <a:p>
                      <a:pPr>
                        <a:buFont typeface="Arial" pitchFamily="34" charset="0"/>
                        <a:buChar char="•"/>
                      </a:pPr>
                      <a:r>
                        <a:rPr lang="cs-CZ" baseline="0" dirty="0" smtClean="0"/>
                        <a:t> </a:t>
                      </a:r>
                      <a:r>
                        <a:rPr lang="cs-CZ" b="1" u="sng" baseline="0" dirty="0" smtClean="0"/>
                        <a:t>Ve fázi zpracování dat </a:t>
                      </a:r>
                      <a:r>
                        <a:rPr lang="cs-CZ" i="1" baseline="0" dirty="0" smtClean="0"/>
                        <a:t>(audit databáze, statistického zpracování, závěrečné zprávy...)</a:t>
                      </a:r>
                    </a:p>
                    <a:p>
                      <a:pPr>
                        <a:buFont typeface="Arial" pitchFamily="34" charset="0"/>
                        <a:buChar char="•"/>
                      </a:pPr>
                      <a:r>
                        <a:rPr lang="cs-CZ" baseline="0" dirty="0" smtClean="0"/>
                        <a:t> </a:t>
                      </a:r>
                      <a:r>
                        <a:rPr lang="cs-CZ" b="1" u="sng" baseline="0" dirty="0" smtClean="0"/>
                        <a:t>Po ukončení KH </a:t>
                      </a:r>
                      <a:r>
                        <a:rPr lang="cs-CZ" i="1" baseline="0" dirty="0" smtClean="0"/>
                        <a:t>(kdykoli dle potřeby, např. v průběhu registrace)</a:t>
                      </a:r>
                      <a:endParaRPr lang="cs-CZ" dirty="0"/>
                    </a:p>
                  </a:txBody>
                  <a:tcPr/>
                </a:tc>
              </a:tr>
              <a:tr h="895199">
                <a:tc>
                  <a:txBody>
                    <a:bodyPr/>
                    <a:lstStyle/>
                    <a:p>
                      <a:r>
                        <a:rPr lang="cs-CZ" dirty="0" smtClean="0"/>
                        <a:t>Z hlediska kauzality</a:t>
                      </a:r>
                      <a:endParaRPr lang="cs-CZ" dirty="0"/>
                    </a:p>
                  </a:txBody>
                  <a:tcPr/>
                </a:tc>
                <a:tc>
                  <a:txBody>
                    <a:bodyPr/>
                    <a:lstStyle/>
                    <a:p>
                      <a:pPr>
                        <a:buFont typeface="Arial" pitchFamily="34" charset="0"/>
                        <a:buChar char="•"/>
                      </a:pPr>
                      <a:r>
                        <a:rPr lang="cs-CZ" dirty="0" smtClean="0"/>
                        <a:t> </a:t>
                      </a:r>
                      <a:r>
                        <a:rPr lang="cs-CZ" b="1" u="sng" dirty="0" smtClean="0"/>
                        <a:t>Rutinní audit </a:t>
                      </a:r>
                      <a:r>
                        <a:rPr lang="cs-CZ" i="1" dirty="0" smtClean="0"/>
                        <a:t>(dle zavedeného systému kontrol..)</a:t>
                      </a:r>
                    </a:p>
                    <a:p>
                      <a:pPr>
                        <a:buFont typeface="Arial" pitchFamily="34" charset="0"/>
                        <a:buChar char="•"/>
                      </a:pPr>
                      <a:r>
                        <a:rPr lang="cs-CZ" i="1" dirty="0" smtClean="0"/>
                        <a:t> </a:t>
                      </a:r>
                      <a:r>
                        <a:rPr lang="cs-CZ" b="1" i="0" u="sng" dirty="0" smtClean="0"/>
                        <a:t>„For case“ audit </a:t>
                      </a:r>
                      <a:r>
                        <a:rPr lang="cs-CZ" i="1" dirty="0" smtClean="0"/>
                        <a:t>(při podezření na non compliance</a:t>
                      </a:r>
                      <a:r>
                        <a:rPr lang="cs-CZ" i="1" baseline="0" dirty="0" smtClean="0"/>
                        <a:t> či podvod)</a:t>
                      </a:r>
                    </a:p>
                    <a:p>
                      <a:pPr>
                        <a:buFont typeface="Arial" pitchFamily="34" charset="0"/>
                        <a:buChar char="•"/>
                      </a:pPr>
                      <a:r>
                        <a:rPr lang="cs-CZ" i="1" baseline="0" dirty="0" smtClean="0"/>
                        <a:t> </a:t>
                      </a:r>
                      <a:r>
                        <a:rPr lang="cs-CZ" b="1" i="0" u="sng" baseline="0" dirty="0" smtClean="0"/>
                        <a:t>Předinspekční audit </a:t>
                      </a:r>
                      <a:r>
                        <a:rPr lang="cs-CZ" i="1" baseline="0" dirty="0" smtClean="0"/>
                        <a:t>(před ohlášenou inspekcí regulační autority)</a:t>
                      </a:r>
                      <a:endParaRPr lang="cs-CZ" dirty="0"/>
                    </a:p>
                  </a:txBody>
                  <a:tcPr/>
                </a:tc>
              </a:tr>
              <a:tr h="946168">
                <a:tc>
                  <a:txBody>
                    <a:bodyPr/>
                    <a:lstStyle/>
                    <a:p>
                      <a:r>
                        <a:rPr lang="cs-CZ" dirty="0" smtClean="0"/>
                        <a:t>Z hlediska pracovního vztahu auditora k zadavateli</a:t>
                      </a:r>
                      <a:endParaRPr lang="cs-CZ" dirty="0"/>
                    </a:p>
                  </a:txBody>
                  <a:tcPr/>
                </a:tc>
                <a:tc>
                  <a:txBody>
                    <a:bodyPr/>
                    <a:lstStyle/>
                    <a:p>
                      <a:pPr>
                        <a:buFont typeface="Arial" pitchFamily="34" charset="0"/>
                        <a:buChar char="•"/>
                      </a:pPr>
                      <a:r>
                        <a:rPr lang="cs-CZ" b="1" u="sng" dirty="0" smtClean="0"/>
                        <a:t> Interní </a:t>
                      </a:r>
                      <a:r>
                        <a:rPr lang="cs-CZ" dirty="0" smtClean="0"/>
                        <a:t>– </a:t>
                      </a:r>
                      <a:r>
                        <a:rPr lang="cs-CZ" i="1" dirty="0" smtClean="0"/>
                        <a:t>vlastním QA (</a:t>
                      </a:r>
                      <a:r>
                        <a:rPr lang="cs-CZ" i="1" dirty="0" err="1" smtClean="0"/>
                        <a:t>Quality</a:t>
                      </a:r>
                      <a:r>
                        <a:rPr lang="cs-CZ" i="1" dirty="0" smtClean="0"/>
                        <a:t> </a:t>
                      </a:r>
                      <a:r>
                        <a:rPr lang="cs-CZ" i="1" dirty="0" err="1" smtClean="0"/>
                        <a:t>Assurance</a:t>
                      </a:r>
                      <a:r>
                        <a:rPr lang="cs-CZ" i="1" dirty="0" smtClean="0"/>
                        <a:t>) auditorem</a:t>
                      </a:r>
                    </a:p>
                    <a:p>
                      <a:pPr>
                        <a:buFont typeface="Arial" pitchFamily="34" charset="0"/>
                        <a:buChar char="•"/>
                      </a:pPr>
                      <a:r>
                        <a:rPr lang="cs-CZ" i="1" dirty="0" smtClean="0"/>
                        <a:t> </a:t>
                      </a:r>
                      <a:r>
                        <a:rPr lang="cs-CZ" b="1" i="0" u="sng" dirty="0" smtClean="0"/>
                        <a:t>Externí</a:t>
                      </a:r>
                      <a:r>
                        <a:rPr lang="cs-CZ" i="1" dirty="0" smtClean="0"/>
                        <a:t> – externím, nezávislým QA auditorem</a:t>
                      </a:r>
                      <a:endParaRPr lang="cs-CZ" dirty="0"/>
                    </a:p>
                  </a:txBody>
                  <a:tcPr/>
                </a:tc>
              </a:tr>
            </a:tbl>
          </a:graphicData>
        </a:graphic>
      </p:graphicFrame>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dirty="0"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
        <p:nvSpPr>
          <p:cNvPr id="10" name="Title 1"/>
          <p:cNvSpPr txBox="1">
            <a:spLocks/>
          </p:cNvSpPr>
          <p:nvPr/>
        </p:nvSpPr>
        <p:spPr>
          <a:xfrm>
            <a:off x="386535" y="6129301"/>
            <a:ext cx="8460940" cy="315034"/>
          </a:xfrm>
          <a:prstGeom prst="rect">
            <a:avLst/>
          </a:prstGeom>
          <a:noFill/>
          <a:ln>
            <a:noFill/>
          </a:ln>
        </p:spPr>
        <p:txBody>
          <a:bodyPr vert="horz" lIns="91440" tIns="45720" rIns="91440" bIns="45720" rtlCol="0" anchor="ctr">
            <a:normAutofit fontScale="52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sz="2700" b="1" dirty="0" smtClean="0">
                <a:solidFill>
                  <a:schemeClr val="tx1">
                    <a:lumMod val="75000"/>
                  </a:schemeClr>
                </a:solidFill>
                <a:latin typeface="+mj-lt"/>
                <a:ea typeface="+mj-ea"/>
                <a:cs typeface="+mj-cs"/>
              </a:rPr>
              <a:t>Quality assurace =</a:t>
            </a:r>
            <a:r>
              <a:rPr lang="cs-CZ" sz="3200" b="1" dirty="0" smtClean="0">
                <a:solidFill>
                  <a:schemeClr val="tx1">
                    <a:lumMod val="75000"/>
                  </a:schemeClr>
                </a:solidFill>
                <a:latin typeface="+mj-lt"/>
                <a:ea typeface="+mj-ea"/>
                <a:cs typeface="+mj-cs"/>
              </a:rPr>
              <a:t> </a:t>
            </a:r>
            <a:r>
              <a:rPr lang="cs-CZ" sz="2700" dirty="0" smtClean="0">
                <a:solidFill>
                  <a:schemeClr val="tx1">
                    <a:lumMod val="75000"/>
                  </a:schemeClr>
                </a:solidFill>
                <a:latin typeface="+mj-lt"/>
                <a:ea typeface="+mj-ea"/>
                <a:cs typeface="+mj-cs"/>
              </a:rPr>
              <a:t>soubor systémových opatření a principů, které slouží k udržování a zlepšování kvality KH</a:t>
            </a:r>
            <a:endParaRPr kumimoji="0" lang="cs-CZ" sz="2700" i="0" strike="noStrike" kern="1200" cap="none" spc="0" normalizeH="0" baseline="0" noProof="0" dirty="0">
              <a:ln>
                <a:noFill/>
              </a:ln>
              <a:solidFill>
                <a:schemeClr val="tx1">
                  <a:lumMod val="75000"/>
                </a:schemeClr>
              </a:solidFill>
              <a:effectLst/>
              <a:uLnTx/>
              <a:uFillTx/>
              <a:latin typeface="+mj-lt"/>
              <a:ea typeface="+mj-ea"/>
              <a:cs typeface="+mj-cs"/>
            </a:endParaRPr>
          </a:p>
        </p:txBody>
      </p:sp>
    </p:spTree>
    <p:extLst>
      <p:ext uri="{BB962C8B-B14F-4D97-AF65-F5344CB8AC3E}">
        <p14:creationId xmlns:p14="http://schemas.microsoft.com/office/powerpoint/2010/main" val="478537830"/>
      </p:ext>
    </p:extLst>
  </p:cSld>
  <p:clrMapOvr>
    <a:masterClrMapping/>
  </p:clrMapOvr>
  <p:transition>
    <p:fade/>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1"/>
            <a:ext cx="5014900" cy="360040"/>
          </a:xfrm>
          <a:solidFill>
            <a:srgbClr val="FFC000"/>
          </a:solidFill>
          <a:ln>
            <a:solidFill>
              <a:schemeClr val="tx1">
                <a:lumMod val="75000"/>
              </a:schemeClr>
            </a:solidFill>
          </a:ln>
        </p:spPr>
        <p:txBody>
          <a:bodyPr>
            <a:normAutofit fontScale="90000"/>
          </a:bodyPr>
          <a:lstStyle/>
          <a:p>
            <a:r>
              <a:rPr lang="cs-CZ" dirty="0" smtClean="0">
                <a:solidFill>
                  <a:schemeClr val="tx1">
                    <a:lumMod val="75000"/>
                  </a:schemeClr>
                </a:solidFill>
              </a:rPr>
              <a:t>Audit GCP – nálezy z auditů</a:t>
            </a:r>
            <a:endParaRPr lang="cs-CZ" dirty="0">
              <a:solidFill>
                <a:schemeClr val="tx1">
                  <a:lumMod val="75000"/>
                </a:schemeClr>
              </a:solidFill>
            </a:endParaRPr>
          </a:p>
        </p:txBody>
      </p:sp>
      <p:graphicFrame>
        <p:nvGraphicFramePr>
          <p:cNvPr id="6" name="Zástupný symbol pro obsah 5"/>
          <p:cNvGraphicFramePr>
            <a:graphicFrameLocks noGrp="1"/>
          </p:cNvGraphicFramePr>
          <p:nvPr>
            <p:ph idx="1"/>
            <p:extLst>
              <p:ext uri="{D42A27DB-BD31-4B8C-83A1-F6EECF244321}">
                <p14:modId xmlns:p14="http://schemas.microsoft.com/office/powerpoint/2010/main" val="1124681762"/>
              </p:ext>
            </p:extLst>
          </p:nvPr>
        </p:nvGraphicFramePr>
        <p:xfrm>
          <a:off x="521550" y="1313765"/>
          <a:ext cx="8280921" cy="5066866"/>
        </p:xfrm>
        <a:graphic>
          <a:graphicData uri="http://schemas.openxmlformats.org/drawingml/2006/table">
            <a:tbl>
              <a:tblPr firstRow="1" bandRow="1">
                <a:tableStyleId>{5C22544A-7EE6-4342-B048-85BDC9FD1C3A}</a:tableStyleId>
              </a:tblPr>
              <a:tblGrid>
                <a:gridCol w="2760307"/>
                <a:gridCol w="2760307"/>
                <a:gridCol w="2760307"/>
              </a:tblGrid>
              <a:tr h="599166">
                <a:tc>
                  <a:txBody>
                    <a:bodyPr/>
                    <a:lstStyle/>
                    <a:p>
                      <a:r>
                        <a:rPr lang="cs-CZ" dirty="0" smtClean="0"/>
                        <a:t>I. Nezávažné</a:t>
                      </a:r>
                    </a:p>
                    <a:p>
                      <a:r>
                        <a:rPr lang="cs-CZ" dirty="0" smtClean="0"/>
                        <a:t>(Minor Audit </a:t>
                      </a:r>
                      <a:r>
                        <a:rPr lang="cs-CZ" dirty="0" err="1" smtClean="0"/>
                        <a:t>Findings</a:t>
                      </a:r>
                      <a:r>
                        <a:rPr lang="cs-CZ" dirty="0" smtClean="0"/>
                        <a:t>)</a:t>
                      </a:r>
                      <a:endParaRPr lang="cs-CZ" dirty="0"/>
                    </a:p>
                  </a:txBody>
                  <a:tcPr/>
                </a:tc>
                <a:tc>
                  <a:txBody>
                    <a:bodyPr/>
                    <a:lstStyle/>
                    <a:p>
                      <a:r>
                        <a:rPr lang="cs-CZ" dirty="0" smtClean="0"/>
                        <a:t>II. Závažné</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(Major Audit </a:t>
                      </a:r>
                      <a:r>
                        <a:rPr lang="cs-CZ" dirty="0" err="1" smtClean="0"/>
                        <a:t>Findings</a:t>
                      </a:r>
                      <a:r>
                        <a:rPr lang="cs-CZ" dirty="0" smtClean="0"/>
                        <a:t>)</a:t>
                      </a:r>
                      <a:endParaRPr lang="cs-CZ"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III. Kritické</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a:t>
                      </a:r>
                      <a:r>
                        <a:rPr lang="cs-CZ" dirty="0" err="1" smtClean="0"/>
                        <a:t>Critical</a:t>
                      </a:r>
                      <a:r>
                        <a:rPr lang="cs-CZ" dirty="0" smtClean="0"/>
                        <a:t> Audit </a:t>
                      </a:r>
                      <a:r>
                        <a:rPr lang="cs-CZ" dirty="0" err="1" smtClean="0"/>
                        <a:t>Findings</a:t>
                      </a:r>
                      <a:r>
                        <a:rPr lang="cs-CZ" dirty="0" smtClean="0"/>
                        <a:t>)</a:t>
                      </a:r>
                      <a:endParaRPr lang="cs-CZ" dirty="0"/>
                    </a:p>
                  </a:txBody>
                  <a:tcPr/>
                </a:tc>
              </a:tr>
              <a:tr h="1783231">
                <a:tc>
                  <a:txBody>
                    <a:bodyPr/>
                    <a:lstStyle/>
                    <a:p>
                      <a:pPr marL="0" indent="0">
                        <a:buFont typeface="Arial" panose="020B0604020202020204" pitchFamily="34" charset="0"/>
                        <a:buNone/>
                      </a:pPr>
                      <a:r>
                        <a:rPr lang="cs-CZ" sz="1700" dirty="0" smtClean="0"/>
                        <a:t>*</a:t>
                      </a:r>
                      <a:r>
                        <a:rPr lang="cs-CZ" sz="1700" b="1" dirty="0" smtClean="0"/>
                        <a:t>nezávažné</a:t>
                      </a:r>
                      <a:r>
                        <a:rPr lang="cs-CZ" sz="1700" dirty="0" smtClean="0"/>
                        <a:t> odchylky </a:t>
                      </a:r>
                      <a:br>
                        <a:rPr lang="cs-CZ" sz="1700" dirty="0" smtClean="0"/>
                      </a:br>
                      <a:r>
                        <a:rPr lang="cs-CZ" sz="1700" dirty="0" smtClean="0"/>
                        <a:t>od protokolu, noncompliance s GCP standardy,</a:t>
                      </a:r>
                      <a:r>
                        <a:rPr lang="cs-CZ" sz="1700" baseline="0" dirty="0" smtClean="0"/>
                        <a:t> právními předpisy a SP</a:t>
                      </a:r>
                    </a:p>
                    <a:p>
                      <a:pPr marL="0" indent="0">
                        <a:buFont typeface="Arial" panose="020B0604020202020204" pitchFamily="34" charset="0"/>
                        <a:buNone/>
                      </a:pPr>
                      <a:r>
                        <a:rPr lang="cs-CZ" sz="1700" baseline="0" dirty="0" smtClean="0"/>
                        <a:t>*</a:t>
                      </a:r>
                      <a:r>
                        <a:rPr lang="cs-CZ" sz="1700" b="1" baseline="0" dirty="0" smtClean="0"/>
                        <a:t>neovlivní kvalitu KH</a:t>
                      </a:r>
                    </a:p>
                    <a:p>
                      <a:pPr marL="0" indent="0">
                        <a:buFont typeface="Arial" panose="020B0604020202020204" pitchFamily="34" charset="0"/>
                        <a:buNone/>
                      </a:pPr>
                      <a:r>
                        <a:rPr lang="cs-CZ" sz="1700" baseline="0" dirty="0" smtClean="0"/>
                        <a:t>*</a:t>
                      </a:r>
                      <a:r>
                        <a:rPr lang="cs-CZ" sz="1700" b="1" baseline="0" dirty="0" smtClean="0"/>
                        <a:t>neohrozí bezpečnost SH</a:t>
                      </a:r>
                      <a:endParaRPr lang="cs-CZ" sz="1700" b="1" dirty="0"/>
                    </a:p>
                  </a:txBody>
                  <a:tcPr/>
                </a:tc>
                <a:tc>
                  <a:txBody>
                    <a:bodyPr/>
                    <a:lstStyle/>
                    <a:p>
                      <a:pPr marL="0" indent="0">
                        <a:buFont typeface="Arial" panose="020B0604020202020204" pitchFamily="34" charset="0"/>
                        <a:buNone/>
                      </a:pPr>
                      <a:r>
                        <a:rPr lang="cs-CZ" sz="1700" dirty="0" smtClean="0"/>
                        <a:t>*</a:t>
                      </a:r>
                      <a:r>
                        <a:rPr lang="cs-CZ" sz="1700" b="1" dirty="0" smtClean="0"/>
                        <a:t>závažné</a:t>
                      </a:r>
                      <a:r>
                        <a:rPr lang="cs-CZ" sz="1700" dirty="0" smtClean="0"/>
                        <a:t> odchylky </a:t>
                      </a:r>
                      <a:br>
                        <a:rPr lang="cs-CZ" sz="1700" dirty="0" smtClean="0"/>
                      </a:br>
                      <a:r>
                        <a:rPr lang="cs-CZ" sz="1700" dirty="0" smtClean="0"/>
                        <a:t>od protokolu, noncompliance s GCP standardy,</a:t>
                      </a:r>
                      <a:r>
                        <a:rPr lang="cs-CZ" sz="1700" baseline="0" dirty="0" smtClean="0"/>
                        <a:t> právními předpisy a SP</a:t>
                      </a:r>
                    </a:p>
                    <a:p>
                      <a:pPr marL="0" indent="0">
                        <a:buFont typeface="Arial" panose="020B0604020202020204" pitchFamily="34" charset="0"/>
                        <a:buNone/>
                      </a:pPr>
                      <a:r>
                        <a:rPr lang="cs-CZ" sz="1700" baseline="0" dirty="0" smtClean="0"/>
                        <a:t>*</a:t>
                      </a:r>
                      <a:r>
                        <a:rPr lang="cs-CZ" sz="1700" b="1" baseline="0" dirty="0" smtClean="0"/>
                        <a:t>neovlivní kvalitu KH</a:t>
                      </a:r>
                    </a:p>
                    <a:p>
                      <a:pPr marL="0" indent="0">
                        <a:buFont typeface="Arial" panose="020B0604020202020204" pitchFamily="34" charset="0"/>
                        <a:buNone/>
                      </a:pPr>
                      <a:r>
                        <a:rPr lang="cs-CZ" sz="1700" baseline="0" dirty="0" smtClean="0"/>
                        <a:t>*</a:t>
                      </a:r>
                      <a:r>
                        <a:rPr lang="cs-CZ" sz="1700" b="1" baseline="0" dirty="0" smtClean="0"/>
                        <a:t>neohrozí bezpečnost SH</a:t>
                      </a:r>
                      <a:endParaRPr lang="cs-CZ" sz="1700" b="1" dirty="0" smtClean="0"/>
                    </a:p>
                    <a:p>
                      <a:endParaRPr lang="cs-CZ" sz="1700" dirty="0"/>
                    </a:p>
                  </a:txBody>
                  <a:tcPr/>
                </a:tc>
                <a:tc>
                  <a:txBody>
                    <a:bodyPr/>
                    <a:lstStyle/>
                    <a:p>
                      <a:pPr marL="0" indent="0">
                        <a:buFont typeface="Arial" panose="020B0604020202020204" pitchFamily="34" charset="0"/>
                        <a:buNone/>
                      </a:pPr>
                      <a:r>
                        <a:rPr lang="cs-CZ" sz="1700" dirty="0" smtClean="0"/>
                        <a:t>*</a:t>
                      </a:r>
                      <a:r>
                        <a:rPr lang="cs-CZ" sz="1700" b="1" dirty="0" smtClean="0"/>
                        <a:t>závažné</a:t>
                      </a:r>
                      <a:r>
                        <a:rPr lang="cs-CZ" sz="1700" dirty="0" smtClean="0"/>
                        <a:t> odchylky </a:t>
                      </a:r>
                      <a:br>
                        <a:rPr lang="cs-CZ" sz="1700" dirty="0" smtClean="0"/>
                      </a:br>
                      <a:r>
                        <a:rPr lang="cs-CZ" sz="1700" dirty="0" smtClean="0"/>
                        <a:t>od protokolu, noncompliance s GCP standardy,</a:t>
                      </a:r>
                      <a:r>
                        <a:rPr lang="cs-CZ" sz="1700" baseline="0" dirty="0" smtClean="0"/>
                        <a:t> právními předpisy a SP</a:t>
                      </a:r>
                    </a:p>
                    <a:p>
                      <a:pPr marL="0" indent="0">
                        <a:buFont typeface="Arial" panose="020B0604020202020204" pitchFamily="34" charset="0"/>
                        <a:buNone/>
                      </a:pPr>
                      <a:r>
                        <a:rPr lang="cs-CZ" sz="1700" baseline="0" dirty="0" smtClean="0"/>
                        <a:t>*</a:t>
                      </a:r>
                      <a:r>
                        <a:rPr lang="cs-CZ" sz="1700" b="1" baseline="0" dirty="0" smtClean="0"/>
                        <a:t>by moly ovlivnit kvalitu KH</a:t>
                      </a:r>
                    </a:p>
                    <a:p>
                      <a:pPr marL="0" indent="0">
                        <a:buFont typeface="Arial" panose="020B0604020202020204" pitchFamily="34" charset="0"/>
                        <a:buNone/>
                      </a:pPr>
                      <a:r>
                        <a:rPr lang="cs-CZ" sz="1700" baseline="0" dirty="0" smtClean="0"/>
                        <a:t>*</a:t>
                      </a:r>
                      <a:r>
                        <a:rPr lang="cs-CZ" sz="1700" b="1" baseline="0" dirty="0" smtClean="0"/>
                        <a:t>by mohly ohrozit bezpečnost SH</a:t>
                      </a:r>
                      <a:endParaRPr lang="cs-CZ" sz="1700" dirty="0"/>
                    </a:p>
                  </a:txBody>
                  <a:tcPr/>
                </a:tc>
              </a:tr>
              <a:tr h="1298192">
                <a:tc>
                  <a:txBody>
                    <a:bodyPr/>
                    <a:lstStyle/>
                    <a:p>
                      <a:r>
                        <a:rPr lang="cs-CZ" sz="1700" u="sng" dirty="0" smtClean="0"/>
                        <a:t>Příklady:</a:t>
                      </a:r>
                    </a:p>
                    <a:p>
                      <a:r>
                        <a:rPr lang="cs-CZ" sz="1700" i="1" u="none" dirty="0" smtClean="0"/>
                        <a:t>*nesprávné opravy chybných záznamů</a:t>
                      </a:r>
                    </a:p>
                    <a:p>
                      <a:r>
                        <a:rPr lang="cs-CZ" sz="1700" i="1" u="none" dirty="0" smtClean="0"/>
                        <a:t>*není aktuální životopis zkoušejícího</a:t>
                      </a:r>
                      <a:endParaRPr lang="cs-CZ" sz="1700" i="1"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700" u="sng" dirty="0" smtClean="0"/>
                        <a:t>Příklady:</a:t>
                      </a:r>
                    </a:p>
                    <a:p>
                      <a:r>
                        <a:rPr lang="cs-CZ" sz="1700" i="1" dirty="0" smtClean="0"/>
                        <a:t>*nebylo nahlášeno zahájení KH</a:t>
                      </a:r>
                    </a:p>
                    <a:p>
                      <a:r>
                        <a:rPr lang="cs-CZ" sz="1700" i="1" dirty="0" smtClean="0"/>
                        <a:t>*nedodržení lhůty</a:t>
                      </a:r>
                      <a:r>
                        <a:rPr lang="cs-CZ" sz="1700" i="1" baseline="0" dirty="0" smtClean="0"/>
                        <a:t> </a:t>
                      </a:r>
                      <a:r>
                        <a:rPr lang="cs-CZ" sz="1700" i="1" baseline="0" dirty="0" err="1" smtClean="0"/>
                        <a:t>farmakovigilančních</a:t>
                      </a:r>
                      <a:r>
                        <a:rPr lang="cs-CZ" sz="1700" i="1" baseline="0" dirty="0" smtClean="0"/>
                        <a:t> hlášení </a:t>
                      </a:r>
                      <a:endParaRPr lang="cs-CZ" sz="1700" i="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700" u="sng" dirty="0" smtClean="0"/>
                        <a:t>Příklady:</a:t>
                      </a:r>
                    </a:p>
                    <a:p>
                      <a:r>
                        <a:rPr lang="cs-CZ" sz="1700" dirty="0" smtClean="0"/>
                        <a:t>*</a:t>
                      </a:r>
                      <a:r>
                        <a:rPr lang="cs-CZ" sz="1700" i="1" dirty="0" smtClean="0"/>
                        <a:t>nedodržení</a:t>
                      </a:r>
                      <a:r>
                        <a:rPr lang="cs-CZ" sz="1700" i="1" baseline="0" dirty="0" smtClean="0"/>
                        <a:t> </a:t>
                      </a:r>
                      <a:r>
                        <a:rPr lang="cs-CZ" sz="1700" i="1" baseline="0" dirty="0" err="1" smtClean="0"/>
                        <a:t>incl</a:t>
                      </a:r>
                      <a:r>
                        <a:rPr lang="cs-CZ" sz="1700" i="1" baseline="0" dirty="0" smtClean="0"/>
                        <a:t>./</a:t>
                      </a:r>
                      <a:r>
                        <a:rPr lang="cs-CZ" sz="1700" i="1" baseline="0" dirty="0" err="1" smtClean="0"/>
                        <a:t>excl</a:t>
                      </a:r>
                      <a:r>
                        <a:rPr lang="cs-CZ" sz="1700" i="1" baseline="0" dirty="0" smtClean="0"/>
                        <a:t>. kritérií při zařazení SH</a:t>
                      </a:r>
                    </a:p>
                    <a:p>
                      <a:r>
                        <a:rPr lang="cs-CZ" sz="1700" i="1" baseline="0" dirty="0" smtClean="0"/>
                        <a:t>*podání chybné dávky IMP</a:t>
                      </a:r>
                    </a:p>
                    <a:p>
                      <a:endParaRPr lang="cs-CZ" sz="1700" dirty="0"/>
                    </a:p>
                  </a:txBody>
                  <a:tcPr/>
                </a:tc>
              </a:tr>
              <a:tr h="1134946">
                <a:tc>
                  <a:txBody>
                    <a:bodyPr/>
                    <a:lstStyle/>
                    <a:p>
                      <a:r>
                        <a:rPr lang="cs-CZ" sz="1700" i="0" u="none" dirty="0" smtClean="0">
                          <a:solidFill>
                            <a:schemeClr val="tx1">
                              <a:lumMod val="75000"/>
                            </a:schemeClr>
                          </a:solidFill>
                        </a:rPr>
                        <a:t>Nedostatky, které </a:t>
                      </a:r>
                      <a:r>
                        <a:rPr lang="cs-CZ" sz="1700" b="1" i="0" u="none" dirty="0" smtClean="0">
                          <a:solidFill>
                            <a:schemeClr val="tx1">
                              <a:lumMod val="75000"/>
                            </a:schemeClr>
                          </a:solidFill>
                        </a:rPr>
                        <a:t>lze odstranit, napravit</a:t>
                      </a:r>
                      <a:endParaRPr lang="cs-CZ" sz="1700" b="1" i="0" u="none" dirty="0">
                        <a:solidFill>
                          <a:schemeClr val="tx1">
                            <a:lumMod val="75000"/>
                          </a:schemeClr>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700" i="0" u="none" dirty="0" smtClean="0">
                          <a:solidFill>
                            <a:schemeClr val="tx1">
                              <a:lumMod val="75000"/>
                            </a:schemeClr>
                          </a:solidFill>
                        </a:rPr>
                        <a:t>Závažné nedostatky,  které </a:t>
                      </a:r>
                      <a:r>
                        <a:rPr lang="cs-CZ" sz="1700" b="1" i="0" u="none" dirty="0" smtClean="0">
                          <a:solidFill>
                            <a:schemeClr val="tx1">
                              <a:lumMod val="75000"/>
                            </a:schemeClr>
                          </a:solidFill>
                        </a:rPr>
                        <a:t>nelze odstranit, ale je možné je doplnit</a:t>
                      </a:r>
                      <a:endParaRPr lang="cs-CZ" sz="1700" i="1" dirty="0">
                        <a:solidFill>
                          <a:schemeClr val="tx1">
                            <a:lumMod val="75000"/>
                          </a:schemeClr>
                        </a:solidFill>
                      </a:endParaRPr>
                    </a:p>
                  </a:txBody>
                  <a:tcPr/>
                </a:tc>
                <a:tc>
                  <a:txBody>
                    <a:bodyPr/>
                    <a:lstStyle/>
                    <a:p>
                      <a:r>
                        <a:rPr lang="cs-CZ" sz="1700" i="0" u="none" dirty="0" smtClean="0">
                          <a:solidFill>
                            <a:schemeClr val="tx1">
                              <a:lumMod val="75000"/>
                            </a:schemeClr>
                          </a:solidFill>
                        </a:rPr>
                        <a:t>Závažné nedostatky,  které </a:t>
                      </a:r>
                      <a:r>
                        <a:rPr lang="cs-CZ" sz="1700" b="1" i="0" u="none" dirty="0" smtClean="0">
                          <a:solidFill>
                            <a:schemeClr val="tx1">
                              <a:lumMod val="75000"/>
                            </a:schemeClr>
                          </a:solidFill>
                        </a:rPr>
                        <a:t>nelze odstranit</a:t>
                      </a:r>
                      <a:endParaRPr lang="cs-CZ" sz="1700" dirty="0">
                        <a:solidFill>
                          <a:schemeClr val="tx1">
                            <a:lumMod val="75000"/>
                          </a:schemeClr>
                        </a:solidFill>
                      </a:endParaRPr>
                    </a:p>
                  </a:txBody>
                  <a:tcPr/>
                </a:tc>
              </a:tr>
            </a:tbl>
          </a:graphicData>
        </a:graphic>
      </p:graphicFrame>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dirty="0"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1434706964"/>
      </p:ext>
    </p:extLst>
  </p:cSld>
  <p:clrMapOvr>
    <a:masterClrMapping/>
  </p:clrMapOvr>
  <p:transition>
    <p:fade/>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908720"/>
            <a:ext cx="2970330" cy="585065"/>
          </a:xfrm>
          <a:solidFill>
            <a:srgbClr val="FFC000"/>
          </a:solidFill>
          <a:ln>
            <a:solidFill>
              <a:schemeClr val="tx1">
                <a:lumMod val="75000"/>
              </a:schemeClr>
            </a:solidFill>
          </a:ln>
        </p:spPr>
        <p:txBody>
          <a:bodyPr>
            <a:normAutofit/>
          </a:bodyPr>
          <a:lstStyle/>
          <a:p>
            <a:r>
              <a:rPr lang="cs-CZ" u="sng" dirty="0" smtClean="0">
                <a:solidFill>
                  <a:schemeClr val="tx1">
                    <a:lumMod val="75000"/>
                  </a:schemeClr>
                </a:solidFill>
              </a:rPr>
              <a:t>Inspekce GCP</a:t>
            </a:r>
            <a:endParaRPr lang="cs-CZ" u="sng" dirty="0">
              <a:solidFill>
                <a:schemeClr val="tx1">
                  <a:lumMod val="75000"/>
                </a:schemeClr>
              </a:solidFill>
            </a:endParaRPr>
          </a:p>
        </p:txBody>
      </p:sp>
      <p:sp>
        <p:nvSpPr>
          <p:cNvPr id="3" name="Content Placeholder 2"/>
          <p:cNvSpPr>
            <a:spLocks noGrp="1"/>
          </p:cNvSpPr>
          <p:nvPr>
            <p:ph idx="1"/>
          </p:nvPr>
        </p:nvSpPr>
        <p:spPr>
          <a:xfrm>
            <a:off x="386535" y="1583795"/>
            <a:ext cx="8229600" cy="4950550"/>
          </a:xfrm>
        </p:spPr>
        <p:txBody>
          <a:bodyPr>
            <a:normAutofit/>
          </a:bodyPr>
          <a:lstStyle/>
          <a:p>
            <a:pPr>
              <a:spcBef>
                <a:spcPct val="10000"/>
              </a:spcBef>
              <a:spcAft>
                <a:spcPct val="10000"/>
              </a:spcAft>
              <a:defRPr/>
            </a:pPr>
            <a:r>
              <a:rPr lang="cs-CZ" sz="2600" b="1" dirty="0" smtClean="0"/>
              <a:t>Činnost kontrolních orgánů/regulačních autorit </a:t>
            </a:r>
            <a:r>
              <a:rPr lang="cs-CZ" sz="2600" dirty="0" smtClean="0"/>
              <a:t>(SÚKL, EMA,FDA, regulační autority jiných ČS)</a:t>
            </a:r>
          </a:p>
          <a:p>
            <a:pPr>
              <a:spcBef>
                <a:spcPct val="10000"/>
              </a:spcBef>
              <a:spcAft>
                <a:spcPct val="10000"/>
              </a:spcAft>
              <a:defRPr/>
            </a:pPr>
            <a:r>
              <a:rPr lang="cs-CZ" sz="2600" b="1" dirty="0" smtClean="0"/>
              <a:t>Účinná a objektivní kontrola kvality KH - </a:t>
            </a:r>
            <a:r>
              <a:rPr lang="cs-CZ" sz="2600" dirty="0" smtClean="0"/>
              <a:t>kontrola dokumentů, zařízení, záznamů, hlášení a všech ostatních zdrojů ve vztahu ke KH</a:t>
            </a:r>
          </a:p>
          <a:p>
            <a:pPr>
              <a:spcBef>
                <a:spcPct val="10000"/>
              </a:spcBef>
              <a:spcAft>
                <a:spcPct val="10000"/>
              </a:spcAft>
              <a:defRPr/>
            </a:pPr>
            <a:r>
              <a:rPr lang="cs-CZ" sz="2600" b="1" dirty="0" smtClean="0"/>
              <a:t>Prováděna v místech klinického hodnocení (centrech - zkoušející), v zařízení zadavatele, v zařízení CRO…</a:t>
            </a:r>
          </a:p>
          <a:p>
            <a:pPr>
              <a:spcBef>
                <a:spcPct val="10000"/>
              </a:spcBef>
              <a:spcAft>
                <a:spcPct val="10000"/>
              </a:spcAft>
              <a:defRPr/>
            </a:pPr>
            <a:r>
              <a:rPr lang="cs-CZ" sz="2600" dirty="0" smtClean="0"/>
              <a:t>Kontroluje, zda KH a všechny aktivity s ním spojené probíhají v </a:t>
            </a:r>
            <a:r>
              <a:rPr lang="cs-CZ" sz="2600" b="1" dirty="0" smtClean="0"/>
              <a:t>souladu s GCP, platnou legislativou, schválenou a aktuální dokumentací KH</a:t>
            </a:r>
          </a:p>
          <a:p>
            <a:pPr marL="342900" lvl="2" indent="-342900">
              <a:spcBef>
                <a:spcPct val="10000"/>
              </a:spcBef>
              <a:spcAft>
                <a:spcPct val="10000"/>
              </a:spcAft>
              <a:buBlip>
                <a:blip r:embed="rId3"/>
              </a:buBlip>
              <a:defRPr/>
            </a:pPr>
            <a:r>
              <a:rPr lang="cs-CZ" altLang="cs-CZ" sz="2600" dirty="0" smtClean="0"/>
              <a:t>Inspektor kontroluje </a:t>
            </a:r>
            <a:r>
              <a:rPr lang="cs-CZ" altLang="cs-CZ" sz="2600" b="1" dirty="0" smtClean="0"/>
              <a:t>standard kvality provádění KH</a:t>
            </a:r>
            <a:endParaRPr lang="cs-CZ" sz="26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dirty="0"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2142253076"/>
      </p:ext>
    </p:extLst>
  </p:cSld>
  <p:clrMapOvr>
    <a:masterClrMapping/>
  </p:clrMapOvr>
  <p:transition>
    <p:fade/>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535" y="1088740"/>
            <a:ext cx="2764650" cy="495055"/>
          </a:xfrm>
          <a:solidFill>
            <a:srgbClr val="FFC000"/>
          </a:solidFill>
          <a:ln>
            <a:solidFill>
              <a:schemeClr val="tx1">
                <a:lumMod val="75000"/>
              </a:schemeClr>
            </a:solidFill>
          </a:ln>
        </p:spPr>
        <p:txBody>
          <a:bodyPr>
            <a:normAutofit fontScale="90000"/>
          </a:bodyPr>
          <a:lstStyle/>
          <a:p>
            <a:r>
              <a:rPr lang="cs-CZ" u="sng" dirty="0" smtClean="0">
                <a:solidFill>
                  <a:schemeClr val="tx1">
                    <a:lumMod val="75000"/>
                  </a:schemeClr>
                </a:solidFill>
              </a:rPr>
              <a:t>Inspekce GCP</a:t>
            </a:r>
            <a:endParaRPr lang="cs-CZ" u="sng" dirty="0">
              <a:solidFill>
                <a:schemeClr val="tx1">
                  <a:lumMod val="75000"/>
                </a:schemeClr>
              </a:solidFill>
            </a:endParaRP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4070209959"/>
              </p:ext>
            </p:extLst>
          </p:nvPr>
        </p:nvGraphicFramePr>
        <p:xfrm>
          <a:off x="341530" y="2078850"/>
          <a:ext cx="8506717" cy="3861174"/>
        </p:xfrm>
        <a:graphic>
          <a:graphicData uri="http://schemas.openxmlformats.org/drawingml/2006/table">
            <a:tbl>
              <a:tblPr firstRow="1" bandRow="1">
                <a:tableStyleId>{5C22544A-7EE6-4342-B048-85BDC9FD1C3A}</a:tableStyleId>
              </a:tblPr>
              <a:tblGrid>
                <a:gridCol w="2187260"/>
                <a:gridCol w="6319457"/>
              </a:tblGrid>
              <a:tr h="411536">
                <a:tc>
                  <a:txBody>
                    <a:bodyPr/>
                    <a:lstStyle/>
                    <a:p>
                      <a:r>
                        <a:rPr lang="cs-CZ" dirty="0" smtClean="0"/>
                        <a:t>Dělení inspekcí - typy</a:t>
                      </a:r>
                      <a:endParaRPr lang="cs-CZ" dirty="0"/>
                    </a:p>
                  </a:txBody>
                  <a:tcPr/>
                </a:tc>
                <a:tc>
                  <a:txBody>
                    <a:bodyPr/>
                    <a:lstStyle/>
                    <a:p>
                      <a:endParaRPr lang="cs-CZ"/>
                    </a:p>
                  </a:txBody>
                  <a:tcPr/>
                </a:tc>
              </a:tr>
              <a:tr h="935094">
                <a:tc>
                  <a:txBody>
                    <a:bodyPr/>
                    <a:lstStyle/>
                    <a:p>
                      <a:r>
                        <a:rPr lang="cs-CZ" dirty="0" smtClean="0"/>
                        <a:t>Z časového hlediska</a:t>
                      </a:r>
                      <a:endParaRPr lang="cs-CZ" dirty="0"/>
                    </a:p>
                  </a:txBody>
                  <a:tcPr/>
                </a:tc>
                <a:tc>
                  <a:txBody>
                    <a:bodyPr/>
                    <a:lstStyle/>
                    <a:p>
                      <a:pPr>
                        <a:buFont typeface="Arial" pitchFamily="34" charset="0"/>
                        <a:buChar char="•"/>
                      </a:pPr>
                      <a:r>
                        <a:rPr lang="cs-CZ" b="1" u="sng" dirty="0" smtClean="0"/>
                        <a:t> Před, během a po ukončení KH </a:t>
                      </a:r>
                    </a:p>
                    <a:p>
                      <a:pPr>
                        <a:buFont typeface="Arial" pitchFamily="34" charset="0"/>
                        <a:buChar char="•"/>
                      </a:pPr>
                      <a:r>
                        <a:rPr lang="cs-CZ" b="1" u="sng" baseline="0" dirty="0" smtClean="0"/>
                        <a:t> V průběhu registračního řízení</a:t>
                      </a:r>
                      <a:endParaRPr lang="cs-CZ" i="1" baseline="0" dirty="0" smtClean="0"/>
                    </a:p>
                    <a:p>
                      <a:pPr>
                        <a:buFont typeface="Arial" pitchFamily="34" charset="0"/>
                        <a:buChar char="•"/>
                      </a:pPr>
                      <a:r>
                        <a:rPr lang="cs-CZ" baseline="0" dirty="0" smtClean="0"/>
                        <a:t> </a:t>
                      </a:r>
                      <a:r>
                        <a:rPr lang="cs-CZ" b="1" u="sng" baseline="0" dirty="0" smtClean="0"/>
                        <a:t>Kdykoli po zaregistrovaní LP</a:t>
                      </a:r>
                      <a:endParaRPr lang="cs-CZ" b="1" u="sng" dirty="0"/>
                    </a:p>
                  </a:txBody>
                  <a:tcPr/>
                </a:tc>
              </a:tr>
              <a:tr h="587909">
                <a:tc>
                  <a:txBody>
                    <a:bodyPr/>
                    <a:lstStyle/>
                    <a:p>
                      <a:r>
                        <a:rPr lang="cs-CZ" dirty="0" smtClean="0"/>
                        <a:t>Dle charakteru inspekce</a:t>
                      </a:r>
                      <a:endParaRPr lang="cs-CZ" dirty="0"/>
                    </a:p>
                  </a:txBody>
                  <a:tcPr/>
                </a:tc>
                <a:tc>
                  <a:txBody>
                    <a:bodyPr/>
                    <a:lstStyle/>
                    <a:p>
                      <a:pPr>
                        <a:buFont typeface="Arial" pitchFamily="34" charset="0"/>
                        <a:buChar char="•"/>
                      </a:pPr>
                      <a:r>
                        <a:rPr lang="cs-CZ" dirty="0" smtClean="0"/>
                        <a:t> </a:t>
                      </a:r>
                      <a:r>
                        <a:rPr lang="cs-CZ" b="1" u="sng" dirty="0" smtClean="0"/>
                        <a:t>Rutinní inspekce</a:t>
                      </a:r>
                      <a:r>
                        <a:rPr lang="cs-CZ" b="1" u="none" baseline="0" dirty="0" smtClean="0"/>
                        <a:t> </a:t>
                      </a:r>
                      <a:r>
                        <a:rPr lang="cs-CZ" i="1" u="none" dirty="0" smtClean="0"/>
                        <a:t>(dle</a:t>
                      </a:r>
                      <a:r>
                        <a:rPr lang="cs-CZ" i="1" dirty="0" smtClean="0"/>
                        <a:t> plánu</a:t>
                      </a:r>
                      <a:r>
                        <a:rPr lang="cs-CZ" i="1" baseline="0" dirty="0" smtClean="0"/>
                        <a:t> inspekcí; předem ohlášené</a:t>
                      </a:r>
                      <a:r>
                        <a:rPr lang="cs-CZ" i="1" dirty="0" smtClean="0"/>
                        <a:t>..)</a:t>
                      </a:r>
                    </a:p>
                    <a:p>
                      <a:pPr lvl="1">
                        <a:buFont typeface="Arial" pitchFamily="34" charset="0"/>
                        <a:buChar char="•"/>
                      </a:pPr>
                      <a:r>
                        <a:rPr lang="cs-CZ" i="1" dirty="0" smtClean="0"/>
                        <a:t> </a:t>
                      </a:r>
                      <a:r>
                        <a:rPr lang="cs-CZ" b="1" i="1" dirty="0" smtClean="0"/>
                        <a:t>cílené</a:t>
                      </a:r>
                    </a:p>
                    <a:p>
                      <a:pPr lvl="1">
                        <a:buFont typeface="Arial" pitchFamily="34" charset="0"/>
                        <a:buChar char="•"/>
                      </a:pPr>
                      <a:r>
                        <a:rPr lang="cs-CZ" b="1" i="1" dirty="0" smtClean="0"/>
                        <a:t> systémové</a:t>
                      </a:r>
                    </a:p>
                    <a:p>
                      <a:pPr>
                        <a:buFont typeface="Arial" pitchFamily="34" charset="0"/>
                        <a:buChar char="•"/>
                      </a:pPr>
                      <a:r>
                        <a:rPr lang="cs-CZ" i="1" dirty="0" smtClean="0"/>
                        <a:t> </a:t>
                      </a:r>
                      <a:r>
                        <a:rPr lang="cs-CZ" b="1" i="0" u="sng" dirty="0" smtClean="0"/>
                        <a:t>„On case“ inspekce</a:t>
                      </a:r>
                      <a:r>
                        <a:rPr lang="cs-CZ" b="1" i="0" u="none" baseline="0" dirty="0" smtClean="0"/>
                        <a:t> </a:t>
                      </a:r>
                      <a:r>
                        <a:rPr lang="cs-CZ" i="1" u="none" dirty="0" smtClean="0"/>
                        <a:t>(na podmět, může být neohlášení</a:t>
                      </a:r>
                      <a:r>
                        <a:rPr lang="cs-CZ" i="1" baseline="0" dirty="0" smtClean="0"/>
                        <a:t>)</a:t>
                      </a:r>
                    </a:p>
                    <a:p>
                      <a:pPr>
                        <a:buFont typeface="Arial" pitchFamily="34" charset="0"/>
                        <a:buChar char="•"/>
                      </a:pPr>
                      <a:r>
                        <a:rPr lang="cs-CZ" i="1" baseline="0" dirty="0" smtClean="0"/>
                        <a:t> </a:t>
                      </a:r>
                      <a:r>
                        <a:rPr lang="cs-CZ" b="1" i="0" u="sng" baseline="0" dirty="0" smtClean="0"/>
                        <a:t>Následná inspekce </a:t>
                      </a:r>
                      <a:r>
                        <a:rPr lang="cs-CZ" i="1" baseline="0" dirty="0" smtClean="0"/>
                        <a:t>(k prověření, zda došlo ke splnění nápravných opatření z dříve provedené inspekce, předem ohlášené…)</a:t>
                      </a:r>
                    </a:p>
                    <a:p>
                      <a:pPr>
                        <a:buFont typeface="Arial" pitchFamily="34" charset="0"/>
                        <a:buChar char="•"/>
                      </a:pPr>
                      <a:r>
                        <a:rPr lang="cs-CZ" i="1" baseline="0" dirty="0" smtClean="0"/>
                        <a:t> </a:t>
                      </a:r>
                      <a:r>
                        <a:rPr lang="cs-CZ" b="1" i="0" u="sng" baseline="0" dirty="0" smtClean="0"/>
                        <a:t>Žádost o vydání certifikátu GCP </a:t>
                      </a:r>
                      <a:r>
                        <a:rPr lang="cs-CZ" b="0" i="0" u="none" baseline="0" dirty="0" smtClean="0"/>
                        <a:t>(pouze pro centra BE,FK,FD…; pokyn SKP-1 </a:t>
                      </a:r>
                      <a:r>
                        <a:rPr lang="cs-CZ" b="0" i="0" u="none" baseline="0" dirty="0" smtClean="0">
                          <a:hlinkClick r:id="rId3"/>
                        </a:rPr>
                        <a:t>http://www.sukl.cz/leciva/skp-1</a:t>
                      </a:r>
                      <a:r>
                        <a:rPr lang="cs-CZ" b="0" i="0" u="none" baseline="0" dirty="0" smtClean="0"/>
                        <a:t>      </a:t>
                      </a:r>
                      <a:endParaRPr lang="cs-CZ" dirty="0"/>
                    </a:p>
                  </a:txBody>
                  <a:tcPr/>
                </a:tc>
              </a:tr>
            </a:tbl>
          </a:graphicData>
        </a:graphic>
      </p:graphicFrame>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dirty="0"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3168420463"/>
      </p:ext>
    </p:extLst>
  </p:cSld>
  <p:clrMapOvr>
    <a:masterClrMapping/>
  </p:clrMapOvr>
  <p:transition>
    <p:fade/>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1"/>
            <a:ext cx="5014900" cy="360040"/>
          </a:xfrm>
          <a:solidFill>
            <a:srgbClr val="FFC000"/>
          </a:solidFill>
          <a:ln>
            <a:solidFill>
              <a:schemeClr val="tx1">
                <a:lumMod val="75000"/>
              </a:schemeClr>
            </a:solidFill>
          </a:ln>
        </p:spPr>
        <p:txBody>
          <a:bodyPr>
            <a:normAutofit fontScale="90000"/>
          </a:bodyPr>
          <a:lstStyle/>
          <a:p>
            <a:r>
              <a:rPr lang="cs-CZ" dirty="0" smtClean="0">
                <a:solidFill>
                  <a:schemeClr val="tx1">
                    <a:lumMod val="75000"/>
                  </a:schemeClr>
                </a:solidFill>
              </a:rPr>
              <a:t>Inspekce GCP – nálezy </a:t>
            </a:r>
            <a:endParaRPr lang="cs-CZ" dirty="0">
              <a:solidFill>
                <a:schemeClr val="tx1">
                  <a:lumMod val="75000"/>
                </a:schemeClr>
              </a:solidFill>
            </a:endParaRPr>
          </a:p>
        </p:txBody>
      </p:sp>
      <p:graphicFrame>
        <p:nvGraphicFramePr>
          <p:cNvPr id="6" name="Zástupný symbol pro obsah 5"/>
          <p:cNvGraphicFramePr>
            <a:graphicFrameLocks noGrp="1"/>
          </p:cNvGraphicFramePr>
          <p:nvPr>
            <p:ph idx="1"/>
            <p:extLst>
              <p:ext uri="{D42A27DB-BD31-4B8C-83A1-F6EECF244321}">
                <p14:modId xmlns:p14="http://schemas.microsoft.com/office/powerpoint/2010/main" val="3181545340"/>
              </p:ext>
            </p:extLst>
          </p:nvPr>
        </p:nvGraphicFramePr>
        <p:xfrm>
          <a:off x="476545" y="1358770"/>
          <a:ext cx="8280921" cy="4716081"/>
        </p:xfrm>
        <a:graphic>
          <a:graphicData uri="http://schemas.openxmlformats.org/drawingml/2006/table">
            <a:tbl>
              <a:tblPr firstRow="1" bandRow="1">
                <a:tableStyleId>{5C22544A-7EE6-4342-B048-85BDC9FD1C3A}</a:tableStyleId>
              </a:tblPr>
              <a:tblGrid>
                <a:gridCol w="2760307"/>
                <a:gridCol w="2760307"/>
                <a:gridCol w="2760307"/>
              </a:tblGrid>
              <a:tr h="450050">
                <a:tc>
                  <a:txBody>
                    <a:bodyPr/>
                    <a:lstStyle/>
                    <a:p>
                      <a:r>
                        <a:rPr lang="cs-CZ" dirty="0" smtClean="0"/>
                        <a:t>1. Ostatní</a:t>
                      </a:r>
                      <a:endParaRPr lang="cs-CZ" dirty="0"/>
                    </a:p>
                  </a:txBody>
                  <a:tcPr/>
                </a:tc>
                <a:tc>
                  <a:txBody>
                    <a:bodyPr/>
                    <a:lstStyle/>
                    <a:p>
                      <a:r>
                        <a:rPr lang="cs-CZ" dirty="0" smtClean="0"/>
                        <a:t>2. Významné</a:t>
                      </a:r>
                      <a:endParaRPr lang="cs-CZ"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3. Kritické</a:t>
                      </a:r>
                    </a:p>
                  </a:txBody>
                  <a:tcPr/>
                </a:tc>
              </a:tr>
              <a:tr h="1485165">
                <a:tc>
                  <a:txBody>
                    <a:bodyPr/>
                    <a:lstStyle/>
                    <a:p>
                      <a:pPr marL="0" indent="0">
                        <a:buFont typeface="Arial" panose="020B0604020202020204" pitchFamily="34" charset="0"/>
                        <a:buNone/>
                      </a:pPr>
                      <a:r>
                        <a:rPr lang="cs-CZ" sz="1700" dirty="0" smtClean="0"/>
                        <a:t>*</a:t>
                      </a:r>
                      <a:r>
                        <a:rPr lang="cs-CZ" sz="1700" b="1" baseline="0" dirty="0" smtClean="0"/>
                        <a:t>neovlivní kvalitu dat KH</a:t>
                      </a:r>
                    </a:p>
                    <a:p>
                      <a:pPr marL="0" indent="0">
                        <a:buFont typeface="Arial" panose="020B0604020202020204" pitchFamily="34" charset="0"/>
                        <a:buNone/>
                      </a:pPr>
                      <a:r>
                        <a:rPr lang="cs-CZ" sz="1700" baseline="0" dirty="0" smtClean="0"/>
                        <a:t>*</a:t>
                      </a:r>
                      <a:r>
                        <a:rPr lang="cs-CZ" sz="1700" b="1" baseline="0" dirty="0" smtClean="0"/>
                        <a:t>neohrozí bezpečnost a práva SH</a:t>
                      </a:r>
                      <a:endParaRPr lang="cs-CZ" sz="1700" b="1" dirty="0"/>
                    </a:p>
                  </a:txBody>
                  <a:tcPr/>
                </a:tc>
                <a:tc>
                  <a:txBody>
                    <a:bodyPr/>
                    <a:lstStyle/>
                    <a:p>
                      <a:pPr marL="0" indent="0">
                        <a:buFont typeface="Arial" panose="020B0604020202020204" pitchFamily="34" charset="0"/>
                        <a:buNone/>
                      </a:pPr>
                      <a:r>
                        <a:rPr lang="cs-CZ" sz="1700" dirty="0" smtClean="0"/>
                        <a:t>* </a:t>
                      </a:r>
                      <a:r>
                        <a:rPr lang="cs-CZ" sz="1700" b="1" dirty="0" smtClean="0"/>
                        <a:t>mohou</a:t>
                      </a:r>
                      <a:r>
                        <a:rPr lang="cs-CZ" sz="1700" dirty="0" smtClean="0"/>
                        <a:t> </a:t>
                      </a:r>
                      <a:r>
                        <a:rPr lang="cs-CZ" sz="1700" b="1" baseline="0" dirty="0" smtClean="0"/>
                        <a:t>ovlivnit kvalitu a validitu dat KH</a:t>
                      </a:r>
                    </a:p>
                    <a:p>
                      <a:pPr marL="0" indent="0">
                        <a:buFont typeface="Arial" panose="020B0604020202020204" pitchFamily="34" charset="0"/>
                        <a:buNone/>
                      </a:pPr>
                      <a:r>
                        <a:rPr lang="cs-CZ" sz="1700" baseline="0" dirty="0" smtClean="0"/>
                        <a:t>* Mohly by </a:t>
                      </a:r>
                      <a:r>
                        <a:rPr lang="cs-CZ" sz="1700" b="1" baseline="0" dirty="0" smtClean="0"/>
                        <a:t>ohrozit bezpečnost a práva SH, ale není pro to důkaz</a:t>
                      </a:r>
                      <a:endParaRPr lang="cs-CZ" sz="1700" dirty="0"/>
                    </a:p>
                  </a:txBody>
                  <a:tcPr/>
                </a:tc>
                <a:tc>
                  <a:txBody>
                    <a:bodyPr/>
                    <a:lstStyle/>
                    <a:p>
                      <a:pPr marL="0" indent="0">
                        <a:buFont typeface="Arial" panose="020B0604020202020204" pitchFamily="34" charset="0"/>
                        <a:buNone/>
                      </a:pPr>
                      <a:r>
                        <a:rPr lang="cs-CZ" sz="1700" dirty="0" smtClean="0"/>
                        <a:t>*</a:t>
                      </a:r>
                      <a:r>
                        <a:rPr lang="cs-CZ" sz="1700" b="1" baseline="0" dirty="0" smtClean="0"/>
                        <a:t>ovlivňují kvalitu a validitu dat z KH</a:t>
                      </a:r>
                    </a:p>
                    <a:p>
                      <a:pPr marL="0" indent="0">
                        <a:buFont typeface="Arial" panose="020B0604020202020204" pitchFamily="34" charset="0"/>
                        <a:buNone/>
                      </a:pPr>
                      <a:r>
                        <a:rPr lang="cs-CZ" sz="1700" baseline="0" dirty="0" smtClean="0"/>
                        <a:t>*</a:t>
                      </a:r>
                      <a:r>
                        <a:rPr lang="cs-CZ" sz="1700" b="1" baseline="0" dirty="0" smtClean="0"/>
                        <a:t> ohrozí bezpečnost a práva SH</a:t>
                      </a:r>
                      <a:endParaRPr lang="cs-CZ" sz="1700" dirty="0"/>
                    </a:p>
                  </a:txBody>
                  <a:tcPr/>
                </a:tc>
              </a:tr>
              <a:tr h="1298192">
                <a:tc>
                  <a:txBody>
                    <a:bodyPr/>
                    <a:lstStyle/>
                    <a:p>
                      <a:r>
                        <a:rPr lang="cs-CZ" sz="1700" u="sng" dirty="0" smtClean="0"/>
                        <a:t>Příklady:</a:t>
                      </a:r>
                    </a:p>
                    <a:p>
                      <a:r>
                        <a:rPr lang="cs-CZ" sz="1700" i="1" u="none" dirty="0" smtClean="0"/>
                        <a:t>*v průběhu KH v CRF nejsou vyplněna některá data, jsou ale zaznamenána ve</a:t>
                      </a:r>
                      <a:r>
                        <a:rPr lang="cs-CZ" sz="1700" i="1" u="none" baseline="0" dirty="0" smtClean="0"/>
                        <a:t> zdrojové dokumentaci</a:t>
                      </a:r>
                    </a:p>
                    <a:p>
                      <a:r>
                        <a:rPr lang="cs-CZ" sz="1700" i="1" u="none" baseline="0" dirty="0" smtClean="0"/>
                        <a:t>*zkoušející nepodepsal IS</a:t>
                      </a:r>
                      <a:endParaRPr lang="cs-CZ" sz="1700" i="1" u="none"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700" u="sng" dirty="0" smtClean="0"/>
                        <a:t>Příklady:</a:t>
                      </a:r>
                    </a:p>
                    <a:p>
                      <a:r>
                        <a:rPr lang="cs-CZ" sz="1700" i="1" dirty="0" smtClean="0"/>
                        <a:t>*zkoušející bez dostatečné kvalifikace, neproškolen</a:t>
                      </a:r>
                    </a:p>
                    <a:p>
                      <a:r>
                        <a:rPr lang="cs-CZ" sz="1700" i="1" dirty="0" smtClean="0"/>
                        <a:t>*členové</a:t>
                      </a:r>
                      <a:r>
                        <a:rPr lang="cs-CZ" sz="1700" i="1" baseline="0" dirty="0" smtClean="0"/>
                        <a:t> studijního týmu nejsou proškoleni pro své činnosti</a:t>
                      </a:r>
                      <a:endParaRPr lang="cs-CZ" sz="1700" i="1"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700" u="sng" dirty="0" smtClean="0"/>
                        <a:t>Příklady:</a:t>
                      </a:r>
                    </a:p>
                    <a:p>
                      <a:r>
                        <a:rPr lang="cs-CZ" sz="1700" dirty="0" smtClean="0"/>
                        <a:t>*</a:t>
                      </a:r>
                      <a:r>
                        <a:rPr lang="cs-CZ" sz="1700" i="1" dirty="0" smtClean="0"/>
                        <a:t>opakované porušení protokolu – nedodržování </a:t>
                      </a:r>
                      <a:r>
                        <a:rPr lang="cs-CZ" sz="1700" i="1" dirty="0" err="1" smtClean="0"/>
                        <a:t>incl</a:t>
                      </a:r>
                      <a:r>
                        <a:rPr lang="cs-CZ" sz="1700" i="1" dirty="0" smtClean="0"/>
                        <a:t>./</a:t>
                      </a:r>
                      <a:r>
                        <a:rPr lang="cs-CZ" sz="1700" i="1" dirty="0" err="1" smtClean="0"/>
                        <a:t>excl.kritérií</a:t>
                      </a:r>
                      <a:endParaRPr lang="cs-CZ" sz="1700" i="1" baseline="0" dirty="0" smtClean="0"/>
                    </a:p>
                    <a:p>
                      <a:r>
                        <a:rPr lang="cs-CZ" sz="1700" i="1" baseline="0" dirty="0" smtClean="0"/>
                        <a:t>*smyšlená data</a:t>
                      </a:r>
                    </a:p>
                    <a:p>
                      <a:endParaRPr lang="cs-CZ" sz="1700" dirty="0"/>
                    </a:p>
                  </a:txBody>
                  <a:tcPr/>
                </a:tc>
              </a:tr>
              <a:tr h="1134946">
                <a:tc>
                  <a:txBody>
                    <a:bodyPr/>
                    <a:lstStyle/>
                    <a:p>
                      <a:r>
                        <a:rPr lang="cs-CZ" sz="1700" b="1" i="0" u="none" dirty="0" smtClean="0">
                          <a:solidFill>
                            <a:schemeClr val="tx1">
                              <a:lumMod val="75000"/>
                            </a:schemeClr>
                          </a:solidFill>
                        </a:rPr>
                        <a:t>Lze je odstranit, vyžadují nápravná opatření</a:t>
                      </a:r>
                      <a:endParaRPr lang="cs-CZ" sz="1700" b="1" i="0" u="none" dirty="0">
                        <a:solidFill>
                          <a:schemeClr val="tx1">
                            <a:lumMod val="75000"/>
                          </a:schemeClr>
                        </a:solidFill>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700" b="1" i="0" u="none" dirty="0" smtClean="0">
                          <a:solidFill>
                            <a:schemeClr val="tx1">
                              <a:lumMod val="75000"/>
                            </a:schemeClr>
                          </a:solidFill>
                        </a:rPr>
                        <a:t>Nelze je odstranit, vyžadují nápravná opatření</a:t>
                      </a:r>
                      <a:endParaRPr lang="cs-CZ" sz="1700" i="1" dirty="0">
                        <a:solidFill>
                          <a:schemeClr val="tx1">
                            <a:lumMod val="75000"/>
                          </a:schemeClr>
                        </a:solidFill>
                      </a:endParaRPr>
                    </a:p>
                  </a:txBody>
                  <a:tcPr/>
                </a:tc>
                <a:tc>
                  <a:txBody>
                    <a:bodyPr/>
                    <a:lstStyle/>
                    <a:p>
                      <a:r>
                        <a:rPr lang="cs-CZ" sz="1700" b="1" i="0" u="none" dirty="0" smtClean="0">
                          <a:solidFill>
                            <a:schemeClr val="tx1">
                              <a:lumMod val="75000"/>
                            </a:schemeClr>
                          </a:solidFill>
                        </a:rPr>
                        <a:t>Nelze je odstranit</a:t>
                      </a:r>
                      <a:r>
                        <a:rPr lang="cs-CZ" sz="1700" b="0" i="0" u="none" dirty="0" smtClean="0">
                          <a:solidFill>
                            <a:schemeClr val="tx1">
                              <a:lumMod val="75000"/>
                            </a:schemeClr>
                          </a:solidFill>
                        </a:rPr>
                        <a:t>,</a:t>
                      </a:r>
                      <a:r>
                        <a:rPr lang="cs-CZ" sz="1700" b="0" i="0" u="none" baseline="0" dirty="0" smtClean="0">
                          <a:solidFill>
                            <a:schemeClr val="tx1">
                              <a:lumMod val="75000"/>
                            </a:schemeClr>
                          </a:solidFill>
                        </a:rPr>
                        <a:t> </a:t>
                      </a:r>
                      <a:r>
                        <a:rPr lang="cs-CZ" sz="1700" b="1" i="0" u="none" baseline="0" dirty="0" smtClean="0">
                          <a:solidFill>
                            <a:schemeClr val="tx1">
                              <a:lumMod val="75000"/>
                            </a:schemeClr>
                          </a:solidFill>
                        </a:rPr>
                        <a:t>vyžadují nápravná opatření, mohou vést až k ukončení či přerušení KH – event. sankce</a:t>
                      </a:r>
                      <a:endParaRPr lang="cs-CZ" sz="1700" b="1" dirty="0">
                        <a:solidFill>
                          <a:schemeClr val="tx1">
                            <a:lumMod val="75000"/>
                          </a:schemeClr>
                        </a:solidFill>
                      </a:endParaRPr>
                    </a:p>
                  </a:txBody>
                  <a:tcPr/>
                </a:tc>
              </a:tr>
            </a:tbl>
          </a:graphicData>
        </a:graphic>
      </p:graphicFrame>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dirty="0"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smtClean="0"/>
              <a:t>MONITORING KH, INSPEKCE GCP, AUDIT</a:t>
            </a:r>
            <a:endParaRPr lang="cs-CZ" dirty="0"/>
          </a:p>
        </p:txBody>
      </p:sp>
    </p:spTree>
    <p:extLst>
      <p:ext uri="{BB962C8B-B14F-4D97-AF65-F5344CB8AC3E}">
        <p14:creationId xmlns:p14="http://schemas.microsoft.com/office/powerpoint/2010/main" val="179650783"/>
      </p:ext>
    </p:extLst>
  </p:cSld>
  <p:clrMapOvr>
    <a:masterClrMapping/>
  </p:clrMapOvr>
  <p:transition>
    <p:fade/>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p:txBody>
          <a:bodyPr>
            <a:normAutofit/>
          </a:bodyPr>
          <a:lstStyle/>
          <a:p>
            <a:r>
              <a:rPr lang="cs-CZ" sz="4400" cap="all" dirty="0" smtClean="0"/>
              <a:t>POVINNÁ HLÁŠENÍ V KH</a:t>
            </a:r>
            <a:endParaRPr lang="cs-CZ" sz="4400" cap="all" dirty="0">
              <a:solidFill>
                <a:schemeClr val="bg1"/>
              </a:solidFill>
            </a:endParaRPr>
          </a:p>
        </p:txBody>
      </p:sp>
      <p:sp>
        <p:nvSpPr>
          <p:cNvPr id="15" name="Podnadpis 14"/>
          <p:cNvSpPr>
            <a:spLocks noGrp="1"/>
          </p:cNvSpPr>
          <p:nvPr>
            <p:ph type="subTitle" idx="1"/>
          </p:nvPr>
        </p:nvSpPr>
        <p:spPr/>
        <p:txBody>
          <a:bodyPr>
            <a:normAutofit/>
          </a:bodyPr>
          <a:lstStyle/>
          <a:p>
            <a:r>
              <a:rPr lang="cs-CZ" sz="2200" dirty="0" smtClean="0">
                <a:solidFill>
                  <a:schemeClr val="bg1"/>
                </a:solidFill>
              </a:rPr>
              <a:t>MUDr. Tomáš </a:t>
            </a:r>
            <a:r>
              <a:rPr lang="cs-CZ" sz="2200" dirty="0" smtClean="0">
                <a:solidFill>
                  <a:schemeClr val="bg1"/>
                </a:solidFill>
              </a:rPr>
              <a:t>Boráň</a:t>
            </a:r>
            <a:endParaRPr lang="cs-CZ" sz="2200" dirty="0">
              <a:solidFill>
                <a:schemeClr val="bg1"/>
              </a:solidFill>
            </a:endParaRPr>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5" name="Date Placeholder 4"/>
          <p:cNvSpPr>
            <a:spLocks noGrp="1"/>
          </p:cNvSpPr>
          <p:nvPr>
            <p:ph type="dt" sz="half" idx="10"/>
          </p:nvPr>
        </p:nvSpPr>
        <p:spPr/>
        <p:txBody>
          <a:bodyPr/>
          <a:lstStyle/>
          <a:p>
            <a:r>
              <a:rPr lang="cs-CZ" smtClean="0"/>
              <a:t>20. 5. 2016</a:t>
            </a:r>
            <a:endParaRPr lang="cs-CZ"/>
          </a:p>
        </p:txBody>
      </p:sp>
    </p:spTree>
    <p:extLst>
      <p:ext uri="{BB962C8B-B14F-4D97-AF65-F5344CB8AC3E}">
        <p14:creationId xmlns:p14="http://schemas.microsoft.com/office/powerpoint/2010/main" val="3180819298"/>
      </p:ext>
    </p:extLst>
  </p:cSld>
  <p:clrMapOvr>
    <a:masterClrMapping/>
  </p:clrMapOvr>
  <p:transition>
    <p:fade/>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Nadpis 18"/>
          <p:cNvSpPr>
            <a:spLocks noGrp="1"/>
          </p:cNvSpPr>
          <p:nvPr>
            <p:ph type="title"/>
          </p:nvPr>
        </p:nvSpPr>
        <p:spPr>
          <a:xfrm>
            <a:off x="386535" y="908720"/>
            <a:ext cx="8229600" cy="495055"/>
          </a:xfrm>
        </p:spPr>
        <p:txBody>
          <a:bodyPr>
            <a:noAutofit/>
          </a:bodyPr>
          <a:lstStyle/>
          <a:p>
            <a:r>
              <a:rPr lang="cs-CZ" u="sng" dirty="0" smtClean="0"/>
              <a:t>OBSAH</a:t>
            </a:r>
            <a:endParaRPr lang="cs-CZ" u="sng" dirty="0"/>
          </a:p>
        </p:txBody>
      </p:sp>
      <p:sp>
        <p:nvSpPr>
          <p:cNvPr id="20" name="Zástupný symbol pro obsah 19"/>
          <p:cNvSpPr>
            <a:spLocks noGrp="1"/>
          </p:cNvSpPr>
          <p:nvPr>
            <p:ph idx="1"/>
          </p:nvPr>
        </p:nvSpPr>
        <p:spPr>
          <a:xfrm>
            <a:off x="251520" y="1493785"/>
            <a:ext cx="8685965" cy="4770530"/>
          </a:xfrm>
        </p:spPr>
        <p:txBody>
          <a:bodyPr>
            <a:normAutofit fontScale="92500" lnSpcReduction="20000"/>
          </a:bodyPr>
          <a:lstStyle/>
          <a:p>
            <a:pPr>
              <a:lnSpc>
                <a:spcPct val="150000"/>
              </a:lnSpc>
              <a:spcBef>
                <a:spcPts val="0"/>
              </a:spcBef>
            </a:pPr>
            <a:r>
              <a:rPr lang="cs-CZ" sz="2400" dirty="0" smtClean="0"/>
              <a:t>Zahájení KH</a:t>
            </a:r>
          </a:p>
          <a:p>
            <a:pPr>
              <a:lnSpc>
                <a:spcPct val="150000"/>
              </a:lnSpc>
              <a:spcBef>
                <a:spcPts val="0"/>
              </a:spcBef>
            </a:pPr>
            <a:r>
              <a:rPr lang="cs-CZ" sz="2400" dirty="0" smtClean="0"/>
              <a:t>Sledování průběhu</a:t>
            </a:r>
          </a:p>
          <a:p>
            <a:pPr lvl="1">
              <a:lnSpc>
                <a:spcPct val="150000"/>
              </a:lnSpc>
              <a:spcBef>
                <a:spcPts val="0"/>
              </a:spcBef>
              <a:buFont typeface="Wingdings" pitchFamily="2" charset="2"/>
              <a:buChar char="Ø"/>
            </a:pPr>
            <a:r>
              <a:rPr lang="cs-CZ" dirty="0" smtClean="0"/>
              <a:t>Zpráva o průběhu KH</a:t>
            </a:r>
          </a:p>
          <a:p>
            <a:pPr lvl="1">
              <a:lnSpc>
                <a:spcPct val="150000"/>
              </a:lnSpc>
              <a:spcBef>
                <a:spcPts val="0"/>
              </a:spcBef>
              <a:buFont typeface="Wingdings" pitchFamily="2" charset="2"/>
              <a:buChar char="Ø"/>
            </a:pPr>
            <a:r>
              <a:rPr lang="cs-CZ" dirty="0" smtClean="0"/>
              <a:t>Hlášení změn v dokumentace (podstatný </a:t>
            </a:r>
            <a:r>
              <a:rPr lang="cs-CZ" dirty="0" err="1" smtClean="0"/>
              <a:t>vs</a:t>
            </a:r>
            <a:r>
              <a:rPr lang="cs-CZ" dirty="0" smtClean="0"/>
              <a:t> nepodstatný dodatek)</a:t>
            </a:r>
          </a:p>
          <a:p>
            <a:pPr lvl="1">
              <a:lnSpc>
                <a:spcPct val="150000"/>
              </a:lnSpc>
              <a:spcBef>
                <a:spcPts val="0"/>
              </a:spcBef>
              <a:buFont typeface="Wingdings" pitchFamily="2" charset="2"/>
              <a:buChar char="Ø"/>
            </a:pPr>
            <a:r>
              <a:rPr lang="cs-CZ" dirty="0" smtClean="0"/>
              <a:t>Oznámení nových poznatků</a:t>
            </a:r>
          </a:p>
          <a:p>
            <a:pPr lvl="1">
              <a:lnSpc>
                <a:spcPct val="150000"/>
              </a:lnSpc>
              <a:spcBef>
                <a:spcPts val="0"/>
              </a:spcBef>
              <a:buFont typeface="Wingdings" pitchFamily="2" charset="2"/>
              <a:buChar char="Ø"/>
            </a:pPr>
            <a:r>
              <a:rPr lang="cs-CZ" dirty="0" smtClean="0"/>
              <a:t>Závady v jakosti LP</a:t>
            </a:r>
          </a:p>
          <a:p>
            <a:pPr lvl="1">
              <a:lnSpc>
                <a:spcPct val="150000"/>
              </a:lnSpc>
              <a:spcBef>
                <a:spcPts val="0"/>
              </a:spcBef>
              <a:buFont typeface="Wingdings" pitchFamily="2" charset="2"/>
              <a:buChar char="Ø"/>
            </a:pPr>
            <a:r>
              <a:rPr lang="cs-CZ" dirty="0" smtClean="0"/>
              <a:t>Urgent Safety Restriction</a:t>
            </a:r>
          </a:p>
          <a:p>
            <a:pPr>
              <a:lnSpc>
                <a:spcPct val="150000"/>
              </a:lnSpc>
              <a:spcBef>
                <a:spcPts val="0"/>
              </a:spcBef>
            </a:pPr>
            <a:r>
              <a:rPr lang="cs-CZ" sz="2400" dirty="0" smtClean="0"/>
              <a:t>Pozastavení KH, přerušení KH</a:t>
            </a:r>
          </a:p>
          <a:p>
            <a:pPr>
              <a:lnSpc>
                <a:spcPct val="150000"/>
              </a:lnSpc>
              <a:spcBef>
                <a:spcPts val="0"/>
              </a:spcBef>
            </a:pPr>
            <a:r>
              <a:rPr lang="cs-CZ" sz="2400" dirty="0" smtClean="0"/>
              <a:t>Ukončení KH – ukončení v ČR x globální, řádné či předčasné</a:t>
            </a:r>
          </a:p>
          <a:p>
            <a:pPr>
              <a:lnSpc>
                <a:spcPct val="150000"/>
              </a:lnSpc>
              <a:spcBef>
                <a:spcPts val="0"/>
              </a:spcBef>
            </a:pPr>
            <a:r>
              <a:rPr lang="cs-CZ" sz="2400" dirty="0" smtClean="0"/>
              <a:t>Závěrečná zpráva (CSR), zadávání výsledků z KH</a:t>
            </a:r>
          </a:p>
          <a:p>
            <a:pPr lvl="1">
              <a:lnSpc>
                <a:spcPct val="150000"/>
              </a:lnSpc>
              <a:buFont typeface="Wingdings" pitchFamily="2" charset="2"/>
              <a:buChar char="Ø"/>
            </a:pPr>
            <a:endParaRPr lang="cs-CZ" sz="2000" b="1" dirty="0" smtClean="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21" name="Zástupný symbol pro text 20"/>
          <p:cNvSpPr>
            <a:spLocks noGrp="1"/>
          </p:cNvSpPr>
          <p:nvPr>
            <p:ph type="body" sz="quarter" idx="13"/>
          </p:nvPr>
        </p:nvSpPr>
        <p:spPr>
          <a:xfrm>
            <a:off x="2141730" y="503675"/>
            <a:ext cx="5040000" cy="252000"/>
          </a:xfrm>
        </p:spPr>
        <p:txBody>
          <a:bodyPr/>
          <a:lstStyle/>
          <a:p>
            <a:r>
              <a:rPr lang="cs-CZ" dirty="0" smtClean="0"/>
              <a:t>POVINNÁ HLÁŠENÍ V KH</a:t>
            </a:r>
            <a:endParaRPr lang="cs-CZ" dirty="0"/>
          </a:p>
        </p:txBody>
      </p:sp>
    </p:spTree>
    <p:extLst>
      <p:ext uri="{BB962C8B-B14F-4D97-AF65-F5344CB8AC3E}">
        <p14:creationId xmlns:p14="http://schemas.microsoft.com/office/powerpoint/2010/main" val="2486706383"/>
      </p:ext>
    </p:extLst>
  </p:cSld>
  <p:clrMapOvr>
    <a:masterClrMapping/>
  </p:clrMapOvr>
  <p:transition>
    <p:fade/>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863716"/>
            <a:ext cx="8229600" cy="540060"/>
          </a:xfrm>
        </p:spPr>
        <p:txBody>
          <a:bodyPr>
            <a:noAutofit/>
          </a:bodyPr>
          <a:lstStyle/>
          <a:p>
            <a:r>
              <a:rPr lang="cs-CZ" u="sng" dirty="0" smtClean="0">
                <a:solidFill>
                  <a:srgbClr val="0070C0"/>
                </a:solidFill>
              </a:rPr>
              <a:t>Zahájení KH</a:t>
            </a:r>
            <a:endParaRPr lang="cs-CZ" u="sng" dirty="0">
              <a:solidFill>
                <a:srgbClr val="0070C0"/>
              </a:solidFill>
            </a:endParaRPr>
          </a:p>
        </p:txBody>
      </p:sp>
      <p:sp>
        <p:nvSpPr>
          <p:cNvPr id="3" name="Content Placeholder 2"/>
          <p:cNvSpPr>
            <a:spLocks noGrp="1"/>
          </p:cNvSpPr>
          <p:nvPr>
            <p:ph idx="1"/>
          </p:nvPr>
        </p:nvSpPr>
        <p:spPr>
          <a:xfrm>
            <a:off x="386535" y="1583795"/>
            <a:ext cx="8229600" cy="4905545"/>
          </a:xfrm>
        </p:spPr>
        <p:txBody>
          <a:bodyPr>
            <a:normAutofit/>
          </a:bodyPr>
          <a:lstStyle/>
          <a:p>
            <a:r>
              <a:rPr lang="cs-CZ" sz="2600" b="1" i="1" dirty="0" smtClean="0"/>
              <a:t>Podepsání 1. IS SH nebo zákonným zástupcem </a:t>
            </a:r>
            <a:r>
              <a:rPr lang="cs-CZ" sz="2600" i="1" dirty="0" smtClean="0"/>
              <a:t>(oba rodiče) </a:t>
            </a:r>
            <a:r>
              <a:rPr lang="cs-CZ" sz="2600" b="1" i="1" dirty="0" smtClean="0"/>
              <a:t>nebo rozhodnutí zkoušejícího zařadit SH, který není schopen udělit souhlas s účastí v KH </a:t>
            </a:r>
          </a:p>
          <a:p>
            <a:r>
              <a:rPr lang="cs-CZ" sz="2600" b="1" dirty="0" smtClean="0"/>
              <a:t>Nejpozději do 12 měsíců od vydání povolení SÚKL – </a:t>
            </a:r>
            <a:r>
              <a:rPr lang="cs-CZ" sz="2600" dirty="0" smtClean="0"/>
              <a:t>jinak povolení zaniká</a:t>
            </a:r>
          </a:p>
          <a:p>
            <a:r>
              <a:rPr lang="cs-CZ" sz="2600" b="1" dirty="0" smtClean="0"/>
              <a:t>Zadavatel neprodleně informuje SÚKL a etické </a:t>
            </a:r>
            <a:r>
              <a:rPr lang="cs-CZ" sz="2600" b="1" dirty="0"/>
              <a:t>komise </a:t>
            </a:r>
            <a:r>
              <a:rPr lang="cs-CZ" sz="2600" b="1" dirty="0" smtClean="0"/>
              <a:t> </a:t>
            </a:r>
          </a:p>
          <a:p>
            <a:pPr marL="0" indent="0">
              <a:buNone/>
            </a:pPr>
            <a:r>
              <a:rPr lang="cs-CZ" sz="2600" b="1" dirty="0"/>
              <a:t> </a:t>
            </a:r>
            <a:r>
              <a:rPr lang="cs-CZ" sz="2600" b="1" dirty="0" smtClean="0"/>
              <a:t>   o </a:t>
            </a:r>
            <a:r>
              <a:rPr lang="cs-CZ" sz="2600" b="1" dirty="0"/>
              <a:t>zahájení KH</a:t>
            </a:r>
            <a:r>
              <a:rPr lang="cs-CZ" b="1" dirty="0"/>
              <a:t> </a:t>
            </a:r>
            <a:r>
              <a:rPr lang="cs-CZ" sz="2400" i="1" dirty="0">
                <a:solidFill>
                  <a:srgbClr val="0070C0"/>
                </a:solidFill>
              </a:rPr>
              <a:t>(§ 55 odst. 8 </a:t>
            </a:r>
            <a:r>
              <a:rPr lang="cs-CZ" sz="2400" i="1" dirty="0" err="1" smtClean="0">
                <a:solidFill>
                  <a:srgbClr val="0070C0"/>
                </a:solidFill>
              </a:rPr>
              <a:t>ZoL</a:t>
            </a:r>
            <a:r>
              <a:rPr lang="cs-CZ" sz="2400" i="1" dirty="0" smtClean="0">
                <a:solidFill>
                  <a:srgbClr val="0070C0"/>
                </a:solidFill>
              </a:rPr>
              <a:t>)</a:t>
            </a:r>
            <a:endParaRPr lang="cs-CZ" sz="2400" b="1" dirty="0"/>
          </a:p>
          <a:p>
            <a:pPr lvl="1">
              <a:buFont typeface="Wingdings" pitchFamily="2" charset="2"/>
              <a:buChar char="Ø"/>
            </a:pPr>
            <a:r>
              <a:rPr lang="cs-CZ" dirty="0"/>
              <a:t>Datum zahájení, centrum, kde byl zařazen 1. SH v ČR </a:t>
            </a:r>
            <a:r>
              <a:rPr lang="cs-CZ" i="1" dirty="0"/>
              <a:t>(nejpozději do 60 dnů </a:t>
            </a:r>
            <a:r>
              <a:rPr lang="cs-CZ" i="1" dirty="0">
                <a:solidFill>
                  <a:srgbClr val="0070C0"/>
                </a:solidFill>
              </a:rPr>
              <a:t>§ 15 odst. 1 vyhlášky SKP</a:t>
            </a:r>
            <a:r>
              <a:rPr lang="cs-CZ" i="1" dirty="0"/>
              <a:t>)</a:t>
            </a:r>
          </a:p>
          <a:p>
            <a:pPr lvl="1">
              <a:buFont typeface="Wingdings" pitchFamily="2" charset="2"/>
              <a:buChar char="Ø"/>
            </a:pPr>
            <a:r>
              <a:rPr lang="cs-CZ" dirty="0"/>
              <a:t>Zkoušející informuje příslušnou LEK o zahájení KH v </a:t>
            </a:r>
            <a:r>
              <a:rPr lang="cs-CZ" dirty="0" smtClean="0"/>
              <a:t>centru</a:t>
            </a:r>
            <a:endParaRPr lang="cs-CZ" sz="2600" b="1" dirty="0" smtClean="0"/>
          </a:p>
          <a:p>
            <a:r>
              <a:rPr lang="cs-CZ" sz="2600" b="1" dirty="0" smtClean="0"/>
              <a:t>Sankce </a:t>
            </a:r>
            <a:r>
              <a:rPr lang="cs-CZ" sz="2400" i="1" dirty="0">
                <a:solidFill>
                  <a:srgbClr val="0070C0"/>
                </a:solidFill>
              </a:rPr>
              <a:t>(§ </a:t>
            </a:r>
            <a:r>
              <a:rPr lang="cs-CZ" sz="2400" i="1" dirty="0" smtClean="0">
                <a:solidFill>
                  <a:srgbClr val="0070C0"/>
                </a:solidFill>
              </a:rPr>
              <a:t>105 </a:t>
            </a:r>
            <a:r>
              <a:rPr lang="cs-CZ" sz="2400" i="1" dirty="0">
                <a:solidFill>
                  <a:srgbClr val="0070C0"/>
                </a:solidFill>
              </a:rPr>
              <a:t>odst. </a:t>
            </a:r>
            <a:r>
              <a:rPr lang="cs-CZ" sz="2400" i="1" dirty="0" smtClean="0">
                <a:solidFill>
                  <a:srgbClr val="0070C0"/>
                </a:solidFill>
              </a:rPr>
              <a:t>6, c) </a:t>
            </a:r>
            <a:r>
              <a:rPr lang="cs-CZ" sz="2400" i="1" dirty="0" err="1">
                <a:solidFill>
                  <a:srgbClr val="0070C0"/>
                </a:solidFill>
              </a:rPr>
              <a:t>ZoL</a:t>
            </a:r>
            <a:r>
              <a:rPr lang="cs-CZ" sz="2400" i="1" dirty="0" smtClean="0">
                <a:solidFill>
                  <a:srgbClr val="0070C0"/>
                </a:solidFill>
              </a:rPr>
              <a:t>) </a:t>
            </a:r>
            <a:r>
              <a:rPr lang="cs-CZ" sz="2400" dirty="0" smtClean="0"/>
              <a:t>až 2 mil. Kč za nedodržení</a:t>
            </a:r>
            <a:endParaRPr lang="cs-CZ" sz="2400" b="1" dirty="0"/>
          </a:p>
          <a:p>
            <a:endParaRPr lang="cs-CZ"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a:noFill/>
        </p:spPr>
        <p:txBody>
          <a:bodyPr/>
          <a:lstStyle/>
          <a:p>
            <a:r>
              <a:rPr lang="cs-CZ"/>
              <a:t>POVINNÁ HLÁŠENÍ V KH</a:t>
            </a:r>
          </a:p>
          <a:p>
            <a:endParaRPr lang="cs-CZ" dirty="0" smtClean="0"/>
          </a:p>
          <a:p>
            <a:endParaRPr lang="cs-CZ" dirty="0"/>
          </a:p>
        </p:txBody>
      </p:sp>
    </p:spTree>
    <p:extLst>
      <p:ext uri="{BB962C8B-B14F-4D97-AF65-F5344CB8AC3E}">
        <p14:creationId xmlns:p14="http://schemas.microsoft.com/office/powerpoint/2010/main" val="1034433989"/>
      </p:ext>
    </p:extLst>
  </p:cSld>
  <p:clrMapOvr>
    <a:masterClrMapping/>
  </p:clrMapOvr>
  <p:transition>
    <p:fade/>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863715"/>
            <a:ext cx="8229600" cy="1035115"/>
          </a:xfrm>
        </p:spPr>
        <p:txBody>
          <a:bodyPr/>
          <a:lstStyle/>
          <a:p>
            <a:r>
              <a:rPr lang="cs-CZ" u="sng" dirty="0" smtClean="0">
                <a:solidFill>
                  <a:srgbClr val="0070C0"/>
                </a:solidFill>
              </a:rPr>
              <a:t>Zpráva o průběhu KH </a:t>
            </a:r>
            <a:br>
              <a:rPr lang="cs-CZ" u="sng" dirty="0" smtClean="0">
                <a:solidFill>
                  <a:srgbClr val="0070C0"/>
                </a:solidFill>
              </a:rPr>
            </a:br>
            <a:r>
              <a:rPr lang="cs-CZ" sz="2400" b="0" dirty="0" smtClean="0">
                <a:solidFill>
                  <a:srgbClr val="0070C0"/>
                </a:solidFill>
              </a:rPr>
              <a:t>(§ 58 </a:t>
            </a:r>
            <a:r>
              <a:rPr lang="cs-CZ" sz="2400" b="0" dirty="0" err="1" smtClean="0">
                <a:solidFill>
                  <a:srgbClr val="0070C0"/>
                </a:solidFill>
              </a:rPr>
              <a:t>ZoL</a:t>
            </a:r>
            <a:r>
              <a:rPr lang="cs-CZ" sz="2400" b="0" dirty="0">
                <a:solidFill>
                  <a:srgbClr val="0070C0"/>
                </a:solidFill>
              </a:rPr>
              <a:t>; </a:t>
            </a:r>
            <a:r>
              <a:rPr lang="cs-CZ" sz="2400" b="0" dirty="0" smtClean="0">
                <a:solidFill>
                  <a:srgbClr val="0070C0"/>
                </a:solidFill>
              </a:rPr>
              <a:t>§ 15 a příloha 6 vyhlášky SKP)</a:t>
            </a:r>
            <a:endParaRPr lang="cs-CZ" b="0" dirty="0">
              <a:solidFill>
                <a:srgbClr val="0070C0"/>
              </a:solidFill>
            </a:endParaRPr>
          </a:p>
        </p:txBody>
      </p:sp>
      <p:sp>
        <p:nvSpPr>
          <p:cNvPr id="3" name="Content Placeholder 2"/>
          <p:cNvSpPr>
            <a:spLocks noGrp="1"/>
          </p:cNvSpPr>
          <p:nvPr>
            <p:ph idx="1"/>
          </p:nvPr>
        </p:nvSpPr>
        <p:spPr>
          <a:xfrm>
            <a:off x="476545" y="2078850"/>
            <a:ext cx="8229600" cy="4320480"/>
          </a:xfrm>
        </p:spPr>
        <p:txBody>
          <a:bodyPr>
            <a:normAutofit fontScale="92500" lnSpcReduction="20000"/>
          </a:bodyPr>
          <a:lstStyle/>
          <a:p>
            <a:r>
              <a:rPr lang="cs-CZ" sz="2600" b="1" dirty="0" smtClean="0"/>
              <a:t>Zadavatel</a:t>
            </a:r>
            <a:r>
              <a:rPr lang="cs-CZ" sz="2600" dirty="0" smtClean="0"/>
              <a:t> </a:t>
            </a:r>
            <a:r>
              <a:rPr lang="cs-CZ" sz="2600" b="1" dirty="0" smtClean="0"/>
              <a:t>zasílá SÚKL a MEK* každých 12 měsíců</a:t>
            </a:r>
          </a:p>
          <a:p>
            <a:pPr lvl="1">
              <a:buFont typeface="Wingdings" pitchFamily="2" charset="2"/>
              <a:buChar char="Ø"/>
            </a:pPr>
            <a:r>
              <a:rPr lang="cs-CZ" sz="2200" dirty="0" smtClean="0"/>
              <a:t>nejpozději do 60 dnů po skončení lhůty</a:t>
            </a:r>
          </a:p>
          <a:p>
            <a:pPr lvl="1">
              <a:buFont typeface="Wingdings" pitchFamily="2" charset="2"/>
              <a:buChar char="Ø"/>
            </a:pPr>
            <a:r>
              <a:rPr lang="cs-CZ" sz="2200" dirty="0" smtClean="0"/>
              <a:t>*MEK – intervaly dle požadavku uvedeného ve schválení KH (např.  </a:t>
            </a:r>
          </a:p>
          <a:p>
            <a:pPr marL="457200" lvl="1" indent="0">
              <a:buNone/>
            </a:pPr>
            <a:r>
              <a:rPr lang="cs-CZ" sz="2200" dirty="0"/>
              <a:t> </a:t>
            </a:r>
            <a:r>
              <a:rPr lang="cs-CZ" sz="2200" dirty="0" smtClean="0"/>
              <a:t>    u pediatrických KH může být ½ roční interval, dle rozhodnutí EK)</a:t>
            </a:r>
          </a:p>
          <a:p>
            <a:pPr lvl="1">
              <a:buFont typeface="Wingdings" pitchFamily="2" charset="2"/>
              <a:buChar char="Ø"/>
            </a:pPr>
            <a:r>
              <a:rPr lang="cs-CZ" sz="2200" dirty="0" smtClean="0"/>
              <a:t>LEK – dle požadavků uvedených ve schválení KH</a:t>
            </a:r>
          </a:p>
          <a:p>
            <a:r>
              <a:rPr lang="cs-CZ" sz="2600" b="1" dirty="0" smtClean="0"/>
              <a:t>Obsah zprávy</a:t>
            </a:r>
            <a:endParaRPr lang="cs-CZ" sz="2600" dirty="0" smtClean="0"/>
          </a:p>
          <a:p>
            <a:pPr lvl="1">
              <a:buFont typeface="Wingdings" pitchFamily="2" charset="2"/>
              <a:buChar char="Ø"/>
            </a:pPr>
            <a:r>
              <a:rPr lang="cs-CZ" sz="2200" b="1" dirty="0" smtClean="0"/>
              <a:t>Popis KH</a:t>
            </a:r>
          </a:p>
          <a:p>
            <a:pPr lvl="1">
              <a:buFont typeface="Wingdings" pitchFamily="2" charset="2"/>
              <a:buChar char="Ø"/>
            </a:pPr>
            <a:r>
              <a:rPr lang="cs-CZ" sz="2200" b="1" dirty="0" smtClean="0"/>
              <a:t>Nové informace</a:t>
            </a:r>
          </a:p>
          <a:p>
            <a:pPr lvl="1">
              <a:buFont typeface="Wingdings" pitchFamily="2" charset="2"/>
              <a:buChar char="Ø"/>
            </a:pPr>
            <a:r>
              <a:rPr lang="cs-CZ" sz="2200" b="1" dirty="0" smtClean="0"/>
              <a:t>Opatření a zásahy jiných RA, EK </a:t>
            </a:r>
            <a:r>
              <a:rPr lang="cs-CZ" sz="2200" dirty="0" smtClean="0"/>
              <a:t>(byly/nebyly)</a:t>
            </a:r>
          </a:p>
          <a:p>
            <a:pPr lvl="1">
              <a:buFont typeface="Wingdings" pitchFamily="2" charset="2"/>
              <a:buChar char="Ø"/>
            </a:pPr>
            <a:r>
              <a:rPr lang="cs-CZ" sz="2200" b="1" dirty="0" smtClean="0"/>
              <a:t>Audity </a:t>
            </a:r>
            <a:r>
              <a:rPr lang="cs-CZ" sz="2200" dirty="0" smtClean="0"/>
              <a:t>(byly/nebyly)</a:t>
            </a:r>
          </a:p>
          <a:p>
            <a:r>
              <a:rPr lang="cs-CZ" sz="2600" dirty="0" smtClean="0"/>
              <a:t>Na SÚKL se zasílá v tištěné podobě</a:t>
            </a:r>
          </a:p>
          <a:p>
            <a:r>
              <a:rPr lang="cs-CZ" b="1" dirty="0" smtClean="0"/>
              <a:t>Sankce</a:t>
            </a:r>
            <a:r>
              <a:rPr lang="cs-CZ" sz="3200" b="1" dirty="0" smtClean="0"/>
              <a:t> </a:t>
            </a:r>
            <a:r>
              <a:rPr lang="cs-CZ" sz="2400" i="1" dirty="0">
                <a:solidFill>
                  <a:srgbClr val="0070C0"/>
                </a:solidFill>
              </a:rPr>
              <a:t>(§ 105 odst. 6, </a:t>
            </a:r>
            <a:r>
              <a:rPr lang="cs-CZ" sz="2400" i="1" dirty="0" smtClean="0">
                <a:solidFill>
                  <a:srgbClr val="0070C0"/>
                </a:solidFill>
              </a:rPr>
              <a:t>i) </a:t>
            </a:r>
            <a:r>
              <a:rPr lang="cs-CZ" sz="2400" i="1" dirty="0" err="1">
                <a:solidFill>
                  <a:srgbClr val="0070C0"/>
                </a:solidFill>
              </a:rPr>
              <a:t>ZoL</a:t>
            </a:r>
            <a:r>
              <a:rPr lang="cs-CZ" sz="2400" i="1" dirty="0">
                <a:solidFill>
                  <a:srgbClr val="0070C0"/>
                </a:solidFill>
              </a:rPr>
              <a:t>) </a:t>
            </a:r>
            <a:r>
              <a:rPr lang="cs-CZ" sz="2400" dirty="0"/>
              <a:t>až 2 mil. Kč za nedodržení</a:t>
            </a:r>
            <a:endParaRPr lang="cs-CZ" sz="2400" b="1" dirty="0"/>
          </a:p>
          <a:p>
            <a:endParaRPr lang="cs-CZ" sz="26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POVINNÁ HLÁŠENÍ V KH</a:t>
            </a:r>
            <a:endParaRPr lang="cs-CZ" dirty="0"/>
          </a:p>
        </p:txBody>
      </p:sp>
    </p:spTree>
    <p:extLst>
      <p:ext uri="{BB962C8B-B14F-4D97-AF65-F5344CB8AC3E}">
        <p14:creationId xmlns:p14="http://schemas.microsoft.com/office/powerpoint/2010/main" val="1657236504"/>
      </p:ext>
    </p:extLst>
  </p:cSld>
  <p:clrMapOvr>
    <a:masterClrMapping/>
  </p:clrMapOvr>
  <p:transition>
    <p:fade/>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773705"/>
            <a:ext cx="8229600" cy="540060"/>
          </a:xfrm>
        </p:spPr>
        <p:txBody>
          <a:bodyPr>
            <a:normAutofit fontScale="90000"/>
          </a:bodyPr>
          <a:lstStyle/>
          <a:p>
            <a:r>
              <a:rPr lang="cs-CZ" sz="3600" u="sng" dirty="0" smtClean="0">
                <a:solidFill>
                  <a:srgbClr val="0070C0"/>
                </a:solidFill>
              </a:rPr>
              <a:t>Zpráva o průběhu KH</a:t>
            </a:r>
            <a:r>
              <a:rPr lang="cs-CZ" sz="3000" dirty="0" smtClean="0">
                <a:solidFill>
                  <a:srgbClr val="0070C0"/>
                </a:solidFill>
              </a:rPr>
              <a:t> </a:t>
            </a:r>
            <a:r>
              <a:rPr lang="cs-CZ" sz="2200" b="0" dirty="0" smtClean="0">
                <a:solidFill>
                  <a:srgbClr val="0070C0"/>
                </a:solidFill>
              </a:rPr>
              <a:t>(příloha č. 6 vyhlášky SKP)</a:t>
            </a:r>
            <a:endParaRPr lang="cs-CZ" sz="2200" b="0" dirty="0">
              <a:solidFill>
                <a:srgbClr val="0070C0"/>
              </a:solidFill>
            </a:endParaRPr>
          </a:p>
        </p:txBody>
      </p:sp>
      <p:sp>
        <p:nvSpPr>
          <p:cNvPr id="3" name="Content Placeholder 2"/>
          <p:cNvSpPr>
            <a:spLocks noGrp="1"/>
          </p:cNvSpPr>
          <p:nvPr>
            <p:ph idx="1"/>
          </p:nvPr>
        </p:nvSpPr>
        <p:spPr>
          <a:xfrm>
            <a:off x="476545" y="1403775"/>
            <a:ext cx="8460940" cy="5040560"/>
          </a:xfrm>
        </p:spPr>
        <p:txBody>
          <a:bodyPr>
            <a:normAutofit/>
          </a:bodyPr>
          <a:lstStyle/>
          <a:p>
            <a:r>
              <a:rPr lang="cs-CZ" sz="2400" b="1" dirty="0" smtClean="0"/>
              <a:t>Popis KH</a:t>
            </a:r>
          </a:p>
          <a:p>
            <a:pPr lvl="1">
              <a:buFont typeface="Wingdings" pitchFamily="2" charset="2"/>
              <a:buChar char="Ø"/>
            </a:pPr>
            <a:r>
              <a:rPr lang="cs-CZ" sz="2000" b="1" dirty="0" smtClean="0"/>
              <a:t>Popis současného stavu KH </a:t>
            </a:r>
            <a:r>
              <a:rPr lang="cs-CZ" sz="2000" dirty="0" smtClean="0"/>
              <a:t>(datum schválení SÚKL/MEK; datum zahájení; počet center v ČR a celkový počet zařazených SH)</a:t>
            </a:r>
            <a:endParaRPr lang="cs-CZ" sz="2000" b="1" dirty="0" smtClean="0"/>
          </a:p>
          <a:p>
            <a:pPr lvl="1">
              <a:buFont typeface="Wingdings" pitchFamily="2" charset="2"/>
              <a:buChar char="Ø"/>
            </a:pPr>
            <a:r>
              <a:rPr lang="cs-CZ" sz="2000" b="1" dirty="0" smtClean="0"/>
              <a:t>Stručný popis dosavadního průběhu KH</a:t>
            </a:r>
            <a:r>
              <a:rPr lang="cs-CZ" sz="2000" dirty="0" smtClean="0"/>
              <a:t> (změny dokumentace, stručně informace o NÚ)</a:t>
            </a:r>
            <a:r>
              <a:rPr lang="cs-CZ" sz="2000" b="1" dirty="0" smtClean="0"/>
              <a:t> </a:t>
            </a:r>
          </a:p>
          <a:p>
            <a:pPr lvl="1">
              <a:buFont typeface="Wingdings" pitchFamily="2" charset="2"/>
              <a:buChar char="Ø"/>
            </a:pPr>
            <a:r>
              <a:rPr lang="cs-CZ" sz="2000" b="1" dirty="0" smtClean="0"/>
              <a:t>Změny zkoušejících a center v ČR </a:t>
            </a:r>
            <a:r>
              <a:rPr lang="cs-CZ" sz="2000" dirty="0" smtClean="0"/>
              <a:t>(seznam center a zkoušejících, nově otevřená, uzavřená centra – důvod, změny zkoušejících – důvod)</a:t>
            </a:r>
            <a:endParaRPr lang="cs-CZ" sz="2000" b="1" dirty="0" smtClean="0"/>
          </a:p>
          <a:p>
            <a:pPr lvl="1">
              <a:buFont typeface="Wingdings" pitchFamily="2" charset="2"/>
              <a:buChar char="Ø"/>
            </a:pPr>
            <a:r>
              <a:rPr lang="cs-CZ" sz="2000" b="1" dirty="0" smtClean="0"/>
              <a:t>Počet zařazených SH v ČR </a:t>
            </a:r>
            <a:r>
              <a:rPr lang="cs-CZ" sz="2000" dirty="0" smtClean="0"/>
              <a:t>(celkem, počet randomizovaných SH, počet SH na léčbě, počet SH, kteří ukončili léčbu řádně, počet SH, kteří ukončili léčbu předčasně, počet vyřazených SH)</a:t>
            </a:r>
            <a:endParaRPr lang="cs-CZ" sz="2000" b="1" dirty="0" smtClean="0"/>
          </a:p>
          <a:p>
            <a:r>
              <a:rPr lang="cs-CZ" sz="2400" b="1" dirty="0" smtClean="0"/>
              <a:t>Nové informace</a:t>
            </a:r>
          </a:p>
          <a:p>
            <a:pPr lvl="1">
              <a:buFont typeface="Wingdings" pitchFamily="2" charset="2"/>
              <a:buChar char="Ø"/>
            </a:pPr>
            <a:r>
              <a:rPr lang="cs-CZ" sz="2000" b="1" dirty="0" smtClean="0"/>
              <a:t>Nově zjištěné vlastnosti IMP </a:t>
            </a:r>
            <a:r>
              <a:rPr lang="cs-CZ" sz="2000" dirty="0" smtClean="0"/>
              <a:t>(změny FD, informace z ukončených KH</a:t>
            </a:r>
            <a:br>
              <a:rPr lang="cs-CZ" sz="2000" dirty="0" smtClean="0"/>
            </a:br>
            <a:r>
              <a:rPr lang="cs-CZ" sz="2000" dirty="0" smtClean="0"/>
              <a:t>či preklinických hodnocení)</a:t>
            </a:r>
            <a:endParaRPr lang="cs-CZ" sz="2000" b="1" dirty="0" smtClean="0"/>
          </a:p>
          <a:p>
            <a:pPr lvl="1">
              <a:buFont typeface="Wingdings" pitchFamily="2" charset="2"/>
              <a:buChar char="Ø"/>
            </a:pPr>
            <a:r>
              <a:rPr lang="cs-CZ" sz="2000" b="1" dirty="0" smtClean="0"/>
              <a:t>Nové poznatky o IMP ve vztahu k jejich bezpečnosti a účinnosti </a:t>
            </a:r>
            <a:r>
              <a:rPr lang="cs-CZ" sz="2000" dirty="0" smtClean="0"/>
              <a:t>– totéž</a:t>
            </a:r>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a:p>
            <a:endParaRPr lang="cs-CZ" dirty="0"/>
          </a:p>
        </p:txBody>
      </p:sp>
    </p:spTree>
    <p:extLst>
      <p:ext uri="{BB962C8B-B14F-4D97-AF65-F5344CB8AC3E}">
        <p14:creationId xmlns:p14="http://schemas.microsoft.com/office/powerpoint/2010/main" val="693748393"/>
      </p:ext>
    </p:extLst>
  </p:cSld>
  <p:clrMapOvr>
    <a:masterClrMapping/>
  </p:clrMapOvr>
  <p:transition>
    <p:fade/>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863716"/>
            <a:ext cx="8229600" cy="540060"/>
          </a:xfrm>
        </p:spPr>
        <p:txBody>
          <a:bodyPr>
            <a:normAutofit fontScale="90000"/>
          </a:bodyPr>
          <a:lstStyle/>
          <a:p>
            <a:r>
              <a:rPr lang="cs-CZ" sz="3600" u="sng" dirty="0" smtClean="0">
                <a:solidFill>
                  <a:srgbClr val="0070C0"/>
                </a:solidFill>
              </a:rPr>
              <a:t>Zpráva o průběhu KH </a:t>
            </a:r>
            <a:r>
              <a:rPr lang="cs-CZ" sz="2200" b="0" dirty="0" smtClean="0">
                <a:solidFill>
                  <a:srgbClr val="0070C0"/>
                </a:solidFill>
              </a:rPr>
              <a:t>(příloha č. 6 k vyhlášce SKP)</a:t>
            </a:r>
            <a:endParaRPr lang="cs-CZ" sz="2200" b="0" dirty="0">
              <a:solidFill>
                <a:srgbClr val="0070C0"/>
              </a:solidFill>
            </a:endParaRPr>
          </a:p>
        </p:txBody>
      </p:sp>
      <p:sp>
        <p:nvSpPr>
          <p:cNvPr id="3" name="Content Placeholder 2"/>
          <p:cNvSpPr>
            <a:spLocks noGrp="1"/>
          </p:cNvSpPr>
          <p:nvPr>
            <p:ph idx="1"/>
          </p:nvPr>
        </p:nvSpPr>
        <p:spPr>
          <a:xfrm>
            <a:off x="476545" y="1628800"/>
            <a:ext cx="8229600" cy="4725525"/>
          </a:xfrm>
        </p:spPr>
        <p:txBody>
          <a:bodyPr>
            <a:normAutofit/>
          </a:bodyPr>
          <a:lstStyle/>
          <a:p>
            <a:r>
              <a:rPr lang="cs-CZ" sz="2400" b="1" dirty="0" smtClean="0"/>
              <a:t>Opatření</a:t>
            </a:r>
          </a:p>
          <a:p>
            <a:pPr lvl="1">
              <a:buFont typeface="Wingdings" pitchFamily="2" charset="2"/>
              <a:buChar char="Ø"/>
            </a:pPr>
            <a:r>
              <a:rPr lang="cs-CZ" sz="2000" b="1" dirty="0" smtClean="0"/>
              <a:t>Nově přijatá opatření v KH </a:t>
            </a:r>
          </a:p>
          <a:p>
            <a:pPr lvl="2">
              <a:buFont typeface="Wingdings" pitchFamily="2" charset="2"/>
              <a:buChar char="Ø"/>
            </a:pPr>
            <a:r>
              <a:rPr lang="cs-CZ" b="1" dirty="0" smtClean="0"/>
              <a:t>Zásahy EK </a:t>
            </a:r>
            <a:r>
              <a:rPr lang="cs-CZ" dirty="0" smtClean="0"/>
              <a:t>– pozastavení, zrušení (odvolání) souhlasu</a:t>
            </a:r>
          </a:p>
          <a:p>
            <a:pPr lvl="2">
              <a:buFont typeface="Wingdings" pitchFamily="2" charset="2"/>
              <a:buChar char="Ø"/>
            </a:pPr>
            <a:r>
              <a:rPr lang="cs-CZ" b="1" dirty="0" smtClean="0"/>
              <a:t>Zásahy zahraničních RA </a:t>
            </a:r>
            <a:r>
              <a:rPr lang="cs-CZ" dirty="0" smtClean="0"/>
              <a:t>– vyžádané změny dokumentace, pozastavení, přerušení, předčasné ukončení</a:t>
            </a:r>
          </a:p>
          <a:p>
            <a:pPr lvl="2">
              <a:buFont typeface="Wingdings" pitchFamily="2" charset="2"/>
              <a:buChar char="Ø"/>
            </a:pPr>
            <a:r>
              <a:rPr lang="cs-CZ" b="1" dirty="0" smtClean="0"/>
              <a:t>Restriktivní zásahy zadavatele </a:t>
            </a:r>
            <a:r>
              <a:rPr lang="cs-CZ" dirty="0" smtClean="0"/>
              <a:t>– uzavření centra, změna zkoušejícího na základě </a:t>
            </a:r>
            <a:r>
              <a:rPr lang="cs-CZ" i="1" dirty="0" smtClean="0"/>
              <a:t>Protocol deviation </a:t>
            </a:r>
            <a:r>
              <a:rPr lang="cs-CZ" dirty="0" smtClean="0"/>
              <a:t>či nedodržování zásad SKP</a:t>
            </a:r>
          </a:p>
          <a:p>
            <a:pPr lvl="2">
              <a:buFont typeface="Wingdings" pitchFamily="2" charset="2"/>
              <a:buChar char="Ø"/>
            </a:pPr>
            <a:endParaRPr lang="cs-CZ" dirty="0" smtClean="0"/>
          </a:p>
          <a:p>
            <a:r>
              <a:rPr lang="cs-CZ" sz="2400" b="1" dirty="0" smtClean="0"/>
              <a:t>Audity </a:t>
            </a:r>
          </a:p>
          <a:p>
            <a:pPr lvl="1">
              <a:buFont typeface="Wingdings" pitchFamily="2" charset="2"/>
              <a:buChar char="Ø"/>
            </a:pPr>
            <a:r>
              <a:rPr lang="cs-CZ" sz="2000" dirty="0" smtClean="0"/>
              <a:t>hlavně z ČR, zahraniční – pokud byl nález směřující k opatřením</a:t>
            </a:r>
            <a:endParaRPr lang="cs-CZ" sz="2000" b="1"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p:txBody>
      </p:sp>
    </p:spTree>
    <p:extLst>
      <p:ext uri="{BB962C8B-B14F-4D97-AF65-F5344CB8AC3E}">
        <p14:creationId xmlns:p14="http://schemas.microsoft.com/office/powerpoint/2010/main" val="1004516861"/>
      </p:ext>
    </p:extLst>
  </p:cSld>
  <p:clrMapOvr>
    <a:masterClrMapping/>
  </p:clrMapOvr>
  <p:transition>
    <p:fade/>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08720"/>
            <a:ext cx="8229600" cy="639165"/>
          </a:xfrm>
        </p:spPr>
        <p:txBody>
          <a:bodyPr/>
          <a:lstStyle/>
          <a:p>
            <a:r>
              <a:rPr lang="cs-CZ" u="sng" dirty="0" smtClean="0">
                <a:solidFill>
                  <a:srgbClr val="0070C0"/>
                </a:solidFill>
              </a:rPr>
              <a:t>Změny dokumentace v průběhu KH</a:t>
            </a:r>
            <a:endParaRPr lang="cs-CZ" u="sng" dirty="0">
              <a:solidFill>
                <a:srgbClr val="0070C0"/>
              </a:solidFill>
            </a:endParaRPr>
          </a:p>
        </p:txBody>
      </p:sp>
      <p:sp>
        <p:nvSpPr>
          <p:cNvPr id="3" name="Content Placeholder 2"/>
          <p:cNvSpPr>
            <a:spLocks noGrp="1"/>
          </p:cNvSpPr>
          <p:nvPr>
            <p:ph idx="1"/>
          </p:nvPr>
        </p:nvSpPr>
        <p:spPr>
          <a:xfrm>
            <a:off x="457200" y="1628799"/>
            <a:ext cx="8435280" cy="4725525"/>
          </a:xfrm>
        </p:spPr>
        <p:txBody>
          <a:bodyPr>
            <a:normAutofit lnSpcReduction="10000"/>
          </a:bodyPr>
          <a:lstStyle/>
          <a:p>
            <a:r>
              <a:rPr lang="cs-CZ" b="1" u="sng" dirty="0" smtClean="0"/>
              <a:t>Podstatné změny</a:t>
            </a:r>
            <a:r>
              <a:rPr lang="cs-CZ" u="sng" dirty="0" smtClean="0"/>
              <a:t> </a:t>
            </a:r>
            <a:r>
              <a:rPr lang="cs-CZ" sz="2200" dirty="0" smtClean="0">
                <a:solidFill>
                  <a:srgbClr val="0070C0"/>
                </a:solidFill>
              </a:rPr>
              <a:t>(§ 16 vyhlášky SKP, sdělení Komise CT-1)</a:t>
            </a:r>
            <a:endParaRPr lang="cs-CZ" b="1" dirty="0" smtClean="0"/>
          </a:p>
          <a:p>
            <a:pPr lvl="1">
              <a:buFont typeface="Wingdings" pitchFamily="2" charset="2"/>
              <a:buChar char="Ø"/>
            </a:pPr>
            <a:r>
              <a:rPr lang="cs-CZ" b="1" dirty="0" smtClean="0"/>
              <a:t>Zadavetel hlásí SÚKL  a MEK/LEK</a:t>
            </a:r>
          </a:p>
          <a:p>
            <a:pPr lvl="1">
              <a:buFont typeface="Wingdings" pitchFamily="2" charset="2"/>
              <a:buChar char="Ø"/>
            </a:pPr>
            <a:r>
              <a:rPr lang="cs-CZ" b="1" dirty="0" smtClean="0"/>
              <a:t>Jde-li o bezprostřední ohrožení bezpečnosti SH – zadavatel </a:t>
            </a:r>
            <a:r>
              <a:rPr lang="cs-CZ" dirty="0" smtClean="0"/>
              <a:t>nebo </a:t>
            </a:r>
            <a:r>
              <a:rPr lang="cs-CZ" b="1" dirty="0" smtClean="0"/>
              <a:t>zkoušející – </a:t>
            </a:r>
            <a:r>
              <a:rPr lang="cs-CZ" b="1" u="sng" dirty="0" smtClean="0"/>
              <a:t>provedou neprodleně opatření</a:t>
            </a:r>
            <a:r>
              <a:rPr lang="cs-CZ" b="1" dirty="0" smtClean="0"/>
              <a:t> k zajištění bezpečnosti SH, pak nahlásí zkoušejícímu a SÚKL a EK </a:t>
            </a:r>
            <a:br>
              <a:rPr lang="cs-CZ" b="1" dirty="0" smtClean="0"/>
            </a:br>
            <a:r>
              <a:rPr lang="cs-CZ" dirty="0" smtClean="0"/>
              <a:t>nebo </a:t>
            </a:r>
            <a:r>
              <a:rPr lang="cs-CZ" b="1" dirty="0" smtClean="0"/>
              <a:t>zadavateli a SÚKL a EK</a:t>
            </a:r>
          </a:p>
          <a:p>
            <a:pPr lvl="1">
              <a:buFont typeface="Wingdings" pitchFamily="2" charset="2"/>
              <a:buChar char="Ø"/>
            </a:pPr>
            <a:r>
              <a:rPr lang="cs-CZ" b="1" dirty="0" smtClean="0"/>
              <a:t>Ostatní podstatné změny musí být předem schváleny SÚKL a MEK/LEK</a:t>
            </a:r>
          </a:p>
          <a:p>
            <a:pPr lvl="1">
              <a:buFont typeface="Wingdings" pitchFamily="2" charset="2"/>
              <a:buChar char="Ø"/>
            </a:pPr>
            <a:r>
              <a:rPr lang="cs-CZ" b="1" dirty="0" smtClean="0"/>
              <a:t>Podléhá náhradě výdajů na SÚKL </a:t>
            </a:r>
            <a:r>
              <a:rPr lang="cs-CZ" b="1" dirty="0" smtClean="0">
                <a:solidFill>
                  <a:srgbClr val="0070C0"/>
                </a:solidFill>
              </a:rPr>
              <a:t>K-004 Kč 15.800,–</a:t>
            </a:r>
          </a:p>
          <a:p>
            <a:pPr lvl="1">
              <a:buFont typeface="Wingdings" pitchFamily="2" charset="2"/>
              <a:buChar char="Ø"/>
            </a:pPr>
            <a:r>
              <a:rPr lang="cs-CZ" b="1" dirty="0" smtClean="0"/>
              <a:t>Doba posouzení SÚKL </a:t>
            </a:r>
            <a:r>
              <a:rPr lang="cs-CZ" b="1" dirty="0" smtClean="0">
                <a:solidFill>
                  <a:srgbClr val="0070C0"/>
                </a:solidFill>
              </a:rPr>
              <a:t>30 dní</a:t>
            </a:r>
            <a:r>
              <a:rPr lang="cs-CZ" b="1" dirty="0" smtClean="0"/>
              <a:t>;</a:t>
            </a:r>
            <a:r>
              <a:rPr lang="cs-CZ" b="1" dirty="0" smtClean="0">
                <a:solidFill>
                  <a:srgbClr val="0070C0"/>
                </a:solidFill>
              </a:rPr>
              <a:t> </a:t>
            </a:r>
            <a:r>
              <a:rPr lang="cs-CZ" b="1" dirty="0" smtClean="0"/>
              <a:t>EK</a:t>
            </a:r>
            <a:r>
              <a:rPr lang="cs-CZ" b="1" dirty="0" smtClean="0">
                <a:solidFill>
                  <a:srgbClr val="0070C0"/>
                </a:solidFill>
              </a:rPr>
              <a:t> 35 dní</a:t>
            </a:r>
          </a:p>
          <a:p>
            <a:pPr lvl="1">
              <a:buFont typeface="Wingdings" pitchFamily="2" charset="2"/>
              <a:buChar char="Ø"/>
            </a:pPr>
            <a:r>
              <a:rPr lang="cs-CZ" b="1" dirty="0" smtClean="0"/>
              <a:t>Musí být předem schváleny SÚKL a MEK/LEK</a:t>
            </a:r>
          </a:p>
          <a:p>
            <a:pPr lvl="1">
              <a:buFont typeface="Wingdings" pitchFamily="2" charset="2"/>
              <a:buChar char="Ø"/>
            </a:pPr>
            <a:r>
              <a:rPr lang="cs-CZ" sz="2600" b="1" dirty="0" smtClean="0"/>
              <a:t>Sankce </a:t>
            </a:r>
            <a:r>
              <a:rPr lang="cs-CZ" i="1" dirty="0">
                <a:solidFill>
                  <a:srgbClr val="0070C0"/>
                </a:solidFill>
              </a:rPr>
              <a:t>(§ 105 odst. 6, </a:t>
            </a:r>
            <a:r>
              <a:rPr lang="cs-CZ" i="1" dirty="0" smtClean="0">
                <a:solidFill>
                  <a:srgbClr val="0070C0"/>
                </a:solidFill>
              </a:rPr>
              <a:t>d) </a:t>
            </a:r>
            <a:r>
              <a:rPr lang="cs-CZ" i="1" dirty="0" err="1">
                <a:solidFill>
                  <a:srgbClr val="0070C0"/>
                </a:solidFill>
              </a:rPr>
              <a:t>ZoL</a:t>
            </a:r>
            <a:r>
              <a:rPr lang="cs-CZ" i="1" dirty="0">
                <a:solidFill>
                  <a:srgbClr val="0070C0"/>
                </a:solidFill>
              </a:rPr>
              <a:t>) </a:t>
            </a:r>
            <a:r>
              <a:rPr lang="cs-CZ" dirty="0"/>
              <a:t>až 2 mil. Kč za </a:t>
            </a:r>
            <a:r>
              <a:rPr lang="cs-CZ" dirty="0" smtClean="0"/>
              <a:t>neoznámení</a:t>
            </a:r>
            <a:endParaRPr lang="cs-CZ" b="1" dirty="0"/>
          </a:p>
          <a:p>
            <a:pPr lvl="1">
              <a:buFont typeface="Wingdings" pitchFamily="2" charset="2"/>
              <a:buChar char="Ø"/>
            </a:pPr>
            <a:endParaRPr lang="cs-CZ" b="1"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p:txBody>
      </p:sp>
    </p:spTree>
    <p:extLst>
      <p:ext uri="{BB962C8B-B14F-4D97-AF65-F5344CB8AC3E}">
        <p14:creationId xmlns:p14="http://schemas.microsoft.com/office/powerpoint/2010/main" val="79588484"/>
      </p:ext>
    </p:extLst>
  </p:cSld>
  <p:clrMapOvr>
    <a:masterClrMapping/>
  </p:clrMapOvr>
  <p:transition>
    <p:fade/>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08720"/>
            <a:ext cx="8229600" cy="495055"/>
          </a:xfrm>
        </p:spPr>
        <p:txBody>
          <a:bodyPr>
            <a:noAutofit/>
          </a:bodyPr>
          <a:lstStyle/>
          <a:p>
            <a:r>
              <a:rPr lang="cs-CZ" u="sng" dirty="0" smtClean="0">
                <a:solidFill>
                  <a:srgbClr val="0070C0"/>
                </a:solidFill>
              </a:rPr>
              <a:t>Změny dokumentace v průběhu KH</a:t>
            </a:r>
            <a:endParaRPr lang="cs-CZ" u="sng" dirty="0">
              <a:solidFill>
                <a:srgbClr val="0070C0"/>
              </a:solidFill>
            </a:endParaRPr>
          </a:p>
        </p:txBody>
      </p:sp>
      <p:sp>
        <p:nvSpPr>
          <p:cNvPr id="3" name="Content Placeholder 2"/>
          <p:cNvSpPr>
            <a:spLocks noGrp="1"/>
          </p:cNvSpPr>
          <p:nvPr>
            <p:ph idx="1"/>
          </p:nvPr>
        </p:nvSpPr>
        <p:spPr>
          <a:xfrm>
            <a:off x="296525" y="1583795"/>
            <a:ext cx="8640959" cy="4590510"/>
          </a:xfrm>
        </p:spPr>
        <p:txBody>
          <a:bodyPr>
            <a:normAutofit lnSpcReduction="10000"/>
          </a:bodyPr>
          <a:lstStyle/>
          <a:p>
            <a:r>
              <a:rPr lang="cs-CZ" sz="2600" b="1" u="sng" dirty="0" smtClean="0"/>
              <a:t>Podstatné změny nejen protokolu</a:t>
            </a:r>
            <a:endParaRPr lang="cs-CZ" sz="2000" b="1" u="sng" dirty="0" smtClean="0"/>
          </a:p>
          <a:p>
            <a:pPr lvl="1">
              <a:buFont typeface="Wingdings" pitchFamily="2" charset="2"/>
              <a:buChar char="Ø"/>
            </a:pPr>
            <a:r>
              <a:rPr lang="cs-CZ" dirty="0" smtClean="0"/>
              <a:t>Změny</a:t>
            </a:r>
            <a:r>
              <a:rPr lang="cs-CZ" b="1" dirty="0" smtClean="0"/>
              <a:t> </a:t>
            </a:r>
            <a:r>
              <a:rPr lang="cs-CZ" dirty="0" smtClean="0"/>
              <a:t>zařazovacích / vyřazovacích kritérií</a:t>
            </a:r>
          </a:p>
          <a:p>
            <a:pPr lvl="1">
              <a:buFont typeface="Wingdings" pitchFamily="2" charset="2"/>
              <a:buChar char="Ø"/>
            </a:pPr>
            <a:r>
              <a:rPr lang="cs-CZ" dirty="0" smtClean="0"/>
              <a:t>Změna dávkování a délky podávání LP</a:t>
            </a:r>
          </a:p>
          <a:p>
            <a:pPr lvl="1">
              <a:buFont typeface="Wingdings" pitchFamily="2" charset="2"/>
              <a:buChar char="Ø"/>
            </a:pPr>
            <a:r>
              <a:rPr lang="cs-CZ" dirty="0" smtClean="0"/>
              <a:t>Změna konkomitantí léčby</a:t>
            </a:r>
          </a:p>
          <a:p>
            <a:pPr lvl="1">
              <a:buFont typeface="Wingdings" pitchFamily="2" charset="2"/>
              <a:buChar char="Ø"/>
            </a:pPr>
            <a:r>
              <a:rPr lang="cs-CZ" dirty="0" smtClean="0"/>
              <a:t>Změna vyhodnocovaných parametrů</a:t>
            </a:r>
          </a:p>
          <a:p>
            <a:pPr lvl="1">
              <a:buFont typeface="Wingdings" pitchFamily="2" charset="2"/>
              <a:buChar char="Ø"/>
            </a:pPr>
            <a:r>
              <a:rPr lang="cs-CZ" dirty="0" smtClean="0"/>
              <a:t>Změna cílů</a:t>
            </a:r>
          </a:p>
          <a:p>
            <a:pPr lvl="1">
              <a:buFont typeface="Wingdings" pitchFamily="2" charset="2"/>
              <a:buChar char="Ø"/>
            </a:pPr>
            <a:r>
              <a:rPr lang="cs-CZ" dirty="0" smtClean="0"/>
              <a:t>Změny ve vyšetření či odběrech vzorků</a:t>
            </a:r>
          </a:p>
          <a:p>
            <a:pPr lvl="1">
              <a:buFont typeface="Wingdings" pitchFamily="2" charset="2"/>
              <a:buChar char="Ø"/>
            </a:pPr>
            <a:r>
              <a:rPr lang="cs-CZ" dirty="0" smtClean="0"/>
              <a:t>Změny počtu SH (více než 10 % původně plánovaných)</a:t>
            </a:r>
          </a:p>
          <a:p>
            <a:pPr lvl="1">
              <a:buFont typeface="Wingdings" pitchFamily="2" charset="2"/>
              <a:buChar char="Ø"/>
            </a:pPr>
            <a:r>
              <a:rPr lang="cs-CZ" b="1" dirty="0" smtClean="0"/>
              <a:t>Změny FD </a:t>
            </a:r>
            <a:r>
              <a:rPr lang="cs-CZ" dirty="0" smtClean="0"/>
              <a:t>(změny složení LP, výrobních postupů, specifikací skladovacích podmínek, doby použitelnosti)</a:t>
            </a:r>
          </a:p>
          <a:p>
            <a:pPr lvl="1">
              <a:buFont typeface="Wingdings" pitchFamily="2" charset="2"/>
              <a:buChar char="Ø"/>
            </a:pPr>
            <a:r>
              <a:rPr lang="cs-CZ" b="1" dirty="0" smtClean="0"/>
              <a:t>Změny IB </a:t>
            </a:r>
            <a:r>
              <a:rPr lang="cs-CZ" dirty="0" smtClean="0"/>
              <a:t>– nové bezpečnostní informace, změna v RSI</a:t>
            </a:r>
          </a:p>
          <a:p>
            <a:pPr lvl="1">
              <a:buFont typeface="Wingdings" pitchFamily="2" charset="2"/>
              <a:buChar char="Ø"/>
            </a:pPr>
            <a:endParaRPr lang="cs-CZ"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p:txBody>
      </p:sp>
    </p:spTree>
    <p:extLst>
      <p:ext uri="{BB962C8B-B14F-4D97-AF65-F5344CB8AC3E}">
        <p14:creationId xmlns:p14="http://schemas.microsoft.com/office/powerpoint/2010/main" val="1589045314"/>
      </p:ext>
    </p:extLst>
  </p:cSld>
  <p:clrMapOvr>
    <a:masterClrMapping/>
  </p:clrMapOvr>
  <p:transition>
    <p:fade/>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08720"/>
            <a:ext cx="8229600" cy="495055"/>
          </a:xfrm>
        </p:spPr>
        <p:txBody>
          <a:bodyPr>
            <a:noAutofit/>
          </a:bodyPr>
          <a:lstStyle/>
          <a:p>
            <a:r>
              <a:rPr lang="cs-CZ" u="sng" dirty="0" smtClean="0">
                <a:solidFill>
                  <a:srgbClr val="0070C0"/>
                </a:solidFill>
              </a:rPr>
              <a:t>Změny dokumentace v průběhu KH</a:t>
            </a:r>
            <a:endParaRPr lang="cs-CZ" u="sng" dirty="0">
              <a:solidFill>
                <a:srgbClr val="0070C0"/>
              </a:solidFill>
            </a:endParaRPr>
          </a:p>
        </p:txBody>
      </p:sp>
      <p:sp>
        <p:nvSpPr>
          <p:cNvPr id="3" name="Content Placeholder 2"/>
          <p:cNvSpPr>
            <a:spLocks noGrp="1"/>
          </p:cNvSpPr>
          <p:nvPr>
            <p:ph idx="1"/>
          </p:nvPr>
        </p:nvSpPr>
        <p:spPr>
          <a:xfrm>
            <a:off x="296525" y="1718810"/>
            <a:ext cx="8640959" cy="4590510"/>
          </a:xfrm>
        </p:spPr>
        <p:txBody>
          <a:bodyPr>
            <a:normAutofit/>
          </a:bodyPr>
          <a:lstStyle/>
          <a:p>
            <a:r>
              <a:rPr lang="cs-CZ" sz="2600" b="1" u="sng" dirty="0" smtClean="0"/>
              <a:t>Nepodstatné změny nejen protokolu</a:t>
            </a:r>
            <a:endParaRPr lang="cs-CZ" sz="2000" b="1" u="sng" dirty="0" smtClean="0"/>
          </a:p>
          <a:p>
            <a:pPr lvl="1">
              <a:buFont typeface="Wingdings" pitchFamily="2" charset="2"/>
              <a:buChar char="Ø"/>
            </a:pPr>
            <a:r>
              <a:rPr lang="cs-CZ" dirty="0" smtClean="0"/>
              <a:t>Administrativní změny protokolu (změna telef. čísla, adresy zadavatele, změna centrální laboratoře...)</a:t>
            </a:r>
          </a:p>
          <a:p>
            <a:pPr lvl="1">
              <a:buFont typeface="Wingdings" pitchFamily="2" charset="2"/>
              <a:buChar char="Ø"/>
            </a:pPr>
            <a:r>
              <a:rPr lang="cs-CZ" dirty="0" smtClean="0"/>
              <a:t>Změna počtu SH (zvýšení o méně než 10 % původně plánovaných; zvýšení počtu v ČR, ale celkový počet v KH</a:t>
            </a:r>
            <a:br>
              <a:rPr lang="cs-CZ" dirty="0" smtClean="0"/>
            </a:br>
            <a:r>
              <a:rPr lang="cs-CZ" dirty="0" smtClean="0"/>
              <a:t>se nemění)</a:t>
            </a:r>
          </a:p>
          <a:p>
            <a:pPr lvl="1">
              <a:buFont typeface="Wingdings" pitchFamily="2" charset="2"/>
              <a:buChar char="Ø"/>
            </a:pPr>
            <a:r>
              <a:rPr lang="cs-CZ" dirty="0" smtClean="0"/>
              <a:t>Upřesnění či vyjasnění uvedených dat</a:t>
            </a:r>
          </a:p>
          <a:p>
            <a:pPr lvl="1">
              <a:buFont typeface="Wingdings" pitchFamily="2" charset="2"/>
              <a:buChar char="Ø"/>
            </a:pPr>
            <a:r>
              <a:rPr lang="cs-CZ" dirty="0" smtClean="0"/>
              <a:t>Změna centra a zkoušejícího </a:t>
            </a:r>
            <a:r>
              <a:rPr lang="cs-CZ" dirty="0" smtClean="0">
                <a:solidFill>
                  <a:srgbClr val="0070C0"/>
                </a:solidFill>
              </a:rPr>
              <a:t>(je to ale </a:t>
            </a:r>
            <a:r>
              <a:rPr lang="cs-CZ" b="1" dirty="0" smtClean="0">
                <a:solidFill>
                  <a:srgbClr val="0070C0"/>
                </a:solidFill>
              </a:rPr>
              <a:t>zásadní změna pro EK</a:t>
            </a:r>
            <a:r>
              <a:rPr lang="cs-CZ" dirty="0" smtClean="0">
                <a:solidFill>
                  <a:srgbClr val="0070C0"/>
                </a:solidFill>
              </a:rPr>
              <a:t>)</a:t>
            </a:r>
            <a:endParaRPr lang="cs-CZ" dirty="0" smtClean="0"/>
          </a:p>
          <a:p>
            <a:pPr lvl="1">
              <a:buFont typeface="Wingdings" pitchFamily="2" charset="2"/>
              <a:buChar char="Ø"/>
            </a:pPr>
            <a:r>
              <a:rPr lang="cs-CZ" b="1" dirty="0" smtClean="0"/>
              <a:t>Změny FD </a:t>
            </a:r>
            <a:r>
              <a:rPr lang="cs-CZ" dirty="0" smtClean="0"/>
              <a:t>(např. změny doby použitelnosti dle SÚKL předem schváleného plánu) </a:t>
            </a:r>
          </a:p>
          <a:p>
            <a:pPr lvl="1">
              <a:buFont typeface="Wingdings" pitchFamily="2" charset="2"/>
              <a:buChar char="Ø"/>
            </a:pPr>
            <a:r>
              <a:rPr lang="cs-CZ" b="1" dirty="0" smtClean="0"/>
              <a:t>Změny IB </a:t>
            </a:r>
            <a:r>
              <a:rPr lang="cs-CZ" dirty="0" smtClean="0"/>
              <a:t>– pravidelná aktualizace </a:t>
            </a:r>
            <a:r>
              <a:rPr lang="cs-CZ" dirty="0" smtClean="0">
                <a:solidFill>
                  <a:srgbClr val="0070C0"/>
                </a:solidFill>
              </a:rPr>
              <a:t>nejméně </a:t>
            </a:r>
            <a:r>
              <a:rPr lang="cs-CZ" b="1" dirty="0" smtClean="0">
                <a:solidFill>
                  <a:srgbClr val="0070C0"/>
                </a:solidFill>
              </a:rPr>
              <a:t>1x</a:t>
            </a:r>
            <a:r>
              <a:rPr lang="cs-CZ" dirty="0" smtClean="0">
                <a:solidFill>
                  <a:srgbClr val="0070C0"/>
                </a:solidFill>
              </a:rPr>
              <a:t> ročně</a:t>
            </a:r>
            <a:endParaRPr lang="cs-CZ" dirty="0" smtClean="0"/>
          </a:p>
          <a:p>
            <a:pPr lvl="1">
              <a:buFont typeface="Wingdings" pitchFamily="2" charset="2"/>
              <a:buChar char="Ø"/>
            </a:pPr>
            <a:endParaRPr lang="cs-CZ"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p:txBody>
      </p:sp>
    </p:spTree>
    <p:extLst>
      <p:ext uri="{BB962C8B-B14F-4D97-AF65-F5344CB8AC3E}">
        <p14:creationId xmlns:p14="http://schemas.microsoft.com/office/powerpoint/2010/main" val="1646260089"/>
      </p:ext>
    </p:extLst>
  </p:cSld>
  <p:clrMapOvr>
    <a:masterClrMapping/>
  </p:clrMapOvr>
  <p:transition>
    <p:fade/>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Zástupný symbol pro obsah 19"/>
          <p:cNvSpPr>
            <a:spLocks noGrp="1"/>
          </p:cNvSpPr>
          <p:nvPr>
            <p:ph idx="1"/>
          </p:nvPr>
        </p:nvSpPr>
        <p:spPr>
          <a:xfrm>
            <a:off x="431540" y="998730"/>
            <a:ext cx="8229600" cy="5580619"/>
          </a:xfrm>
        </p:spPr>
        <p:txBody>
          <a:bodyPr>
            <a:normAutofit fontScale="92500" lnSpcReduction="20000"/>
          </a:bodyPr>
          <a:lstStyle/>
          <a:p>
            <a:pPr marL="0" lvl="1" indent="0">
              <a:buNone/>
            </a:pPr>
            <a:r>
              <a:rPr lang="cs-CZ" sz="3500" b="1" u="sng" dirty="0">
                <a:solidFill>
                  <a:srgbClr val="0070C0"/>
                </a:solidFill>
              </a:rPr>
              <a:t>Dodatky k Protokolu </a:t>
            </a:r>
            <a:endParaRPr lang="cs-CZ" sz="3500" b="1" u="sng" dirty="0" smtClean="0">
              <a:solidFill>
                <a:srgbClr val="0070C0"/>
              </a:solidFill>
            </a:endParaRPr>
          </a:p>
          <a:p>
            <a:pPr lvl="1">
              <a:buFont typeface="Wingdings" panose="05000000000000000000" pitchFamily="2" charset="2"/>
              <a:buChar char="Ø"/>
            </a:pPr>
            <a:endParaRPr lang="cs-CZ" sz="1100" dirty="0" smtClean="0">
              <a:solidFill>
                <a:srgbClr val="002060"/>
              </a:solidFill>
            </a:endParaRPr>
          </a:p>
          <a:p>
            <a:pPr lvl="1">
              <a:buFont typeface="Wingdings" panose="05000000000000000000" pitchFamily="2" charset="2"/>
              <a:buChar char="Ø"/>
            </a:pPr>
            <a:r>
              <a:rPr lang="cs-CZ" dirty="0" smtClean="0">
                <a:solidFill>
                  <a:srgbClr val="002060"/>
                </a:solidFill>
              </a:rPr>
              <a:t>Vždy </a:t>
            </a:r>
            <a:r>
              <a:rPr lang="cs-CZ" b="1" dirty="0" smtClean="0">
                <a:solidFill>
                  <a:srgbClr val="002060"/>
                </a:solidFill>
              </a:rPr>
              <a:t>předkládat v posloupné verzi</a:t>
            </a:r>
            <a:r>
              <a:rPr lang="cs-CZ" dirty="0" smtClean="0">
                <a:solidFill>
                  <a:srgbClr val="002060"/>
                </a:solidFill>
              </a:rPr>
              <a:t>, tzn. nové číslo verze Protokolu musí </a:t>
            </a:r>
            <a:r>
              <a:rPr lang="cs-CZ" b="1" dirty="0" smtClean="0">
                <a:solidFill>
                  <a:srgbClr val="002060"/>
                </a:solidFill>
              </a:rPr>
              <a:t>navazovat na předchozí </a:t>
            </a:r>
          </a:p>
          <a:p>
            <a:pPr lvl="1">
              <a:buFont typeface="Wingdings" panose="05000000000000000000" pitchFamily="2" charset="2"/>
              <a:buChar char="Ø"/>
            </a:pPr>
            <a:r>
              <a:rPr lang="cs-CZ" b="1" dirty="0" smtClean="0">
                <a:solidFill>
                  <a:srgbClr val="002060"/>
                </a:solidFill>
              </a:rPr>
              <a:t>Seznam </a:t>
            </a:r>
            <a:r>
              <a:rPr lang="cs-CZ" b="1" dirty="0">
                <a:solidFill>
                  <a:srgbClr val="002060"/>
                </a:solidFill>
              </a:rPr>
              <a:t>změn </a:t>
            </a:r>
            <a:r>
              <a:rPr lang="cs-CZ" b="1" dirty="0" smtClean="0">
                <a:solidFill>
                  <a:srgbClr val="002060"/>
                </a:solidFill>
              </a:rPr>
              <a:t>oproti předchozí verzi musí být kompletní</a:t>
            </a:r>
          </a:p>
          <a:p>
            <a:pPr lvl="2"/>
            <a:r>
              <a:rPr lang="cs-CZ" sz="2400" b="1" dirty="0" smtClean="0">
                <a:solidFill>
                  <a:srgbClr val="002060"/>
                </a:solidFill>
              </a:rPr>
              <a:t>Přesně uvést, jaká formulace nahrazuje uvedenou předchozí formulaci</a:t>
            </a:r>
          </a:p>
          <a:p>
            <a:pPr lvl="2"/>
            <a:r>
              <a:rPr lang="cs-CZ" sz="2400" b="1" dirty="0" smtClean="0">
                <a:solidFill>
                  <a:srgbClr val="002060"/>
                </a:solidFill>
              </a:rPr>
              <a:t>Nelze pouze stručným výčtem změn</a:t>
            </a:r>
            <a:endParaRPr lang="cs-CZ" sz="2400" b="1" dirty="0">
              <a:solidFill>
                <a:srgbClr val="002060"/>
              </a:solidFill>
            </a:endParaRPr>
          </a:p>
          <a:p>
            <a:pPr lvl="1">
              <a:buFont typeface="Wingdings" panose="05000000000000000000" pitchFamily="2" charset="2"/>
              <a:buChar char="Ø"/>
            </a:pPr>
            <a:r>
              <a:rPr lang="cs-CZ" dirty="0" smtClean="0">
                <a:solidFill>
                  <a:srgbClr val="002060"/>
                </a:solidFill>
              </a:rPr>
              <a:t>Při větším množství změn – </a:t>
            </a:r>
            <a:r>
              <a:rPr lang="cs-CZ" b="1" dirty="0" smtClean="0">
                <a:solidFill>
                  <a:srgbClr val="002060"/>
                </a:solidFill>
              </a:rPr>
              <a:t>amendovat Protokol </a:t>
            </a:r>
            <a:r>
              <a:rPr lang="cs-CZ" dirty="0" smtClean="0">
                <a:solidFill>
                  <a:srgbClr val="002060"/>
                </a:solidFill>
              </a:rPr>
              <a:t>a předkládat ho zkoušejícím (SÚKL amendovaný Protokol neschvaluje)</a:t>
            </a:r>
          </a:p>
          <a:p>
            <a:pPr lvl="1">
              <a:buFont typeface="Wingdings" panose="05000000000000000000" pitchFamily="2" charset="2"/>
              <a:buChar char="Ø"/>
            </a:pPr>
            <a:r>
              <a:rPr lang="cs-CZ" dirty="0" smtClean="0">
                <a:solidFill>
                  <a:srgbClr val="002060"/>
                </a:solidFill>
              </a:rPr>
              <a:t>Do průvodního dopisu je nutné </a:t>
            </a:r>
            <a:r>
              <a:rPr lang="cs-CZ" b="1" dirty="0" smtClean="0">
                <a:solidFill>
                  <a:srgbClr val="002060"/>
                </a:solidFill>
              </a:rPr>
              <a:t>uvést stručně obsah dodatku</a:t>
            </a:r>
          </a:p>
          <a:p>
            <a:pPr lvl="1">
              <a:buFont typeface="Wingdings" panose="05000000000000000000" pitchFamily="2" charset="2"/>
              <a:buChar char="Ø"/>
            </a:pPr>
            <a:r>
              <a:rPr lang="cs-CZ" b="1" dirty="0" smtClean="0">
                <a:solidFill>
                  <a:srgbClr val="002060"/>
                </a:solidFill>
              </a:rPr>
              <a:t>Při sestavování dodatku není </a:t>
            </a:r>
            <a:r>
              <a:rPr lang="cs-CZ" b="1" dirty="0">
                <a:solidFill>
                  <a:srgbClr val="002060"/>
                </a:solidFill>
              </a:rPr>
              <a:t>možné ignorovat a zrušit předchozí změny</a:t>
            </a:r>
            <a:r>
              <a:rPr lang="cs-CZ" dirty="0">
                <a:solidFill>
                  <a:srgbClr val="002060"/>
                </a:solidFill>
              </a:rPr>
              <a:t>, které byly při schvalování studie </a:t>
            </a:r>
            <a:r>
              <a:rPr lang="cs-CZ" b="1" dirty="0">
                <a:solidFill>
                  <a:srgbClr val="002060"/>
                </a:solidFill>
              </a:rPr>
              <a:t>SÚKLem </a:t>
            </a:r>
            <a:r>
              <a:rPr lang="cs-CZ" b="1" dirty="0" smtClean="0">
                <a:solidFill>
                  <a:srgbClr val="002060"/>
                </a:solidFill>
              </a:rPr>
              <a:t>vyžadovány</a:t>
            </a:r>
            <a:r>
              <a:rPr lang="cs-CZ" dirty="0" smtClean="0">
                <a:solidFill>
                  <a:srgbClr val="002060"/>
                </a:solidFill>
              </a:rPr>
              <a:t> </a:t>
            </a:r>
            <a:endParaRPr lang="cs-CZ" dirty="0">
              <a:solidFill>
                <a:srgbClr val="002060"/>
              </a:solidFill>
            </a:endParaRPr>
          </a:p>
          <a:p>
            <a:pPr marL="457200" lvl="1" indent="0">
              <a:buNone/>
            </a:pPr>
            <a:r>
              <a:rPr lang="cs-CZ" sz="2800" b="1" dirty="0">
                <a:solidFill>
                  <a:srgbClr val="C00000"/>
                </a:solidFill>
              </a:rPr>
              <a:t>Veškeré změny požadované při iniciálním podání studie musí být automaticky promítnuty do všech dalších verzí!</a:t>
            </a:r>
            <a:r>
              <a:rPr lang="cs-CZ" sz="2800" dirty="0">
                <a:solidFill>
                  <a:srgbClr val="002060"/>
                </a:solidFill>
              </a:rPr>
              <a:t> </a:t>
            </a:r>
          </a:p>
          <a:p>
            <a:pPr lvl="1"/>
            <a:endParaRPr lang="cs-CZ" b="1" dirty="0" smtClean="0">
              <a:solidFill>
                <a:srgbClr val="002060"/>
              </a:solidFill>
            </a:endParaRPr>
          </a:p>
          <a:p>
            <a:pPr marL="914400" lvl="2" indent="0">
              <a:buNone/>
            </a:pPr>
            <a:endParaRPr lang="cs-CZ" b="1" dirty="0" smtClean="0">
              <a:solidFill>
                <a:srgbClr val="002060"/>
              </a:solidFill>
            </a:endParaRPr>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21" name="Zástupný symbol pro text 20"/>
          <p:cNvSpPr>
            <a:spLocks noGrp="1"/>
          </p:cNvSpPr>
          <p:nvPr>
            <p:ph type="body" sz="quarter" idx="13"/>
          </p:nvPr>
        </p:nvSpPr>
        <p:spPr/>
        <p:txBody>
          <a:bodyPr/>
          <a:lstStyle/>
          <a:p>
            <a:r>
              <a:rPr lang="cs-CZ" dirty="0"/>
              <a:t>POVINNÁ </a:t>
            </a:r>
            <a:r>
              <a:rPr lang="cs-CZ" dirty="0" smtClean="0"/>
              <a:t>HLÁŠENÍ </a:t>
            </a:r>
            <a:r>
              <a:rPr lang="cs-CZ" dirty="0"/>
              <a:t>V KH</a:t>
            </a:r>
          </a:p>
        </p:txBody>
      </p:sp>
    </p:spTree>
    <p:extLst>
      <p:ext uri="{BB962C8B-B14F-4D97-AF65-F5344CB8AC3E}">
        <p14:creationId xmlns:p14="http://schemas.microsoft.com/office/powerpoint/2010/main" val="1158772859"/>
      </p:ext>
    </p:extLst>
  </p:cSld>
  <p:clrMapOvr>
    <a:masterClrMapping/>
  </p:clrMapOvr>
  <p:transition>
    <p:fade/>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186735" y="458670"/>
            <a:ext cx="3960440" cy="270030"/>
          </a:xfrm>
        </p:spPr>
        <p:txBody>
          <a:bodyPr>
            <a:noAutofit/>
          </a:bodyPr>
          <a:lstStyle/>
          <a:p>
            <a:r>
              <a:rPr lang="cs-CZ" sz="1200" dirty="0" smtClean="0">
                <a:solidFill>
                  <a:srgbClr val="002060"/>
                </a:solidFill>
              </a:rPr>
              <a:t/>
            </a:r>
            <a:br>
              <a:rPr lang="cs-CZ" sz="1200" dirty="0" smtClean="0">
                <a:solidFill>
                  <a:srgbClr val="002060"/>
                </a:solidFill>
              </a:rPr>
            </a:br>
            <a:r>
              <a:rPr lang="cs-CZ" sz="1200" dirty="0" smtClean="0">
                <a:solidFill>
                  <a:srgbClr val="002060"/>
                </a:solidFill>
              </a:rPr>
              <a:t>PRŮBĚH KH / </a:t>
            </a:r>
            <a:r>
              <a:rPr lang="cs-CZ" sz="1200" dirty="0">
                <a:solidFill>
                  <a:srgbClr val="002060"/>
                </a:solidFill>
              </a:rPr>
              <a:t>Předkládání </a:t>
            </a:r>
            <a:r>
              <a:rPr lang="cs-CZ" sz="1200" dirty="0" smtClean="0">
                <a:solidFill>
                  <a:srgbClr val="002060"/>
                </a:solidFill>
              </a:rPr>
              <a:t>dodatků</a:t>
            </a:r>
            <a:r>
              <a:rPr lang="cs-CZ" sz="1200" dirty="0">
                <a:solidFill>
                  <a:srgbClr val="002060"/>
                </a:solidFill>
              </a:rPr>
              <a:t/>
            </a:r>
            <a:br>
              <a:rPr lang="cs-CZ" sz="1200" dirty="0">
                <a:solidFill>
                  <a:srgbClr val="002060"/>
                </a:solidFill>
              </a:rPr>
            </a:br>
            <a:endParaRPr lang="cs-CZ" sz="1200"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val="1999513010"/>
              </p:ext>
            </p:extLst>
          </p:nvPr>
        </p:nvGraphicFramePr>
        <p:xfrm>
          <a:off x="251520" y="233646"/>
          <a:ext cx="8640960" cy="6584808"/>
        </p:xfrm>
        <a:graphic>
          <a:graphicData uri="http://schemas.openxmlformats.org/drawingml/2006/table">
            <a:tbl>
              <a:tblPr firstRow="1" bandRow="1">
                <a:effectLst/>
                <a:tableStyleId>{5C22544A-7EE6-4342-B048-85BDC9FD1C3A}</a:tableStyleId>
              </a:tblPr>
              <a:tblGrid>
                <a:gridCol w="2880320"/>
                <a:gridCol w="2880320"/>
                <a:gridCol w="2880320"/>
              </a:tblGrid>
              <a:tr h="374091">
                <a:tc>
                  <a:txBody>
                    <a:bodyPr/>
                    <a:lstStyle/>
                    <a:p>
                      <a:r>
                        <a:rPr lang="cs-CZ" dirty="0" smtClean="0"/>
                        <a:t>SCHVALUJEME</a:t>
                      </a:r>
                      <a:endParaRPr lang="cs-CZ" dirty="0"/>
                    </a:p>
                  </a:txBody>
                  <a:tcPr>
                    <a:solidFill>
                      <a:schemeClr val="tx1"/>
                    </a:solidFill>
                  </a:tcPr>
                </a:tc>
                <a:tc>
                  <a:txBody>
                    <a:bodyPr/>
                    <a:lstStyle/>
                    <a:p>
                      <a:r>
                        <a:rPr lang="cs-CZ" dirty="0" smtClean="0"/>
                        <a:t>BEREME NA VĚDOMÍ</a:t>
                      </a:r>
                      <a:endParaRPr lang="cs-CZ" dirty="0"/>
                    </a:p>
                  </a:txBody>
                  <a:tcPr>
                    <a:solidFill>
                      <a:schemeClr val="tx1"/>
                    </a:solidFill>
                  </a:tcPr>
                </a:tc>
                <a:tc>
                  <a:txBody>
                    <a:bodyPr/>
                    <a:lstStyle/>
                    <a:p>
                      <a:r>
                        <a:rPr lang="cs-CZ" dirty="0" smtClean="0"/>
                        <a:t>BEZ ZPĚTNÉ VAZBY</a:t>
                      </a:r>
                      <a:endParaRPr lang="cs-CZ" dirty="0"/>
                    </a:p>
                  </a:txBody>
                  <a:tcPr>
                    <a:solidFill>
                      <a:schemeClr val="tx1"/>
                    </a:solidFill>
                  </a:tcPr>
                </a:tc>
              </a:tr>
              <a:tr h="508169">
                <a:tc>
                  <a:txBody>
                    <a:bodyPr/>
                    <a:lstStyle/>
                    <a:p>
                      <a:r>
                        <a:rPr lang="cs-CZ" sz="1200" b="1" dirty="0" err="1" smtClean="0"/>
                        <a:t>Substantial</a:t>
                      </a:r>
                      <a:r>
                        <a:rPr lang="cs-CZ" sz="1200" b="1" dirty="0" smtClean="0"/>
                        <a:t> </a:t>
                      </a:r>
                      <a:r>
                        <a:rPr lang="cs-CZ" sz="1200" b="1" dirty="0" err="1" smtClean="0"/>
                        <a:t>Amendment</a:t>
                      </a:r>
                      <a:r>
                        <a:rPr lang="cs-CZ" sz="1200" b="1" dirty="0" smtClean="0"/>
                        <a:t>  (SA)</a:t>
                      </a:r>
                    </a:p>
                    <a:p>
                      <a:r>
                        <a:rPr lang="cs-CZ" sz="1000" dirty="0" smtClean="0"/>
                        <a:t>(úhrada nákladů)</a:t>
                      </a:r>
                      <a:endParaRPr lang="cs-CZ" sz="1000" dirty="0"/>
                    </a:p>
                  </a:txBody>
                  <a:tcPr>
                    <a:solidFill>
                      <a:schemeClr val="accent2">
                        <a:lumMod val="20000"/>
                        <a:lumOff val="80000"/>
                      </a:schemeClr>
                    </a:solidFill>
                  </a:tcPr>
                </a:tc>
                <a:tc>
                  <a:txBody>
                    <a:bodyPr/>
                    <a:lstStyle/>
                    <a:p>
                      <a:r>
                        <a:rPr lang="cs-CZ" sz="1200" b="1" dirty="0" smtClean="0"/>
                        <a:t>Aktualizace</a:t>
                      </a:r>
                      <a:r>
                        <a:rPr lang="cs-CZ" sz="1200" b="1" baseline="0" dirty="0" smtClean="0"/>
                        <a:t> </a:t>
                      </a:r>
                      <a:r>
                        <a:rPr lang="cs-CZ" sz="1200" b="1" dirty="0" err="1" smtClean="0"/>
                        <a:t>Investigator´s</a:t>
                      </a:r>
                      <a:r>
                        <a:rPr lang="cs-CZ" sz="1200" b="1" dirty="0" smtClean="0"/>
                        <a:t> </a:t>
                      </a:r>
                      <a:r>
                        <a:rPr lang="cs-CZ" sz="1200" b="1" dirty="0" err="1" smtClean="0"/>
                        <a:t>Brochure</a:t>
                      </a:r>
                      <a:endParaRPr lang="cs-CZ" sz="1200" b="1" dirty="0"/>
                    </a:p>
                  </a:txBody>
                  <a:tcPr>
                    <a:solidFill>
                      <a:schemeClr val="accent2">
                        <a:lumMod val="20000"/>
                        <a:lumOff val="80000"/>
                      </a:schemeClr>
                    </a:solidFill>
                  </a:tcPr>
                </a:tc>
                <a:tc>
                  <a:txBody>
                    <a:bodyPr/>
                    <a:lstStyle/>
                    <a:p>
                      <a:r>
                        <a:rPr lang="cs-CZ" sz="1200" b="1" dirty="0" smtClean="0"/>
                        <a:t>Informace o zahájení KH</a:t>
                      </a:r>
                      <a:endParaRPr lang="cs-CZ" sz="1200" b="1" dirty="0"/>
                    </a:p>
                  </a:txBody>
                  <a:tcPr>
                    <a:solidFill>
                      <a:schemeClr val="accent2">
                        <a:lumMod val="20000"/>
                        <a:lumOff val="80000"/>
                      </a:schemeClr>
                    </a:solidFill>
                  </a:tcPr>
                </a:tc>
              </a:tr>
              <a:tr h="425629">
                <a:tc>
                  <a:txBody>
                    <a:bodyPr/>
                    <a:lstStyle/>
                    <a:p>
                      <a:r>
                        <a:rPr lang="cs-CZ" sz="1200" b="1" dirty="0" smtClean="0"/>
                        <a:t>Non-</a:t>
                      </a:r>
                      <a:r>
                        <a:rPr lang="cs-CZ" sz="1200" b="1" dirty="0" err="1" smtClean="0"/>
                        <a:t>substantial</a:t>
                      </a:r>
                      <a:r>
                        <a:rPr lang="cs-CZ" sz="1200" b="1" dirty="0" smtClean="0"/>
                        <a:t> </a:t>
                      </a:r>
                      <a:r>
                        <a:rPr lang="cs-CZ" sz="1200" b="1" dirty="0" err="1" smtClean="0"/>
                        <a:t>Amendment</a:t>
                      </a:r>
                      <a:endParaRPr lang="cs-CZ"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000" dirty="0" smtClean="0"/>
                        <a:t>(bez úhrady nákladů)</a:t>
                      </a:r>
                      <a:endParaRPr lang="cs-CZ" sz="1000" dirty="0"/>
                    </a:p>
                  </a:txBody>
                  <a:tcPr>
                    <a:solidFill>
                      <a:schemeClr val="bg1">
                        <a:lumMod val="95000"/>
                      </a:schemeClr>
                    </a:solidFill>
                  </a:tcPr>
                </a:tc>
                <a:tc>
                  <a:txBody>
                    <a:bodyPr/>
                    <a:lstStyle/>
                    <a:p>
                      <a:r>
                        <a:rPr lang="cs-CZ" sz="1200" b="1" dirty="0" smtClean="0"/>
                        <a:t>Hlášení porušení protokolu</a:t>
                      </a:r>
                      <a:endParaRPr lang="cs-CZ" sz="1200" b="1" dirty="0"/>
                    </a:p>
                  </a:txBody>
                  <a:tcPr>
                    <a:solidFill>
                      <a:schemeClr val="bg1">
                        <a:lumMod val="95000"/>
                      </a:schemeClr>
                    </a:solidFill>
                  </a:tcPr>
                </a:tc>
                <a:tc>
                  <a:txBody>
                    <a:bodyPr/>
                    <a:lstStyle/>
                    <a:p>
                      <a:r>
                        <a:rPr lang="cs-CZ" sz="1200" b="1" dirty="0" smtClean="0"/>
                        <a:t>Průběžná zpráva o KH</a:t>
                      </a:r>
                      <a:endParaRPr lang="cs-CZ" sz="1200" b="1" dirty="0"/>
                    </a:p>
                  </a:txBody>
                  <a:tcPr>
                    <a:solidFill>
                      <a:schemeClr val="bg1">
                        <a:lumMod val="95000"/>
                      </a:schemeClr>
                    </a:solidFill>
                  </a:tcPr>
                </a:tc>
              </a:tr>
              <a:tr h="273619">
                <a:tc>
                  <a:txBody>
                    <a:bodyPr/>
                    <a:lstStyle/>
                    <a:p>
                      <a:r>
                        <a:rPr lang="cs-CZ" sz="1200" b="1" dirty="0" smtClean="0"/>
                        <a:t>Nové verze IP/IS</a:t>
                      </a:r>
                      <a:endParaRPr lang="cs-CZ" sz="1200" b="1" dirty="0"/>
                    </a:p>
                  </a:txBody>
                  <a:tcPr>
                    <a:solidFill>
                      <a:schemeClr val="accent2">
                        <a:lumMod val="20000"/>
                        <a:lumOff val="80000"/>
                      </a:schemeClr>
                    </a:solidFill>
                  </a:tcPr>
                </a:tc>
                <a:tc>
                  <a:txBody>
                    <a:bodyPr/>
                    <a:lstStyle/>
                    <a:p>
                      <a:r>
                        <a:rPr lang="cs-CZ" sz="1200" b="1" dirty="0" smtClean="0"/>
                        <a:t>Hlášení závady v jakosti </a:t>
                      </a:r>
                      <a:r>
                        <a:rPr lang="cs-CZ" sz="1200" b="0" dirty="0" smtClean="0"/>
                        <a:t>(</a:t>
                      </a:r>
                      <a:r>
                        <a:rPr lang="cs-CZ" sz="1000" b="0" dirty="0" smtClean="0"/>
                        <a:t>vyžadujeme</a:t>
                      </a:r>
                      <a:r>
                        <a:rPr lang="cs-CZ" sz="1200" b="0" dirty="0" smtClean="0"/>
                        <a:t> </a:t>
                      </a:r>
                      <a:r>
                        <a:rPr lang="cs-CZ" sz="1000" b="0" dirty="0" smtClean="0"/>
                        <a:t>další</a:t>
                      </a:r>
                      <a:r>
                        <a:rPr lang="cs-CZ" sz="1200" b="0" dirty="0" smtClean="0"/>
                        <a:t> </a:t>
                      </a:r>
                      <a:r>
                        <a:rPr lang="cs-CZ" sz="1000" b="0" dirty="0" smtClean="0"/>
                        <a:t>informace</a:t>
                      </a:r>
                      <a:r>
                        <a:rPr lang="cs-CZ" sz="1200" b="0" dirty="0" smtClean="0"/>
                        <a:t>)</a:t>
                      </a:r>
                      <a:endParaRPr lang="cs-CZ" sz="1200" b="1" dirty="0"/>
                    </a:p>
                  </a:txBody>
                  <a:tcPr>
                    <a:solidFill>
                      <a:schemeClr val="accent2">
                        <a:lumMod val="20000"/>
                        <a:lumOff val="80000"/>
                      </a:schemeClr>
                    </a:solidFill>
                  </a:tcPr>
                </a:tc>
                <a:tc>
                  <a:txBody>
                    <a:bodyPr/>
                    <a:lstStyle/>
                    <a:p>
                      <a:r>
                        <a:rPr lang="cs-CZ" sz="1200" b="1" dirty="0" smtClean="0"/>
                        <a:t>DSUR / Hlášení</a:t>
                      </a:r>
                      <a:r>
                        <a:rPr lang="cs-CZ" sz="1200" b="1" baseline="0" dirty="0" smtClean="0"/>
                        <a:t> SUSAR</a:t>
                      </a:r>
                      <a:endParaRPr lang="cs-CZ" sz="1200" b="1" dirty="0"/>
                    </a:p>
                  </a:txBody>
                  <a:tcPr>
                    <a:solidFill>
                      <a:schemeClr val="accent2">
                        <a:lumMod val="20000"/>
                        <a:lumOff val="80000"/>
                      </a:schemeClr>
                    </a:solidFill>
                  </a:tcPr>
                </a:tc>
              </a:tr>
              <a:tr h="456031">
                <a:tc>
                  <a:txBody>
                    <a:bodyPr/>
                    <a:lstStyle/>
                    <a:p>
                      <a:r>
                        <a:rPr lang="cs-CZ" sz="1200" b="1" dirty="0" smtClean="0"/>
                        <a:t>Dodatek IP/IS</a:t>
                      </a:r>
                      <a:endParaRPr lang="cs-CZ" sz="1200" b="1" dirty="0"/>
                    </a:p>
                  </a:txBody>
                  <a:tcPr>
                    <a:solidFill>
                      <a:schemeClr val="bg1">
                        <a:lumMod val="95000"/>
                      </a:schemeClr>
                    </a:solidFill>
                  </a:tcPr>
                </a:tc>
                <a:tc>
                  <a:txBody>
                    <a:bodyPr/>
                    <a:lstStyle/>
                    <a:p>
                      <a:r>
                        <a:rPr lang="cs-CZ" sz="1200" b="1" dirty="0" smtClean="0"/>
                        <a:t>Urgent </a:t>
                      </a:r>
                      <a:r>
                        <a:rPr lang="cs-CZ" sz="1200" b="1" dirty="0" err="1" smtClean="0"/>
                        <a:t>Safety</a:t>
                      </a:r>
                      <a:r>
                        <a:rPr lang="cs-CZ" sz="1200" b="1" dirty="0" smtClean="0"/>
                        <a:t> </a:t>
                      </a:r>
                      <a:r>
                        <a:rPr lang="cs-CZ" sz="1200" b="1" dirty="0" err="1" smtClean="0"/>
                        <a:t>Restriction</a:t>
                      </a:r>
                      <a:endParaRPr lang="cs-CZ" sz="1200" b="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cs-CZ" sz="1000" b="0" dirty="0" smtClean="0"/>
                        <a:t>(vyžadujeme další informace)</a:t>
                      </a:r>
                      <a:endParaRPr lang="cs-CZ" sz="1000" b="1" dirty="0"/>
                    </a:p>
                  </a:txBody>
                  <a:tcPr>
                    <a:solidFill>
                      <a:schemeClr val="bg1">
                        <a:lumMod val="95000"/>
                      </a:schemeClr>
                    </a:solidFill>
                  </a:tcPr>
                </a:tc>
                <a:tc>
                  <a:txBody>
                    <a:bodyPr/>
                    <a:lstStyle/>
                    <a:p>
                      <a:r>
                        <a:rPr lang="cs-CZ" sz="1200" b="1" dirty="0" smtClean="0"/>
                        <a:t>Zpráva o ukončení KH</a:t>
                      </a:r>
                      <a:endParaRPr lang="cs-CZ" sz="1200" b="1" dirty="0"/>
                    </a:p>
                  </a:txBody>
                  <a:tcPr>
                    <a:solidFill>
                      <a:schemeClr val="bg1">
                        <a:lumMod val="95000"/>
                      </a:schemeClr>
                    </a:solidFill>
                  </a:tcPr>
                </a:tc>
              </a:tr>
              <a:tr h="425629">
                <a:tc>
                  <a:txBody>
                    <a:bodyPr/>
                    <a:lstStyle/>
                    <a:p>
                      <a:r>
                        <a:rPr lang="cs-CZ" sz="1200" b="1" dirty="0" smtClean="0"/>
                        <a:t>Dodatky k FD </a:t>
                      </a:r>
                      <a:r>
                        <a:rPr lang="cs-CZ" sz="1000" dirty="0" smtClean="0"/>
                        <a:t>(včetně prodloužení doby exp., stabilitních studií, anal. cert.)</a:t>
                      </a:r>
                      <a:endParaRPr lang="cs-CZ" sz="1000" dirty="0"/>
                    </a:p>
                  </a:txBody>
                  <a:tcPr>
                    <a:solidFill>
                      <a:schemeClr val="accent2">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err="1" smtClean="0"/>
                        <a:t>Dear</a:t>
                      </a:r>
                      <a:r>
                        <a:rPr lang="cs-CZ" sz="1200" b="1" dirty="0" smtClean="0"/>
                        <a:t> </a:t>
                      </a:r>
                      <a:r>
                        <a:rPr lang="cs-CZ" sz="1200" b="1" dirty="0" err="1" smtClean="0"/>
                        <a:t>Doctor</a:t>
                      </a:r>
                      <a:r>
                        <a:rPr lang="cs-CZ" sz="1200" b="1" dirty="0" smtClean="0"/>
                        <a:t> </a:t>
                      </a:r>
                      <a:r>
                        <a:rPr lang="cs-CZ" sz="1200" b="1" dirty="0" err="1" smtClean="0"/>
                        <a:t>Letter</a:t>
                      </a:r>
                      <a:r>
                        <a:rPr lang="cs-CZ" sz="1200" b="1" dirty="0" smtClean="0"/>
                        <a:t>  </a:t>
                      </a:r>
                      <a:r>
                        <a:rPr lang="cs-CZ" sz="1000" b="0" dirty="0" smtClean="0"/>
                        <a:t>(jako non-SA)</a:t>
                      </a:r>
                      <a:endParaRPr lang="cs-CZ" sz="1000" b="1" dirty="0" smtClean="0"/>
                    </a:p>
                  </a:txBody>
                  <a:tcPr>
                    <a:solidFill>
                      <a:schemeClr val="accent2">
                        <a:lumMod val="20000"/>
                        <a:lumOff val="80000"/>
                      </a:schemeClr>
                    </a:solidFill>
                  </a:tcPr>
                </a:tc>
                <a:tc>
                  <a:txBody>
                    <a:bodyPr/>
                    <a:lstStyle/>
                    <a:p>
                      <a:r>
                        <a:rPr lang="cs-CZ" sz="1200" b="1" dirty="0" smtClean="0"/>
                        <a:t>Závěrečná</a:t>
                      </a:r>
                      <a:r>
                        <a:rPr lang="cs-CZ" sz="1200" b="1" baseline="0" dirty="0" smtClean="0"/>
                        <a:t> zpráva o KH</a:t>
                      </a:r>
                      <a:endParaRPr lang="cs-CZ" sz="1200" b="1" dirty="0"/>
                    </a:p>
                  </a:txBody>
                  <a:tcPr>
                    <a:solidFill>
                      <a:schemeClr val="accent2">
                        <a:lumMod val="20000"/>
                        <a:lumOff val="80000"/>
                      </a:schemeClr>
                    </a:solidFill>
                  </a:tcPr>
                </a:tc>
              </a:tr>
              <a:tr h="273619">
                <a:tc>
                  <a:txBody>
                    <a:bodyPr/>
                    <a:lstStyle/>
                    <a:p>
                      <a:r>
                        <a:rPr lang="cs-CZ" sz="1200" b="1" dirty="0" smtClean="0"/>
                        <a:t>Formulář pro celní účely</a:t>
                      </a:r>
                      <a:endParaRPr lang="cs-CZ" sz="1200" b="1" dirty="0"/>
                    </a:p>
                  </a:txBody>
                  <a:tcPr>
                    <a:solidFill>
                      <a:schemeClr val="bg1">
                        <a:lumMod val="95000"/>
                      </a:schemeClr>
                    </a:solidFill>
                  </a:tcPr>
                </a:tc>
                <a:tc>
                  <a:txBody>
                    <a:bodyPr/>
                    <a:lstStyle/>
                    <a:p>
                      <a:r>
                        <a:rPr lang="cs-CZ" sz="1200" b="1" dirty="0" smtClean="0"/>
                        <a:t>Informace o pozastavení KH</a:t>
                      </a:r>
                      <a:endParaRPr lang="cs-CZ" sz="1200" b="1" dirty="0"/>
                    </a:p>
                  </a:txBody>
                  <a:tcPr>
                    <a:solidFill>
                      <a:schemeClr val="bg1">
                        <a:lumMod val="9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err="1" smtClean="0"/>
                        <a:t>Amendovaný</a:t>
                      </a:r>
                      <a:r>
                        <a:rPr lang="cs-CZ" sz="1200" b="1" dirty="0" smtClean="0"/>
                        <a:t> protokol</a:t>
                      </a:r>
                    </a:p>
                  </a:txBody>
                  <a:tcPr>
                    <a:solidFill>
                      <a:schemeClr val="bg1">
                        <a:lumMod val="95000"/>
                      </a:schemeClr>
                    </a:solidFill>
                  </a:tcPr>
                </a:tc>
              </a:tr>
              <a:tr h="456031">
                <a:tc>
                  <a:txBody>
                    <a:bodyPr/>
                    <a:lstStyle/>
                    <a:p>
                      <a:r>
                        <a:rPr lang="cs-CZ" sz="1200" b="1" dirty="0" err="1" smtClean="0"/>
                        <a:t>Dear</a:t>
                      </a:r>
                      <a:r>
                        <a:rPr lang="cs-CZ" sz="1200" b="1" dirty="0" smtClean="0"/>
                        <a:t> </a:t>
                      </a:r>
                      <a:r>
                        <a:rPr lang="cs-CZ" sz="1200" b="1" dirty="0" err="1" smtClean="0"/>
                        <a:t>Doctor</a:t>
                      </a:r>
                      <a:r>
                        <a:rPr lang="cs-CZ" sz="1200" b="1" dirty="0" smtClean="0"/>
                        <a:t> </a:t>
                      </a:r>
                      <a:r>
                        <a:rPr lang="cs-CZ" sz="1200" b="1" dirty="0" err="1" smtClean="0"/>
                        <a:t>Letter</a:t>
                      </a:r>
                      <a:r>
                        <a:rPr lang="cs-CZ" sz="1200" b="1" dirty="0" smtClean="0"/>
                        <a:t>  </a:t>
                      </a:r>
                      <a:r>
                        <a:rPr lang="cs-CZ" sz="1000" b="0" dirty="0" smtClean="0"/>
                        <a:t>(jako SA)</a:t>
                      </a:r>
                      <a:endParaRPr lang="cs-CZ" sz="1000" b="1" dirty="0"/>
                    </a:p>
                  </a:txBody>
                  <a:tcPr>
                    <a:solidFill>
                      <a:schemeClr val="accent2">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Znovuzahájení KH</a:t>
                      </a:r>
                      <a:endParaRPr lang="cs-CZ" sz="1200" b="1" dirty="0"/>
                    </a:p>
                  </a:txBody>
                  <a:tcPr>
                    <a:solidFill>
                      <a:schemeClr val="accent2">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Deník pacienta, dotazníky pro SH, kartičky SH…</a:t>
                      </a:r>
                      <a:endParaRPr lang="cs-CZ" sz="1200" b="1" dirty="0"/>
                    </a:p>
                  </a:txBody>
                  <a:tcPr>
                    <a:solidFill>
                      <a:schemeClr val="accent2">
                        <a:lumMod val="20000"/>
                        <a:lumOff val="80000"/>
                      </a:schemeClr>
                    </a:solidFill>
                  </a:tcPr>
                </a:tc>
              </a:tr>
              <a:tr h="273619">
                <a:tc>
                  <a:txBody>
                    <a:bodyPr/>
                    <a:lstStyle/>
                    <a:p>
                      <a:r>
                        <a:rPr lang="cs-CZ" sz="1200" b="1" dirty="0" smtClean="0"/>
                        <a:t>Změna zadavatele</a:t>
                      </a:r>
                      <a:endParaRPr lang="cs-CZ" sz="1200" b="1" dirty="0"/>
                    </a:p>
                  </a:txBody>
                  <a:tcPr>
                    <a:solidFill>
                      <a:schemeClr val="bg1">
                        <a:lumMod val="95000"/>
                      </a:schemeClr>
                    </a:solidFill>
                  </a:tcPr>
                </a:tc>
                <a:tc>
                  <a:txBody>
                    <a:bodyPr/>
                    <a:lstStyle/>
                    <a:p>
                      <a:r>
                        <a:rPr lang="cs-CZ" sz="1200" b="1" dirty="0" smtClean="0"/>
                        <a:t>Nahlášení úmrtí SH v KH</a:t>
                      </a:r>
                      <a:endParaRPr lang="cs-CZ" sz="1200" b="1" dirty="0"/>
                    </a:p>
                  </a:txBody>
                  <a:tcPr>
                    <a:solidFill>
                      <a:schemeClr val="bg1">
                        <a:lumMod val="95000"/>
                      </a:schemeClr>
                    </a:solidFill>
                  </a:tcPr>
                </a:tc>
                <a:tc>
                  <a:txBody>
                    <a:bodyPr/>
                    <a:lstStyle/>
                    <a:p>
                      <a:r>
                        <a:rPr lang="cs-CZ" sz="1200" b="1" dirty="0" smtClean="0"/>
                        <a:t>Pojistné certifikáty</a:t>
                      </a:r>
                      <a:endParaRPr lang="cs-CZ" sz="1200" b="1" dirty="0"/>
                    </a:p>
                  </a:txBody>
                  <a:tcPr>
                    <a:solidFill>
                      <a:schemeClr val="bg1">
                        <a:lumMod val="95000"/>
                      </a:schemeClr>
                    </a:solidFill>
                  </a:tcPr>
                </a:tc>
              </a:tr>
              <a:tr h="273619">
                <a:tc>
                  <a:txBody>
                    <a:bodyPr/>
                    <a:lstStyle/>
                    <a:p>
                      <a:r>
                        <a:rPr lang="cs-CZ" sz="1200" b="1" dirty="0" smtClean="0"/>
                        <a:t>Změna </a:t>
                      </a:r>
                      <a:r>
                        <a:rPr lang="cs-CZ" sz="1200" b="1" dirty="0" err="1" smtClean="0"/>
                        <a:t>legal</a:t>
                      </a:r>
                      <a:r>
                        <a:rPr lang="cs-CZ" sz="1200" b="1" dirty="0" smtClean="0"/>
                        <a:t> </a:t>
                      </a:r>
                      <a:r>
                        <a:rPr lang="cs-CZ" sz="1200" b="1" dirty="0" err="1" smtClean="0"/>
                        <a:t>representative</a:t>
                      </a:r>
                      <a:endParaRPr lang="cs-CZ" sz="1200" b="1" dirty="0"/>
                    </a:p>
                  </a:txBody>
                  <a:tcPr>
                    <a:solidFill>
                      <a:schemeClr val="bg1">
                        <a:lumMod val="95000"/>
                      </a:schemeClr>
                    </a:solidFill>
                  </a:tcPr>
                </a:tc>
                <a:tc>
                  <a:txBody>
                    <a:bodyPr/>
                    <a:lstStyle/>
                    <a:p>
                      <a:r>
                        <a:rPr lang="cs-CZ" sz="1200" b="1" dirty="0" smtClean="0"/>
                        <a:t>Aktualizované SPC k hodnocenému LP</a:t>
                      </a:r>
                      <a:endParaRPr lang="cs-CZ" sz="1200" b="1" dirty="0"/>
                    </a:p>
                  </a:txBody>
                  <a:tcPr>
                    <a:solidFill>
                      <a:schemeClr val="bg1">
                        <a:lumMod val="95000"/>
                      </a:schemeClr>
                    </a:solidFill>
                  </a:tcPr>
                </a:tc>
                <a:tc>
                  <a:txBody>
                    <a:bodyPr/>
                    <a:lstStyle/>
                    <a:p>
                      <a:r>
                        <a:rPr lang="cs-CZ" sz="1200" b="1" dirty="0" smtClean="0"/>
                        <a:t>Návrhy inzerce, reklamy na KH</a:t>
                      </a:r>
                      <a:endParaRPr lang="cs-CZ" sz="1200" b="1" dirty="0"/>
                    </a:p>
                  </a:txBody>
                  <a:tcPr>
                    <a:solidFill>
                      <a:schemeClr val="bg1">
                        <a:lumMod val="95000"/>
                      </a:schemeClr>
                    </a:solidFill>
                  </a:tcPr>
                </a:tc>
              </a:tr>
              <a:tr h="577640">
                <a:tc>
                  <a:txBody>
                    <a:bodyPr/>
                    <a:lstStyle/>
                    <a:p>
                      <a:r>
                        <a:rPr lang="cs-CZ" sz="1200" b="1" dirty="0" smtClean="0"/>
                        <a:t>Změna značení obalů</a:t>
                      </a:r>
                      <a:endParaRPr lang="cs-CZ" sz="1200" b="1" dirty="0"/>
                    </a:p>
                  </a:txBody>
                  <a:tcPr>
                    <a:solidFill>
                      <a:schemeClr val="accent2">
                        <a:lumMod val="20000"/>
                        <a:lumOff val="80000"/>
                      </a:schemeClr>
                    </a:solidFill>
                  </a:tcPr>
                </a:tc>
                <a:tc>
                  <a:txBody>
                    <a:bodyPr/>
                    <a:lstStyle/>
                    <a:p>
                      <a:endParaRPr lang="cs-CZ" dirty="0"/>
                    </a:p>
                  </a:txBody>
                  <a:tcPr>
                    <a:solidFill>
                      <a:schemeClr val="accent2">
                        <a:lumMod val="20000"/>
                        <a:lumOff val="80000"/>
                      </a:schemeClr>
                    </a:solidFill>
                  </a:tcPr>
                </a:tc>
                <a:tc>
                  <a:txBody>
                    <a:bodyPr/>
                    <a:lstStyle/>
                    <a:p>
                      <a:r>
                        <a:rPr lang="cs-CZ" sz="1200" b="1" dirty="0" smtClean="0"/>
                        <a:t>Změna centra / Nové centrum</a:t>
                      </a:r>
                    </a:p>
                    <a:p>
                      <a:r>
                        <a:rPr lang="cs-CZ" sz="1000" b="0" dirty="0" smtClean="0"/>
                        <a:t>(nutno předložit CTA xml. + tištěnou, podepsanou verzi)</a:t>
                      </a:r>
                      <a:endParaRPr lang="cs-CZ" sz="1000" b="0" dirty="0"/>
                    </a:p>
                  </a:txBody>
                  <a:tcPr>
                    <a:solidFill>
                      <a:schemeClr val="accent2">
                        <a:lumMod val="20000"/>
                        <a:lumOff val="80000"/>
                      </a:schemeClr>
                    </a:solidFill>
                  </a:tcPr>
                </a:tc>
              </a:tr>
              <a:tr h="5776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Aktualizace </a:t>
                      </a:r>
                      <a:r>
                        <a:rPr lang="cs-CZ" sz="1200" b="1" dirty="0" err="1" smtClean="0"/>
                        <a:t>Investigator´s</a:t>
                      </a:r>
                      <a:r>
                        <a:rPr lang="cs-CZ" sz="1200" b="1" dirty="0" smtClean="0"/>
                        <a:t> </a:t>
                      </a:r>
                      <a:r>
                        <a:rPr lang="cs-CZ" sz="1200" b="1" dirty="0" err="1" smtClean="0"/>
                        <a:t>Brochure</a:t>
                      </a:r>
                      <a:endParaRPr lang="cs-CZ" sz="1200" b="1" dirty="0" smtClean="0"/>
                    </a:p>
                    <a:p>
                      <a:r>
                        <a:rPr lang="cs-CZ" sz="1000" dirty="0" smtClean="0"/>
                        <a:t>(jako SA – např. při změně RSI)</a:t>
                      </a:r>
                      <a:endParaRPr lang="cs-CZ" sz="1000" dirty="0"/>
                    </a:p>
                  </a:txBody>
                  <a:tcPr>
                    <a:solidFill>
                      <a:schemeClr val="bg1">
                        <a:lumMod val="95000"/>
                      </a:schemeClr>
                    </a:solidFill>
                  </a:tcPr>
                </a:tc>
                <a:tc>
                  <a:txBody>
                    <a:bodyPr/>
                    <a:lstStyle/>
                    <a:p>
                      <a:endParaRPr lang="cs-CZ" dirty="0"/>
                    </a:p>
                  </a:txBody>
                  <a:tcPr>
                    <a:solidFill>
                      <a:schemeClr val="bg1">
                        <a:lumMod val="95000"/>
                      </a:schemeClr>
                    </a:solidFill>
                  </a:tcPr>
                </a:tc>
                <a:tc>
                  <a:txBody>
                    <a:bodyPr/>
                    <a:lstStyle/>
                    <a:p>
                      <a:r>
                        <a:rPr lang="cs-CZ" sz="1200" b="1" dirty="0" smtClean="0"/>
                        <a:t>Změna zkoušejícího</a:t>
                      </a:r>
                      <a:r>
                        <a:rPr lang="cs-CZ" sz="1200" b="1" baseline="0" dirty="0" smtClean="0"/>
                        <a:t> </a:t>
                      </a:r>
                    </a:p>
                    <a:p>
                      <a:pPr marL="0" marR="0" indent="0" algn="l" defTabSz="914400" rtl="0" eaLnBrk="1" fontAlgn="auto" latinLnBrk="0" hangingPunct="1">
                        <a:lnSpc>
                          <a:spcPct val="100000"/>
                        </a:lnSpc>
                        <a:spcBef>
                          <a:spcPts val="0"/>
                        </a:spcBef>
                        <a:spcAft>
                          <a:spcPts val="0"/>
                        </a:spcAft>
                        <a:buClrTx/>
                        <a:buSzTx/>
                        <a:buFontTx/>
                        <a:buNone/>
                        <a:tabLst/>
                        <a:defRPr/>
                      </a:pPr>
                      <a:r>
                        <a:rPr lang="cs-CZ" sz="1000" b="0" dirty="0" smtClean="0"/>
                        <a:t>(nutno předložit CTA xml. + tištěnou, podepsanou verzi)</a:t>
                      </a:r>
                      <a:endParaRPr lang="cs-CZ" sz="1200" b="1" dirty="0"/>
                    </a:p>
                  </a:txBody>
                  <a:tcPr>
                    <a:solidFill>
                      <a:schemeClr val="bg1">
                        <a:lumMod val="95000"/>
                      </a:schemeClr>
                    </a:solidFill>
                  </a:tcPr>
                </a:tc>
              </a:tr>
              <a:tr h="820856">
                <a:tc>
                  <a:txBody>
                    <a:bodyPr/>
                    <a:lstStyle/>
                    <a:p>
                      <a:r>
                        <a:rPr lang="cs-CZ" sz="1200" b="1" dirty="0" smtClean="0"/>
                        <a:t>Znovuzahájení KH</a:t>
                      </a:r>
                    </a:p>
                    <a:p>
                      <a:r>
                        <a:rPr lang="cs-CZ" sz="1200" b="0" i="1" dirty="0" smtClean="0"/>
                        <a:t>-----</a:t>
                      </a:r>
                      <a:r>
                        <a:rPr lang="cs-CZ" sz="1200" b="1" dirty="0" smtClean="0"/>
                        <a:t> </a:t>
                      </a:r>
                    </a:p>
                    <a:p>
                      <a:r>
                        <a:rPr lang="cs-CZ" sz="1200" b="1" dirty="0" smtClean="0"/>
                        <a:t>Splnění závazného sdělení</a:t>
                      </a:r>
                      <a:r>
                        <a:rPr lang="cs-CZ" sz="1200" b="1" baseline="0" dirty="0" smtClean="0"/>
                        <a:t>                             v povolení/schválení KH</a:t>
                      </a:r>
                      <a:endParaRPr lang="cs-CZ" sz="1200" b="1" dirty="0"/>
                    </a:p>
                  </a:txBody>
                  <a:tcPr>
                    <a:solidFill>
                      <a:schemeClr val="accent2">
                        <a:lumMod val="20000"/>
                        <a:lumOff val="80000"/>
                      </a:schemeClr>
                    </a:solidFill>
                  </a:tcPr>
                </a:tc>
                <a:tc>
                  <a:txBody>
                    <a:bodyPr/>
                    <a:lstStyle/>
                    <a:p>
                      <a:endParaRPr lang="cs-CZ" sz="1200" b="1" dirty="0"/>
                    </a:p>
                  </a:txBody>
                  <a:tcPr>
                    <a:solidFill>
                      <a:schemeClr val="accent2">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200" b="1" dirty="0" smtClean="0"/>
                        <a:t>Změna CRO / kontaktní osoby </a:t>
                      </a:r>
                      <a:r>
                        <a:rPr lang="cs-CZ" sz="1000" b="0" dirty="0" smtClean="0"/>
                        <a:t>(nutno předložit zdůvodnění</a:t>
                      </a:r>
                      <a:r>
                        <a:rPr lang="cs-CZ" sz="1000" b="0" baseline="0" dirty="0" smtClean="0"/>
                        <a:t>, vyjádření původní i nové CRO  + od kdy změna platí, formulář</a:t>
                      </a:r>
                      <a:r>
                        <a:rPr lang="cs-CZ" sz="1000" b="0" dirty="0" smtClean="0"/>
                        <a:t> CTA xml. + tištěnou, podepsanou verzi)</a:t>
                      </a:r>
                      <a:endParaRPr lang="cs-CZ" sz="1200" b="1" dirty="0"/>
                    </a:p>
                  </a:txBody>
                  <a:tcPr>
                    <a:solidFill>
                      <a:schemeClr val="accent2">
                        <a:lumMod val="20000"/>
                        <a:lumOff val="80000"/>
                      </a:schemeClr>
                    </a:solidFill>
                  </a:tcPr>
                </a:tc>
              </a:tr>
              <a:tr h="674517">
                <a:tc>
                  <a:txBody>
                    <a:bodyPr/>
                    <a:lstStyle/>
                    <a:p>
                      <a:endParaRPr lang="cs-CZ" dirty="0"/>
                    </a:p>
                  </a:txBody>
                  <a:tcPr>
                    <a:solidFill>
                      <a:schemeClr val="bg1">
                        <a:lumMod val="95000"/>
                      </a:schemeClr>
                    </a:solidFill>
                  </a:tcPr>
                </a:tc>
                <a:tc>
                  <a:txBody>
                    <a:bodyPr/>
                    <a:lstStyle/>
                    <a:p>
                      <a:endParaRPr lang="cs-CZ" dirty="0"/>
                    </a:p>
                  </a:txBody>
                  <a:tcPr>
                    <a:solidFill>
                      <a:schemeClr val="bg1">
                        <a:lumMod val="95000"/>
                      </a:schemeClr>
                    </a:solidFill>
                  </a:tcPr>
                </a:tc>
                <a:tc>
                  <a:txBody>
                    <a:bodyPr/>
                    <a:lstStyle/>
                    <a:p>
                      <a:r>
                        <a:rPr lang="cs-CZ" sz="1200" b="1" dirty="0" smtClean="0">
                          <a:solidFill>
                            <a:schemeClr val="tx1"/>
                          </a:solidFill>
                        </a:rPr>
                        <a:t>Case Report </a:t>
                      </a:r>
                      <a:r>
                        <a:rPr lang="cs-CZ" sz="1200" b="1" dirty="0" err="1" smtClean="0">
                          <a:solidFill>
                            <a:schemeClr val="tx1"/>
                          </a:solidFill>
                        </a:rPr>
                        <a:t>Form</a:t>
                      </a:r>
                      <a:endParaRPr lang="cs-CZ" sz="1200" b="1" dirty="0">
                        <a:solidFill>
                          <a:schemeClr val="tx1"/>
                        </a:solidFill>
                      </a:endParaRPr>
                    </a:p>
                  </a:txBody>
                  <a:tcPr>
                    <a:solidFill>
                      <a:schemeClr val="bg1">
                        <a:lumMod val="95000"/>
                      </a:schemeClr>
                    </a:solidFill>
                  </a:tcPr>
                </a:tc>
              </a:tr>
            </a:tbl>
          </a:graphicData>
        </a:graphic>
      </p:graphicFrame>
    </p:spTree>
    <p:extLst>
      <p:ext uri="{BB962C8B-B14F-4D97-AF65-F5344CB8AC3E}">
        <p14:creationId xmlns:p14="http://schemas.microsoft.com/office/powerpoint/2010/main" val="3153028814"/>
      </p:ext>
    </p:extLst>
  </p:cSld>
  <p:clrMapOvr>
    <a:masterClrMapping/>
  </p:clrMapOvr>
  <p:transition>
    <p:split/>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1"/>
            <a:ext cx="8229600" cy="630070"/>
          </a:xfrm>
        </p:spPr>
        <p:txBody>
          <a:bodyPr>
            <a:normAutofit/>
          </a:bodyPr>
          <a:lstStyle/>
          <a:p>
            <a:r>
              <a:rPr lang="cs-CZ" u="sng" dirty="0" smtClean="0">
                <a:solidFill>
                  <a:srgbClr val="0070C0"/>
                </a:solidFill>
              </a:rPr>
              <a:t>Odchylky od protokolu</a:t>
            </a:r>
            <a:endParaRPr lang="cs-CZ" u="sng" dirty="0">
              <a:solidFill>
                <a:srgbClr val="0070C0"/>
              </a:solidFill>
            </a:endParaRPr>
          </a:p>
        </p:txBody>
      </p:sp>
      <p:sp>
        <p:nvSpPr>
          <p:cNvPr id="3" name="Content Placeholder 2"/>
          <p:cNvSpPr>
            <a:spLocks noGrp="1"/>
          </p:cNvSpPr>
          <p:nvPr>
            <p:ph idx="1"/>
          </p:nvPr>
        </p:nvSpPr>
        <p:spPr>
          <a:xfrm>
            <a:off x="251520" y="1628800"/>
            <a:ext cx="8435280" cy="4491200"/>
          </a:xfrm>
        </p:spPr>
        <p:txBody>
          <a:bodyPr>
            <a:normAutofit lnSpcReduction="10000"/>
          </a:bodyPr>
          <a:lstStyle/>
          <a:p>
            <a:r>
              <a:rPr lang="cs-CZ" b="1" dirty="0" smtClean="0"/>
              <a:t>Zadavatel odpovědný za nastavení pravidel (SP)</a:t>
            </a:r>
          </a:p>
          <a:p>
            <a:pPr lvl="1">
              <a:buFont typeface="Wingdings" pitchFamily="2" charset="2"/>
              <a:buChar char="Ø"/>
            </a:pPr>
            <a:r>
              <a:rPr lang="cs-CZ" dirty="0" smtClean="0"/>
              <a:t>Jasně daná pravidla pro dané KH, co je závažná odchylka               od protokolu</a:t>
            </a:r>
            <a:r>
              <a:rPr lang="cs-CZ" i="1" dirty="0" smtClean="0"/>
              <a:t> (např. chybné podání LP, podání zakázané léčby, zařazení SH bez jeho souhlasu...)</a:t>
            </a:r>
            <a:endParaRPr lang="cs-CZ" dirty="0" smtClean="0"/>
          </a:p>
          <a:p>
            <a:r>
              <a:rPr lang="cs-CZ" b="1" dirty="0" smtClean="0"/>
              <a:t>Opatření k nápravě </a:t>
            </a:r>
            <a:endParaRPr lang="cs-CZ" dirty="0" smtClean="0"/>
          </a:p>
          <a:p>
            <a:pPr lvl="1">
              <a:buFont typeface="Wingdings" pitchFamily="2" charset="2"/>
              <a:buChar char="Ø"/>
            </a:pPr>
            <a:r>
              <a:rPr lang="cs-CZ" dirty="0" smtClean="0"/>
              <a:t>Např. zajištění léčby SH, další sledování</a:t>
            </a:r>
          </a:p>
          <a:p>
            <a:pPr lvl="1">
              <a:buFont typeface="Wingdings" pitchFamily="2" charset="2"/>
              <a:buChar char="Ø"/>
            </a:pPr>
            <a:r>
              <a:rPr lang="cs-CZ" dirty="0" smtClean="0"/>
              <a:t>Nové proškolení zkoušejícího / studijního týmu</a:t>
            </a:r>
          </a:p>
          <a:p>
            <a:pPr lvl="1">
              <a:buFont typeface="Wingdings" pitchFamily="2" charset="2"/>
              <a:buChar char="Ø"/>
            </a:pPr>
            <a:r>
              <a:rPr lang="cs-CZ" dirty="0" smtClean="0"/>
              <a:t>Výměna zkoušejícího / člena studijního týmu / monitora / ukončení činnosti centra</a:t>
            </a:r>
          </a:p>
          <a:p>
            <a:r>
              <a:rPr lang="cs-CZ" b="1" dirty="0" smtClean="0"/>
              <a:t>Závažná porušení (bezpečnost SH</a:t>
            </a:r>
            <a:r>
              <a:rPr lang="cs-CZ" b="1" smtClean="0"/>
              <a:t>, validita dat)</a:t>
            </a:r>
            <a:endParaRPr lang="cs-CZ" dirty="0" smtClean="0"/>
          </a:p>
          <a:p>
            <a:pPr lvl="1">
              <a:buFont typeface="Wingdings" pitchFamily="2" charset="2"/>
              <a:buChar char="Ø"/>
            </a:pPr>
            <a:r>
              <a:rPr lang="cs-CZ" dirty="0" smtClean="0"/>
              <a:t>Ohlásí zadavatel SÚKL a EK – včetně opatření</a:t>
            </a:r>
          </a:p>
          <a:p>
            <a:pPr lvl="1">
              <a:buFont typeface="Wingdings" pitchFamily="2" charset="2"/>
              <a:buChar char="Ø"/>
            </a:pPr>
            <a:endParaRPr lang="cs-CZ"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a:p>
            <a:endParaRPr lang="cs-CZ" dirty="0"/>
          </a:p>
        </p:txBody>
      </p:sp>
    </p:spTree>
    <p:extLst>
      <p:ext uri="{BB962C8B-B14F-4D97-AF65-F5344CB8AC3E}">
        <p14:creationId xmlns:p14="http://schemas.microsoft.com/office/powerpoint/2010/main" val="3805363033"/>
      </p:ext>
    </p:extLst>
  </p:cSld>
  <p:clrMapOvr>
    <a:masterClrMapping/>
  </p:clrMapOvr>
  <p:transition>
    <p:fade/>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818710"/>
            <a:ext cx="8229600" cy="450049"/>
          </a:xfrm>
        </p:spPr>
        <p:txBody>
          <a:bodyPr>
            <a:noAutofit/>
          </a:bodyPr>
          <a:lstStyle/>
          <a:p>
            <a:r>
              <a:rPr lang="cs-CZ" u="sng" dirty="0" smtClean="0">
                <a:solidFill>
                  <a:srgbClr val="0070C0"/>
                </a:solidFill>
              </a:rPr>
              <a:t>Závady v jakosti</a:t>
            </a:r>
            <a:endParaRPr lang="cs-CZ" u="sng" dirty="0">
              <a:solidFill>
                <a:srgbClr val="0070C0"/>
              </a:solidFill>
            </a:endParaRPr>
          </a:p>
        </p:txBody>
      </p:sp>
      <p:sp>
        <p:nvSpPr>
          <p:cNvPr id="3" name="Content Placeholder 2"/>
          <p:cNvSpPr>
            <a:spLocks noGrp="1"/>
          </p:cNvSpPr>
          <p:nvPr>
            <p:ph idx="1"/>
          </p:nvPr>
        </p:nvSpPr>
        <p:spPr>
          <a:xfrm>
            <a:off x="251520" y="1358770"/>
            <a:ext cx="8435280" cy="5040560"/>
          </a:xfrm>
        </p:spPr>
        <p:txBody>
          <a:bodyPr>
            <a:normAutofit/>
          </a:bodyPr>
          <a:lstStyle/>
          <a:p>
            <a:r>
              <a:rPr lang="cs-CZ" sz="2600" b="1" dirty="0" smtClean="0"/>
              <a:t>Zadavatel – odpovědný za nahlášení závady v jakosti LP - </a:t>
            </a:r>
            <a:r>
              <a:rPr lang="cs-CZ" sz="2600" b="1" dirty="0" smtClean="0">
                <a:solidFill>
                  <a:srgbClr val="0070C0"/>
                </a:solidFill>
              </a:rPr>
              <a:t>hlásí neprodleně!</a:t>
            </a:r>
          </a:p>
          <a:p>
            <a:r>
              <a:rPr lang="cs-CZ" sz="2600" dirty="0"/>
              <a:t>Nastavení pravidel pro hlášení závad v jakosti z KH </a:t>
            </a:r>
            <a:r>
              <a:rPr lang="cs-CZ" sz="2600" b="1" dirty="0"/>
              <a:t>(SP)</a:t>
            </a:r>
          </a:p>
          <a:p>
            <a:r>
              <a:rPr lang="cs-CZ" sz="2600" b="1" dirty="0" smtClean="0"/>
              <a:t>Hlášení na </a:t>
            </a:r>
            <a:r>
              <a:rPr lang="cs-CZ" sz="2600" b="1" dirty="0"/>
              <a:t>SÚKL </a:t>
            </a:r>
            <a:endParaRPr lang="cs-CZ" sz="2600" b="1" dirty="0" smtClean="0"/>
          </a:p>
          <a:p>
            <a:pPr lvl="1">
              <a:buFont typeface="Wingdings" panose="05000000000000000000" pitchFamily="2" charset="2"/>
              <a:buChar char="Ø"/>
            </a:pPr>
            <a:r>
              <a:rPr lang="cs-CZ" b="1" u="sng" dirty="0" smtClean="0"/>
              <a:t>Odd. závad v jakos</a:t>
            </a:r>
            <a:r>
              <a:rPr lang="cs-CZ" b="1" dirty="0" smtClean="0"/>
              <a:t>ti – pokyn UST-15</a:t>
            </a:r>
          </a:p>
          <a:p>
            <a:pPr marL="457200" lvl="1" indent="0">
              <a:buNone/>
            </a:pPr>
            <a:r>
              <a:rPr lang="cs-CZ" b="1" dirty="0" smtClean="0">
                <a:solidFill>
                  <a:srgbClr val="0070C0"/>
                </a:solidFill>
                <a:hlinkClick r:id="rId2"/>
              </a:rPr>
              <a:t>www.sukl.cz</a:t>
            </a:r>
            <a:r>
              <a:rPr lang="cs-CZ" b="1" dirty="0" smtClean="0">
                <a:solidFill>
                  <a:srgbClr val="0070C0"/>
                </a:solidFill>
              </a:rPr>
              <a:t> – </a:t>
            </a:r>
            <a:r>
              <a:rPr lang="cs-CZ" b="1" dirty="0" err="1" smtClean="0">
                <a:solidFill>
                  <a:srgbClr val="0070C0"/>
                </a:solidFill>
              </a:rPr>
              <a:t>sukl</a:t>
            </a:r>
            <a:r>
              <a:rPr lang="cs-CZ" b="1" dirty="0" smtClean="0">
                <a:solidFill>
                  <a:srgbClr val="0070C0"/>
                </a:solidFill>
              </a:rPr>
              <a:t> – obecné pokyny a formuláře  - UST-15</a:t>
            </a:r>
          </a:p>
          <a:p>
            <a:pPr lvl="1">
              <a:buFont typeface="Wingdings" panose="05000000000000000000" pitchFamily="2" charset="2"/>
              <a:buChar char="Ø"/>
            </a:pPr>
            <a:r>
              <a:rPr lang="cs-CZ" b="1" u="sng" dirty="0" smtClean="0"/>
              <a:t>Odd. KH </a:t>
            </a:r>
            <a:r>
              <a:rPr lang="cs-CZ" b="1" dirty="0" smtClean="0"/>
              <a:t>– hlásit k danému KH (identifikace </a:t>
            </a:r>
            <a:r>
              <a:rPr lang="cs-CZ" b="1" dirty="0" err="1" smtClean="0"/>
              <a:t>EudraCT</a:t>
            </a:r>
            <a:r>
              <a:rPr lang="cs-CZ" b="1" dirty="0" smtClean="0"/>
              <a:t> čísla nebo </a:t>
            </a:r>
            <a:r>
              <a:rPr lang="cs-CZ" b="1" dirty="0" err="1" smtClean="0"/>
              <a:t>sp.zn</a:t>
            </a:r>
            <a:r>
              <a:rPr lang="cs-CZ" b="1" dirty="0" smtClean="0"/>
              <a:t>. SÚKL)</a:t>
            </a:r>
            <a:endParaRPr lang="cs-CZ" dirty="0" smtClean="0"/>
          </a:p>
          <a:p>
            <a:pPr lvl="2"/>
            <a:r>
              <a:rPr lang="cs-CZ" dirty="0" smtClean="0"/>
              <a:t>Co se stalo, jaký to může mít dopad na SH, proč k tomu došlo</a:t>
            </a:r>
          </a:p>
          <a:p>
            <a:pPr lvl="2"/>
            <a:r>
              <a:rPr lang="cs-CZ" dirty="0" smtClean="0"/>
              <a:t>Okamžitá opatření k zajištění bezpečnosti SH, opatření k nápravě </a:t>
            </a:r>
          </a:p>
          <a:p>
            <a:pPr lvl="2"/>
            <a:r>
              <a:rPr lang="cs-CZ" dirty="0" smtClean="0"/>
              <a:t>Zajištění informovanosti zkoušejících a SH</a:t>
            </a:r>
          </a:p>
          <a:p>
            <a:pPr lvl="2"/>
            <a:r>
              <a:rPr lang="cs-CZ" dirty="0" smtClean="0"/>
              <a:t>Popis současného stavu KH a dopadu na jeho průběh</a:t>
            </a:r>
          </a:p>
          <a:p>
            <a:pPr lvl="1">
              <a:buFont typeface="Wingdings" pitchFamily="2" charset="2"/>
              <a:buChar char="Ø"/>
            </a:pPr>
            <a:endParaRPr lang="cs-CZ"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a:p>
            <a:endParaRPr lang="cs-CZ" dirty="0"/>
          </a:p>
        </p:txBody>
      </p:sp>
    </p:spTree>
    <p:extLst>
      <p:ext uri="{BB962C8B-B14F-4D97-AF65-F5344CB8AC3E}">
        <p14:creationId xmlns:p14="http://schemas.microsoft.com/office/powerpoint/2010/main" val="1432055972"/>
      </p:ext>
    </p:extLst>
  </p:cSld>
  <p:clrMapOvr>
    <a:masterClrMapping/>
  </p:clrMapOvr>
  <p:transition>
    <p:fade/>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08721"/>
            <a:ext cx="8229600" cy="585064"/>
          </a:xfrm>
        </p:spPr>
        <p:txBody>
          <a:bodyPr>
            <a:normAutofit/>
          </a:bodyPr>
          <a:lstStyle/>
          <a:p>
            <a:r>
              <a:rPr lang="cs-CZ" u="sng" dirty="0" smtClean="0">
                <a:solidFill>
                  <a:srgbClr val="0070C0"/>
                </a:solidFill>
              </a:rPr>
              <a:t>Urgent </a:t>
            </a:r>
            <a:r>
              <a:rPr lang="cs-CZ" u="sng" dirty="0" err="1" smtClean="0">
                <a:solidFill>
                  <a:srgbClr val="0070C0"/>
                </a:solidFill>
              </a:rPr>
              <a:t>Safety</a:t>
            </a:r>
            <a:r>
              <a:rPr lang="cs-CZ" u="sng" dirty="0" smtClean="0">
                <a:solidFill>
                  <a:srgbClr val="0070C0"/>
                </a:solidFill>
              </a:rPr>
              <a:t> </a:t>
            </a:r>
            <a:r>
              <a:rPr lang="cs-CZ" u="sng" dirty="0" err="1" smtClean="0">
                <a:solidFill>
                  <a:srgbClr val="0070C0"/>
                </a:solidFill>
              </a:rPr>
              <a:t>Restriction</a:t>
            </a:r>
            <a:endParaRPr lang="cs-CZ" u="sng" dirty="0">
              <a:solidFill>
                <a:srgbClr val="0070C0"/>
              </a:solidFill>
            </a:endParaRPr>
          </a:p>
        </p:txBody>
      </p:sp>
      <p:sp>
        <p:nvSpPr>
          <p:cNvPr id="3" name="Content Placeholder 2"/>
          <p:cNvSpPr>
            <a:spLocks noGrp="1"/>
          </p:cNvSpPr>
          <p:nvPr>
            <p:ph idx="1"/>
          </p:nvPr>
        </p:nvSpPr>
        <p:spPr>
          <a:xfrm>
            <a:off x="251520" y="1628800"/>
            <a:ext cx="8435280" cy="4626215"/>
          </a:xfrm>
        </p:spPr>
        <p:txBody>
          <a:bodyPr>
            <a:normAutofit fontScale="92500"/>
          </a:bodyPr>
          <a:lstStyle/>
          <a:p>
            <a:r>
              <a:rPr lang="cs-CZ" sz="2600" b="1" dirty="0" smtClean="0"/>
              <a:t>Zadavatel odpovědný za nastavení pravidel (SP)</a:t>
            </a:r>
          </a:p>
          <a:p>
            <a:r>
              <a:rPr lang="cs-CZ" sz="2600" b="1" dirty="0" smtClean="0"/>
              <a:t>Hlášení SÚKL a EK </a:t>
            </a:r>
            <a:r>
              <a:rPr lang="cs-CZ" sz="2600" dirty="0" smtClean="0"/>
              <a:t>– neprodleně, telefonicky či mailem…</a:t>
            </a:r>
            <a:endParaRPr lang="cs-CZ" sz="2200" dirty="0" smtClean="0"/>
          </a:p>
          <a:p>
            <a:pPr lvl="1">
              <a:buFont typeface="Wingdings" pitchFamily="2" charset="2"/>
              <a:buChar char="Ø"/>
            </a:pPr>
            <a:r>
              <a:rPr lang="cs-CZ" dirty="0" smtClean="0"/>
              <a:t>Popis bezpečnostních opatření, důvod, plán zajištění</a:t>
            </a:r>
          </a:p>
          <a:p>
            <a:pPr lvl="1">
              <a:buFont typeface="Wingdings" pitchFamily="2" charset="2"/>
              <a:buChar char="Ø"/>
            </a:pPr>
            <a:r>
              <a:rPr lang="cs-CZ" dirty="0" smtClean="0"/>
              <a:t>Popis současného stavu KH (počet center / zařazených SH/ počet SH na léčbě…)</a:t>
            </a:r>
          </a:p>
          <a:p>
            <a:pPr lvl="1">
              <a:buFont typeface="Wingdings" pitchFamily="2" charset="2"/>
              <a:buChar char="Ø"/>
            </a:pPr>
            <a:r>
              <a:rPr lang="cs-CZ" dirty="0" smtClean="0"/>
              <a:t>Popis zajištění informovanosti zkoušejících či SH</a:t>
            </a:r>
          </a:p>
          <a:p>
            <a:pPr lvl="2">
              <a:buFont typeface="Wingdings" pitchFamily="2" charset="2"/>
              <a:buChar char="Ø"/>
            </a:pPr>
            <a:r>
              <a:rPr lang="cs-CZ" dirty="0" err="1" smtClean="0"/>
              <a:t>Dear</a:t>
            </a:r>
            <a:r>
              <a:rPr lang="cs-CZ" dirty="0" smtClean="0"/>
              <a:t> </a:t>
            </a:r>
            <a:r>
              <a:rPr lang="cs-CZ" dirty="0" err="1" smtClean="0"/>
              <a:t>Doctor</a:t>
            </a:r>
            <a:r>
              <a:rPr lang="cs-CZ" dirty="0" smtClean="0"/>
              <a:t> </a:t>
            </a:r>
            <a:r>
              <a:rPr lang="cs-CZ" dirty="0" err="1" smtClean="0"/>
              <a:t>Letter</a:t>
            </a:r>
            <a:r>
              <a:rPr lang="cs-CZ" dirty="0" smtClean="0"/>
              <a:t> /</a:t>
            </a:r>
            <a:r>
              <a:rPr lang="cs-CZ" dirty="0" err="1" smtClean="0"/>
              <a:t>Dear</a:t>
            </a:r>
            <a:r>
              <a:rPr lang="cs-CZ" dirty="0" smtClean="0"/>
              <a:t> </a:t>
            </a:r>
            <a:r>
              <a:rPr lang="cs-CZ" dirty="0" err="1" smtClean="0"/>
              <a:t>Investigator</a:t>
            </a:r>
            <a:r>
              <a:rPr lang="cs-CZ" dirty="0" smtClean="0"/>
              <a:t> </a:t>
            </a:r>
            <a:r>
              <a:rPr lang="cs-CZ" dirty="0" err="1" smtClean="0"/>
              <a:t>Letter</a:t>
            </a:r>
            <a:endParaRPr lang="cs-CZ" dirty="0" smtClean="0"/>
          </a:p>
          <a:p>
            <a:pPr lvl="2">
              <a:buFont typeface="Wingdings" pitchFamily="2" charset="2"/>
              <a:buChar char="Ø"/>
            </a:pPr>
            <a:r>
              <a:rPr lang="cs-CZ" dirty="0" smtClean="0"/>
              <a:t>Dodatek k informacím pro pacienta</a:t>
            </a:r>
          </a:p>
          <a:p>
            <a:pPr lvl="1">
              <a:buFont typeface="Wingdings" pitchFamily="2" charset="2"/>
              <a:buChar char="Ø"/>
            </a:pPr>
            <a:r>
              <a:rPr lang="cs-CZ" dirty="0" smtClean="0"/>
              <a:t>Nápravná opatření , je-li aplikovatelné</a:t>
            </a:r>
          </a:p>
          <a:p>
            <a:r>
              <a:rPr lang="cs-CZ" sz="2600" b="1" dirty="0" smtClean="0"/>
              <a:t>Podstatný dodatek – podléhá náhradě výdajů</a:t>
            </a:r>
          </a:p>
          <a:p>
            <a:r>
              <a:rPr lang="cs-CZ" sz="3200" b="1" dirty="0"/>
              <a:t>Sankce </a:t>
            </a:r>
            <a:r>
              <a:rPr lang="cs-CZ" i="1" dirty="0">
                <a:solidFill>
                  <a:srgbClr val="0070C0"/>
                </a:solidFill>
              </a:rPr>
              <a:t>(§ 105 odst. 6, </a:t>
            </a:r>
            <a:r>
              <a:rPr lang="cs-CZ" i="1" dirty="0" smtClean="0">
                <a:solidFill>
                  <a:srgbClr val="0070C0"/>
                </a:solidFill>
              </a:rPr>
              <a:t>e) </a:t>
            </a:r>
            <a:r>
              <a:rPr lang="cs-CZ" i="1" dirty="0" err="1">
                <a:solidFill>
                  <a:srgbClr val="0070C0"/>
                </a:solidFill>
              </a:rPr>
              <a:t>ZoL</a:t>
            </a:r>
            <a:r>
              <a:rPr lang="cs-CZ" i="1" dirty="0">
                <a:solidFill>
                  <a:srgbClr val="0070C0"/>
                </a:solidFill>
              </a:rPr>
              <a:t>) </a:t>
            </a:r>
            <a:r>
              <a:rPr lang="cs-CZ" dirty="0"/>
              <a:t>až </a:t>
            </a:r>
            <a:r>
              <a:rPr lang="cs-CZ" dirty="0" smtClean="0"/>
              <a:t>5 </a:t>
            </a:r>
            <a:r>
              <a:rPr lang="cs-CZ" dirty="0"/>
              <a:t>mil. Kč za nedodržení</a:t>
            </a:r>
            <a:endParaRPr lang="cs-CZ" b="1" dirty="0"/>
          </a:p>
          <a:p>
            <a:endParaRPr lang="cs-CZ"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a:p>
            <a:endParaRPr lang="cs-CZ" dirty="0"/>
          </a:p>
        </p:txBody>
      </p:sp>
    </p:spTree>
    <p:extLst>
      <p:ext uri="{BB962C8B-B14F-4D97-AF65-F5344CB8AC3E}">
        <p14:creationId xmlns:p14="http://schemas.microsoft.com/office/powerpoint/2010/main" val="3514295499"/>
      </p:ext>
    </p:extLst>
  </p:cSld>
  <p:clrMapOvr>
    <a:masterClrMapping/>
  </p:clrMapOvr>
  <p:transition>
    <p:fade/>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6525" y="908720"/>
            <a:ext cx="8229600" cy="675075"/>
          </a:xfrm>
        </p:spPr>
        <p:txBody>
          <a:bodyPr>
            <a:normAutofit/>
          </a:bodyPr>
          <a:lstStyle/>
          <a:p>
            <a:r>
              <a:rPr lang="cs-CZ" u="sng" dirty="0" smtClean="0">
                <a:solidFill>
                  <a:srgbClr val="0070C0"/>
                </a:solidFill>
              </a:rPr>
              <a:t>Porušení podmínek KH uvedených v povolení</a:t>
            </a:r>
            <a:endParaRPr lang="cs-CZ" u="sng" dirty="0">
              <a:solidFill>
                <a:srgbClr val="0070C0"/>
              </a:solidFill>
            </a:endParaRPr>
          </a:p>
        </p:txBody>
      </p:sp>
      <p:sp>
        <p:nvSpPr>
          <p:cNvPr id="3" name="Content Placeholder 2"/>
          <p:cNvSpPr>
            <a:spLocks noGrp="1"/>
          </p:cNvSpPr>
          <p:nvPr>
            <p:ph idx="1"/>
          </p:nvPr>
        </p:nvSpPr>
        <p:spPr>
          <a:xfrm>
            <a:off x="206515" y="1673805"/>
            <a:ext cx="8775975" cy="4725525"/>
          </a:xfrm>
        </p:spPr>
        <p:txBody>
          <a:bodyPr>
            <a:normAutofit lnSpcReduction="10000"/>
          </a:bodyPr>
          <a:lstStyle/>
          <a:p>
            <a:r>
              <a:rPr lang="cs-CZ" sz="2600" b="1" dirty="0" smtClean="0"/>
              <a:t>SÚKL</a:t>
            </a:r>
            <a:r>
              <a:rPr lang="cs-CZ" sz="2600" dirty="0" smtClean="0"/>
              <a:t> – </a:t>
            </a:r>
            <a:r>
              <a:rPr lang="cs-CZ" sz="2600" b="1" dirty="0" smtClean="0"/>
              <a:t>pozastaví</a:t>
            </a:r>
            <a:r>
              <a:rPr lang="cs-CZ" sz="2600" dirty="0" smtClean="0"/>
              <a:t> nebo </a:t>
            </a:r>
            <a:r>
              <a:rPr lang="cs-CZ" sz="2600" b="1" dirty="0" smtClean="0"/>
              <a:t>ukončí KH</a:t>
            </a:r>
          </a:p>
          <a:p>
            <a:pPr lvl="1">
              <a:buFont typeface="Wingdings" pitchFamily="2" charset="2"/>
              <a:buChar char="Ø"/>
            </a:pPr>
            <a:r>
              <a:rPr lang="cs-CZ" sz="2200" b="1" dirty="0" smtClean="0"/>
              <a:t>Nedodržování podmínek povolení</a:t>
            </a:r>
            <a:r>
              <a:rPr lang="cs-CZ" sz="2200" dirty="0" smtClean="0"/>
              <a:t>, které může ohrozit bezpečnost SH </a:t>
            </a:r>
            <a:r>
              <a:rPr lang="cs-CZ" sz="2200" i="1" dirty="0" smtClean="0"/>
              <a:t>(nedodržení závazného sdělení; změny výroby LP bez schválení; nedodržování protokolu...) </a:t>
            </a:r>
            <a:endParaRPr lang="cs-CZ" sz="2200" dirty="0" smtClean="0"/>
          </a:p>
          <a:p>
            <a:pPr lvl="1">
              <a:buFont typeface="Wingdings" pitchFamily="2" charset="2"/>
              <a:buChar char="Ø"/>
            </a:pPr>
            <a:r>
              <a:rPr lang="cs-CZ" sz="2200" b="1" dirty="0" smtClean="0"/>
              <a:t>Zjištění nových skutečností, </a:t>
            </a:r>
            <a:r>
              <a:rPr lang="cs-CZ" sz="2200" dirty="0" smtClean="0"/>
              <a:t>které mohou ohrozit bezpečnost SH </a:t>
            </a:r>
            <a:r>
              <a:rPr lang="cs-CZ" sz="2200" i="1" dirty="0" smtClean="0"/>
              <a:t>(nepřijatelné NÚ, nová preklinická či klinická data z jiných KH)</a:t>
            </a:r>
            <a:endParaRPr lang="cs-CZ" sz="2200" dirty="0" smtClean="0"/>
          </a:p>
          <a:p>
            <a:pPr lvl="1">
              <a:buFont typeface="Wingdings" pitchFamily="2" charset="2"/>
              <a:buChar char="Ø"/>
            </a:pPr>
            <a:r>
              <a:rPr lang="cs-CZ" sz="2200" b="1" dirty="0" smtClean="0"/>
              <a:t>Ohrožení validity dat </a:t>
            </a:r>
            <a:r>
              <a:rPr lang="cs-CZ" sz="2200" i="1" dirty="0" smtClean="0"/>
              <a:t>(opakované porušování protokolu, nedodržování zásad SKP, časté a opakované opravy výsledků, chybí zdrojová dokumentace...)</a:t>
            </a:r>
            <a:endParaRPr lang="cs-CZ" sz="2200" b="1" dirty="0" smtClean="0"/>
          </a:p>
          <a:p>
            <a:r>
              <a:rPr lang="cs-CZ" sz="2600" b="1" dirty="0" smtClean="0"/>
              <a:t>SÚKL informuje předem zadavatele a vyžádá si jeho stanovisko</a:t>
            </a:r>
          </a:p>
          <a:p>
            <a:r>
              <a:rPr lang="cs-CZ" sz="2600" b="1" dirty="0" smtClean="0"/>
              <a:t>SÚKL o pozastavení nebo ukončení KH neprodleně informuje EK + info na web a do EudraCT databáze</a:t>
            </a:r>
            <a:endParaRPr lang="cs-CZ" sz="2600" b="1"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a:p>
            <a:endParaRPr lang="cs-CZ" dirty="0"/>
          </a:p>
        </p:txBody>
      </p:sp>
    </p:spTree>
    <p:extLst>
      <p:ext uri="{BB962C8B-B14F-4D97-AF65-F5344CB8AC3E}">
        <p14:creationId xmlns:p14="http://schemas.microsoft.com/office/powerpoint/2010/main" val="160397515"/>
      </p:ext>
    </p:extLst>
  </p:cSld>
  <p:clrMapOvr>
    <a:masterClrMapping/>
  </p:clrMapOvr>
  <p:transition>
    <p:fade/>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530" y="728700"/>
            <a:ext cx="8229600" cy="675075"/>
          </a:xfrm>
        </p:spPr>
        <p:txBody>
          <a:bodyPr>
            <a:normAutofit/>
          </a:bodyPr>
          <a:lstStyle/>
          <a:p>
            <a:r>
              <a:rPr lang="cs-CZ" u="sng" dirty="0" smtClean="0">
                <a:solidFill>
                  <a:srgbClr val="0070C0"/>
                </a:solidFill>
              </a:rPr>
              <a:t>Odvolání souhlasného stanoviska EK</a:t>
            </a:r>
            <a:endParaRPr lang="cs-CZ" u="sng" dirty="0">
              <a:solidFill>
                <a:srgbClr val="0070C0"/>
              </a:solidFill>
            </a:endParaRPr>
          </a:p>
        </p:txBody>
      </p:sp>
      <p:sp>
        <p:nvSpPr>
          <p:cNvPr id="3" name="Content Placeholder 2"/>
          <p:cNvSpPr>
            <a:spLocks noGrp="1"/>
          </p:cNvSpPr>
          <p:nvPr>
            <p:ph idx="1"/>
          </p:nvPr>
        </p:nvSpPr>
        <p:spPr>
          <a:xfrm>
            <a:off x="206515" y="1403775"/>
            <a:ext cx="8775975" cy="4995555"/>
          </a:xfrm>
        </p:spPr>
        <p:txBody>
          <a:bodyPr>
            <a:normAutofit fontScale="92500" lnSpcReduction="10000"/>
          </a:bodyPr>
          <a:lstStyle/>
          <a:p>
            <a:r>
              <a:rPr lang="cs-CZ" sz="2600" b="1" dirty="0" smtClean="0"/>
              <a:t>MEK – ukončení KH v ČR</a:t>
            </a:r>
          </a:p>
          <a:p>
            <a:r>
              <a:rPr lang="cs-CZ" sz="2600" b="1" dirty="0" smtClean="0"/>
              <a:t>LEK – ukončení KH v daném centru </a:t>
            </a:r>
          </a:p>
          <a:p>
            <a:r>
              <a:rPr lang="cs-CZ" sz="2600" b="1" dirty="0" smtClean="0"/>
              <a:t>EK </a:t>
            </a:r>
            <a:r>
              <a:rPr lang="cs-CZ" sz="2600" dirty="0" smtClean="0"/>
              <a:t>předem informuje zadavatele a vyžádá si jeho stanovisko,  případně stanovisko zkoušejícího, v případě MEK i stanovisko ostatních LEK </a:t>
            </a:r>
            <a:r>
              <a:rPr lang="cs-CZ" sz="2600" i="1" dirty="0" smtClean="0"/>
              <a:t>(vyjma situací, kdy je bezprostředně ohrožena bezpečnost SH)</a:t>
            </a:r>
          </a:p>
          <a:p>
            <a:r>
              <a:rPr lang="cs-CZ" sz="2600" b="1" dirty="0" smtClean="0"/>
              <a:t>EK o odvolání souhlasného stanoviska neprodleně písemně informuje zkoušejícího, zadavatele a SÚKL – včetně uvedení důvodu</a:t>
            </a:r>
          </a:p>
          <a:p>
            <a:r>
              <a:rPr lang="cs-CZ" sz="2600" b="1" dirty="0" smtClean="0"/>
              <a:t>Odvolání </a:t>
            </a:r>
            <a:r>
              <a:rPr lang="cs-CZ" sz="2600" dirty="0" smtClean="0"/>
              <a:t>obsahuje – identifikaci KH, důvod odvolání souhlasu, opatření k ukončení KH (např. zajištění další léčby SH, jedná-li se</a:t>
            </a:r>
            <a:br>
              <a:rPr lang="cs-CZ" sz="2600" dirty="0" smtClean="0"/>
            </a:br>
            <a:r>
              <a:rPr lang="cs-CZ" sz="2600" dirty="0" smtClean="0"/>
              <a:t>o bezpečnostní důvody), datum odvolání souhlasu</a:t>
            </a:r>
            <a:endParaRPr lang="cs-CZ" sz="2600" b="1" dirty="0" smtClean="0"/>
          </a:p>
          <a:p>
            <a:r>
              <a:rPr lang="cs-CZ" sz="2600" dirty="0" smtClean="0"/>
              <a:t>SÚKL zadá info na web a do EudraCT databáze</a:t>
            </a:r>
            <a:endParaRPr lang="cs-CZ" sz="2600"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a:p>
            <a:endParaRPr lang="cs-CZ" dirty="0"/>
          </a:p>
        </p:txBody>
      </p:sp>
    </p:spTree>
    <p:extLst>
      <p:ext uri="{BB962C8B-B14F-4D97-AF65-F5344CB8AC3E}">
        <p14:creationId xmlns:p14="http://schemas.microsoft.com/office/powerpoint/2010/main" val="3138870347"/>
      </p:ext>
    </p:extLst>
  </p:cSld>
  <p:clrMapOvr>
    <a:masterClrMapping/>
  </p:clrMapOvr>
  <p:transition>
    <p:fade/>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515" y="908720"/>
            <a:ext cx="8820980" cy="630070"/>
          </a:xfrm>
        </p:spPr>
        <p:txBody>
          <a:bodyPr>
            <a:noAutofit/>
          </a:bodyPr>
          <a:lstStyle/>
          <a:p>
            <a:r>
              <a:rPr lang="cs-CZ" u="sng" dirty="0" smtClean="0">
                <a:solidFill>
                  <a:srgbClr val="0070C0"/>
                </a:solidFill>
              </a:rPr>
              <a:t>Přerušení KH nebo předčasné ukončení zkoušejícím</a:t>
            </a:r>
            <a:endParaRPr lang="cs-CZ" u="sng" dirty="0">
              <a:solidFill>
                <a:srgbClr val="0070C0"/>
              </a:solidFill>
            </a:endParaRPr>
          </a:p>
        </p:txBody>
      </p:sp>
      <p:sp>
        <p:nvSpPr>
          <p:cNvPr id="3" name="Content Placeholder 2"/>
          <p:cNvSpPr>
            <a:spLocks noGrp="1"/>
          </p:cNvSpPr>
          <p:nvPr>
            <p:ph idx="1"/>
          </p:nvPr>
        </p:nvSpPr>
        <p:spPr>
          <a:xfrm>
            <a:off x="431540" y="1763815"/>
            <a:ext cx="8229600" cy="4365485"/>
          </a:xfrm>
        </p:spPr>
        <p:txBody>
          <a:bodyPr/>
          <a:lstStyle/>
          <a:p>
            <a:r>
              <a:rPr lang="cs-CZ" b="1" dirty="0" smtClean="0"/>
              <a:t>Pokud je ohrožena bezpečnost SH</a:t>
            </a:r>
          </a:p>
          <a:p>
            <a:pPr lvl="1">
              <a:buFont typeface="Wingdings" pitchFamily="2" charset="2"/>
              <a:buChar char="Ø"/>
            </a:pPr>
            <a:r>
              <a:rPr lang="cs-CZ" dirty="0" smtClean="0"/>
              <a:t>Zkoušející předčasně ukončí či přeruší KH bezprostředně</a:t>
            </a:r>
            <a:br>
              <a:rPr lang="cs-CZ" dirty="0" smtClean="0"/>
            </a:br>
            <a:r>
              <a:rPr lang="cs-CZ" dirty="0" smtClean="0"/>
              <a:t>a okamžitě učiní opatření pro zajištění bezpečnosti SH</a:t>
            </a:r>
          </a:p>
          <a:p>
            <a:pPr lvl="1">
              <a:buFont typeface="Wingdings" pitchFamily="2" charset="2"/>
              <a:buChar char="Ø"/>
            </a:pPr>
            <a:r>
              <a:rPr lang="cs-CZ" dirty="0" smtClean="0"/>
              <a:t>Informuje zadavatele, EK a SÚKL</a:t>
            </a:r>
          </a:p>
          <a:p>
            <a:pPr lvl="1">
              <a:buFont typeface="Wingdings" pitchFamily="2" charset="2"/>
              <a:buChar char="Ø"/>
            </a:pPr>
            <a:r>
              <a:rPr lang="cs-CZ" dirty="0" smtClean="0"/>
              <a:t>Zadavateli a EK poskytne podrobné písemné vysvětlení</a:t>
            </a:r>
          </a:p>
          <a:p>
            <a:r>
              <a:rPr lang="cs-CZ" b="1" dirty="0" smtClean="0"/>
              <a:t>V případě nových skutečností, které by mohly ohrozit SH či výsledky KH</a:t>
            </a:r>
          </a:p>
          <a:p>
            <a:pPr lvl="1">
              <a:buFont typeface="Wingdings" pitchFamily="2" charset="2"/>
              <a:buChar char="Ø"/>
            </a:pPr>
            <a:r>
              <a:rPr lang="cs-CZ" dirty="0" smtClean="0"/>
              <a:t>Zkoušející informuje zadavatele </a:t>
            </a:r>
          </a:p>
          <a:p>
            <a:pPr lvl="1">
              <a:buFont typeface="Wingdings" pitchFamily="2" charset="2"/>
              <a:buChar char="Ø"/>
            </a:pPr>
            <a:r>
              <a:rPr lang="cs-CZ" dirty="0" smtClean="0"/>
              <a:t>Opatření dle rozhodnutí zadavatele </a:t>
            </a:r>
            <a:endParaRPr lang="cs-CZ"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p:txBody>
      </p:sp>
    </p:spTree>
    <p:extLst>
      <p:ext uri="{BB962C8B-B14F-4D97-AF65-F5344CB8AC3E}">
        <p14:creationId xmlns:p14="http://schemas.microsoft.com/office/powerpoint/2010/main" val="3791631641"/>
      </p:ext>
    </p:extLst>
  </p:cSld>
  <p:clrMapOvr>
    <a:masterClrMapping/>
  </p:clrMapOvr>
  <p:transition>
    <p:fade/>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505" y="863715"/>
            <a:ext cx="9027495" cy="630070"/>
          </a:xfrm>
        </p:spPr>
        <p:txBody>
          <a:bodyPr>
            <a:noAutofit/>
          </a:bodyPr>
          <a:lstStyle/>
          <a:p>
            <a:r>
              <a:rPr lang="cs-CZ" u="sng" dirty="0" smtClean="0">
                <a:solidFill>
                  <a:srgbClr val="0070C0"/>
                </a:solidFill>
              </a:rPr>
              <a:t>Přerušení KH nebo předčasné ukončení zadavatelem</a:t>
            </a:r>
            <a:endParaRPr lang="cs-CZ" u="sng" dirty="0">
              <a:solidFill>
                <a:srgbClr val="0070C0"/>
              </a:solidFill>
            </a:endParaRPr>
          </a:p>
        </p:txBody>
      </p:sp>
      <p:sp>
        <p:nvSpPr>
          <p:cNvPr id="3" name="Content Placeholder 2"/>
          <p:cNvSpPr>
            <a:spLocks noGrp="1"/>
          </p:cNvSpPr>
          <p:nvPr>
            <p:ph idx="1"/>
          </p:nvPr>
        </p:nvSpPr>
        <p:spPr>
          <a:xfrm>
            <a:off x="431540" y="1583795"/>
            <a:ext cx="8460940" cy="4545505"/>
          </a:xfrm>
        </p:spPr>
        <p:txBody>
          <a:bodyPr>
            <a:normAutofit/>
          </a:bodyPr>
          <a:lstStyle/>
          <a:p>
            <a:r>
              <a:rPr lang="cs-CZ" b="1" dirty="0" smtClean="0"/>
              <a:t>Pokud je ohrožena bezpečnost SH</a:t>
            </a:r>
          </a:p>
          <a:p>
            <a:pPr lvl="1">
              <a:buFont typeface="Wingdings" pitchFamily="2" charset="2"/>
              <a:buChar char="Ø"/>
            </a:pPr>
            <a:r>
              <a:rPr lang="cs-CZ" dirty="0" smtClean="0"/>
              <a:t>Zadavatel předčasně ukončí či přeruší KH a okamžitě učiní opatření pro zajištění bezpečnosti SH</a:t>
            </a:r>
          </a:p>
          <a:p>
            <a:pPr lvl="1">
              <a:buFont typeface="Wingdings" pitchFamily="2" charset="2"/>
              <a:buChar char="Ø"/>
            </a:pPr>
            <a:r>
              <a:rPr lang="cs-CZ" dirty="0" smtClean="0"/>
              <a:t>Informuje zkoušející, EK a SÚKL </a:t>
            </a:r>
            <a:r>
              <a:rPr lang="cs-CZ" dirty="0" smtClean="0">
                <a:solidFill>
                  <a:srgbClr val="0070C0"/>
                </a:solidFill>
              </a:rPr>
              <a:t>nejpozději do 15 dní</a:t>
            </a:r>
            <a:endParaRPr lang="cs-CZ" dirty="0" smtClean="0"/>
          </a:p>
          <a:p>
            <a:r>
              <a:rPr lang="cs-CZ" b="1" dirty="0" smtClean="0"/>
              <a:t>Jiné důvody </a:t>
            </a:r>
            <a:r>
              <a:rPr lang="cs-CZ" sz="2200" i="1" dirty="0" smtClean="0"/>
              <a:t>(finanční, dosažení cílů)</a:t>
            </a:r>
            <a:endParaRPr lang="cs-CZ" sz="2200" dirty="0" smtClean="0"/>
          </a:p>
          <a:p>
            <a:pPr lvl="1">
              <a:buFont typeface="Wingdings" pitchFamily="2" charset="2"/>
              <a:buChar char="Ø"/>
            </a:pPr>
            <a:r>
              <a:rPr lang="cs-CZ" dirty="0" smtClean="0"/>
              <a:t>Informuje zkoušející, EK a SÚKL </a:t>
            </a:r>
            <a:r>
              <a:rPr lang="cs-CZ" dirty="0" smtClean="0">
                <a:solidFill>
                  <a:srgbClr val="0070C0"/>
                </a:solidFill>
              </a:rPr>
              <a:t>nejpozději do 15 dní </a:t>
            </a:r>
            <a:r>
              <a:rPr lang="cs-CZ" dirty="0" smtClean="0"/>
              <a:t> </a:t>
            </a:r>
          </a:p>
          <a:p>
            <a:pPr lvl="1">
              <a:buFont typeface="Wingdings" pitchFamily="2" charset="2"/>
              <a:buChar char="Ø"/>
            </a:pPr>
            <a:r>
              <a:rPr lang="cs-CZ" dirty="0" smtClean="0"/>
              <a:t>Sdělí důvody i plánovaná opatření</a:t>
            </a:r>
          </a:p>
          <a:p>
            <a:r>
              <a:rPr lang="cs-CZ" b="1" dirty="0" smtClean="0"/>
              <a:t>Znovuzahájení přerušeného KH </a:t>
            </a:r>
          </a:p>
          <a:p>
            <a:pPr lvl="1">
              <a:buFont typeface="Wingdings" pitchFamily="2" charset="2"/>
              <a:buChar char="Ø"/>
            </a:pPr>
            <a:r>
              <a:rPr lang="cs-CZ" dirty="0" smtClean="0"/>
              <a:t>Pokud šlo o bezpečnostní důvody, musí být schváleno SÚKL</a:t>
            </a:r>
          </a:p>
          <a:p>
            <a:pPr lvl="1">
              <a:buFont typeface="Wingdings" pitchFamily="2" charset="2"/>
              <a:buChar char="Ø"/>
            </a:pPr>
            <a:r>
              <a:rPr lang="cs-CZ" dirty="0" smtClean="0"/>
              <a:t>Jiné důvody – ohlásit SÚKL i EK</a:t>
            </a:r>
            <a:endParaRPr lang="cs-CZ"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p:txBody>
      </p:sp>
    </p:spTree>
    <p:extLst>
      <p:ext uri="{BB962C8B-B14F-4D97-AF65-F5344CB8AC3E}">
        <p14:creationId xmlns:p14="http://schemas.microsoft.com/office/powerpoint/2010/main" val="352046637"/>
      </p:ext>
    </p:extLst>
  </p:cSld>
  <p:clrMapOvr>
    <a:masterClrMapping/>
  </p:clrMapOvr>
  <p:transition>
    <p:fade/>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08720"/>
            <a:ext cx="8229600" cy="630070"/>
          </a:xfrm>
        </p:spPr>
        <p:txBody>
          <a:bodyPr>
            <a:normAutofit/>
          </a:bodyPr>
          <a:lstStyle/>
          <a:p>
            <a:r>
              <a:rPr lang="cs-CZ" u="sng" dirty="0" smtClean="0">
                <a:solidFill>
                  <a:srgbClr val="0070C0"/>
                </a:solidFill>
              </a:rPr>
              <a:t>Ukončení KH zadavatelem</a:t>
            </a:r>
            <a:endParaRPr lang="cs-CZ" u="sng" dirty="0">
              <a:solidFill>
                <a:srgbClr val="0070C0"/>
              </a:solidFill>
            </a:endParaRPr>
          </a:p>
        </p:txBody>
      </p:sp>
      <p:sp>
        <p:nvSpPr>
          <p:cNvPr id="3" name="Content Placeholder 2"/>
          <p:cNvSpPr>
            <a:spLocks noGrp="1"/>
          </p:cNvSpPr>
          <p:nvPr>
            <p:ph idx="1"/>
          </p:nvPr>
        </p:nvSpPr>
        <p:spPr>
          <a:xfrm>
            <a:off x="431540" y="1583795"/>
            <a:ext cx="8460940" cy="4545505"/>
          </a:xfrm>
        </p:spPr>
        <p:txBody>
          <a:bodyPr>
            <a:normAutofit fontScale="92500"/>
          </a:bodyPr>
          <a:lstStyle/>
          <a:p>
            <a:r>
              <a:rPr lang="cs-CZ" dirty="0" smtClean="0"/>
              <a:t>Se rozumí okamžik, kdy ve vztahu k SH je proveden v ČR poslední úkon stanovený protokolem KH</a:t>
            </a:r>
          </a:p>
          <a:p>
            <a:r>
              <a:rPr lang="cs-CZ" dirty="0" smtClean="0"/>
              <a:t>Většinou poslední návštěva posledního SH</a:t>
            </a:r>
          </a:p>
          <a:p>
            <a:r>
              <a:rPr lang="cs-CZ" dirty="0" smtClean="0"/>
              <a:t>Ukončení KH by mělo být definováno v protokolu</a:t>
            </a:r>
          </a:p>
          <a:p>
            <a:r>
              <a:rPr lang="cs-CZ" dirty="0" smtClean="0"/>
              <a:t>Zadavatel oznámí ukončení SÚKL a EK </a:t>
            </a:r>
            <a:r>
              <a:rPr lang="cs-CZ" dirty="0" smtClean="0">
                <a:solidFill>
                  <a:srgbClr val="0070C0"/>
                </a:solidFill>
              </a:rPr>
              <a:t>do 90 dnů </a:t>
            </a:r>
          </a:p>
          <a:p>
            <a:pPr lvl="1">
              <a:buFont typeface="Wingdings" pitchFamily="2" charset="2"/>
              <a:buChar char="Ø"/>
            </a:pPr>
            <a:r>
              <a:rPr lang="cs-CZ" dirty="0" smtClean="0"/>
              <a:t>Ukončení v ČR – dopisem</a:t>
            </a:r>
          </a:p>
          <a:p>
            <a:pPr lvl="1">
              <a:buFont typeface="Wingdings" pitchFamily="2" charset="2"/>
              <a:buChar char="Ø"/>
            </a:pPr>
            <a:r>
              <a:rPr lang="cs-CZ" dirty="0" smtClean="0"/>
              <a:t>Ukončení celosvětově – </a:t>
            </a:r>
            <a:r>
              <a:rPr lang="en-GB" b="1" dirty="0" smtClean="0"/>
              <a:t>Declaration of the End of Trial Form </a:t>
            </a:r>
            <a:r>
              <a:rPr lang="cs-CZ" b="1" dirty="0" smtClean="0"/>
              <a:t> </a:t>
            </a:r>
          </a:p>
          <a:p>
            <a:r>
              <a:rPr lang="cs-CZ" dirty="0" smtClean="0"/>
              <a:t>Zadavatel </a:t>
            </a:r>
            <a:r>
              <a:rPr lang="cs-CZ" sz="2200" dirty="0" smtClean="0">
                <a:solidFill>
                  <a:srgbClr val="0070C0"/>
                </a:solidFill>
              </a:rPr>
              <a:t>(příloha č. 8 k vyhlášce SKP)</a:t>
            </a:r>
            <a:r>
              <a:rPr lang="cs-CZ" sz="2400" b="1" dirty="0" smtClean="0"/>
              <a:t> - </a:t>
            </a:r>
            <a:r>
              <a:rPr lang="cs-CZ" dirty="0" smtClean="0"/>
              <a:t>Předloží </a:t>
            </a:r>
            <a:r>
              <a:rPr lang="cs-CZ" dirty="0"/>
              <a:t>Informaci </a:t>
            </a:r>
            <a:r>
              <a:rPr lang="cs-CZ" dirty="0" smtClean="0"/>
              <a:t> </a:t>
            </a:r>
          </a:p>
          <a:p>
            <a:pPr marL="0" indent="0">
              <a:buNone/>
            </a:pPr>
            <a:r>
              <a:rPr lang="cs-CZ" dirty="0" smtClean="0"/>
              <a:t>     o ukončení KH</a:t>
            </a:r>
            <a:endParaRPr lang="cs-CZ" sz="2400" b="1" dirty="0" smtClean="0"/>
          </a:p>
          <a:p>
            <a:r>
              <a:rPr lang="cs-CZ" b="1" dirty="0" smtClean="0"/>
              <a:t>Sankce </a:t>
            </a:r>
            <a:r>
              <a:rPr lang="cs-CZ" i="1" dirty="0">
                <a:solidFill>
                  <a:srgbClr val="0070C0"/>
                </a:solidFill>
              </a:rPr>
              <a:t>(§ 105 odst. 6, </a:t>
            </a:r>
            <a:r>
              <a:rPr lang="cs-CZ" i="1" dirty="0" smtClean="0">
                <a:solidFill>
                  <a:srgbClr val="0070C0"/>
                </a:solidFill>
              </a:rPr>
              <a:t>d) </a:t>
            </a:r>
            <a:r>
              <a:rPr lang="cs-CZ" i="1" dirty="0" err="1">
                <a:solidFill>
                  <a:srgbClr val="0070C0"/>
                </a:solidFill>
              </a:rPr>
              <a:t>ZoL</a:t>
            </a:r>
            <a:r>
              <a:rPr lang="cs-CZ" i="1" dirty="0">
                <a:solidFill>
                  <a:srgbClr val="0070C0"/>
                </a:solidFill>
              </a:rPr>
              <a:t>) </a:t>
            </a:r>
            <a:r>
              <a:rPr lang="cs-CZ" dirty="0"/>
              <a:t>až 2 mil. Kč za </a:t>
            </a:r>
            <a:r>
              <a:rPr lang="cs-CZ" dirty="0" smtClean="0"/>
              <a:t>neoznámení</a:t>
            </a:r>
            <a:endParaRPr lang="cs-CZ" b="1" dirty="0"/>
          </a:p>
          <a:p>
            <a:endParaRPr lang="cs-CZ" sz="2200" dirty="0" smtClean="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p:txBody>
      </p:sp>
    </p:spTree>
    <p:extLst>
      <p:ext uri="{BB962C8B-B14F-4D97-AF65-F5344CB8AC3E}">
        <p14:creationId xmlns:p14="http://schemas.microsoft.com/office/powerpoint/2010/main" val="1368955023"/>
      </p:ext>
    </p:extLst>
  </p:cSld>
  <p:clrMapOvr>
    <a:masterClrMapping/>
  </p:clrMapOvr>
  <p:transition>
    <p:fade/>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515" y="863715"/>
            <a:ext cx="8775975" cy="720080"/>
          </a:xfrm>
        </p:spPr>
        <p:txBody>
          <a:bodyPr>
            <a:noAutofit/>
          </a:bodyPr>
          <a:lstStyle/>
          <a:p>
            <a:r>
              <a:rPr lang="cs-CZ" sz="2600" u="sng" dirty="0" smtClean="0">
                <a:solidFill>
                  <a:srgbClr val="0070C0"/>
                </a:solidFill>
              </a:rPr>
              <a:t>Informace o ukončení, přerušení či předčasném ukončení KH </a:t>
            </a:r>
            <a:r>
              <a:rPr lang="cs-CZ" sz="2200" b="0" dirty="0" smtClean="0">
                <a:solidFill>
                  <a:srgbClr val="0070C0"/>
                </a:solidFill>
              </a:rPr>
              <a:t>(příloha č. 8 k vyhlášce SKP)</a:t>
            </a:r>
            <a:endParaRPr lang="cs-CZ" sz="2200" b="0" dirty="0">
              <a:solidFill>
                <a:srgbClr val="0070C0"/>
              </a:solidFill>
            </a:endParaRPr>
          </a:p>
        </p:txBody>
      </p:sp>
      <p:sp>
        <p:nvSpPr>
          <p:cNvPr id="3" name="Content Placeholder 2"/>
          <p:cNvSpPr>
            <a:spLocks noGrp="1"/>
          </p:cNvSpPr>
          <p:nvPr>
            <p:ph idx="1"/>
          </p:nvPr>
        </p:nvSpPr>
        <p:spPr>
          <a:xfrm>
            <a:off x="476545" y="1853825"/>
            <a:ext cx="8229600" cy="4320480"/>
          </a:xfrm>
        </p:spPr>
        <p:txBody>
          <a:bodyPr>
            <a:normAutofit/>
          </a:bodyPr>
          <a:lstStyle/>
          <a:p>
            <a:r>
              <a:rPr lang="cs-CZ" sz="2400" b="1" dirty="0" smtClean="0"/>
              <a:t>Popis proběhlého KH</a:t>
            </a:r>
            <a:r>
              <a:rPr lang="cs-CZ" sz="2400" dirty="0" smtClean="0"/>
              <a:t> – seznam center a zkoušejících v ČR, počet zařazených SH, popis a zhodnocení průběhu (</a:t>
            </a:r>
            <a:r>
              <a:rPr lang="cs-CZ" sz="2400" i="1" dirty="0" smtClean="0"/>
              <a:t>zahájení, počet zařazených SH, počet SH, kteří dokončili léčbu, počet předčasně vyřazených...)</a:t>
            </a:r>
            <a:endParaRPr lang="cs-CZ" sz="2400" b="1" dirty="0" smtClean="0"/>
          </a:p>
          <a:p>
            <a:r>
              <a:rPr lang="cs-CZ" sz="2400" b="1" dirty="0" smtClean="0"/>
              <a:t>Předběžné závěry z KH </a:t>
            </a:r>
            <a:r>
              <a:rPr lang="cs-CZ" sz="2400" dirty="0" smtClean="0"/>
              <a:t>– zda byly dosažany cíle KH, sledované parametry, bezpečnostní informace, informaci, kde bude dostupná souhrnná zpráva o KH</a:t>
            </a:r>
            <a:endParaRPr lang="cs-CZ" sz="2400" b="1" dirty="0" smtClean="0"/>
          </a:p>
          <a:p>
            <a:r>
              <a:rPr lang="cs-CZ" sz="2400" b="1" dirty="0" smtClean="0"/>
              <a:t>Opatření </a:t>
            </a:r>
            <a:r>
              <a:rPr lang="cs-CZ" sz="2400" dirty="0" smtClean="0"/>
              <a:t>– přijatá v průběhu KH, dodatky, změny, zásahy EK, jiných zahraničních RA nebo zadavatel</a:t>
            </a:r>
            <a:endParaRPr lang="cs-CZ" sz="2400" b="1" dirty="0" smtClean="0"/>
          </a:p>
          <a:p>
            <a:r>
              <a:rPr lang="cs-CZ" sz="2400" b="1" dirty="0" smtClean="0"/>
              <a:t>Audity</a:t>
            </a:r>
            <a:r>
              <a:rPr lang="cs-CZ" sz="2400" dirty="0" smtClean="0"/>
              <a:t> – prohlášení o vykonaných auditech</a:t>
            </a:r>
            <a:endParaRPr lang="cs-CZ" sz="2400" b="1" dirty="0" smtClean="0"/>
          </a:p>
          <a:p>
            <a:endParaRPr lang="cs-CZ" sz="2400" b="1"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a:p>
            <a:endParaRPr lang="cs-CZ" dirty="0"/>
          </a:p>
        </p:txBody>
      </p:sp>
    </p:spTree>
    <p:extLst>
      <p:ext uri="{BB962C8B-B14F-4D97-AF65-F5344CB8AC3E}">
        <p14:creationId xmlns:p14="http://schemas.microsoft.com/office/powerpoint/2010/main" val="1364376004"/>
      </p:ext>
    </p:extLst>
  </p:cSld>
  <p:clrMapOvr>
    <a:masterClrMapping/>
  </p:clrMapOvr>
  <p:transition>
    <p:fade/>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515" y="863715"/>
            <a:ext cx="8775975" cy="720080"/>
          </a:xfrm>
        </p:spPr>
        <p:txBody>
          <a:bodyPr>
            <a:noAutofit/>
          </a:bodyPr>
          <a:lstStyle/>
          <a:p>
            <a:r>
              <a:rPr lang="cs-CZ" sz="3000" u="sng" dirty="0" smtClean="0">
                <a:solidFill>
                  <a:srgbClr val="0070C0"/>
                </a:solidFill>
              </a:rPr>
              <a:t>Souhrnná zpráva o KH </a:t>
            </a:r>
            <a:r>
              <a:rPr lang="cs-CZ" sz="3000" dirty="0" smtClean="0">
                <a:solidFill>
                  <a:srgbClr val="0070C0"/>
                </a:solidFill>
              </a:rPr>
              <a:t>(CSR, </a:t>
            </a:r>
            <a:r>
              <a:rPr lang="cs-CZ" sz="3000" dirty="0" err="1" smtClean="0">
                <a:solidFill>
                  <a:srgbClr val="0070C0"/>
                </a:solidFill>
              </a:rPr>
              <a:t>Clinical</a:t>
            </a:r>
            <a:r>
              <a:rPr lang="cs-CZ" sz="3000" dirty="0" smtClean="0">
                <a:solidFill>
                  <a:srgbClr val="0070C0"/>
                </a:solidFill>
              </a:rPr>
              <a:t> Study Report)</a:t>
            </a:r>
            <a:endParaRPr lang="cs-CZ" sz="3000" b="0" dirty="0">
              <a:solidFill>
                <a:srgbClr val="0070C0"/>
              </a:solidFill>
            </a:endParaRPr>
          </a:p>
        </p:txBody>
      </p:sp>
      <p:sp>
        <p:nvSpPr>
          <p:cNvPr id="3" name="Content Placeholder 2"/>
          <p:cNvSpPr>
            <a:spLocks noGrp="1"/>
          </p:cNvSpPr>
          <p:nvPr>
            <p:ph idx="1"/>
          </p:nvPr>
        </p:nvSpPr>
        <p:spPr>
          <a:xfrm>
            <a:off x="476545" y="1853824"/>
            <a:ext cx="8370930" cy="4185465"/>
          </a:xfrm>
        </p:spPr>
        <p:txBody>
          <a:bodyPr>
            <a:normAutofit lnSpcReduction="10000"/>
          </a:bodyPr>
          <a:lstStyle/>
          <a:p>
            <a:r>
              <a:rPr lang="cs-CZ" sz="2400" b="1" dirty="0" smtClean="0"/>
              <a:t>Zadavatel vypracuje po ukončení KH bezodkladně souhrnnou zprávu o KH, ve které uvede závěry KH a jejich interpretaci.</a:t>
            </a:r>
          </a:p>
          <a:p>
            <a:endParaRPr lang="cs-CZ" sz="2400" b="1" dirty="0" smtClean="0"/>
          </a:p>
          <a:p>
            <a:r>
              <a:rPr lang="cs-CZ" sz="2400" b="1" dirty="0" smtClean="0"/>
              <a:t>Souhrnná zpráva obsahuje náležitosti uvedené v </a:t>
            </a:r>
            <a:r>
              <a:rPr lang="cs-CZ" sz="2400" b="1" dirty="0" smtClean="0">
                <a:solidFill>
                  <a:srgbClr val="0070C0"/>
                </a:solidFill>
              </a:rPr>
              <a:t>příloze č. 9    k vyhlášce SKP</a:t>
            </a:r>
          </a:p>
          <a:p>
            <a:endParaRPr lang="cs-CZ" sz="2400" b="1" dirty="0" smtClean="0">
              <a:solidFill>
                <a:srgbClr val="0070C0"/>
              </a:solidFill>
            </a:endParaRPr>
          </a:p>
          <a:p>
            <a:r>
              <a:rPr lang="cs-CZ" sz="2400" dirty="0" smtClean="0"/>
              <a:t>Vypracování zprávy do 1 roku od ukončení KH; u pediatrických KH do 6 měsíců.</a:t>
            </a:r>
          </a:p>
          <a:p>
            <a:endParaRPr lang="cs-CZ" sz="2400" dirty="0" smtClean="0"/>
          </a:p>
          <a:p>
            <a:r>
              <a:rPr lang="cs-CZ" sz="2400" dirty="0" smtClean="0"/>
              <a:t>Předložení Souhrnné zprávy SÚKL v elektronické podobě (CD </a:t>
            </a:r>
            <a:r>
              <a:rPr lang="cs-CZ" sz="2400" i="1" dirty="0" smtClean="0"/>
              <a:t>nebo</a:t>
            </a:r>
            <a:r>
              <a:rPr lang="cs-CZ" sz="2400" dirty="0" smtClean="0"/>
              <a:t> DVD </a:t>
            </a:r>
            <a:r>
              <a:rPr lang="cs-CZ" sz="2400" i="1" dirty="0" smtClean="0"/>
              <a:t>nebo</a:t>
            </a:r>
            <a:r>
              <a:rPr lang="cs-CZ" sz="2400" dirty="0" smtClean="0"/>
              <a:t> zaslání zabezpečeným mailem)</a:t>
            </a:r>
          </a:p>
          <a:p>
            <a:pPr>
              <a:buNone/>
            </a:pPr>
            <a:endParaRPr lang="cs-CZ" sz="2400" b="1" dirty="0" smtClean="0"/>
          </a:p>
          <a:p>
            <a:endParaRPr lang="cs-CZ" sz="2400" b="1"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a:p>
            <a:endParaRPr lang="cs-CZ" dirty="0"/>
          </a:p>
        </p:txBody>
      </p:sp>
    </p:spTree>
    <p:extLst>
      <p:ext uri="{BB962C8B-B14F-4D97-AF65-F5344CB8AC3E}">
        <p14:creationId xmlns:p14="http://schemas.microsoft.com/office/powerpoint/2010/main" val="1708810970"/>
      </p:ext>
    </p:extLst>
  </p:cSld>
  <p:clrMapOvr>
    <a:masterClrMapping/>
  </p:clrMapOvr>
  <p:transition>
    <p:fade/>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515" y="863715"/>
            <a:ext cx="8775975" cy="720080"/>
          </a:xfrm>
        </p:spPr>
        <p:txBody>
          <a:bodyPr>
            <a:noAutofit/>
          </a:bodyPr>
          <a:lstStyle/>
          <a:p>
            <a:r>
              <a:rPr lang="cs-CZ" sz="3000" u="sng" dirty="0" smtClean="0">
                <a:solidFill>
                  <a:srgbClr val="0070C0"/>
                </a:solidFill>
              </a:rPr>
              <a:t>Vkládání výsledků do </a:t>
            </a:r>
            <a:r>
              <a:rPr lang="cs-CZ" sz="3000" u="sng" dirty="0" err="1" smtClean="0">
                <a:solidFill>
                  <a:srgbClr val="0070C0"/>
                </a:solidFill>
              </a:rPr>
              <a:t>EudraCT</a:t>
            </a:r>
            <a:r>
              <a:rPr lang="cs-CZ" sz="3000" u="sng" dirty="0" smtClean="0">
                <a:solidFill>
                  <a:srgbClr val="0070C0"/>
                </a:solidFill>
              </a:rPr>
              <a:t> databáze</a:t>
            </a:r>
            <a:endParaRPr lang="cs-CZ" sz="3000" b="0" u="sng" dirty="0">
              <a:solidFill>
                <a:srgbClr val="0070C0"/>
              </a:solidFill>
            </a:endParaRPr>
          </a:p>
        </p:txBody>
      </p:sp>
      <p:sp>
        <p:nvSpPr>
          <p:cNvPr id="3" name="Content Placeholder 2"/>
          <p:cNvSpPr>
            <a:spLocks noGrp="1"/>
          </p:cNvSpPr>
          <p:nvPr>
            <p:ph idx="1"/>
          </p:nvPr>
        </p:nvSpPr>
        <p:spPr>
          <a:xfrm>
            <a:off x="476545" y="1628799"/>
            <a:ext cx="8370930" cy="4995555"/>
          </a:xfrm>
        </p:spPr>
        <p:txBody>
          <a:bodyPr>
            <a:normAutofit fontScale="47500" lnSpcReduction="20000"/>
          </a:bodyPr>
          <a:lstStyle/>
          <a:p>
            <a:r>
              <a:rPr lang="cs-CZ" sz="4200" dirty="0" smtClean="0"/>
              <a:t>Zveřejňování </a:t>
            </a:r>
            <a:r>
              <a:rPr lang="cs-CZ" sz="4200" dirty="0"/>
              <a:t>výsledků se týká všech fází studií, kromě fáze I u dospělé populace (viz </a:t>
            </a:r>
            <a:r>
              <a:rPr lang="cs-CZ" sz="4200" dirty="0" smtClean="0"/>
              <a:t>pokyn </a:t>
            </a:r>
            <a:r>
              <a:rPr lang="cs-CZ" sz="4200" dirty="0"/>
              <a:t>Evropské komise 2012/C </a:t>
            </a:r>
            <a:r>
              <a:rPr lang="cs-CZ" sz="4200" dirty="0" smtClean="0"/>
              <a:t>302/03</a:t>
            </a:r>
            <a:r>
              <a:rPr lang="cs-CZ" sz="4200" dirty="0"/>
              <a:t>)</a:t>
            </a:r>
          </a:p>
          <a:p>
            <a:r>
              <a:rPr lang="cs-CZ" sz="4200" b="1" dirty="0"/>
              <a:t>Lhůty týkající se zveřejňování výsledků z </a:t>
            </a:r>
            <a:r>
              <a:rPr lang="cs-CZ" sz="4200" b="1" dirty="0" smtClean="0"/>
              <a:t>KH, </a:t>
            </a:r>
            <a:r>
              <a:rPr lang="cs-CZ" sz="4200" b="1" dirty="0"/>
              <a:t>která jsou ukončena </a:t>
            </a:r>
            <a:r>
              <a:rPr lang="cs-CZ" sz="4200" b="1" dirty="0" smtClean="0"/>
              <a:t>po </a:t>
            </a:r>
          </a:p>
          <a:p>
            <a:pPr marL="0" indent="0">
              <a:buNone/>
            </a:pPr>
            <a:r>
              <a:rPr lang="cs-CZ" sz="4200" b="1" dirty="0"/>
              <a:t> </a:t>
            </a:r>
            <a:r>
              <a:rPr lang="cs-CZ" sz="4200" b="1" dirty="0" smtClean="0"/>
              <a:t>     21</a:t>
            </a:r>
            <a:r>
              <a:rPr lang="cs-CZ" sz="4200" b="1" dirty="0"/>
              <a:t>. 7. 2014</a:t>
            </a:r>
            <a:r>
              <a:rPr lang="cs-CZ" sz="4200" dirty="0"/>
              <a:t>: zveřejnění dat z pediatrických KH do 6 ti měsíců od ukončení </a:t>
            </a:r>
            <a:endParaRPr lang="cs-CZ" sz="4200" dirty="0" smtClean="0"/>
          </a:p>
          <a:p>
            <a:pPr marL="0" indent="0">
              <a:buNone/>
            </a:pPr>
            <a:r>
              <a:rPr lang="cs-CZ" sz="4200" dirty="0"/>
              <a:t> </a:t>
            </a:r>
            <a:r>
              <a:rPr lang="cs-CZ" sz="4200" dirty="0" smtClean="0"/>
              <a:t>     KH, u ostatních KH do 12ti měsíců po ukončení (vyplnění přímo v </a:t>
            </a:r>
            <a:r>
              <a:rPr lang="cs-CZ" sz="4200" dirty="0" err="1" smtClean="0"/>
              <a:t>EudraCT</a:t>
            </a:r>
            <a:r>
              <a:rPr lang="cs-CZ" sz="4200" dirty="0" smtClean="0"/>
              <a:t> </a:t>
            </a:r>
          </a:p>
          <a:p>
            <a:pPr marL="0" indent="0">
              <a:buNone/>
            </a:pPr>
            <a:r>
              <a:rPr lang="cs-CZ" sz="4200" dirty="0" smtClean="0"/>
              <a:t>      databázi</a:t>
            </a:r>
            <a:r>
              <a:rPr lang="cs-CZ" sz="4200" dirty="0"/>
              <a:t>) </a:t>
            </a:r>
            <a:r>
              <a:rPr lang="cs-CZ" sz="4200" dirty="0" smtClean="0"/>
              <a:t> </a:t>
            </a:r>
            <a:endParaRPr lang="cs-CZ" sz="4200" dirty="0"/>
          </a:p>
          <a:p>
            <a:r>
              <a:rPr lang="cs-CZ" sz="4200" b="1" dirty="0"/>
              <a:t>Lhůty týkající se zveřejňování výsledků z </a:t>
            </a:r>
            <a:r>
              <a:rPr lang="cs-CZ" sz="4200" b="1" dirty="0" smtClean="0"/>
              <a:t>KH, </a:t>
            </a:r>
            <a:r>
              <a:rPr lang="cs-CZ" sz="4200" b="1" dirty="0"/>
              <a:t>která byla ukončena </a:t>
            </a:r>
            <a:r>
              <a:rPr lang="cs-CZ" sz="4200" b="1" dirty="0" smtClean="0"/>
              <a:t>před </a:t>
            </a:r>
          </a:p>
          <a:p>
            <a:pPr marL="0" indent="0">
              <a:buNone/>
            </a:pPr>
            <a:r>
              <a:rPr lang="cs-CZ" sz="4200" b="1"/>
              <a:t> </a:t>
            </a:r>
            <a:r>
              <a:rPr lang="cs-CZ" sz="4200" b="1" smtClean="0"/>
              <a:t>     21</a:t>
            </a:r>
            <a:r>
              <a:rPr lang="cs-CZ" sz="4200" b="1" dirty="0"/>
              <a:t>. 7. 2014</a:t>
            </a:r>
            <a:r>
              <a:rPr lang="cs-CZ" sz="4200" dirty="0"/>
              <a:t>: </a:t>
            </a:r>
          </a:p>
          <a:p>
            <a:r>
              <a:rPr lang="cs-CZ" sz="4200" dirty="0"/>
              <a:t>Do 1 roku od 21. 7. 2014 zveřejnění strukturovaných dat (vyplnění přímo v </a:t>
            </a:r>
            <a:r>
              <a:rPr lang="cs-CZ" sz="4200" dirty="0" err="1"/>
              <a:t>EudraCT</a:t>
            </a:r>
            <a:r>
              <a:rPr lang="cs-CZ" sz="4200" dirty="0"/>
              <a:t> databázi) pro: </a:t>
            </a:r>
          </a:p>
          <a:p>
            <a:pPr lvl="1"/>
            <a:r>
              <a:rPr lang="cs-CZ" sz="4200" dirty="0" smtClean="0"/>
              <a:t>KH ukončená </a:t>
            </a:r>
            <a:r>
              <a:rPr lang="cs-CZ" sz="4200" dirty="0"/>
              <a:t>včetně a po 21. 7. 2013 </a:t>
            </a:r>
          </a:p>
          <a:p>
            <a:pPr lvl="1"/>
            <a:r>
              <a:rPr lang="cs-CZ" sz="4200" dirty="0"/>
              <a:t>veškerá </a:t>
            </a:r>
            <a:r>
              <a:rPr lang="cs-CZ" sz="4200" dirty="0" smtClean="0"/>
              <a:t>KH zahrnující </a:t>
            </a:r>
            <a:r>
              <a:rPr lang="cs-CZ" sz="4200" dirty="0"/>
              <a:t>data z pediatrické populace – od r. 2004 </a:t>
            </a:r>
          </a:p>
          <a:p>
            <a:r>
              <a:rPr lang="cs-CZ" sz="4200" dirty="0"/>
              <a:t>Zveřejnění dat pomocí přílohy </a:t>
            </a:r>
            <a:r>
              <a:rPr lang="cs-CZ" sz="4200" dirty="0" smtClean="0"/>
              <a:t>(PDF</a:t>
            </a:r>
            <a:r>
              <a:rPr lang="cs-CZ" sz="4200" dirty="0"/>
              <a:t>, možno i článek, publikace) </a:t>
            </a:r>
            <a:r>
              <a:rPr lang="cs-CZ" sz="4200" dirty="0" smtClean="0"/>
              <a:t>do 2 let od 31.7.2014</a:t>
            </a:r>
            <a:endParaRPr lang="cs-CZ" sz="4200" dirty="0"/>
          </a:p>
          <a:p>
            <a:pPr lvl="1"/>
            <a:r>
              <a:rPr lang="cs-CZ" sz="4200" dirty="0" smtClean="0"/>
              <a:t>KH ukončená </a:t>
            </a:r>
            <a:r>
              <a:rPr lang="cs-CZ" sz="4200" dirty="0"/>
              <a:t>od r. 2004 až do 21. 7. 2013, která však nezahrnují data z pediatrické </a:t>
            </a:r>
            <a:r>
              <a:rPr lang="cs-CZ" sz="4200" dirty="0" smtClean="0"/>
              <a:t>populace</a:t>
            </a:r>
            <a:endParaRPr lang="cs-CZ" sz="4200" b="1" dirty="0" smtClean="0"/>
          </a:p>
          <a:p>
            <a:endParaRPr lang="cs-CZ" sz="2400" b="1" dirty="0" smtClean="0"/>
          </a:p>
          <a:p>
            <a:endParaRPr lang="cs-CZ" sz="2400" b="1" dirty="0"/>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a:t>POVINNÁ </a:t>
            </a:r>
            <a:r>
              <a:rPr lang="cs-CZ" dirty="0" smtClean="0"/>
              <a:t>HLÁŠENÍ </a:t>
            </a:r>
            <a:r>
              <a:rPr lang="cs-CZ" dirty="0"/>
              <a:t>V KH</a:t>
            </a:r>
          </a:p>
          <a:p>
            <a:endParaRPr lang="cs-CZ" dirty="0"/>
          </a:p>
        </p:txBody>
      </p:sp>
    </p:spTree>
    <p:extLst>
      <p:ext uri="{BB962C8B-B14F-4D97-AF65-F5344CB8AC3E}">
        <p14:creationId xmlns:p14="http://schemas.microsoft.com/office/powerpoint/2010/main" val="1788285508"/>
      </p:ext>
    </p:extLst>
  </p:cSld>
  <p:clrMapOvr>
    <a:masterClrMapping/>
  </p:clrMapOvr>
  <p:transition>
    <p:fade/>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p:txBody>
          <a:bodyPr>
            <a:normAutofit/>
          </a:bodyPr>
          <a:lstStyle/>
          <a:p>
            <a:r>
              <a:rPr lang="cs-CZ" sz="4400" cap="all" dirty="0" smtClean="0"/>
              <a:t>FARMAKOVIGILANCE V KH</a:t>
            </a:r>
            <a:endParaRPr lang="cs-CZ" sz="4400" cap="all" dirty="0">
              <a:solidFill>
                <a:schemeClr val="bg1"/>
              </a:solidFill>
            </a:endParaRPr>
          </a:p>
        </p:txBody>
      </p:sp>
      <p:sp>
        <p:nvSpPr>
          <p:cNvPr id="15" name="Podnadpis 14"/>
          <p:cNvSpPr>
            <a:spLocks noGrp="1"/>
          </p:cNvSpPr>
          <p:nvPr>
            <p:ph type="subTitle" idx="1"/>
          </p:nvPr>
        </p:nvSpPr>
        <p:spPr/>
        <p:txBody>
          <a:bodyPr>
            <a:normAutofit/>
          </a:bodyPr>
          <a:lstStyle/>
          <a:p>
            <a:r>
              <a:rPr lang="cs-CZ" sz="2200" dirty="0" smtClean="0">
                <a:solidFill>
                  <a:schemeClr val="bg1"/>
                </a:solidFill>
              </a:rPr>
              <a:t>MUDr. Tomáš </a:t>
            </a:r>
            <a:r>
              <a:rPr lang="cs-CZ" sz="2200" dirty="0" smtClean="0">
                <a:solidFill>
                  <a:schemeClr val="bg1"/>
                </a:solidFill>
              </a:rPr>
              <a:t>Boráň</a:t>
            </a:r>
            <a:endParaRPr lang="cs-CZ" sz="2200" dirty="0">
              <a:solidFill>
                <a:schemeClr val="bg1"/>
              </a:solidFill>
            </a:endParaRPr>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5" name="Date Placeholder 4"/>
          <p:cNvSpPr>
            <a:spLocks noGrp="1"/>
          </p:cNvSpPr>
          <p:nvPr>
            <p:ph type="dt" sz="half" idx="10"/>
          </p:nvPr>
        </p:nvSpPr>
        <p:spPr/>
        <p:txBody>
          <a:bodyPr/>
          <a:lstStyle/>
          <a:p>
            <a:r>
              <a:rPr lang="cs-CZ" smtClean="0"/>
              <a:t>20. 5. 2016</a:t>
            </a:r>
            <a:endParaRPr lang="cs-CZ"/>
          </a:p>
        </p:txBody>
      </p:sp>
    </p:spTree>
    <p:extLst>
      <p:ext uri="{BB962C8B-B14F-4D97-AF65-F5344CB8AC3E}">
        <p14:creationId xmlns:p14="http://schemas.microsoft.com/office/powerpoint/2010/main" val="2699520580"/>
      </p:ext>
    </p:extLst>
  </p:cSld>
  <p:clrMapOvr>
    <a:masterClrMapping/>
  </p:clrMapOvr>
  <p:transition>
    <p:fade/>
  </p:transition>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1043735"/>
            <a:ext cx="8255260" cy="1143000"/>
          </a:xfrm>
        </p:spPr>
        <p:txBody>
          <a:bodyPr>
            <a:normAutofit/>
          </a:bodyPr>
          <a:lstStyle/>
          <a:p>
            <a:r>
              <a:rPr lang="en-US" sz="3600" u="sng" dirty="0" err="1" smtClean="0"/>
              <a:t>Obsah</a:t>
            </a:r>
            <a:endParaRPr lang="en-US" sz="3600" u="sng" dirty="0"/>
          </a:p>
        </p:txBody>
      </p:sp>
      <p:sp>
        <p:nvSpPr>
          <p:cNvPr id="3" name="Content Placeholder 2"/>
          <p:cNvSpPr>
            <a:spLocks noGrp="1"/>
          </p:cNvSpPr>
          <p:nvPr>
            <p:ph idx="1"/>
          </p:nvPr>
        </p:nvSpPr>
        <p:spPr>
          <a:xfrm>
            <a:off x="457200" y="2123855"/>
            <a:ext cx="8229600" cy="3996145"/>
          </a:xfrm>
        </p:spPr>
        <p:txBody>
          <a:bodyPr>
            <a:normAutofit lnSpcReduction="10000"/>
          </a:bodyPr>
          <a:lstStyle/>
          <a:p>
            <a:r>
              <a:rPr lang="en-US" dirty="0" err="1" smtClean="0"/>
              <a:t>Legislativa</a:t>
            </a:r>
            <a:r>
              <a:rPr lang="en-US" dirty="0" smtClean="0"/>
              <a:t> a </a:t>
            </a:r>
            <a:r>
              <a:rPr lang="en-US" dirty="0" err="1" smtClean="0"/>
              <a:t>pokyny</a:t>
            </a:r>
            <a:endParaRPr lang="en-US" dirty="0" smtClean="0"/>
          </a:p>
          <a:p>
            <a:r>
              <a:rPr lang="en-US" dirty="0" err="1" smtClean="0"/>
              <a:t>Základní</a:t>
            </a:r>
            <a:r>
              <a:rPr lang="en-US" dirty="0" smtClean="0"/>
              <a:t> </a:t>
            </a:r>
            <a:r>
              <a:rPr lang="en-US" dirty="0" err="1" smtClean="0"/>
              <a:t>pojmy</a:t>
            </a:r>
            <a:r>
              <a:rPr lang="en-US" dirty="0" smtClean="0"/>
              <a:t> a </a:t>
            </a:r>
            <a:r>
              <a:rPr lang="en-US" dirty="0" err="1" smtClean="0"/>
              <a:t>definice</a:t>
            </a:r>
            <a:endParaRPr lang="en-US" dirty="0" smtClean="0"/>
          </a:p>
          <a:p>
            <a:r>
              <a:rPr lang="en-US" dirty="0" err="1" smtClean="0"/>
              <a:t>Expedovaná</a:t>
            </a:r>
            <a:r>
              <a:rPr lang="en-US" dirty="0" smtClean="0"/>
              <a:t> </a:t>
            </a:r>
            <a:r>
              <a:rPr lang="en-US" dirty="0" err="1" smtClean="0"/>
              <a:t>hlášení</a:t>
            </a:r>
            <a:r>
              <a:rPr lang="en-US" dirty="0" smtClean="0"/>
              <a:t> - SUSAR</a:t>
            </a:r>
          </a:p>
          <a:p>
            <a:r>
              <a:rPr lang="en-US" dirty="0" err="1" smtClean="0"/>
              <a:t>Povinnosti</a:t>
            </a:r>
            <a:r>
              <a:rPr lang="en-US" dirty="0" smtClean="0"/>
              <a:t> </a:t>
            </a:r>
            <a:r>
              <a:rPr lang="en-US" dirty="0" err="1" smtClean="0"/>
              <a:t>zkoušejícího</a:t>
            </a:r>
            <a:r>
              <a:rPr lang="en-US" dirty="0" smtClean="0"/>
              <a:t> a </a:t>
            </a:r>
            <a:r>
              <a:rPr lang="en-US" dirty="0" err="1" smtClean="0"/>
              <a:t>zadavatele</a:t>
            </a:r>
            <a:endParaRPr lang="en-US" dirty="0" smtClean="0"/>
          </a:p>
          <a:p>
            <a:r>
              <a:rPr lang="en-US" dirty="0" err="1" smtClean="0"/>
              <a:t>Chyby</a:t>
            </a:r>
            <a:r>
              <a:rPr lang="en-US" dirty="0" smtClean="0"/>
              <a:t> a </a:t>
            </a:r>
            <a:r>
              <a:rPr lang="en-US" dirty="0" err="1" smtClean="0"/>
              <a:t>nedostatky</a:t>
            </a:r>
            <a:r>
              <a:rPr lang="en-US" dirty="0" smtClean="0"/>
              <a:t> v </a:t>
            </a:r>
            <a:r>
              <a:rPr lang="en-US" dirty="0" err="1" smtClean="0"/>
              <a:t>hlášení</a:t>
            </a:r>
            <a:endParaRPr lang="en-US" dirty="0" smtClean="0"/>
          </a:p>
          <a:p>
            <a:r>
              <a:rPr lang="en-US" dirty="0" err="1" smtClean="0"/>
              <a:t>Periodická</a:t>
            </a:r>
            <a:r>
              <a:rPr lang="en-US" dirty="0" smtClean="0"/>
              <a:t> </a:t>
            </a:r>
            <a:r>
              <a:rPr lang="en-US" dirty="0" err="1" smtClean="0"/>
              <a:t>hlášení</a:t>
            </a:r>
            <a:r>
              <a:rPr lang="en-US" dirty="0" smtClean="0"/>
              <a:t> – DSUR, ASR</a:t>
            </a:r>
          </a:p>
          <a:p>
            <a:r>
              <a:rPr lang="en-US" dirty="0" smtClean="0"/>
              <a:t>USR, </a:t>
            </a:r>
            <a:r>
              <a:rPr lang="en-US" dirty="0" err="1" smtClean="0"/>
              <a:t>jiná</a:t>
            </a:r>
            <a:r>
              <a:rPr lang="en-US" dirty="0" smtClean="0"/>
              <a:t> </a:t>
            </a:r>
            <a:r>
              <a:rPr lang="en-US" dirty="0" err="1" smtClean="0"/>
              <a:t>bezpečnostní</a:t>
            </a:r>
            <a:r>
              <a:rPr lang="en-US" dirty="0" smtClean="0"/>
              <a:t> </a:t>
            </a:r>
            <a:r>
              <a:rPr lang="en-US" dirty="0" err="1" smtClean="0"/>
              <a:t>hlášení</a:t>
            </a:r>
            <a:endParaRPr lang="en-US" dirty="0" smtClean="0"/>
          </a:p>
          <a:p>
            <a:r>
              <a:rPr lang="en-US" dirty="0" err="1" smtClean="0"/>
              <a:t>Výměna</a:t>
            </a:r>
            <a:r>
              <a:rPr lang="en-US" dirty="0" smtClean="0"/>
              <a:t> </a:t>
            </a:r>
            <a:r>
              <a:rPr lang="en-US" dirty="0" err="1" smtClean="0"/>
              <a:t>hlášení</a:t>
            </a:r>
            <a:r>
              <a:rPr lang="en-US" dirty="0" smtClean="0"/>
              <a:t> se S</a:t>
            </a:r>
            <a:r>
              <a:rPr lang="cs-CZ" dirty="0" smtClean="0"/>
              <a:t>ÚKL</a:t>
            </a:r>
            <a:endParaRPr lang="en-US"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720024645"/>
      </p:ext>
    </p:extLst>
  </p:cSld>
  <p:clrMapOvr>
    <a:masterClrMapping/>
  </p:clrMapOvr>
  <p:transition>
    <p:fade/>
  </p:transition>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863715"/>
            <a:ext cx="8229600" cy="1143000"/>
          </a:xfrm>
        </p:spPr>
        <p:txBody>
          <a:bodyPr>
            <a:normAutofit/>
          </a:bodyPr>
          <a:lstStyle/>
          <a:p>
            <a:r>
              <a:rPr lang="en-US" sz="3600" u="sng" dirty="0" err="1" smtClean="0"/>
              <a:t>Legislativa</a:t>
            </a:r>
            <a:r>
              <a:rPr lang="en-US" sz="3600" u="sng" dirty="0" smtClean="0"/>
              <a:t> a </a:t>
            </a:r>
            <a:r>
              <a:rPr lang="en-US" sz="3600" u="sng" dirty="0" err="1" smtClean="0"/>
              <a:t>pokyny</a:t>
            </a:r>
            <a:endParaRPr lang="en-US" sz="3600" u="sng" dirty="0"/>
          </a:p>
        </p:txBody>
      </p:sp>
      <p:sp>
        <p:nvSpPr>
          <p:cNvPr id="3" name="Content Placeholder 2"/>
          <p:cNvSpPr>
            <a:spLocks noGrp="1"/>
          </p:cNvSpPr>
          <p:nvPr>
            <p:ph idx="1"/>
          </p:nvPr>
        </p:nvSpPr>
        <p:spPr>
          <a:xfrm>
            <a:off x="457200" y="2123855"/>
            <a:ext cx="8229600" cy="3996145"/>
          </a:xfrm>
        </p:spPr>
        <p:txBody>
          <a:bodyPr>
            <a:normAutofit/>
          </a:bodyPr>
          <a:lstStyle/>
          <a:p>
            <a:r>
              <a:rPr lang="en-US" dirty="0" smtClean="0"/>
              <a:t>Z</a:t>
            </a:r>
            <a:r>
              <a:rPr lang="cs-CZ" dirty="0" err="1" smtClean="0"/>
              <a:t>ákon</a:t>
            </a:r>
            <a:r>
              <a:rPr lang="cs-CZ" dirty="0" smtClean="0"/>
              <a:t> o léčivech č. 378/2007 Sb.</a:t>
            </a:r>
            <a:endParaRPr lang="en-US" dirty="0" smtClean="0"/>
          </a:p>
          <a:p>
            <a:r>
              <a:rPr lang="en-US" dirty="0" err="1" smtClean="0"/>
              <a:t>Sdělení</a:t>
            </a:r>
            <a:r>
              <a:rPr lang="en-US" dirty="0" smtClean="0"/>
              <a:t> </a:t>
            </a:r>
            <a:r>
              <a:rPr lang="en-US" dirty="0" err="1" smtClean="0"/>
              <a:t>Komise</a:t>
            </a:r>
            <a:r>
              <a:rPr lang="en-US" dirty="0" smtClean="0"/>
              <a:t> – ”CT-3” (</a:t>
            </a:r>
            <a:r>
              <a:rPr lang="en-US" dirty="0" err="1" smtClean="0"/>
              <a:t>viz</a:t>
            </a:r>
            <a:r>
              <a:rPr lang="en-US" dirty="0" smtClean="0"/>
              <a:t> </a:t>
            </a:r>
            <a:r>
              <a:rPr lang="en-US" dirty="0" err="1" smtClean="0"/>
              <a:t>EudraLex</a:t>
            </a:r>
            <a:r>
              <a:rPr lang="en-US" dirty="0" smtClean="0"/>
              <a:t>, Volume 10)</a:t>
            </a:r>
          </a:p>
          <a:p>
            <a:r>
              <a:rPr lang="en-US" dirty="0" smtClean="0"/>
              <a:t>ICH guideline E2F – Note for guidance on DSURs</a:t>
            </a:r>
          </a:p>
          <a:p>
            <a:r>
              <a:rPr lang="en-US" dirty="0" err="1" smtClean="0"/>
              <a:t>Pokyn</a:t>
            </a:r>
            <a:r>
              <a:rPr lang="en-US" dirty="0" smtClean="0"/>
              <a:t> S</a:t>
            </a:r>
            <a:r>
              <a:rPr lang="cs-CZ" dirty="0" smtClean="0"/>
              <a:t>ÚKL – KLH-21</a:t>
            </a:r>
            <a:endParaRPr lang="en-US" dirty="0" smtClean="0"/>
          </a:p>
          <a:p>
            <a:r>
              <a:rPr lang="en-US" dirty="0" err="1" smtClean="0"/>
              <a:t>Pokyn</a:t>
            </a:r>
            <a:r>
              <a:rPr lang="en-US" dirty="0" smtClean="0"/>
              <a:t> S</a:t>
            </a:r>
            <a:r>
              <a:rPr lang="cs-CZ" dirty="0" smtClean="0"/>
              <a:t>ÚKL – PHV-4</a:t>
            </a:r>
            <a:endParaRPr lang="en-US" dirty="0" smtClean="0"/>
          </a:p>
          <a:p>
            <a:r>
              <a:rPr lang="en-US" dirty="0"/>
              <a:t>EU Individual Case Safety Report </a:t>
            </a:r>
            <a:r>
              <a:rPr lang="en-US" dirty="0" smtClean="0"/>
              <a:t>(ICSR) Implementation Guide</a:t>
            </a:r>
            <a:endParaRPr lang="en-US"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3371077178"/>
      </p:ext>
    </p:extLst>
  </p:cSld>
  <p:clrMapOvr>
    <a:masterClrMapping/>
  </p:clrMapOvr>
  <p:transition>
    <p:fade/>
  </p:transition>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818710"/>
            <a:ext cx="8229600" cy="945105"/>
          </a:xfrm>
        </p:spPr>
        <p:txBody>
          <a:bodyPr>
            <a:normAutofit/>
          </a:bodyPr>
          <a:lstStyle/>
          <a:p>
            <a:r>
              <a:rPr lang="en-US" sz="3600" u="sng" dirty="0" err="1" smtClean="0"/>
              <a:t>Základní</a:t>
            </a:r>
            <a:r>
              <a:rPr lang="en-US" sz="3600" u="sng" dirty="0" smtClean="0"/>
              <a:t> </a:t>
            </a:r>
            <a:r>
              <a:rPr lang="en-US" sz="3600" u="sng" dirty="0" err="1" smtClean="0"/>
              <a:t>pojmy</a:t>
            </a:r>
            <a:r>
              <a:rPr lang="en-US" sz="3600" u="sng" dirty="0" smtClean="0"/>
              <a:t> a </a:t>
            </a:r>
            <a:r>
              <a:rPr lang="en-US" sz="3600" u="sng" dirty="0" err="1" smtClean="0"/>
              <a:t>definice</a:t>
            </a:r>
            <a:endParaRPr lang="en-US" sz="3600" u="sng" dirty="0"/>
          </a:p>
        </p:txBody>
      </p:sp>
      <p:sp>
        <p:nvSpPr>
          <p:cNvPr id="3" name="Content Placeholder 2"/>
          <p:cNvSpPr>
            <a:spLocks noGrp="1"/>
          </p:cNvSpPr>
          <p:nvPr>
            <p:ph idx="1"/>
          </p:nvPr>
        </p:nvSpPr>
        <p:spPr>
          <a:xfrm>
            <a:off x="476545" y="1943835"/>
            <a:ext cx="8229600" cy="4446195"/>
          </a:xfrm>
        </p:spPr>
        <p:txBody>
          <a:bodyPr>
            <a:normAutofit fontScale="92500"/>
          </a:bodyPr>
          <a:lstStyle/>
          <a:p>
            <a:r>
              <a:rPr lang="en-US" b="1" dirty="0" err="1" smtClean="0"/>
              <a:t>nežádoucí</a:t>
            </a:r>
            <a:r>
              <a:rPr lang="en-US" b="1" dirty="0" smtClean="0"/>
              <a:t> </a:t>
            </a:r>
            <a:r>
              <a:rPr lang="en-US" b="1" dirty="0" err="1" smtClean="0"/>
              <a:t>příhoda</a:t>
            </a:r>
            <a:r>
              <a:rPr lang="en-US" b="1" dirty="0" smtClean="0"/>
              <a:t> </a:t>
            </a:r>
            <a:r>
              <a:rPr lang="en-US" dirty="0" smtClean="0"/>
              <a:t>(AE, Adverse Event)</a:t>
            </a:r>
          </a:p>
          <a:p>
            <a:pPr lvl="1"/>
            <a:r>
              <a:rPr lang="en-US" sz="2800" dirty="0" err="1"/>
              <a:t>každa</a:t>
            </a:r>
            <a:r>
              <a:rPr lang="en-US" sz="2800" dirty="0"/>
              <a:t>́ </a:t>
            </a:r>
            <a:r>
              <a:rPr lang="en-US" sz="2800" dirty="0" err="1"/>
              <a:t>nepřízniva</a:t>
            </a:r>
            <a:r>
              <a:rPr lang="en-US" sz="2800" dirty="0"/>
              <a:t>́ </a:t>
            </a:r>
            <a:r>
              <a:rPr lang="en-US" sz="2800" dirty="0" smtClean="0"/>
              <a:t>a </a:t>
            </a:r>
            <a:r>
              <a:rPr lang="en-US" sz="2800" dirty="0" err="1" smtClean="0"/>
              <a:t>nezamýšlená</a:t>
            </a:r>
            <a:r>
              <a:rPr lang="en-US" sz="2800" dirty="0" smtClean="0"/>
              <a:t> </a:t>
            </a:r>
            <a:r>
              <a:rPr lang="en-US" sz="2800" dirty="0" err="1" smtClean="0"/>
              <a:t>zme</a:t>
            </a:r>
            <a:r>
              <a:rPr lang="en-US" sz="2800" dirty="0" err="1"/>
              <a:t>̌na</a:t>
            </a:r>
            <a:r>
              <a:rPr lang="en-US" sz="2800" dirty="0"/>
              <a:t> </a:t>
            </a:r>
            <a:r>
              <a:rPr lang="en-US" sz="2800" dirty="0" err="1"/>
              <a:t>zdravotního</a:t>
            </a:r>
            <a:r>
              <a:rPr lang="en-US" sz="2800" dirty="0"/>
              <a:t> </a:t>
            </a:r>
            <a:r>
              <a:rPr lang="en-US" sz="2800" dirty="0" err="1"/>
              <a:t>stavu</a:t>
            </a:r>
            <a:r>
              <a:rPr lang="en-US" sz="2800" dirty="0"/>
              <a:t> </a:t>
            </a:r>
            <a:r>
              <a:rPr lang="en-US" sz="2800" dirty="0" err="1"/>
              <a:t>pacienta</a:t>
            </a:r>
            <a:r>
              <a:rPr lang="en-US" sz="2800" dirty="0"/>
              <a:t> </a:t>
            </a:r>
            <a:r>
              <a:rPr lang="en-US" sz="2800" dirty="0" err="1"/>
              <a:t>nebo</a:t>
            </a:r>
            <a:r>
              <a:rPr lang="en-US" sz="2800" dirty="0"/>
              <a:t> </a:t>
            </a:r>
            <a:r>
              <a:rPr lang="en-US" sz="2800" dirty="0" err="1"/>
              <a:t>subjektu</a:t>
            </a:r>
            <a:r>
              <a:rPr lang="en-US" sz="2800" dirty="0"/>
              <a:t> </a:t>
            </a:r>
            <a:r>
              <a:rPr lang="en-US" sz="2800" dirty="0" err="1"/>
              <a:t>klinického</a:t>
            </a:r>
            <a:r>
              <a:rPr lang="en-US" sz="2800" dirty="0"/>
              <a:t> </a:t>
            </a:r>
            <a:r>
              <a:rPr lang="en-US" sz="2800" dirty="0" err="1" smtClean="0"/>
              <a:t>hodnocen</a:t>
            </a:r>
            <a:r>
              <a:rPr lang="cs-CZ" sz="2800" dirty="0" smtClean="0"/>
              <a:t>í</a:t>
            </a:r>
            <a:r>
              <a:rPr lang="en-US" sz="2800" dirty="0" smtClean="0"/>
              <a:t>, </a:t>
            </a:r>
            <a:r>
              <a:rPr lang="en-US" sz="2800" dirty="0" err="1"/>
              <a:t>jemuz</a:t>
            </a:r>
            <a:r>
              <a:rPr lang="en-US" sz="2800" dirty="0"/>
              <a:t>̌ </a:t>
            </a:r>
            <a:r>
              <a:rPr lang="en-US" sz="2800" dirty="0" err="1"/>
              <a:t>byl</a:t>
            </a:r>
            <a:r>
              <a:rPr lang="en-US" sz="2800" dirty="0"/>
              <a:t> </a:t>
            </a:r>
            <a:r>
              <a:rPr lang="en-US" sz="2800" dirty="0" err="1"/>
              <a:t>podán</a:t>
            </a:r>
            <a:r>
              <a:rPr lang="en-US" sz="2800" dirty="0"/>
              <a:t> </a:t>
            </a:r>
            <a:r>
              <a:rPr lang="en-US" sz="2800" dirty="0" err="1"/>
              <a:t>léčivy</a:t>
            </a:r>
            <a:r>
              <a:rPr lang="en-US" sz="2800" dirty="0"/>
              <a:t>́ </a:t>
            </a:r>
            <a:r>
              <a:rPr lang="en-US" sz="2800" dirty="0" err="1"/>
              <a:t>přípravek</a:t>
            </a:r>
            <a:r>
              <a:rPr lang="en-US" sz="2800" dirty="0"/>
              <a:t>, </a:t>
            </a:r>
            <a:r>
              <a:rPr lang="en-US" sz="2800" dirty="0" err="1"/>
              <a:t>i</a:t>
            </a:r>
            <a:r>
              <a:rPr lang="en-US" sz="2800" dirty="0"/>
              <a:t> </a:t>
            </a:r>
            <a:r>
              <a:rPr lang="en-US" sz="2800" dirty="0" err="1"/>
              <a:t>kdyz</a:t>
            </a:r>
            <a:r>
              <a:rPr lang="en-US" sz="2800" dirty="0"/>
              <a:t>̌ </a:t>
            </a:r>
            <a:r>
              <a:rPr lang="en-US" sz="2800" dirty="0" err="1" smtClean="0"/>
              <a:t>nen</a:t>
            </a:r>
            <a:r>
              <a:rPr lang="cs-CZ" sz="2800" dirty="0" smtClean="0"/>
              <a:t>í</a:t>
            </a:r>
            <a:r>
              <a:rPr lang="en-US" sz="2800" dirty="0" smtClean="0"/>
              <a:t> </a:t>
            </a:r>
            <a:r>
              <a:rPr lang="en-US" sz="2800" dirty="0" err="1"/>
              <a:t>nezbytne</a:t>
            </a:r>
            <a:r>
              <a:rPr lang="en-US" sz="2800" dirty="0"/>
              <a:t>̌ v </a:t>
            </a:r>
            <a:r>
              <a:rPr lang="en-US" sz="2800" dirty="0" err="1"/>
              <a:t>příčinne</a:t>
            </a:r>
            <a:r>
              <a:rPr lang="en-US" sz="2800" dirty="0"/>
              <a:t>́ </a:t>
            </a:r>
            <a:r>
              <a:rPr lang="en-US" sz="2800" dirty="0" err="1"/>
              <a:t>souvislosti</a:t>
            </a:r>
            <a:r>
              <a:rPr lang="en-US" sz="2800" dirty="0"/>
              <a:t> s </a:t>
            </a:r>
            <a:r>
              <a:rPr lang="en-US" sz="2800" dirty="0" err="1"/>
              <a:t>touto</a:t>
            </a:r>
            <a:r>
              <a:rPr lang="en-US" sz="2800" dirty="0"/>
              <a:t> </a:t>
            </a:r>
            <a:r>
              <a:rPr lang="en-US" sz="2800" dirty="0" err="1"/>
              <a:t>léčbou</a:t>
            </a:r>
            <a:r>
              <a:rPr lang="en-US" sz="2800" dirty="0"/>
              <a:t> </a:t>
            </a:r>
            <a:endParaRPr lang="en-US" dirty="0" smtClean="0"/>
          </a:p>
          <a:p>
            <a:r>
              <a:rPr lang="en-US" b="1" dirty="0" err="1"/>
              <a:t>n</a:t>
            </a:r>
            <a:r>
              <a:rPr lang="en-US" b="1" dirty="0" err="1" smtClean="0"/>
              <a:t>ežádoucí</a:t>
            </a:r>
            <a:r>
              <a:rPr lang="en-US" b="1" dirty="0" smtClean="0"/>
              <a:t> </a:t>
            </a:r>
            <a:r>
              <a:rPr lang="en-US" b="1" dirty="0" err="1" smtClean="0"/>
              <a:t>účinek</a:t>
            </a:r>
            <a:r>
              <a:rPr lang="en-US" b="1" dirty="0" smtClean="0"/>
              <a:t> </a:t>
            </a:r>
            <a:r>
              <a:rPr lang="en-US" dirty="0" smtClean="0"/>
              <a:t>(</a:t>
            </a:r>
            <a:r>
              <a:rPr lang="cs-CZ" dirty="0" smtClean="0"/>
              <a:t>NÚ</a:t>
            </a:r>
            <a:r>
              <a:rPr lang="en-US" dirty="0" smtClean="0"/>
              <a:t>, </a:t>
            </a:r>
            <a:r>
              <a:rPr lang="en-US" b="1" dirty="0" smtClean="0"/>
              <a:t>A</a:t>
            </a:r>
            <a:r>
              <a:rPr lang="en-US" dirty="0" smtClean="0"/>
              <a:t>dverse </a:t>
            </a:r>
            <a:r>
              <a:rPr lang="en-US" b="1" dirty="0" smtClean="0"/>
              <a:t>R</a:t>
            </a:r>
            <a:r>
              <a:rPr lang="en-US" dirty="0" smtClean="0"/>
              <a:t>eaction)</a:t>
            </a:r>
          </a:p>
          <a:p>
            <a:pPr lvl="1"/>
            <a:r>
              <a:rPr lang="cs-CZ" sz="2800" dirty="0" smtClean="0"/>
              <a:t>p</a:t>
            </a:r>
            <a:r>
              <a:rPr lang="en-US" sz="2800" dirty="0" err="1" smtClean="0"/>
              <a:t>říčinná</a:t>
            </a:r>
            <a:r>
              <a:rPr lang="en-US" sz="2800" dirty="0" smtClean="0"/>
              <a:t> </a:t>
            </a:r>
            <a:r>
              <a:rPr lang="en-US" sz="2800" dirty="0" err="1" smtClean="0"/>
              <a:t>souvislost</a:t>
            </a:r>
            <a:r>
              <a:rPr lang="en-US" sz="2800" dirty="0" smtClean="0"/>
              <a:t> (causality)</a:t>
            </a:r>
          </a:p>
          <a:p>
            <a:pPr lvl="1"/>
            <a:r>
              <a:rPr lang="en-US" sz="2800" dirty="0" err="1" smtClean="0"/>
              <a:t>kaz</a:t>
            </a:r>
            <a:r>
              <a:rPr lang="en-US" sz="2800" dirty="0" err="1"/>
              <a:t>̌da</a:t>
            </a:r>
            <a:r>
              <a:rPr lang="en-US" sz="2800" dirty="0"/>
              <a:t>́ </a:t>
            </a:r>
            <a:r>
              <a:rPr lang="en-US" sz="2800" dirty="0" err="1"/>
              <a:t>nepřízniva</a:t>
            </a:r>
            <a:r>
              <a:rPr lang="en-US" sz="2800" dirty="0"/>
              <a:t>́ a </a:t>
            </a:r>
            <a:r>
              <a:rPr lang="en-US" sz="2800" dirty="0" err="1"/>
              <a:t>nezamýšlena</a:t>
            </a:r>
            <a:r>
              <a:rPr lang="en-US" sz="2800" dirty="0"/>
              <a:t>́ </a:t>
            </a:r>
            <a:r>
              <a:rPr lang="en-US" sz="2800" dirty="0" err="1"/>
              <a:t>reakce</a:t>
            </a:r>
            <a:r>
              <a:rPr lang="en-US" sz="2800" dirty="0"/>
              <a:t> </a:t>
            </a:r>
            <a:r>
              <a:rPr lang="en-US" sz="2800" dirty="0" err="1"/>
              <a:t>na</a:t>
            </a:r>
            <a:r>
              <a:rPr lang="en-US" sz="2800" dirty="0"/>
              <a:t> </a:t>
            </a:r>
            <a:r>
              <a:rPr lang="en-US" sz="2800" dirty="0" err="1"/>
              <a:t>hodnoceny</a:t>
            </a:r>
            <a:r>
              <a:rPr lang="en-US" sz="2800" dirty="0"/>
              <a:t>́ </a:t>
            </a:r>
            <a:r>
              <a:rPr lang="en-US" sz="2800" dirty="0" err="1"/>
              <a:t>léčivy</a:t>
            </a:r>
            <a:r>
              <a:rPr lang="en-US" sz="2800" dirty="0"/>
              <a:t>́ </a:t>
            </a:r>
            <a:r>
              <a:rPr lang="en-US" sz="2800" dirty="0" err="1"/>
              <a:t>přípravek</a:t>
            </a:r>
            <a:r>
              <a:rPr lang="en-US" sz="2800" dirty="0"/>
              <a:t> </a:t>
            </a:r>
            <a:r>
              <a:rPr lang="en-US" sz="2800" dirty="0" err="1"/>
              <a:t>při</a:t>
            </a:r>
            <a:r>
              <a:rPr lang="en-US" sz="2800" dirty="0"/>
              <a:t> </a:t>
            </a:r>
            <a:r>
              <a:rPr lang="en-US" sz="2800" dirty="0" err="1"/>
              <a:t>jakékoliv</a:t>
            </a:r>
            <a:r>
              <a:rPr lang="en-US" sz="2800" dirty="0"/>
              <a:t> </a:t>
            </a:r>
            <a:r>
              <a:rPr lang="en-US" sz="2800" dirty="0" err="1"/>
              <a:t>podane</a:t>
            </a:r>
            <a:r>
              <a:rPr lang="en-US" sz="2800" dirty="0"/>
              <a:t>́ </a:t>
            </a:r>
            <a:r>
              <a:rPr lang="en-US" sz="2800" dirty="0" err="1" smtClean="0"/>
              <a:t>dávce</a:t>
            </a:r>
            <a:r>
              <a:rPr lang="en-US" sz="2800" dirty="0"/>
              <a:t> </a:t>
            </a:r>
            <a:r>
              <a:rPr lang="en-US" sz="2800" dirty="0" smtClean="0"/>
              <a:t>(</a:t>
            </a:r>
            <a:r>
              <a:rPr lang="en-US" sz="2800" dirty="0" err="1" smtClean="0"/>
              <a:t>zahrnuje</a:t>
            </a:r>
            <a:r>
              <a:rPr lang="en-US" sz="2800" dirty="0" smtClean="0"/>
              <a:t> </a:t>
            </a:r>
            <a:r>
              <a:rPr lang="en-US" sz="2800" dirty="0" err="1" smtClean="0"/>
              <a:t>rovněž</a:t>
            </a:r>
            <a:r>
              <a:rPr lang="en-US" sz="2800" dirty="0" smtClean="0"/>
              <a:t> </a:t>
            </a:r>
            <a:r>
              <a:rPr lang="en-US" sz="2800" dirty="0" err="1" smtClean="0"/>
              <a:t>chyby</a:t>
            </a:r>
            <a:r>
              <a:rPr lang="en-US" sz="2800" dirty="0" smtClean="0"/>
              <a:t> v </a:t>
            </a:r>
            <a:r>
              <a:rPr lang="en-US" sz="2800" dirty="0" err="1" smtClean="0"/>
              <a:t>medikaci</a:t>
            </a:r>
            <a:r>
              <a:rPr lang="en-US" sz="2800" dirty="0" smtClean="0"/>
              <a:t>, </a:t>
            </a:r>
            <a:r>
              <a:rPr lang="en-US" sz="2800" dirty="0" err="1" smtClean="0"/>
              <a:t>nesprávné</a:t>
            </a:r>
            <a:r>
              <a:rPr lang="en-US" sz="2800" dirty="0" smtClean="0"/>
              <a:t> </a:t>
            </a:r>
            <a:r>
              <a:rPr lang="en-US" sz="2800" dirty="0" err="1" smtClean="0"/>
              <a:t>použití</a:t>
            </a:r>
            <a:r>
              <a:rPr lang="en-US" sz="2800" dirty="0" smtClean="0"/>
              <a:t>, </a:t>
            </a:r>
            <a:r>
              <a:rPr lang="en-US" sz="2800" dirty="0" err="1" smtClean="0"/>
              <a:t>zneužití</a:t>
            </a:r>
            <a:r>
              <a:rPr lang="en-US" sz="2800" dirty="0" smtClean="0"/>
              <a:t>)</a:t>
            </a:r>
            <a:endParaRPr lang="en-US" sz="2800"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2980439175"/>
      </p:ext>
    </p:extLst>
  </p:cSld>
  <p:clrMapOvr>
    <a:masterClrMapping/>
  </p:clrMapOvr>
  <p:transition>
    <p:fade/>
  </p:transition>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08720"/>
            <a:ext cx="8255260" cy="1143000"/>
          </a:xfrm>
        </p:spPr>
        <p:txBody>
          <a:bodyPr>
            <a:normAutofit/>
          </a:bodyPr>
          <a:lstStyle/>
          <a:p>
            <a:r>
              <a:rPr lang="en-US" sz="3600" u="sng" dirty="0" err="1" smtClean="0"/>
              <a:t>Základní</a:t>
            </a:r>
            <a:r>
              <a:rPr lang="en-US" sz="3600" u="sng" dirty="0" smtClean="0"/>
              <a:t> </a:t>
            </a:r>
            <a:r>
              <a:rPr lang="en-US" sz="3600" u="sng" dirty="0" err="1" smtClean="0"/>
              <a:t>pojmy</a:t>
            </a:r>
            <a:r>
              <a:rPr lang="en-US" sz="3600" u="sng" dirty="0" smtClean="0"/>
              <a:t> a </a:t>
            </a:r>
            <a:r>
              <a:rPr lang="en-US" sz="3600" u="sng" dirty="0" err="1" smtClean="0"/>
              <a:t>definice</a:t>
            </a:r>
            <a:endParaRPr lang="en-US" sz="3600" u="sng" dirty="0"/>
          </a:p>
        </p:txBody>
      </p:sp>
      <p:sp>
        <p:nvSpPr>
          <p:cNvPr id="3" name="Content Placeholder 2"/>
          <p:cNvSpPr>
            <a:spLocks noGrp="1"/>
          </p:cNvSpPr>
          <p:nvPr>
            <p:ph idx="1"/>
          </p:nvPr>
        </p:nvSpPr>
        <p:spPr>
          <a:xfrm>
            <a:off x="431540" y="2348880"/>
            <a:ext cx="8229600" cy="3420380"/>
          </a:xfrm>
        </p:spPr>
        <p:txBody>
          <a:bodyPr>
            <a:normAutofit/>
          </a:bodyPr>
          <a:lstStyle/>
          <a:p>
            <a:r>
              <a:rPr lang="en-US" b="1" dirty="0" err="1" smtClean="0"/>
              <a:t>závažnost</a:t>
            </a:r>
            <a:r>
              <a:rPr lang="en-US" b="1" dirty="0" smtClean="0"/>
              <a:t> </a:t>
            </a:r>
            <a:r>
              <a:rPr lang="en-US" dirty="0" smtClean="0"/>
              <a:t>(</a:t>
            </a:r>
            <a:r>
              <a:rPr lang="en-US" dirty="0" err="1" smtClean="0"/>
              <a:t>závažný</a:t>
            </a:r>
            <a:r>
              <a:rPr lang="en-US" dirty="0" smtClean="0"/>
              <a:t> AE=SAE, </a:t>
            </a:r>
            <a:r>
              <a:rPr lang="en-US" dirty="0" err="1" smtClean="0"/>
              <a:t>závažný</a:t>
            </a:r>
            <a:r>
              <a:rPr lang="en-US" dirty="0" smtClean="0"/>
              <a:t> </a:t>
            </a:r>
            <a:r>
              <a:rPr lang="cs-CZ" dirty="0" smtClean="0"/>
              <a:t>NÚ</a:t>
            </a:r>
            <a:r>
              <a:rPr lang="en-US" dirty="0" smtClean="0"/>
              <a:t>=SAR)</a:t>
            </a:r>
          </a:p>
          <a:p>
            <a:pPr lvl="1"/>
            <a:r>
              <a:rPr lang="en-US" dirty="0" err="1" smtClean="0"/>
              <a:t>Smrt</a:t>
            </a:r>
            <a:endParaRPr lang="en-US" dirty="0" smtClean="0"/>
          </a:p>
          <a:p>
            <a:pPr lvl="1"/>
            <a:r>
              <a:rPr lang="en-US" dirty="0" err="1" smtClean="0"/>
              <a:t>Ohrožení</a:t>
            </a:r>
            <a:r>
              <a:rPr lang="en-US" dirty="0" smtClean="0"/>
              <a:t> </a:t>
            </a:r>
            <a:r>
              <a:rPr lang="en-US" dirty="0" err="1" smtClean="0"/>
              <a:t>života</a:t>
            </a:r>
            <a:endParaRPr lang="en-US" dirty="0" smtClean="0"/>
          </a:p>
          <a:p>
            <a:pPr lvl="1"/>
            <a:r>
              <a:rPr lang="en-US" dirty="0" err="1" smtClean="0"/>
              <a:t>Hospitalizace</a:t>
            </a:r>
            <a:r>
              <a:rPr lang="en-US" dirty="0" smtClean="0"/>
              <a:t> </a:t>
            </a:r>
            <a:r>
              <a:rPr lang="en-US" dirty="0" err="1" smtClean="0"/>
              <a:t>nebo</a:t>
            </a:r>
            <a:r>
              <a:rPr lang="en-US" dirty="0" smtClean="0"/>
              <a:t> </a:t>
            </a:r>
            <a:r>
              <a:rPr lang="en-US" dirty="0" err="1" smtClean="0"/>
              <a:t>prodloužení</a:t>
            </a:r>
            <a:r>
              <a:rPr lang="en-US" dirty="0" smtClean="0"/>
              <a:t> </a:t>
            </a:r>
            <a:r>
              <a:rPr lang="en-US" dirty="0" err="1" smtClean="0"/>
              <a:t>hospitalizace</a:t>
            </a:r>
            <a:endParaRPr lang="en-US" dirty="0" smtClean="0"/>
          </a:p>
          <a:p>
            <a:pPr lvl="1"/>
            <a:r>
              <a:rPr lang="en-US" dirty="0" err="1" smtClean="0"/>
              <a:t>Trvalé</a:t>
            </a:r>
            <a:r>
              <a:rPr lang="en-US" dirty="0" smtClean="0"/>
              <a:t> </a:t>
            </a:r>
            <a:r>
              <a:rPr lang="en-US" dirty="0" err="1" smtClean="0"/>
              <a:t>či</a:t>
            </a:r>
            <a:r>
              <a:rPr lang="en-US" dirty="0" smtClean="0"/>
              <a:t> </a:t>
            </a:r>
            <a:r>
              <a:rPr lang="en-US" dirty="0" err="1" smtClean="0"/>
              <a:t>významné</a:t>
            </a:r>
            <a:r>
              <a:rPr lang="en-US" dirty="0" smtClean="0"/>
              <a:t> </a:t>
            </a:r>
            <a:r>
              <a:rPr lang="en-US" dirty="0" err="1" smtClean="0"/>
              <a:t>poškození</a:t>
            </a:r>
            <a:r>
              <a:rPr lang="en-US" dirty="0" smtClean="0"/>
              <a:t> </a:t>
            </a:r>
            <a:r>
              <a:rPr lang="en-US" dirty="0" err="1" smtClean="0"/>
              <a:t>zdraví</a:t>
            </a:r>
            <a:endParaRPr lang="en-US" dirty="0" smtClean="0"/>
          </a:p>
          <a:p>
            <a:pPr lvl="1"/>
            <a:r>
              <a:rPr lang="en-US" dirty="0" err="1" smtClean="0"/>
              <a:t>Omezení</a:t>
            </a:r>
            <a:r>
              <a:rPr lang="en-US" dirty="0" smtClean="0"/>
              <a:t> </a:t>
            </a:r>
            <a:r>
              <a:rPr lang="en-US" dirty="0" err="1" smtClean="0"/>
              <a:t>schopností</a:t>
            </a:r>
            <a:endParaRPr lang="en-US" dirty="0" smtClean="0"/>
          </a:p>
          <a:p>
            <a:pPr lvl="1"/>
            <a:r>
              <a:rPr lang="en-US" dirty="0" err="1" smtClean="0"/>
              <a:t>Vrozená</a:t>
            </a:r>
            <a:r>
              <a:rPr lang="en-US" dirty="0" smtClean="0"/>
              <a:t> </a:t>
            </a:r>
            <a:r>
              <a:rPr lang="en-US" dirty="0" err="1" smtClean="0"/>
              <a:t>anomálie</a:t>
            </a:r>
            <a:r>
              <a:rPr lang="en-US" dirty="0" smtClean="0"/>
              <a:t> </a:t>
            </a:r>
            <a:r>
              <a:rPr lang="en-US" dirty="0" err="1" smtClean="0"/>
              <a:t>nebo</a:t>
            </a:r>
            <a:r>
              <a:rPr lang="en-US" dirty="0" smtClean="0"/>
              <a:t> </a:t>
            </a:r>
            <a:r>
              <a:rPr lang="en-US" dirty="0" err="1" smtClean="0"/>
              <a:t>vada</a:t>
            </a:r>
            <a:r>
              <a:rPr lang="en-US" dirty="0" smtClean="0"/>
              <a:t> u </a:t>
            </a:r>
            <a:r>
              <a:rPr lang="en-US" dirty="0" err="1" smtClean="0"/>
              <a:t>potomka</a:t>
            </a:r>
            <a:endParaRPr lang="en-US"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3336411250"/>
      </p:ext>
    </p:extLst>
  </p:cSld>
  <p:clrMapOvr>
    <a:masterClrMapping/>
  </p:clrMapOvr>
  <p:transition>
    <p:fade/>
  </p:transition>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953725"/>
            <a:ext cx="8229600" cy="1143000"/>
          </a:xfrm>
        </p:spPr>
        <p:txBody>
          <a:bodyPr>
            <a:normAutofit/>
          </a:bodyPr>
          <a:lstStyle/>
          <a:p>
            <a:r>
              <a:rPr lang="en-US" sz="3600" u="sng" dirty="0" err="1" smtClean="0"/>
              <a:t>Základní</a:t>
            </a:r>
            <a:r>
              <a:rPr lang="en-US" sz="3600" u="sng" dirty="0" smtClean="0"/>
              <a:t> </a:t>
            </a:r>
            <a:r>
              <a:rPr lang="en-US" sz="3600" u="sng" dirty="0" err="1" smtClean="0"/>
              <a:t>pojmy</a:t>
            </a:r>
            <a:r>
              <a:rPr lang="en-US" sz="3600" u="sng" dirty="0" smtClean="0"/>
              <a:t> a </a:t>
            </a:r>
            <a:r>
              <a:rPr lang="en-US" sz="3600" u="sng" dirty="0" err="1" smtClean="0"/>
              <a:t>definice</a:t>
            </a:r>
            <a:endParaRPr lang="en-US" sz="3600" u="sng" dirty="0"/>
          </a:p>
        </p:txBody>
      </p:sp>
      <p:sp>
        <p:nvSpPr>
          <p:cNvPr id="3" name="Content Placeholder 2"/>
          <p:cNvSpPr>
            <a:spLocks noGrp="1"/>
          </p:cNvSpPr>
          <p:nvPr>
            <p:ph idx="1"/>
          </p:nvPr>
        </p:nvSpPr>
        <p:spPr>
          <a:xfrm>
            <a:off x="457200" y="2168860"/>
            <a:ext cx="8229600" cy="3735415"/>
          </a:xfrm>
        </p:spPr>
        <p:txBody>
          <a:bodyPr>
            <a:normAutofit/>
          </a:bodyPr>
          <a:lstStyle/>
          <a:p>
            <a:r>
              <a:rPr lang="en-US" b="1" dirty="0" err="1" smtClean="0"/>
              <a:t>očekávatelnost</a:t>
            </a:r>
            <a:r>
              <a:rPr lang="en-US" b="1" dirty="0" smtClean="0"/>
              <a:t> </a:t>
            </a:r>
            <a:r>
              <a:rPr lang="en-US" dirty="0" smtClean="0"/>
              <a:t>(</a:t>
            </a:r>
            <a:r>
              <a:rPr lang="en-US" dirty="0" err="1" smtClean="0"/>
              <a:t>neočekávaný</a:t>
            </a:r>
            <a:r>
              <a:rPr lang="en-US" dirty="0" smtClean="0"/>
              <a:t> </a:t>
            </a:r>
            <a:r>
              <a:rPr lang="cs-CZ" dirty="0" smtClean="0"/>
              <a:t>NÚ</a:t>
            </a:r>
            <a:r>
              <a:rPr lang="en-US" dirty="0" smtClean="0"/>
              <a:t>=UAR)</a:t>
            </a:r>
          </a:p>
          <a:p>
            <a:pPr lvl="1"/>
            <a:r>
              <a:rPr lang="en-US" dirty="0" err="1" smtClean="0"/>
              <a:t>očekávatelné</a:t>
            </a:r>
            <a:r>
              <a:rPr lang="en-US" dirty="0" smtClean="0"/>
              <a:t> </a:t>
            </a:r>
            <a:r>
              <a:rPr lang="cs-CZ" dirty="0" smtClean="0"/>
              <a:t>NÚ</a:t>
            </a:r>
            <a:r>
              <a:rPr lang="en-US" dirty="0" smtClean="0"/>
              <a:t> </a:t>
            </a:r>
            <a:r>
              <a:rPr lang="en-US" dirty="0" err="1" smtClean="0"/>
              <a:t>jsou</a:t>
            </a:r>
            <a:r>
              <a:rPr lang="en-US" dirty="0" smtClean="0"/>
              <a:t> </a:t>
            </a:r>
            <a:r>
              <a:rPr lang="en-US" dirty="0" err="1" smtClean="0"/>
              <a:t>uvedeny</a:t>
            </a:r>
            <a:r>
              <a:rPr lang="en-US" dirty="0" smtClean="0"/>
              <a:t> v </a:t>
            </a:r>
            <a:r>
              <a:rPr lang="en-US" b="1" dirty="0" smtClean="0"/>
              <a:t>RSI</a:t>
            </a:r>
            <a:r>
              <a:rPr lang="en-US" dirty="0" smtClean="0"/>
              <a:t> (</a:t>
            </a:r>
            <a:r>
              <a:rPr lang="en-US" b="1" dirty="0" smtClean="0"/>
              <a:t>Reference Safety Information</a:t>
            </a:r>
            <a:r>
              <a:rPr lang="en-US" dirty="0" smtClean="0"/>
              <a:t>, </a:t>
            </a:r>
            <a:r>
              <a:rPr lang="en-US" dirty="0" err="1" smtClean="0"/>
              <a:t>referenční</a:t>
            </a:r>
            <a:r>
              <a:rPr lang="en-US" dirty="0" smtClean="0"/>
              <a:t> </a:t>
            </a:r>
            <a:r>
              <a:rPr lang="en-US" dirty="0" err="1" smtClean="0"/>
              <a:t>bezpečnostní</a:t>
            </a:r>
            <a:r>
              <a:rPr lang="en-US" dirty="0" smtClean="0"/>
              <a:t> </a:t>
            </a:r>
            <a:r>
              <a:rPr lang="en-US" dirty="0" err="1" smtClean="0"/>
              <a:t>informaci</a:t>
            </a:r>
            <a:r>
              <a:rPr lang="en-US" dirty="0" smtClean="0"/>
              <a:t>)</a:t>
            </a:r>
          </a:p>
          <a:p>
            <a:pPr lvl="1"/>
            <a:r>
              <a:rPr lang="en-US" dirty="0" smtClean="0"/>
              <a:t>RSI – </a:t>
            </a:r>
            <a:r>
              <a:rPr lang="en-US" dirty="0" err="1" smtClean="0"/>
              <a:t>SmPC</a:t>
            </a:r>
            <a:r>
              <a:rPr lang="en-US" dirty="0" smtClean="0"/>
              <a:t> </a:t>
            </a:r>
            <a:r>
              <a:rPr lang="en-US" dirty="0" err="1" smtClean="0"/>
              <a:t>nebo</a:t>
            </a:r>
            <a:r>
              <a:rPr lang="en-US" dirty="0" smtClean="0"/>
              <a:t> </a:t>
            </a:r>
            <a:r>
              <a:rPr lang="en-US" dirty="0" err="1" smtClean="0"/>
              <a:t>samostatná</a:t>
            </a:r>
            <a:r>
              <a:rPr lang="en-US" dirty="0" smtClean="0"/>
              <a:t> </a:t>
            </a:r>
            <a:r>
              <a:rPr lang="en-US" dirty="0" err="1" smtClean="0"/>
              <a:t>kapitola</a:t>
            </a:r>
            <a:r>
              <a:rPr lang="en-US" dirty="0" smtClean="0"/>
              <a:t> v IB</a:t>
            </a:r>
          </a:p>
          <a:p>
            <a:pPr lvl="1"/>
            <a:r>
              <a:rPr lang="en-US" dirty="0" smtClean="0"/>
              <a:t>RSI v IB – </a:t>
            </a:r>
            <a:r>
              <a:rPr lang="en-US" dirty="0" err="1" smtClean="0"/>
              <a:t>ve</a:t>
            </a:r>
            <a:r>
              <a:rPr lang="en-US" dirty="0" smtClean="0"/>
              <a:t> </a:t>
            </a:r>
            <a:r>
              <a:rPr lang="en-US" dirty="0" err="1" smtClean="0"/>
              <a:t>formě</a:t>
            </a:r>
            <a:r>
              <a:rPr lang="en-US" dirty="0" smtClean="0"/>
              <a:t> </a:t>
            </a:r>
            <a:r>
              <a:rPr lang="en-US" dirty="0" err="1" smtClean="0"/>
              <a:t>tabulky</a:t>
            </a:r>
            <a:r>
              <a:rPr lang="en-US" dirty="0" smtClean="0"/>
              <a:t> </a:t>
            </a:r>
            <a:r>
              <a:rPr lang="en-US" dirty="0" err="1" smtClean="0"/>
              <a:t>včetně</a:t>
            </a:r>
            <a:r>
              <a:rPr lang="en-US" dirty="0" smtClean="0"/>
              <a:t> </a:t>
            </a:r>
            <a:r>
              <a:rPr lang="en-US" dirty="0" err="1" smtClean="0"/>
              <a:t>uvedení</a:t>
            </a:r>
            <a:r>
              <a:rPr lang="en-US" dirty="0" smtClean="0"/>
              <a:t> </a:t>
            </a:r>
            <a:r>
              <a:rPr lang="en-US" dirty="0" err="1" smtClean="0"/>
              <a:t>četnosti</a:t>
            </a:r>
            <a:r>
              <a:rPr lang="en-US" dirty="0" smtClean="0"/>
              <a:t> </a:t>
            </a:r>
            <a:r>
              <a:rPr lang="cs-CZ" dirty="0" smtClean="0"/>
              <a:t>NÚ</a:t>
            </a:r>
          </a:p>
          <a:p>
            <a:pPr lvl="1"/>
            <a:endParaRPr lang="en-US" dirty="0"/>
          </a:p>
          <a:p>
            <a:r>
              <a:rPr lang="en-US" b="1" dirty="0" smtClean="0"/>
              <a:t>SUSAR</a:t>
            </a:r>
            <a:r>
              <a:rPr lang="en-US" dirty="0" smtClean="0"/>
              <a:t> – </a:t>
            </a:r>
            <a:r>
              <a:rPr lang="en-US" b="1" dirty="0"/>
              <a:t>S</a:t>
            </a:r>
            <a:r>
              <a:rPr lang="en-US" dirty="0" smtClean="0"/>
              <a:t>uspected </a:t>
            </a:r>
            <a:r>
              <a:rPr lang="en-US" b="1" dirty="0"/>
              <a:t>U</a:t>
            </a:r>
            <a:r>
              <a:rPr lang="en-US" dirty="0" smtClean="0"/>
              <a:t>nexpected </a:t>
            </a:r>
            <a:r>
              <a:rPr lang="en-US" b="1" dirty="0" smtClean="0"/>
              <a:t>SAR </a:t>
            </a:r>
            <a:r>
              <a:rPr lang="en-US" dirty="0" smtClean="0"/>
              <a:t>– </a:t>
            </a:r>
            <a:r>
              <a:rPr lang="en-US" dirty="0" err="1" smtClean="0"/>
              <a:t>podezření</a:t>
            </a:r>
            <a:r>
              <a:rPr lang="en-US" dirty="0" smtClean="0"/>
              <a:t> </a:t>
            </a:r>
            <a:r>
              <a:rPr lang="en-US" dirty="0" err="1" smtClean="0"/>
              <a:t>na</a:t>
            </a:r>
            <a:r>
              <a:rPr lang="en-US" dirty="0" smtClean="0"/>
              <a:t> </a:t>
            </a:r>
            <a:r>
              <a:rPr lang="en-US" dirty="0" err="1" smtClean="0"/>
              <a:t>závažný</a:t>
            </a:r>
            <a:r>
              <a:rPr lang="en-US" dirty="0" smtClean="0"/>
              <a:t> </a:t>
            </a:r>
            <a:r>
              <a:rPr lang="en-US" dirty="0" err="1" smtClean="0"/>
              <a:t>neočekávaný</a:t>
            </a:r>
            <a:r>
              <a:rPr lang="en-US" dirty="0" smtClean="0"/>
              <a:t> </a:t>
            </a:r>
            <a:r>
              <a:rPr lang="en-US" dirty="0" err="1" smtClean="0"/>
              <a:t>nežádoucí</a:t>
            </a:r>
            <a:r>
              <a:rPr lang="en-US" dirty="0" smtClean="0"/>
              <a:t> </a:t>
            </a:r>
            <a:r>
              <a:rPr lang="en-US" dirty="0" err="1" smtClean="0"/>
              <a:t>účinek</a:t>
            </a:r>
            <a:endParaRPr lang="en-US" b="1"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2834702808"/>
      </p:ext>
    </p:extLst>
  </p:cSld>
  <p:clrMapOvr>
    <a:masterClrMapping/>
  </p:clrMapOvr>
  <p:transition>
    <p:fade/>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535" y="1088740"/>
            <a:ext cx="8229600" cy="1143000"/>
          </a:xfrm>
        </p:spPr>
        <p:txBody>
          <a:bodyPr>
            <a:normAutofit/>
          </a:bodyPr>
          <a:lstStyle/>
          <a:p>
            <a:r>
              <a:rPr lang="en-US" sz="3600" u="sng" dirty="0" err="1" smtClean="0"/>
              <a:t>Základní</a:t>
            </a:r>
            <a:r>
              <a:rPr lang="en-US" sz="3600" u="sng" dirty="0" smtClean="0"/>
              <a:t> </a:t>
            </a:r>
            <a:r>
              <a:rPr lang="en-US" sz="3600" u="sng" dirty="0" err="1" smtClean="0"/>
              <a:t>pojmy</a:t>
            </a:r>
            <a:r>
              <a:rPr lang="en-US" sz="3600" u="sng" dirty="0" smtClean="0"/>
              <a:t> a </a:t>
            </a:r>
            <a:r>
              <a:rPr lang="en-US" sz="3600" u="sng" dirty="0" err="1" smtClean="0"/>
              <a:t>definice</a:t>
            </a:r>
            <a:endParaRPr lang="en-US" sz="3600" u="sng" dirty="0"/>
          </a:p>
        </p:txBody>
      </p:sp>
      <p:sp>
        <p:nvSpPr>
          <p:cNvPr id="3" name="Content Placeholder 2"/>
          <p:cNvSpPr>
            <a:spLocks noGrp="1"/>
          </p:cNvSpPr>
          <p:nvPr>
            <p:ph idx="1"/>
          </p:nvPr>
        </p:nvSpPr>
        <p:spPr/>
        <p:txBody>
          <a:bodyPr>
            <a:normAutofit/>
          </a:bodyPr>
          <a:lstStyle/>
          <a:p>
            <a:r>
              <a:rPr lang="en-US" b="1" dirty="0" err="1" smtClean="0"/>
              <a:t>Kauzalita</a:t>
            </a:r>
            <a:endParaRPr lang="cs-CZ" b="1" dirty="0" smtClean="0"/>
          </a:p>
          <a:p>
            <a:endParaRPr lang="en-US" sz="1000" b="1" dirty="0" smtClean="0"/>
          </a:p>
          <a:p>
            <a:r>
              <a:rPr lang="en-US" dirty="0" smtClean="0"/>
              <a:t>”reasonable possibility” X “no reasonable possibility”</a:t>
            </a:r>
            <a:endParaRPr lang="cs-CZ" dirty="0" smtClean="0"/>
          </a:p>
          <a:p>
            <a:endParaRPr lang="en-US" sz="1000" dirty="0" smtClean="0"/>
          </a:p>
          <a:p>
            <a:r>
              <a:rPr lang="en-US" dirty="0" err="1" smtClean="0"/>
              <a:t>Např</a:t>
            </a:r>
            <a:r>
              <a:rPr lang="en-US" dirty="0" smtClean="0"/>
              <a:t>. WHO-UMC system (the Uppsala Monitoring Center)</a:t>
            </a:r>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2810574723"/>
      </p:ext>
    </p:extLst>
  </p:cSld>
  <p:clrMapOvr>
    <a:masterClrMapping/>
  </p:clrMapOvr>
  <p:transition>
    <p:fade/>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pic>
        <p:nvPicPr>
          <p:cNvPr id="12" name="Picture 11"/>
          <p:cNvPicPr>
            <a:picLocks noChangeAspect="1"/>
          </p:cNvPicPr>
          <p:nvPr/>
        </p:nvPicPr>
        <p:blipFill>
          <a:blip r:embed="rId3" cstate="print"/>
          <a:stretch>
            <a:fillRect/>
          </a:stretch>
        </p:blipFill>
        <p:spPr>
          <a:xfrm>
            <a:off x="1151620" y="1395939"/>
            <a:ext cx="6910053" cy="4957212"/>
          </a:xfrm>
          <a:prstGeom prst="rect">
            <a:avLst/>
          </a:prstGeom>
        </p:spPr>
      </p:pic>
      <p:sp>
        <p:nvSpPr>
          <p:cNvPr id="13" name="TextBox 12"/>
          <p:cNvSpPr txBox="1"/>
          <p:nvPr/>
        </p:nvSpPr>
        <p:spPr>
          <a:xfrm>
            <a:off x="1132777" y="1012510"/>
            <a:ext cx="4023376" cy="420628"/>
          </a:xfrm>
          <a:prstGeom prst="rect">
            <a:avLst/>
          </a:prstGeom>
          <a:noFill/>
        </p:spPr>
        <p:txBody>
          <a:bodyPr wrap="squar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en-US" sz="3200" b="1" u="sng" kern="1200" baseline="30000" dirty="0" smtClean="0">
                <a:solidFill>
                  <a:schemeClr val="tx1"/>
                </a:solidFill>
                <a:latin typeface="+mn-lt"/>
                <a:ea typeface="+mn-ea"/>
                <a:cs typeface="+mn-cs"/>
              </a:rPr>
              <a:t>WHO-UMC Causality Categories</a:t>
            </a:r>
          </a:p>
        </p:txBody>
      </p:sp>
    </p:spTree>
    <p:extLst>
      <p:ext uri="{BB962C8B-B14F-4D97-AF65-F5344CB8AC3E}">
        <p14:creationId xmlns:p14="http://schemas.microsoft.com/office/powerpoint/2010/main" val="518189874"/>
      </p:ext>
    </p:extLst>
  </p:cSld>
  <p:clrMapOvr>
    <a:masterClrMapping/>
  </p:clrMapOvr>
  <p:transition>
    <p:fade/>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pic>
        <p:nvPicPr>
          <p:cNvPr id="2" name="Picture 1"/>
          <p:cNvPicPr>
            <a:picLocks noChangeAspect="1"/>
          </p:cNvPicPr>
          <p:nvPr/>
        </p:nvPicPr>
        <p:blipFill>
          <a:blip r:embed="rId3" cstate="print"/>
          <a:stretch>
            <a:fillRect/>
          </a:stretch>
        </p:blipFill>
        <p:spPr>
          <a:xfrm>
            <a:off x="529377" y="1853825"/>
            <a:ext cx="7348223" cy="2939289"/>
          </a:xfrm>
          <a:prstGeom prst="rect">
            <a:avLst/>
          </a:prstGeom>
        </p:spPr>
      </p:pic>
      <p:sp>
        <p:nvSpPr>
          <p:cNvPr id="3" name="Rectangle 2"/>
          <p:cNvSpPr/>
          <p:nvPr/>
        </p:nvSpPr>
        <p:spPr>
          <a:xfrm>
            <a:off x="3799195" y="5007376"/>
            <a:ext cx="4081567" cy="369332"/>
          </a:xfrm>
          <a:prstGeom prst="rect">
            <a:avLst/>
          </a:prstGeom>
        </p:spPr>
        <p:txBody>
          <a:bodyPr wrap="none">
            <a:spAutoFit/>
          </a:bodyPr>
          <a:lstStyle/>
          <a:p>
            <a:r>
              <a:rPr lang="en-US" dirty="0">
                <a:hlinkClick r:id="rId4"/>
              </a:rPr>
              <a:t>http://who-umc.org/Graphics/24734.pdf</a:t>
            </a:r>
            <a:r>
              <a:rPr lang="en-US" dirty="0"/>
              <a:t> </a:t>
            </a:r>
          </a:p>
        </p:txBody>
      </p:sp>
      <p:sp>
        <p:nvSpPr>
          <p:cNvPr id="8" name="TextBox 7"/>
          <p:cNvSpPr txBox="1"/>
          <p:nvPr/>
        </p:nvSpPr>
        <p:spPr>
          <a:xfrm>
            <a:off x="529377" y="1157044"/>
            <a:ext cx="4680520" cy="420628"/>
          </a:xfrm>
          <a:prstGeom prst="rect">
            <a:avLst/>
          </a:prstGeom>
          <a:noFill/>
        </p:spPr>
        <p:txBody>
          <a:bodyPr wrap="square" rtlCol="0" anchor="ctr">
            <a:spAutoFit/>
          </a:bodyPr>
          <a:lstStyle/>
          <a:p>
            <a:pPr marL="0" marR="0" indent="0" algn="l" defTabSz="914400" rtl="0" eaLnBrk="1" fontAlgn="auto" latinLnBrk="0" hangingPunct="1">
              <a:lnSpc>
                <a:spcPct val="100000"/>
              </a:lnSpc>
              <a:spcBef>
                <a:spcPts val="0"/>
              </a:spcBef>
              <a:spcAft>
                <a:spcPts val="0"/>
              </a:spcAft>
              <a:buClrTx/>
              <a:buSzTx/>
              <a:buFontTx/>
              <a:buNone/>
              <a:tabLst/>
            </a:pPr>
            <a:r>
              <a:rPr lang="en-US" sz="3200" b="1" u="sng" kern="1200" baseline="30000" dirty="0" smtClean="0">
                <a:solidFill>
                  <a:schemeClr val="tx1"/>
                </a:solidFill>
                <a:latin typeface="+mn-lt"/>
                <a:ea typeface="+mn-ea"/>
                <a:cs typeface="+mn-cs"/>
              </a:rPr>
              <a:t>WHO-UMC Causality Categories</a:t>
            </a:r>
          </a:p>
        </p:txBody>
      </p:sp>
    </p:spTree>
    <p:extLst>
      <p:ext uri="{BB962C8B-B14F-4D97-AF65-F5344CB8AC3E}">
        <p14:creationId xmlns:p14="http://schemas.microsoft.com/office/powerpoint/2010/main" val="3096579897"/>
      </p:ext>
    </p:extLst>
  </p:cSld>
  <p:clrMapOvr>
    <a:masterClrMapping/>
  </p:clrMapOvr>
  <p:transition>
    <p:fade/>
  </p:transition>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908720"/>
            <a:ext cx="8229600" cy="945105"/>
          </a:xfrm>
        </p:spPr>
        <p:txBody>
          <a:bodyPr>
            <a:normAutofit/>
          </a:bodyPr>
          <a:lstStyle/>
          <a:p>
            <a:r>
              <a:rPr lang="en-US" sz="3600" u="sng" dirty="0" err="1" smtClean="0"/>
              <a:t>Expedovaná</a:t>
            </a:r>
            <a:r>
              <a:rPr lang="en-US" sz="3600" u="sng" dirty="0" smtClean="0"/>
              <a:t> </a:t>
            </a:r>
            <a:r>
              <a:rPr lang="en-US" sz="3600" u="sng" dirty="0" err="1" smtClean="0"/>
              <a:t>hlášení</a:t>
            </a:r>
            <a:r>
              <a:rPr lang="en-US" sz="3600" u="sng" dirty="0" smtClean="0"/>
              <a:t> - SUSAR</a:t>
            </a:r>
            <a:endParaRPr lang="en-US" sz="3600" u="sng" dirty="0"/>
          </a:p>
        </p:txBody>
      </p:sp>
      <p:sp>
        <p:nvSpPr>
          <p:cNvPr id="3" name="Content Placeholder 2"/>
          <p:cNvSpPr>
            <a:spLocks noGrp="1"/>
          </p:cNvSpPr>
          <p:nvPr>
            <p:ph idx="1"/>
          </p:nvPr>
        </p:nvSpPr>
        <p:spPr>
          <a:xfrm>
            <a:off x="457200" y="2033845"/>
            <a:ext cx="8229600" cy="4086155"/>
          </a:xfrm>
        </p:spPr>
        <p:txBody>
          <a:bodyPr>
            <a:normAutofit lnSpcReduction="10000"/>
          </a:bodyPr>
          <a:lstStyle/>
          <a:p>
            <a:r>
              <a:rPr lang="en-US" dirty="0" smtClean="0"/>
              <a:t>SAE </a:t>
            </a:r>
            <a:r>
              <a:rPr lang="en-US" dirty="0" err="1" smtClean="0"/>
              <a:t>hlásí</a:t>
            </a:r>
            <a:r>
              <a:rPr lang="en-US" dirty="0" smtClean="0"/>
              <a:t> </a:t>
            </a:r>
            <a:r>
              <a:rPr lang="en-US" dirty="0" err="1" smtClean="0"/>
              <a:t>zkoušející</a:t>
            </a:r>
            <a:r>
              <a:rPr lang="en-US" dirty="0" smtClean="0"/>
              <a:t> </a:t>
            </a:r>
            <a:r>
              <a:rPr lang="en-US" dirty="0" err="1" smtClean="0"/>
              <a:t>zadavateli</a:t>
            </a:r>
            <a:r>
              <a:rPr lang="en-US" dirty="0" smtClean="0"/>
              <a:t> do 24 </a:t>
            </a:r>
            <a:r>
              <a:rPr lang="en-US" dirty="0" err="1" smtClean="0"/>
              <a:t>hodin</a:t>
            </a:r>
            <a:r>
              <a:rPr lang="en-US" dirty="0" smtClean="0"/>
              <a:t> (</a:t>
            </a:r>
            <a:r>
              <a:rPr lang="en-US" strike="sngStrike" dirty="0" smtClean="0"/>
              <a:t>immediately</a:t>
            </a:r>
            <a:r>
              <a:rPr lang="en-US" dirty="0" smtClean="0"/>
              <a:t>)</a:t>
            </a:r>
          </a:p>
          <a:p>
            <a:r>
              <a:rPr lang="cs-CZ" dirty="0" smtClean="0"/>
              <a:t>Zhodnocení k</a:t>
            </a:r>
            <a:r>
              <a:rPr lang="en-US" dirty="0" err="1" smtClean="0"/>
              <a:t>auzalit</a:t>
            </a:r>
            <a:r>
              <a:rPr lang="cs-CZ" dirty="0" smtClean="0"/>
              <a:t>y</a:t>
            </a:r>
            <a:endParaRPr lang="en-US" dirty="0" smtClean="0"/>
          </a:p>
          <a:p>
            <a:r>
              <a:rPr lang="cs-CZ" dirty="0" smtClean="0"/>
              <a:t>Zhodnocení o</a:t>
            </a:r>
            <a:r>
              <a:rPr lang="en-US" dirty="0" err="1" smtClean="0"/>
              <a:t>čekávatelnost</a:t>
            </a:r>
            <a:r>
              <a:rPr lang="cs-CZ" dirty="0" smtClean="0"/>
              <a:t>i</a:t>
            </a:r>
            <a:endParaRPr lang="en-US" dirty="0" smtClean="0"/>
          </a:p>
          <a:p>
            <a:r>
              <a:rPr lang="en-US" dirty="0" err="1" smtClean="0"/>
              <a:t>Zadavatel</a:t>
            </a:r>
            <a:r>
              <a:rPr lang="en-US" dirty="0" smtClean="0"/>
              <a:t> </a:t>
            </a:r>
            <a:r>
              <a:rPr lang="en-US" dirty="0" err="1" smtClean="0"/>
              <a:t>hlásí</a:t>
            </a:r>
            <a:r>
              <a:rPr lang="en-US" dirty="0" smtClean="0"/>
              <a:t> do EVCTM </a:t>
            </a:r>
            <a:r>
              <a:rPr lang="en-US" dirty="0" err="1" smtClean="0"/>
              <a:t>SUSARy</a:t>
            </a:r>
            <a:endParaRPr lang="en-US" dirty="0" smtClean="0"/>
          </a:p>
          <a:p>
            <a:pPr lvl="1"/>
            <a:r>
              <a:rPr lang="en-US" dirty="0" smtClean="0"/>
              <a:t>s </a:t>
            </a:r>
            <a:r>
              <a:rPr lang="en-US" dirty="0" err="1" smtClean="0"/>
              <a:t>následkem</a:t>
            </a:r>
            <a:r>
              <a:rPr lang="en-US" dirty="0" smtClean="0"/>
              <a:t> </a:t>
            </a:r>
            <a:r>
              <a:rPr lang="en-US" dirty="0" err="1" smtClean="0"/>
              <a:t>smrti</a:t>
            </a:r>
            <a:r>
              <a:rPr lang="en-US" dirty="0" smtClean="0"/>
              <a:t> </a:t>
            </a:r>
            <a:r>
              <a:rPr lang="en-US" dirty="0" err="1" smtClean="0"/>
              <a:t>či</a:t>
            </a:r>
            <a:r>
              <a:rPr lang="en-US" dirty="0" smtClean="0"/>
              <a:t> </a:t>
            </a:r>
            <a:r>
              <a:rPr lang="en-US" dirty="0" err="1" smtClean="0"/>
              <a:t>ohrožení</a:t>
            </a:r>
            <a:r>
              <a:rPr lang="en-US" dirty="0" smtClean="0"/>
              <a:t> </a:t>
            </a:r>
            <a:r>
              <a:rPr lang="en-US" dirty="0" err="1" smtClean="0"/>
              <a:t>života</a:t>
            </a:r>
            <a:r>
              <a:rPr lang="en-US" dirty="0" smtClean="0"/>
              <a:t> do 7 </a:t>
            </a:r>
            <a:r>
              <a:rPr lang="en-US" dirty="0" err="1" smtClean="0"/>
              <a:t>dnů</a:t>
            </a:r>
            <a:endParaRPr lang="en-US" dirty="0" smtClean="0"/>
          </a:p>
          <a:p>
            <a:pPr lvl="1"/>
            <a:r>
              <a:rPr lang="en-US" dirty="0" err="1" smtClean="0"/>
              <a:t>ostatní</a:t>
            </a:r>
            <a:r>
              <a:rPr lang="en-US" dirty="0" smtClean="0"/>
              <a:t> </a:t>
            </a:r>
            <a:r>
              <a:rPr lang="en-US" dirty="0" err="1" smtClean="0"/>
              <a:t>SUSARy</a:t>
            </a:r>
            <a:r>
              <a:rPr lang="en-US" dirty="0" smtClean="0"/>
              <a:t> do 15 </a:t>
            </a:r>
            <a:r>
              <a:rPr lang="en-US" dirty="0" err="1" smtClean="0"/>
              <a:t>dnů</a:t>
            </a:r>
            <a:endParaRPr lang="en-US" dirty="0" smtClean="0"/>
          </a:p>
          <a:p>
            <a:pPr lvl="1"/>
            <a:r>
              <a:rPr lang="en-US" dirty="0" err="1" smtClean="0"/>
              <a:t>samostatně</a:t>
            </a:r>
            <a:r>
              <a:rPr lang="en-US" dirty="0" smtClean="0"/>
              <a:t> </a:t>
            </a:r>
            <a:r>
              <a:rPr lang="en-US" dirty="0" err="1" smtClean="0"/>
              <a:t>na</a:t>
            </a:r>
            <a:r>
              <a:rPr lang="en-US" dirty="0" smtClean="0"/>
              <a:t> S</a:t>
            </a:r>
            <a:r>
              <a:rPr lang="cs-CZ" dirty="0" smtClean="0"/>
              <a:t>ÚKL se nehlásí (ID CZSUKL jako </a:t>
            </a:r>
            <a:r>
              <a:rPr lang="cs-CZ" dirty="0" err="1" smtClean="0"/>
              <a:t>koadresát</a:t>
            </a:r>
            <a:r>
              <a:rPr lang="cs-CZ" dirty="0" smtClean="0"/>
              <a:t> při hlášení do EVCTM)</a:t>
            </a:r>
            <a:endParaRPr lang="en-US"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1267296929"/>
      </p:ext>
    </p:extLst>
  </p:cSld>
  <p:clrMapOvr>
    <a:masterClrMapping/>
  </p:clrMapOvr>
  <p:transition>
    <p:fade/>
  </p:transition>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908720"/>
            <a:ext cx="8229600" cy="1143000"/>
          </a:xfrm>
        </p:spPr>
        <p:txBody>
          <a:bodyPr>
            <a:normAutofit/>
          </a:bodyPr>
          <a:lstStyle/>
          <a:p>
            <a:r>
              <a:rPr lang="en-US" sz="3600" u="sng" dirty="0" err="1" smtClean="0"/>
              <a:t>Expedovaná</a:t>
            </a:r>
            <a:r>
              <a:rPr lang="en-US" sz="3600" u="sng" dirty="0" smtClean="0"/>
              <a:t> </a:t>
            </a:r>
            <a:r>
              <a:rPr lang="en-US" sz="3600" u="sng" dirty="0" err="1" smtClean="0"/>
              <a:t>hlášení</a:t>
            </a:r>
            <a:r>
              <a:rPr lang="en-US" sz="3600" u="sng" dirty="0" smtClean="0"/>
              <a:t> - SUSAR</a:t>
            </a:r>
            <a:endParaRPr lang="en-US" sz="3600" u="sng" dirty="0"/>
          </a:p>
        </p:txBody>
      </p:sp>
      <p:sp>
        <p:nvSpPr>
          <p:cNvPr id="3" name="Content Placeholder 2"/>
          <p:cNvSpPr>
            <a:spLocks noGrp="1"/>
          </p:cNvSpPr>
          <p:nvPr>
            <p:ph idx="1"/>
          </p:nvPr>
        </p:nvSpPr>
        <p:spPr>
          <a:xfrm>
            <a:off x="457200" y="2213865"/>
            <a:ext cx="8229600" cy="3906135"/>
          </a:xfrm>
        </p:spPr>
        <p:txBody>
          <a:bodyPr>
            <a:normAutofit/>
          </a:bodyPr>
          <a:lstStyle/>
          <a:p>
            <a:r>
              <a:rPr lang="en-US" dirty="0" err="1" smtClean="0"/>
              <a:t>hlásí</a:t>
            </a:r>
            <a:r>
              <a:rPr lang="en-US" dirty="0" smtClean="0"/>
              <a:t> se </a:t>
            </a:r>
            <a:r>
              <a:rPr lang="en-US" dirty="0" err="1" smtClean="0"/>
              <a:t>pouze</a:t>
            </a:r>
            <a:r>
              <a:rPr lang="en-US" dirty="0" smtClean="0"/>
              <a:t> </a:t>
            </a:r>
            <a:r>
              <a:rPr lang="en-US" dirty="0" err="1" smtClean="0"/>
              <a:t>odslepená</a:t>
            </a:r>
            <a:r>
              <a:rPr lang="en-US" dirty="0" smtClean="0"/>
              <a:t> </a:t>
            </a:r>
            <a:r>
              <a:rPr lang="en-US" dirty="0" err="1" smtClean="0"/>
              <a:t>hlášení</a:t>
            </a:r>
            <a:endParaRPr lang="en-US" dirty="0" smtClean="0"/>
          </a:p>
          <a:p>
            <a:r>
              <a:rPr lang="en-US" dirty="0" err="1" smtClean="0"/>
              <a:t>nutnost</a:t>
            </a:r>
            <a:r>
              <a:rPr lang="en-US" dirty="0" smtClean="0"/>
              <a:t> </a:t>
            </a:r>
            <a:r>
              <a:rPr lang="en-US" dirty="0" err="1" smtClean="0"/>
              <a:t>možnosti</a:t>
            </a:r>
            <a:r>
              <a:rPr lang="en-US" dirty="0" smtClean="0"/>
              <a:t> </a:t>
            </a:r>
            <a:r>
              <a:rPr lang="en-US" dirty="0" err="1" smtClean="0"/>
              <a:t>odslepení</a:t>
            </a:r>
            <a:r>
              <a:rPr lang="en-US" dirty="0" smtClean="0"/>
              <a:t> </a:t>
            </a:r>
            <a:r>
              <a:rPr lang="en-US" dirty="0" err="1" smtClean="0"/>
              <a:t>zkoušejícím</a:t>
            </a:r>
            <a:r>
              <a:rPr lang="en-US" dirty="0" smtClean="0"/>
              <a:t> </a:t>
            </a:r>
            <a:r>
              <a:rPr lang="cs-CZ" dirty="0" smtClean="0"/>
              <a:t>                  </a:t>
            </a:r>
            <a:r>
              <a:rPr lang="en-US" b="1" dirty="0" smtClean="0"/>
              <a:t>bez </a:t>
            </a:r>
            <a:r>
              <a:rPr lang="en-US" b="1" dirty="0" err="1" smtClean="0"/>
              <a:t>prostředníka</a:t>
            </a:r>
            <a:r>
              <a:rPr lang="en-US" dirty="0" smtClean="0"/>
              <a:t> v </a:t>
            </a:r>
            <a:r>
              <a:rPr lang="en-US" dirty="0" err="1" smtClean="0"/>
              <a:t>případě</a:t>
            </a:r>
            <a:r>
              <a:rPr lang="en-US" dirty="0" smtClean="0"/>
              <a:t> </a:t>
            </a:r>
            <a:r>
              <a:rPr lang="en-US" dirty="0" err="1" smtClean="0"/>
              <a:t>naléhavé</a:t>
            </a:r>
            <a:r>
              <a:rPr lang="en-US" dirty="0" smtClean="0"/>
              <a:t> </a:t>
            </a:r>
            <a:r>
              <a:rPr lang="en-US" dirty="0" err="1" smtClean="0"/>
              <a:t>situace</a:t>
            </a:r>
            <a:endParaRPr lang="en-US" dirty="0" smtClean="0"/>
          </a:p>
          <a:p>
            <a:r>
              <a:rPr lang="en-US" dirty="0" smtClean="0"/>
              <a:t>role IDMB (“</a:t>
            </a:r>
            <a:r>
              <a:rPr lang="en-US" dirty="0" err="1" smtClean="0"/>
              <a:t>nezávislých</a:t>
            </a:r>
            <a:r>
              <a:rPr lang="en-US" dirty="0" smtClean="0"/>
              <a:t> </a:t>
            </a:r>
            <a:r>
              <a:rPr lang="en-US" dirty="0" err="1" smtClean="0"/>
              <a:t>monitorovacích</a:t>
            </a:r>
            <a:r>
              <a:rPr lang="en-US" dirty="0" smtClean="0"/>
              <a:t> </a:t>
            </a:r>
            <a:r>
              <a:rPr lang="en-US" dirty="0" err="1" smtClean="0"/>
              <a:t>výborů</a:t>
            </a:r>
            <a:r>
              <a:rPr lang="en-US" dirty="0" smtClean="0"/>
              <a:t>”)</a:t>
            </a:r>
          </a:p>
          <a:p>
            <a:r>
              <a:rPr lang="en-US" dirty="0" err="1"/>
              <a:t>cílem</a:t>
            </a:r>
            <a:r>
              <a:rPr lang="en-US" dirty="0"/>
              <a:t> </a:t>
            </a:r>
            <a:r>
              <a:rPr lang="en-US" dirty="0" smtClean="0"/>
              <a:t>KH </a:t>
            </a:r>
            <a:r>
              <a:rPr lang="en-US" dirty="0" err="1" smtClean="0"/>
              <a:t>mu</a:t>
            </a:r>
            <a:r>
              <a:rPr lang="en-US" dirty="0" err="1"/>
              <a:t>̊že</a:t>
            </a:r>
            <a:r>
              <a:rPr lang="en-US" dirty="0"/>
              <a:t> </a:t>
            </a:r>
            <a:r>
              <a:rPr lang="en-US" dirty="0" err="1"/>
              <a:t>být</a:t>
            </a:r>
            <a:r>
              <a:rPr lang="en-US" dirty="0"/>
              <a:t> </a:t>
            </a:r>
            <a:r>
              <a:rPr lang="en-US" dirty="0" err="1"/>
              <a:t>výskyt</a:t>
            </a:r>
            <a:r>
              <a:rPr lang="en-US" dirty="0"/>
              <a:t> </a:t>
            </a:r>
            <a:r>
              <a:rPr lang="cs-CZ" dirty="0" smtClean="0"/>
              <a:t>NÚ</a:t>
            </a:r>
            <a:r>
              <a:rPr lang="en-US" dirty="0" smtClean="0"/>
              <a:t> </a:t>
            </a:r>
            <a:r>
              <a:rPr lang="en-US" dirty="0"/>
              <a:t>– </a:t>
            </a:r>
            <a:r>
              <a:rPr lang="en-US" dirty="0" err="1"/>
              <a:t>dohoda</a:t>
            </a:r>
            <a:r>
              <a:rPr lang="en-US" dirty="0"/>
              <a:t> </a:t>
            </a:r>
            <a:r>
              <a:rPr lang="en-US" dirty="0" smtClean="0"/>
              <a:t>se S</a:t>
            </a:r>
            <a:r>
              <a:rPr lang="cs-CZ" dirty="0" smtClean="0"/>
              <a:t>ÚKL</a:t>
            </a:r>
            <a:r>
              <a:rPr lang="en-US" dirty="0" smtClean="0"/>
              <a:t> </a:t>
            </a:r>
            <a:r>
              <a:rPr lang="cs-CZ" dirty="0" smtClean="0"/>
              <a:t>       </a:t>
            </a:r>
            <a:r>
              <a:rPr lang="en-US" dirty="0" err="1" smtClean="0"/>
              <a:t>na</a:t>
            </a:r>
            <a:r>
              <a:rPr lang="en-US" dirty="0" smtClean="0"/>
              <a:t> </a:t>
            </a:r>
            <a:r>
              <a:rPr lang="en-US" dirty="0"/>
              <a:t>tom, co </a:t>
            </a:r>
            <a:r>
              <a:rPr lang="en-US" dirty="0" err="1"/>
              <a:t>bude</a:t>
            </a:r>
            <a:r>
              <a:rPr lang="en-US" dirty="0"/>
              <a:t> </a:t>
            </a:r>
            <a:r>
              <a:rPr lang="en-US" dirty="0" err="1"/>
              <a:t>hlášeno</a:t>
            </a:r>
            <a:r>
              <a:rPr lang="en-US" dirty="0"/>
              <a:t> </a:t>
            </a:r>
            <a:r>
              <a:rPr lang="en-US" dirty="0" err="1"/>
              <a:t>jako</a:t>
            </a:r>
            <a:r>
              <a:rPr lang="en-US" dirty="0"/>
              <a:t> SUSAR a co </a:t>
            </a:r>
            <a:r>
              <a:rPr lang="en-US" dirty="0" smtClean="0"/>
              <a:t>ne (</a:t>
            </a:r>
            <a:r>
              <a:rPr lang="en-US" dirty="0" err="1" smtClean="0"/>
              <a:t>zejména</a:t>
            </a:r>
            <a:r>
              <a:rPr lang="en-US" dirty="0" smtClean="0"/>
              <a:t> u “</a:t>
            </a:r>
            <a:r>
              <a:rPr lang="en-US" dirty="0" err="1" smtClean="0"/>
              <a:t>mortalitních</a:t>
            </a:r>
            <a:r>
              <a:rPr lang="en-US" dirty="0" smtClean="0"/>
              <a:t>” </a:t>
            </a:r>
            <a:r>
              <a:rPr lang="en-US" dirty="0" err="1" smtClean="0"/>
              <a:t>studií</a:t>
            </a:r>
            <a:r>
              <a:rPr lang="en-US" dirty="0" smtClean="0"/>
              <a:t>) </a:t>
            </a:r>
            <a:endParaRPr lang="en-US" dirty="0"/>
          </a:p>
          <a:p>
            <a:endParaRPr lang="en-US"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2635685248"/>
      </p:ext>
    </p:extLst>
  </p:cSld>
  <p:clrMapOvr>
    <a:masterClrMapping/>
  </p:clrMapOvr>
  <p:transition>
    <p:fade/>
  </p:transition>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1133745"/>
            <a:ext cx="8229600" cy="1143000"/>
          </a:xfrm>
        </p:spPr>
        <p:txBody>
          <a:bodyPr>
            <a:normAutofit/>
          </a:bodyPr>
          <a:lstStyle/>
          <a:p>
            <a:r>
              <a:rPr lang="en-US" sz="3600" u="sng" dirty="0" err="1" smtClean="0"/>
              <a:t>Expedovaná</a:t>
            </a:r>
            <a:r>
              <a:rPr lang="en-US" sz="3600" u="sng" dirty="0" smtClean="0"/>
              <a:t> </a:t>
            </a:r>
            <a:r>
              <a:rPr lang="en-US" sz="3600" u="sng" dirty="0" err="1" smtClean="0"/>
              <a:t>hlášení</a:t>
            </a:r>
            <a:r>
              <a:rPr lang="en-US" sz="3600" u="sng" dirty="0" smtClean="0"/>
              <a:t> - SUSAR</a:t>
            </a:r>
            <a:endParaRPr lang="en-US" sz="3600" u="sng" dirty="0"/>
          </a:p>
        </p:txBody>
      </p:sp>
      <p:sp>
        <p:nvSpPr>
          <p:cNvPr id="3" name="Content Placeholder 2"/>
          <p:cNvSpPr>
            <a:spLocks noGrp="1"/>
          </p:cNvSpPr>
          <p:nvPr>
            <p:ph idx="1"/>
          </p:nvPr>
        </p:nvSpPr>
        <p:spPr/>
        <p:txBody>
          <a:bodyPr>
            <a:normAutofit/>
          </a:bodyPr>
          <a:lstStyle/>
          <a:p>
            <a:r>
              <a:rPr lang="en-US" dirty="0" smtClean="0"/>
              <a:t>SUSAR k </a:t>
            </a:r>
            <a:r>
              <a:rPr lang="en-US" dirty="0" err="1" smtClean="0"/>
              <a:t>placebu</a:t>
            </a:r>
            <a:r>
              <a:rPr lang="en-US" dirty="0" smtClean="0"/>
              <a:t>?</a:t>
            </a:r>
          </a:p>
          <a:p>
            <a:r>
              <a:rPr lang="en-US" dirty="0" err="1"/>
              <a:t>napr</a:t>
            </a:r>
            <a:r>
              <a:rPr lang="en-US" dirty="0"/>
              <a:t>̌. </a:t>
            </a:r>
            <a:r>
              <a:rPr lang="en-US" dirty="0" err="1"/>
              <a:t>reakce</a:t>
            </a:r>
            <a:r>
              <a:rPr lang="en-US" dirty="0"/>
              <a:t> </a:t>
            </a:r>
            <a:r>
              <a:rPr lang="en-US" dirty="0" err="1"/>
              <a:t>způsobena</a:t>
            </a:r>
            <a:r>
              <a:rPr lang="en-US" dirty="0"/>
              <a:t>́ </a:t>
            </a:r>
            <a:r>
              <a:rPr lang="en-US" dirty="0" err="1"/>
              <a:t>pomocnou</a:t>
            </a:r>
            <a:r>
              <a:rPr lang="en-US" dirty="0"/>
              <a:t> </a:t>
            </a:r>
            <a:r>
              <a:rPr lang="en-US" dirty="0" err="1"/>
              <a:t>látkou</a:t>
            </a:r>
            <a:r>
              <a:rPr lang="en-US" dirty="0"/>
              <a:t> </a:t>
            </a:r>
            <a:r>
              <a:rPr lang="en-US" dirty="0" err="1"/>
              <a:t>či</a:t>
            </a:r>
            <a:r>
              <a:rPr lang="en-US" dirty="0"/>
              <a:t> </a:t>
            </a:r>
            <a:r>
              <a:rPr lang="en-US" dirty="0" err="1"/>
              <a:t>nečistotou</a:t>
            </a:r>
            <a:r>
              <a:rPr lang="en-US" dirty="0"/>
              <a:t> – </a:t>
            </a:r>
            <a:r>
              <a:rPr lang="en-US" dirty="0" err="1"/>
              <a:t>zadavatel</a:t>
            </a:r>
            <a:r>
              <a:rPr lang="en-US" dirty="0"/>
              <a:t> by </a:t>
            </a:r>
            <a:r>
              <a:rPr lang="en-US" dirty="0" err="1"/>
              <a:t>měl</a:t>
            </a:r>
            <a:r>
              <a:rPr lang="en-US" dirty="0"/>
              <a:t> </a:t>
            </a:r>
            <a:r>
              <a:rPr lang="en-US" dirty="0" err="1"/>
              <a:t>podat</a:t>
            </a:r>
            <a:r>
              <a:rPr lang="en-US" dirty="0"/>
              <a:t> </a:t>
            </a:r>
            <a:r>
              <a:rPr lang="en-US" dirty="0" err="1"/>
              <a:t>hláš</a:t>
            </a:r>
            <a:r>
              <a:rPr lang="en-US" dirty="0" err="1" smtClean="0"/>
              <a:t>e</a:t>
            </a:r>
            <a:r>
              <a:rPr lang="cs-CZ" dirty="0" smtClean="0"/>
              <a:t>ní</a:t>
            </a:r>
            <a:r>
              <a:rPr lang="en-US" dirty="0" smtClean="0"/>
              <a:t> </a:t>
            </a:r>
            <a:r>
              <a:rPr lang="cs-CZ" dirty="0" smtClean="0"/>
              <a:t>            </a:t>
            </a:r>
            <a:r>
              <a:rPr lang="en-US" dirty="0" smtClean="0"/>
              <a:t>(</a:t>
            </a:r>
            <a:r>
              <a:rPr lang="en-US" dirty="0" err="1"/>
              <a:t>při</a:t>
            </a:r>
            <a:r>
              <a:rPr lang="en-US" dirty="0"/>
              <a:t> </a:t>
            </a:r>
            <a:r>
              <a:rPr lang="en-US" dirty="0" err="1"/>
              <a:t>splně</a:t>
            </a:r>
            <a:r>
              <a:rPr lang="en-US" dirty="0" err="1" smtClean="0"/>
              <a:t>n</a:t>
            </a:r>
            <a:r>
              <a:rPr lang="cs-CZ" dirty="0" smtClean="0"/>
              <a:t>í</a:t>
            </a:r>
            <a:r>
              <a:rPr lang="en-US" dirty="0" smtClean="0"/>
              <a:t> </a:t>
            </a:r>
            <a:r>
              <a:rPr lang="en-US" dirty="0" err="1"/>
              <a:t>závažnosti</a:t>
            </a:r>
            <a:r>
              <a:rPr lang="en-US" dirty="0"/>
              <a:t>, </a:t>
            </a:r>
            <a:r>
              <a:rPr lang="en-US" dirty="0" err="1"/>
              <a:t>neočekávatelnosti</a:t>
            </a:r>
            <a:r>
              <a:rPr lang="en-US" dirty="0"/>
              <a:t> a </a:t>
            </a:r>
            <a:r>
              <a:rPr lang="en-US" dirty="0" err="1"/>
              <a:t>příčinne</a:t>
            </a:r>
            <a:r>
              <a:rPr lang="en-US" dirty="0"/>
              <a:t>́ </a:t>
            </a:r>
            <a:r>
              <a:rPr lang="en-US" dirty="0" err="1"/>
              <a:t>souvislosti</a:t>
            </a:r>
            <a:r>
              <a:rPr lang="en-US" dirty="0"/>
              <a:t>) </a:t>
            </a:r>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1436296600"/>
      </p:ext>
    </p:extLst>
  </p:cSld>
  <p:clrMapOvr>
    <a:masterClrMapping/>
  </p:clrMapOvr>
  <p:transition>
    <p:fade/>
  </p:transition>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818710"/>
            <a:ext cx="8229600" cy="1143000"/>
          </a:xfrm>
        </p:spPr>
        <p:txBody>
          <a:bodyPr>
            <a:normAutofit/>
          </a:bodyPr>
          <a:lstStyle/>
          <a:p>
            <a:r>
              <a:rPr lang="en-US" sz="3600" u="sng" dirty="0" err="1" smtClean="0"/>
              <a:t>Povinnosti</a:t>
            </a:r>
            <a:r>
              <a:rPr lang="en-US" sz="3600" u="sng" dirty="0" smtClean="0"/>
              <a:t> </a:t>
            </a:r>
            <a:r>
              <a:rPr lang="en-US" sz="3600" u="sng" dirty="0" err="1" smtClean="0"/>
              <a:t>zkoušejícího</a:t>
            </a:r>
            <a:endParaRPr lang="en-US" sz="3600" u="sng" dirty="0"/>
          </a:p>
        </p:txBody>
      </p:sp>
      <p:sp>
        <p:nvSpPr>
          <p:cNvPr id="3" name="Content Placeholder 2"/>
          <p:cNvSpPr>
            <a:spLocks noGrp="1"/>
          </p:cNvSpPr>
          <p:nvPr>
            <p:ph idx="1"/>
          </p:nvPr>
        </p:nvSpPr>
        <p:spPr>
          <a:xfrm>
            <a:off x="457200" y="2123855"/>
            <a:ext cx="8229600" cy="3996145"/>
          </a:xfrm>
        </p:spPr>
        <p:txBody>
          <a:bodyPr>
            <a:normAutofit fontScale="92500"/>
          </a:bodyPr>
          <a:lstStyle/>
          <a:p>
            <a:r>
              <a:rPr lang="en-US" dirty="0" err="1"/>
              <a:t>h</a:t>
            </a:r>
            <a:r>
              <a:rPr lang="en-US" dirty="0" err="1" smtClean="0"/>
              <a:t>lášení</a:t>
            </a:r>
            <a:r>
              <a:rPr lang="en-US" dirty="0" smtClean="0"/>
              <a:t> </a:t>
            </a:r>
            <a:r>
              <a:rPr lang="en-US" dirty="0" err="1" smtClean="0"/>
              <a:t>všech</a:t>
            </a:r>
            <a:r>
              <a:rPr lang="en-US" dirty="0" smtClean="0"/>
              <a:t> SAE do 24 h </a:t>
            </a:r>
            <a:r>
              <a:rPr lang="en-US" dirty="0" err="1" smtClean="0"/>
              <a:t>zadavateli</a:t>
            </a:r>
            <a:endParaRPr lang="en-US" dirty="0" smtClean="0"/>
          </a:p>
          <a:p>
            <a:r>
              <a:rPr lang="en-US" dirty="0" err="1"/>
              <a:t>n</a:t>
            </a:r>
            <a:r>
              <a:rPr lang="en-US" dirty="0" err="1" smtClean="0"/>
              <a:t>ásledné</a:t>
            </a:r>
            <a:r>
              <a:rPr lang="en-US" dirty="0" smtClean="0"/>
              <a:t> </a:t>
            </a:r>
            <a:r>
              <a:rPr lang="en-US" dirty="0" err="1" smtClean="0"/>
              <a:t>hlášení</a:t>
            </a:r>
            <a:endParaRPr lang="en-US" dirty="0" smtClean="0"/>
          </a:p>
          <a:p>
            <a:r>
              <a:rPr lang="en-US" dirty="0" err="1" smtClean="0"/>
              <a:t>není</a:t>
            </a:r>
            <a:r>
              <a:rPr lang="en-US" dirty="0" smtClean="0"/>
              <a:t>–li </a:t>
            </a:r>
            <a:r>
              <a:rPr lang="en-US" dirty="0" err="1"/>
              <a:t>uvedeno</a:t>
            </a:r>
            <a:r>
              <a:rPr lang="en-US" dirty="0"/>
              <a:t> </a:t>
            </a:r>
            <a:r>
              <a:rPr lang="en-US" dirty="0" err="1"/>
              <a:t>jinak</a:t>
            </a:r>
            <a:r>
              <a:rPr lang="en-US" dirty="0"/>
              <a:t>, </a:t>
            </a:r>
            <a:r>
              <a:rPr lang="en-US" dirty="0" err="1" smtClean="0"/>
              <a:t>nemus</a:t>
            </a:r>
            <a:r>
              <a:rPr lang="cs-CZ" dirty="0" smtClean="0"/>
              <a:t>í</a:t>
            </a:r>
            <a:r>
              <a:rPr lang="en-US" dirty="0" smtClean="0"/>
              <a:t> </a:t>
            </a:r>
            <a:r>
              <a:rPr lang="en-US" dirty="0" err="1"/>
              <a:t>aktivne</a:t>
            </a:r>
            <a:r>
              <a:rPr lang="en-US" dirty="0"/>
              <a:t>̌ </a:t>
            </a:r>
            <a:r>
              <a:rPr lang="en-US" dirty="0" err="1"/>
              <a:t>sledovat</a:t>
            </a:r>
            <a:r>
              <a:rPr lang="en-US" dirty="0"/>
              <a:t> </a:t>
            </a:r>
            <a:r>
              <a:rPr lang="en-US" dirty="0" smtClean="0"/>
              <a:t>AE/</a:t>
            </a:r>
            <a:r>
              <a:rPr lang="cs-CZ" dirty="0" smtClean="0"/>
              <a:t>NÚ</a:t>
            </a:r>
            <a:r>
              <a:rPr lang="en-US" dirty="0" smtClean="0"/>
              <a:t> </a:t>
            </a:r>
            <a:r>
              <a:rPr lang="en-US" dirty="0" err="1"/>
              <a:t>po</a:t>
            </a:r>
            <a:r>
              <a:rPr lang="en-US" dirty="0"/>
              <a:t> </a:t>
            </a:r>
            <a:r>
              <a:rPr lang="en-US" dirty="0" err="1"/>
              <a:t>ukonč</a:t>
            </a:r>
            <a:r>
              <a:rPr lang="en-US" dirty="0" err="1" smtClean="0"/>
              <a:t>en</a:t>
            </a:r>
            <a:r>
              <a:rPr lang="cs-CZ" dirty="0" smtClean="0"/>
              <a:t>í</a:t>
            </a:r>
            <a:r>
              <a:rPr lang="en-US" dirty="0" smtClean="0"/>
              <a:t> KH, </a:t>
            </a:r>
            <a:r>
              <a:rPr lang="en-US" dirty="0"/>
              <a:t>ale </a:t>
            </a:r>
            <a:r>
              <a:rPr lang="en-US" dirty="0" err="1"/>
              <a:t>pokud</a:t>
            </a:r>
            <a:r>
              <a:rPr lang="en-US" dirty="0"/>
              <a:t> se o </a:t>
            </a:r>
            <a:r>
              <a:rPr lang="en-US" dirty="0" err="1"/>
              <a:t>nich</a:t>
            </a:r>
            <a:r>
              <a:rPr lang="en-US" dirty="0"/>
              <a:t> </a:t>
            </a:r>
            <a:r>
              <a:rPr lang="en-US" dirty="0" err="1" smtClean="0"/>
              <a:t>dozv</a:t>
            </a:r>
            <a:r>
              <a:rPr lang="cs-CZ" dirty="0" smtClean="0"/>
              <a:t>í</a:t>
            </a:r>
            <a:r>
              <a:rPr lang="en-US" dirty="0" smtClean="0"/>
              <a:t>, </a:t>
            </a:r>
            <a:r>
              <a:rPr lang="en-US" dirty="0" err="1"/>
              <a:t>měl</a:t>
            </a:r>
            <a:r>
              <a:rPr lang="en-US" dirty="0"/>
              <a:t> by je </a:t>
            </a:r>
            <a:r>
              <a:rPr lang="en-US" dirty="0" err="1" smtClean="0"/>
              <a:t>nahlásit</a:t>
            </a:r>
            <a:endParaRPr lang="en-US" dirty="0" smtClean="0"/>
          </a:p>
          <a:p>
            <a:r>
              <a:rPr lang="en-US" dirty="0" err="1" smtClean="0"/>
              <a:t>hlásit</a:t>
            </a:r>
            <a:r>
              <a:rPr lang="en-US" dirty="0" smtClean="0"/>
              <a:t> </a:t>
            </a:r>
            <a:r>
              <a:rPr lang="en-US" dirty="0" err="1" smtClean="0"/>
              <a:t>určité</a:t>
            </a:r>
            <a:r>
              <a:rPr lang="en-US" dirty="0" smtClean="0"/>
              <a:t> </a:t>
            </a:r>
            <a:r>
              <a:rPr lang="en-US" dirty="0" err="1" smtClean="0"/>
              <a:t>nezávažné</a:t>
            </a:r>
            <a:r>
              <a:rPr lang="en-US" dirty="0" smtClean="0"/>
              <a:t> AE a/</a:t>
            </a:r>
            <a:r>
              <a:rPr lang="en-US" dirty="0" err="1" smtClean="0"/>
              <a:t>nebo</a:t>
            </a:r>
            <a:r>
              <a:rPr lang="en-US" dirty="0" smtClean="0"/>
              <a:t> </a:t>
            </a:r>
            <a:r>
              <a:rPr lang="en-US" dirty="0" err="1" smtClean="0"/>
              <a:t>laboratorní</a:t>
            </a:r>
            <a:r>
              <a:rPr lang="en-US" dirty="0" smtClean="0"/>
              <a:t> </a:t>
            </a:r>
            <a:r>
              <a:rPr lang="en-US" dirty="0" err="1" smtClean="0"/>
              <a:t>odchylky</a:t>
            </a:r>
            <a:r>
              <a:rPr lang="en-US" dirty="0" smtClean="0"/>
              <a:t> </a:t>
            </a:r>
            <a:r>
              <a:rPr lang="en-US" dirty="0" err="1" smtClean="0"/>
              <a:t>stanovené</a:t>
            </a:r>
            <a:r>
              <a:rPr lang="en-US" dirty="0" smtClean="0"/>
              <a:t> </a:t>
            </a:r>
            <a:r>
              <a:rPr lang="en-US" dirty="0" err="1" smtClean="0"/>
              <a:t>protokolem</a:t>
            </a:r>
            <a:r>
              <a:rPr lang="en-US" dirty="0" smtClean="0"/>
              <a:t> </a:t>
            </a:r>
            <a:r>
              <a:rPr lang="en-US" dirty="0" err="1" smtClean="0"/>
              <a:t>zadavateli</a:t>
            </a:r>
            <a:r>
              <a:rPr lang="en-US" dirty="0" smtClean="0"/>
              <a:t> </a:t>
            </a:r>
            <a:endParaRPr lang="en-US" dirty="0"/>
          </a:p>
          <a:p>
            <a:r>
              <a:rPr lang="en-US" dirty="0" smtClean="0"/>
              <a:t>u NIMP </a:t>
            </a:r>
            <a:r>
              <a:rPr lang="en-US" dirty="0" err="1" smtClean="0"/>
              <a:t>doporučeno</a:t>
            </a:r>
            <a:r>
              <a:rPr lang="en-US" dirty="0" smtClean="0"/>
              <a:t> </a:t>
            </a:r>
            <a:r>
              <a:rPr lang="en-US" dirty="0" err="1" smtClean="0"/>
              <a:t>hlásit</a:t>
            </a:r>
            <a:r>
              <a:rPr lang="en-US" dirty="0" smtClean="0"/>
              <a:t> </a:t>
            </a:r>
            <a:r>
              <a:rPr lang="en-US" dirty="0" err="1" smtClean="0"/>
              <a:t>jako</a:t>
            </a:r>
            <a:r>
              <a:rPr lang="en-US" dirty="0" smtClean="0"/>
              <a:t> pro LP z </a:t>
            </a:r>
            <a:r>
              <a:rPr lang="en-US" dirty="0" err="1" smtClean="0"/>
              <a:t>běžné</a:t>
            </a:r>
            <a:r>
              <a:rPr lang="en-US" dirty="0" smtClean="0"/>
              <a:t> </a:t>
            </a:r>
            <a:r>
              <a:rPr lang="en-US" dirty="0" err="1" smtClean="0"/>
              <a:t>lékařské</a:t>
            </a:r>
            <a:r>
              <a:rPr lang="en-US" dirty="0" smtClean="0"/>
              <a:t> </a:t>
            </a:r>
            <a:r>
              <a:rPr lang="en-US" dirty="0" err="1" smtClean="0"/>
              <a:t>praxe</a:t>
            </a:r>
            <a:r>
              <a:rPr lang="en-US" dirty="0" smtClean="0"/>
              <a:t> (</a:t>
            </a:r>
            <a:r>
              <a:rPr lang="en-US" dirty="0" err="1" smtClean="0"/>
              <a:t>všechny</a:t>
            </a:r>
            <a:r>
              <a:rPr lang="en-US" dirty="0" smtClean="0"/>
              <a:t> </a:t>
            </a:r>
            <a:r>
              <a:rPr lang="en-US" dirty="0" err="1" smtClean="0"/>
              <a:t>závažné</a:t>
            </a:r>
            <a:r>
              <a:rPr lang="en-US" dirty="0" smtClean="0"/>
              <a:t> </a:t>
            </a:r>
            <a:r>
              <a:rPr lang="en-US" dirty="0" err="1" smtClean="0"/>
              <a:t>i</a:t>
            </a:r>
            <a:r>
              <a:rPr lang="en-US" dirty="0" smtClean="0"/>
              <a:t> </a:t>
            </a:r>
            <a:r>
              <a:rPr lang="en-US" dirty="0" err="1" smtClean="0"/>
              <a:t>nezávažné</a:t>
            </a:r>
            <a:r>
              <a:rPr lang="en-US" dirty="0" smtClean="0"/>
              <a:t>) </a:t>
            </a:r>
            <a:r>
              <a:rPr lang="en-US" dirty="0" err="1" smtClean="0"/>
              <a:t>neočekávané</a:t>
            </a:r>
            <a:r>
              <a:rPr lang="en-US" dirty="0" smtClean="0"/>
              <a:t> a </a:t>
            </a:r>
            <a:r>
              <a:rPr lang="en-US" dirty="0" err="1" smtClean="0"/>
              <a:t>závažné</a:t>
            </a:r>
            <a:r>
              <a:rPr lang="en-US" dirty="0" smtClean="0"/>
              <a:t> </a:t>
            </a:r>
            <a:r>
              <a:rPr lang="en-US" dirty="0" err="1" smtClean="0"/>
              <a:t>očekávané</a:t>
            </a:r>
            <a:r>
              <a:rPr lang="en-US" dirty="0" smtClean="0"/>
              <a:t> </a:t>
            </a:r>
            <a:r>
              <a:rPr lang="cs-CZ" dirty="0" smtClean="0"/>
              <a:t>NÚ</a:t>
            </a:r>
            <a:r>
              <a:rPr lang="en-US" dirty="0" smtClean="0"/>
              <a:t> </a:t>
            </a:r>
            <a:r>
              <a:rPr lang="en-US" dirty="0" err="1" smtClean="0"/>
              <a:t>na</a:t>
            </a:r>
            <a:r>
              <a:rPr lang="en-US" dirty="0" smtClean="0"/>
              <a:t> S</a:t>
            </a:r>
            <a:r>
              <a:rPr lang="cs-CZ" dirty="0" smtClean="0"/>
              <a:t>ÚKL (elektronický formulář)</a:t>
            </a:r>
            <a:endParaRPr lang="en-US"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1289304139"/>
      </p:ext>
    </p:extLst>
  </p:cSld>
  <p:clrMapOvr>
    <a:masterClrMapping/>
  </p:clrMapOvr>
  <p:transition>
    <p:fade/>
  </p:transition>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08720"/>
            <a:ext cx="8229600" cy="1143000"/>
          </a:xfrm>
        </p:spPr>
        <p:txBody>
          <a:bodyPr>
            <a:normAutofit/>
          </a:bodyPr>
          <a:lstStyle/>
          <a:p>
            <a:r>
              <a:rPr lang="en-US" sz="3600" u="sng" dirty="0" err="1" smtClean="0"/>
              <a:t>Povinnosti</a:t>
            </a:r>
            <a:r>
              <a:rPr lang="en-US" sz="3600" u="sng" dirty="0" smtClean="0"/>
              <a:t> </a:t>
            </a:r>
            <a:r>
              <a:rPr lang="en-US" sz="3600" u="sng" dirty="0" err="1" smtClean="0"/>
              <a:t>zadavatele</a:t>
            </a:r>
            <a:endParaRPr lang="en-US" sz="3600" u="sng" dirty="0"/>
          </a:p>
        </p:txBody>
      </p:sp>
      <p:sp>
        <p:nvSpPr>
          <p:cNvPr id="3" name="Content Placeholder 2"/>
          <p:cNvSpPr>
            <a:spLocks noGrp="1"/>
          </p:cNvSpPr>
          <p:nvPr>
            <p:ph idx="1"/>
          </p:nvPr>
        </p:nvSpPr>
        <p:spPr>
          <a:xfrm>
            <a:off x="457200" y="1988840"/>
            <a:ext cx="8229600" cy="4131160"/>
          </a:xfrm>
        </p:spPr>
        <p:txBody>
          <a:bodyPr>
            <a:normAutofit lnSpcReduction="10000"/>
          </a:bodyPr>
          <a:lstStyle/>
          <a:p>
            <a:r>
              <a:rPr lang="en-US" dirty="0" err="1" smtClean="0"/>
              <a:t>vede</a:t>
            </a:r>
            <a:r>
              <a:rPr lang="en-US" dirty="0" smtClean="0"/>
              <a:t> </a:t>
            </a:r>
            <a:r>
              <a:rPr lang="en-US" dirty="0" err="1" smtClean="0"/>
              <a:t>evidenci</a:t>
            </a:r>
            <a:r>
              <a:rPr lang="en-US" dirty="0" smtClean="0"/>
              <a:t> AE </a:t>
            </a:r>
            <a:r>
              <a:rPr lang="en-US" dirty="0" err="1" smtClean="0"/>
              <a:t>nahlášených</a:t>
            </a:r>
            <a:r>
              <a:rPr lang="en-US" dirty="0" smtClean="0"/>
              <a:t> </a:t>
            </a:r>
            <a:r>
              <a:rPr lang="en-US" dirty="0" err="1" smtClean="0"/>
              <a:t>zkoušejícími</a:t>
            </a:r>
            <a:endParaRPr lang="en-US" dirty="0" smtClean="0"/>
          </a:p>
          <a:p>
            <a:r>
              <a:rPr lang="en-US" dirty="0" err="1"/>
              <a:t>e</a:t>
            </a:r>
            <a:r>
              <a:rPr lang="en-US" dirty="0" err="1" smtClean="0"/>
              <a:t>xpedovaně</a:t>
            </a:r>
            <a:r>
              <a:rPr lang="en-US" dirty="0" smtClean="0"/>
              <a:t> </a:t>
            </a:r>
            <a:r>
              <a:rPr lang="en-US" dirty="0" err="1" smtClean="0"/>
              <a:t>hlásí</a:t>
            </a:r>
            <a:r>
              <a:rPr lang="en-US" dirty="0" smtClean="0"/>
              <a:t> do EVCTM</a:t>
            </a:r>
          </a:p>
          <a:p>
            <a:r>
              <a:rPr lang="en-US" dirty="0" err="1"/>
              <a:t>e</a:t>
            </a:r>
            <a:r>
              <a:rPr lang="en-US" dirty="0" err="1" smtClean="0"/>
              <a:t>xpedovaně</a:t>
            </a:r>
            <a:r>
              <a:rPr lang="en-US" dirty="0" smtClean="0"/>
              <a:t> </a:t>
            </a:r>
            <a:r>
              <a:rPr lang="en-US" dirty="0" err="1" smtClean="0"/>
              <a:t>hlásí</a:t>
            </a:r>
            <a:r>
              <a:rPr lang="en-US" dirty="0" smtClean="0"/>
              <a:t> </a:t>
            </a:r>
            <a:r>
              <a:rPr lang="en-US" dirty="0" err="1" smtClean="0"/>
              <a:t>Etickým</a:t>
            </a:r>
            <a:r>
              <a:rPr lang="en-US" dirty="0" smtClean="0"/>
              <a:t> </a:t>
            </a:r>
            <a:r>
              <a:rPr lang="en-US" dirty="0" err="1" smtClean="0"/>
              <a:t>komisím</a:t>
            </a:r>
            <a:endParaRPr lang="en-US" dirty="0" smtClean="0"/>
          </a:p>
          <a:p>
            <a:r>
              <a:rPr lang="en-US" dirty="0" err="1"/>
              <a:t>i</a:t>
            </a:r>
            <a:r>
              <a:rPr lang="en-US" dirty="0" err="1" smtClean="0"/>
              <a:t>nformuje</a:t>
            </a:r>
            <a:r>
              <a:rPr lang="en-US" dirty="0" smtClean="0"/>
              <a:t> </a:t>
            </a:r>
            <a:r>
              <a:rPr lang="en-US" dirty="0" err="1" smtClean="0"/>
              <a:t>zkoušející</a:t>
            </a:r>
            <a:r>
              <a:rPr lang="en-US" dirty="0" smtClean="0"/>
              <a:t> o </a:t>
            </a:r>
            <a:r>
              <a:rPr lang="en-US" dirty="0" err="1" smtClean="0"/>
              <a:t>SUSARech</a:t>
            </a:r>
            <a:r>
              <a:rPr lang="en-US" dirty="0" smtClean="0"/>
              <a:t> </a:t>
            </a:r>
            <a:r>
              <a:rPr lang="en-US" dirty="0" err="1" smtClean="0"/>
              <a:t>formou</a:t>
            </a:r>
            <a:r>
              <a:rPr lang="en-US" dirty="0" smtClean="0"/>
              <a:t> “line listings” (</a:t>
            </a:r>
            <a:r>
              <a:rPr lang="en-US" dirty="0" err="1" smtClean="0"/>
              <a:t>zaslepené</a:t>
            </a:r>
            <a:r>
              <a:rPr lang="en-US" dirty="0" smtClean="0"/>
              <a:t> </a:t>
            </a:r>
            <a:r>
              <a:rPr lang="en-US" dirty="0" err="1" smtClean="0"/>
              <a:t>údaje</a:t>
            </a:r>
            <a:r>
              <a:rPr lang="en-US" dirty="0" smtClean="0"/>
              <a:t>) </a:t>
            </a:r>
          </a:p>
          <a:p>
            <a:r>
              <a:rPr lang="en-US" dirty="0" err="1" smtClean="0"/>
              <a:t>předkládá</a:t>
            </a:r>
            <a:r>
              <a:rPr lang="en-US" dirty="0" smtClean="0"/>
              <a:t> </a:t>
            </a:r>
            <a:r>
              <a:rPr lang="en-US" dirty="0" err="1" smtClean="0"/>
              <a:t>periodická</a:t>
            </a:r>
            <a:r>
              <a:rPr lang="en-US" dirty="0" smtClean="0"/>
              <a:t> </a:t>
            </a:r>
            <a:r>
              <a:rPr lang="en-US" dirty="0" err="1" smtClean="0"/>
              <a:t>hlášení</a:t>
            </a:r>
            <a:r>
              <a:rPr lang="en-US" dirty="0" smtClean="0"/>
              <a:t> (DSUR/ASR) S</a:t>
            </a:r>
            <a:r>
              <a:rPr lang="cs-CZ" dirty="0" smtClean="0"/>
              <a:t>ÚKL a MEK</a:t>
            </a:r>
            <a:endParaRPr lang="en-US" dirty="0" smtClean="0"/>
          </a:p>
          <a:p>
            <a:r>
              <a:rPr lang="en-US" dirty="0" err="1"/>
              <a:t>p</a:t>
            </a:r>
            <a:r>
              <a:rPr lang="en-US" dirty="0" err="1" smtClean="0"/>
              <a:t>řehodnocuje</a:t>
            </a:r>
            <a:r>
              <a:rPr lang="en-US" dirty="0" smtClean="0"/>
              <a:t> R/B (</a:t>
            </a:r>
            <a:r>
              <a:rPr lang="en-US" dirty="0" err="1" smtClean="0"/>
              <a:t>roční</a:t>
            </a:r>
            <a:r>
              <a:rPr lang="en-US" dirty="0" smtClean="0"/>
              <a:t> </a:t>
            </a:r>
            <a:r>
              <a:rPr lang="en-US" dirty="0" err="1" smtClean="0"/>
              <a:t>aktualizace</a:t>
            </a:r>
            <a:r>
              <a:rPr lang="en-US" dirty="0" smtClean="0"/>
              <a:t> IB)</a:t>
            </a:r>
          </a:p>
          <a:p>
            <a:r>
              <a:rPr lang="en-US" dirty="0" err="1" smtClean="0"/>
              <a:t>má</a:t>
            </a:r>
            <a:r>
              <a:rPr lang="en-US" dirty="0" smtClean="0"/>
              <a:t> </a:t>
            </a:r>
            <a:r>
              <a:rPr lang="en-US" dirty="0" err="1" smtClean="0"/>
              <a:t>zavedeny</a:t>
            </a:r>
            <a:r>
              <a:rPr lang="en-US" dirty="0" smtClean="0"/>
              <a:t> SOP (</a:t>
            </a:r>
            <a:r>
              <a:rPr lang="en-US" dirty="0" err="1" smtClean="0"/>
              <a:t>včetně</a:t>
            </a:r>
            <a:r>
              <a:rPr lang="en-US" dirty="0" smtClean="0"/>
              <a:t> </a:t>
            </a:r>
            <a:r>
              <a:rPr lang="en-US" dirty="0" err="1" smtClean="0"/>
              <a:t>postupu</a:t>
            </a:r>
            <a:r>
              <a:rPr lang="en-US" dirty="0" smtClean="0"/>
              <a:t> v </a:t>
            </a:r>
            <a:r>
              <a:rPr lang="en-US" dirty="0" err="1" smtClean="0"/>
              <a:t>případě</a:t>
            </a:r>
            <a:r>
              <a:rPr lang="en-US" dirty="0" smtClean="0"/>
              <a:t> USR)</a:t>
            </a:r>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804471041"/>
      </p:ext>
    </p:extLst>
  </p:cSld>
  <p:clrMapOvr>
    <a:masterClrMapping/>
  </p:clrMapOvr>
  <p:transition>
    <p:fade/>
  </p:transition>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953725"/>
            <a:ext cx="8229600" cy="1143000"/>
          </a:xfrm>
        </p:spPr>
        <p:txBody>
          <a:bodyPr>
            <a:normAutofit/>
          </a:bodyPr>
          <a:lstStyle/>
          <a:p>
            <a:r>
              <a:rPr lang="en-US" sz="3600" u="sng" dirty="0" err="1" smtClean="0"/>
              <a:t>Chyby</a:t>
            </a:r>
            <a:r>
              <a:rPr lang="en-US" sz="3600" u="sng" dirty="0" smtClean="0"/>
              <a:t> a </a:t>
            </a:r>
            <a:r>
              <a:rPr lang="en-US" sz="3600" u="sng" dirty="0" err="1" smtClean="0"/>
              <a:t>nedostatky</a:t>
            </a:r>
            <a:r>
              <a:rPr lang="en-US" sz="3600" u="sng" dirty="0" smtClean="0"/>
              <a:t> v </a:t>
            </a:r>
            <a:r>
              <a:rPr lang="en-US" sz="3600" u="sng" dirty="0" err="1" smtClean="0"/>
              <a:t>hlášení</a:t>
            </a:r>
            <a:endParaRPr lang="en-US" sz="3600" u="sng" dirty="0"/>
          </a:p>
        </p:txBody>
      </p:sp>
      <p:sp>
        <p:nvSpPr>
          <p:cNvPr id="3" name="Content Placeholder 2"/>
          <p:cNvSpPr>
            <a:spLocks noGrp="1"/>
          </p:cNvSpPr>
          <p:nvPr>
            <p:ph idx="1"/>
          </p:nvPr>
        </p:nvSpPr>
        <p:spPr>
          <a:xfrm>
            <a:off x="476545" y="2303875"/>
            <a:ext cx="8229600" cy="3996145"/>
          </a:xfrm>
        </p:spPr>
        <p:txBody>
          <a:bodyPr>
            <a:normAutofit/>
          </a:bodyPr>
          <a:lstStyle/>
          <a:p>
            <a:r>
              <a:rPr lang="en-US" dirty="0" err="1" smtClean="0"/>
              <a:t>není</a:t>
            </a:r>
            <a:r>
              <a:rPr lang="en-US" dirty="0" smtClean="0"/>
              <a:t> </a:t>
            </a:r>
            <a:r>
              <a:rPr lang="en-US" dirty="0" err="1"/>
              <a:t>zhodnocena</a:t>
            </a:r>
            <a:r>
              <a:rPr lang="en-US" dirty="0"/>
              <a:t> </a:t>
            </a:r>
            <a:r>
              <a:rPr lang="en-US" dirty="0" err="1"/>
              <a:t>kauzalita</a:t>
            </a:r>
            <a:r>
              <a:rPr lang="en-US" dirty="0"/>
              <a:t> </a:t>
            </a:r>
            <a:r>
              <a:rPr lang="en-US" dirty="0" smtClean="0"/>
              <a:t>(pro </a:t>
            </a:r>
            <a:r>
              <a:rPr lang="en-US" dirty="0" err="1" smtClean="0"/>
              <a:t>všechny</a:t>
            </a:r>
            <a:r>
              <a:rPr lang="en-US" dirty="0" smtClean="0"/>
              <a:t> LP!)</a:t>
            </a:r>
          </a:p>
          <a:p>
            <a:r>
              <a:rPr lang="en-US" dirty="0" err="1" smtClean="0"/>
              <a:t>není</a:t>
            </a:r>
            <a:r>
              <a:rPr lang="en-US" dirty="0" smtClean="0"/>
              <a:t> </a:t>
            </a:r>
            <a:r>
              <a:rPr lang="en-US" dirty="0" err="1"/>
              <a:t>neoč</a:t>
            </a:r>
            <a:r>
              <a:rPr lang="en-US" dirty="0" err="1" smtClean="0"/>
              <a:t>ekávatelnost</a:t>
            </a:r>
            <a:endParaRPr lang="en-US" dirty="0"/>
          </a:p>
          <a:p>
            <a:r>
              <a:rPr lang="en-US" dirty="0" err="1" smtClean="0"/>
              <a:t>nen</a:t>
            </a:r>
            <a:r>
              <a:rPr lang="cs-CZ" dirty="0" smtClean="0"/>
              <a:t>í</a:t>
            </a:r>
            <a:r>
              <a:rPr lang="en-US" dirty="0" smtClean="0"/>
              <a:t> </a:t>
            </a:r>
            <a:r>
              <a:rPr lang="en-US" dirty="0" err="1"/>
              <a:t>závažnost</a:t>
            </a:r>
            <a:r>
              <a:rPr lang="en-US" dirty="0"/>
              <a:t> </a:t>
            </a:r>
          </a:p>
          <a:p>
            <a:r>
              <a:rPr lang="en-US" dirty="0" err="1"/>
              <a:t>c</a:t>
            </a:r>
            <a:r>
              <a:rPr lang="en-US" dirty="0" err="1" smtClean="0"/>
              <a:t>hybí</a:t>
            </a:r>
            <a:r>
              <a:rPr lang="en-US" dirty="0" smtClean="0"/>
              <a:t> </a:t>
            </a:r>
            <a:r>
              <a:rPr lang="en-US" dirty="0" err="1" smtClean="0"/>
              <a:t>údaje</a:t>
            </a:r>
            <a:r>
              <a:rPr lang="en-US" dirty="0" smtClean="0"/>
              <a:t> </a:t>
            </a:r>
            <a:r>
              <a:rPr lang="en-US" dirty="0"/>
              <a:t>o </a:t>
            </a:r>
            <a:r>
              <a:rPr lang="en-US" dirty="0" err="1"/>
              <a:t>hlásiteli</a:t>
            </a:r>
            <a:r>
              <a:rPr lang="en-US" dirty="0"/>
              <a:t>, </a:t>
            </a:r>
            <a:r>
              <a:rPr lang="en-US" dirty="0" err="1"/>
              <a:t>nástupu</a:t>
            </a:r>
            <a:r>
              <a:rPr lang="en-US" dirty="0"/>
              <a:t> </a:t>
            </a:r>
            <a:r>
              <a:rPr lang="en-US" dirty="0" err="1"/>
              <a:t>reakce</a:t>
            </a:r>
            <a:r>
              <a:rPr lang="en-US" dirty="0"/>
              <a:t>, </a:t>
            </a:r>
            <a:r>
              <a:rPr lang="en-US" dirty="0" err="1"/>
              <a:t>souběžne</a:t>
            </a:r>
            <a:r>
              <a:rPr lang="en-US" dirty="0"/>
              <a:t>́ </a:t>
            </a:r>
            <a:r>
              <a:rPr lang="en-US" dirty="0" err="1"/>
              <a:t>terapii</a:t>
            </a:r>
            <a:r>
              <a:rPr lang="en-US" dirty="0"/>
              <a:t> </a:t>
            </a:r>
            <a:endParaRPr lang="en-US" dirty="0" smtClean="0"/>
          </a:p>
          <a:p>
            <a:r>
              <a:rPr lang="en-US" dirty="0" err="1" smtClean="0"/>
              <a:t>chyb</a:t>
            </a:r>
            <a:r>
              <a:rPr lang="cs-CZ" dirty="0" smtClean="0"/>
              <a:t>í</a:t>
            </a:r>
            <a:r>
              <a:rPr lang="en-US" dirty="0" smtClean="0"/>
              <a:t> </a:t>
            </a:r>
            <a:r>
              <a:rPr lang="en-US" dirty="0" err="1"/>
              <a:t>identifikace</a:t>
            </a:r>
            <a:r>
              <a:rPr lang="en-US" dirty="0"/>
              <a:t> KH (EudraCT </a:t>
            </a:r>
            <a:r>
              <a:rPr lang="en-US" dirty="0" err="1" smtClean="0"/>
              <a:t>číslem</a:t>
            </a:r>
            <a:r>
              <a:rPr lang="en-US" dirty="0" smtClean="0"/>
              <a:t>) </a:t>
            </a:r>
            <a:endParaRPr lang="en-US" dirty="0">
              <a:effectLst/>
            </a:endParaRPr>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2235421281"/>
      </p:ext>
    </p:extLst>
  </p:cSld>
  <p:clrMapOvr>
    <a:masterClrMapping/>
  </p:clrMapOvr>
  <p:transition>
    <p:fade/>
  </p:transition>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53725"/>
            <a:ext cx="8229600" cy="1143000"/>
          </a:xfrm>
        </p:spPr>
        <p:txBody>
          <a:bodyPr>
            <a:normAutofit/>
          </a:bodyPr>
          <a:lstStyle/>
          <a:p>
            <a:r>
              <a:rPr lang="en-US" sz="3600" u="sng" dirty="0" err="1" smtClean="0"/>
              <a:t>Chyby</a:t>
            </a:r>
            <a:r>
              <a:rPr lang="en-US" sz="3600" u="sng" dirty="0" smtClean="0"/>
              <a:t> a </a:t>
            </a:r>
            <a:r>
              <a:rPr lang="en-US" sz="3600" u="sng" dirty="0" err="1" smtClean="0"/>
              <a:t>nedostatky</a:t>
            </a:r>
            <a:r>
              <a:rPr lang="en-US" sz="3600" u="sng" dirty="0" smtClean="0"/>
              <a:t> v </a:t>
            </a:r>
            <a:r>
              <a:rPr lang="en-US" sz="3600" u="sng" dirty="0" err="1" smtClean="0"/>
              <a:t>hlášení</a:t>
            </a:r>
            <a:endParaRPr lang="en-US" sz="3600" u="sng" dirty="0"/>
          </a:p>
        </p:txBody>
      </p:sp>
      <p:sp>
        <p:nvSpPr>
          <p:cNvPr id="3" name="Content Placeholder 2"/>
          <p:cNvSpPr>
            <a:spLocks noGrp="1"/>
          </p:cNvSpPr>
          <p:nvPr>
            <p:ph idx="1"/>
          </p:nvPr>
        </p:nvSpPr>
        <p:spPr/>
        <p:txBody>
          <a:bodyPr>
            <a:normAutofit/>
          </a:bodyPr>
          <a:lstStyle/>
          <a:p>
            <a:r>
              <a:rPr lang="en-US" dirty="0" err="1" smtClean="0"/>
              <a:t>chybí</a:t>
            </a:r>
            <a:r>
              <a:rPr lang="en-US" dirty="0" smtClean="0"/>
              <a:t> follow-up</a:t>
            </a:r>
          </a:p>
          <a:p>
            <a:r>
              <a:rPr lang="en-US" dirty="0" err="1" smtClean="0"/>
              <a:t>chyb</a:t>
            </a:r>
            <a:r>
              <a:rPr lang="en-US" dirty="0" err="1"/>
              <a:t>í</a:t>
            </a:r>
            <a:r>
              <a:rPr lang="en-US" dirty="0" smtClean="0"/>
              <a:t> </a:t>
            </a:r>
            <a:r>
              <a:rPr lang="en-US" dirty="0" err="1" smtClean="0"/>
              <a:t>objektivn</a:t>
            </a:r>
            <a:r>
              <a:rPr lang="cs-CZ" dirty="0" smtClean="0"/>
              <a:t>í</a:t>
            </a:r>
            <a:r>
              <a:rPr lang="en-US" dirty="0" smtClean="0"/>
              <a:t> </a:t>
            </a:r>
            <a:r>
              <a:rPr lang="en-US" dirty="0"/>
              <a:t>data (</a:t>
            </a:r>
            <a:r>
              <a:rPr lang="en-US" dirty="0" err="1"/>
              <a:t>laborator</a:t>
            </a:r>
            <a:r>
              <a:rPr lang="en-US" dirty="0"/>
              <a:t>̌, </a:t>
            </a:r>
            <a:r>
              <a:rPr lang="en-US" dirty="0" err="1"/>
              <a:t>pitva</a:t>
            </a:r>
            <a:r>
              <a:rPr lang="en-US" dirty="0"/>
              <a:t>) </a:t>
            </a:r>
            <a:endParaRPr lang="en-US" dirty="0" smtClean="0"/>
          </a:p>
          <a:p>
            <a:r>
              <a:rPr lang="en-US" dirty="0" err="1" smtClean="0"/>
              <a:t>není</a:t>
            </a:r>
            <a:r>
              <a:rPr lang="en-US" dirty="0" smtClean="0"/>
              <a:t> </a:t>
            </a:r>
            <a:r>
              <a:rPr lang="en-US" dirty="0" err="1" smtClean="0"/>
              <a:t>odslepení</a:t>
            </a:r>
            <a:endParaRPr lang="en-US" dirty="0"/>
          </a:p>
          <a:p>
            <a:r>
              <a:rPr lang="en-US" dirty="0" err="1" smtClean="0"/>
              <a:t>opoz</a:t>
            </a:r>
            <a:r>
              <a:rPr lang="en-US" dirty="0" err="1"/>
              <a:t>̌děna</a:t>
            </a:r>
            <a:r>
              <a:rPr lang="en-US" dirty="0"/>
              <a:t>́ </a:t>
            </a:r>
            <a:r>
              <a:rPr lang="en-US" dirty="0" err="1"/>
              <a:t>hláš</a:t>
            </a:r>
            <a:r>
              <a:rPr lang="en-US" dirty="0" err="1" smtClean="0"/>
              <a:t>en</a:t>
            </a:r>
            <a:r>
              <a:rPr lang="cs-CZ" dirty="0" smtClean="0"/>
              <a:t>í</a:t>
            </a:r>
            <a:endParaRPr lang="en-US" dirty="0" smtClean="0"/>
          </a:p>
          <a:p>
            <a:r>
              <a:rPr lang="en-US" dirty="0" err="1" smtClean="0"/>
              <a:t>nesoulad</a:t>
            </a:r>
            <a:r>
              <a:rPr lang="en-US" dirty="0" smtClean="0"/>
              <a:t> </a:t>
            </a:r>
            <a:r>
              <a:rPr lang="en-US" dirty="0" err="1" smtClean="0"/>
              <a:t>informací</a:t>
            </a:r>
            <a:r>
              <a:rPr lang="en-US" dirty="0" smtClean="0"/>
              <a:t> </a:t>
            </a:r>
            <a:r>
              <a:rPr lang="en-US" dirty="0"/>
              <a:t>v ASR(DSUR) a EVCTM </a:t>
            </a:r>
            <a:endParaRPr lang="en-US" dirty="0">
              <a:effectLst/>
            </a:endParaRPr>
          </a:p>
        </p:txBody>
      </p:sp>
      <p:sp>
        <p:nvSpPr>
          <p:cNvPr id="4" name="Date Placeholder 3"/>
          <p:cNvSpPr>
            <a:spLocks noGrp="1"/>
          </p:cNvSpPr>
          <p:nvPr>
            <p:ph type="dt" sz="half" idx="10"/>
          </p:nvPr>
        </p:nvSpPr>
        <p:spPr/>
        <p:txBody>
          <a:bodyPr/>
          <a:lstStyle/>
          <a:p>
            <a:r>
              <a:rPr lang="cs-CZ" smtClean="0"/>
              <a:t>20. 5. 2016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379610548"/>
      </p:ext>
    </p:extLst>
  </p:cSld>
  <p:clrMapOvr>
    <a:masterClrMapping/>
  </p:clrMapOvr>
  <p:transition>
    <p:fade/>
  </p:transition>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998730"/>
            <a:ext cx="8229600" cy="1143000"/>
          </a:xfrm>
        </p:spPr>
        <p:txBody>
          <a:bodyPr>
            <a:normAutofit/>
          </a:bodyPr>
          <a:lstStyle/>
          <a:p>
            <a:r>
              <a:rPr lang="en-US" sz="3600" u="sng" dirty="0" err="1" smtClean="0"/>
              <a:t>Periodická</a:t>
            </a:r>
            <a:r>
              <a:rPr lang="en-US" sz="3600" u="sng" dirty="0" smtClean="0"/>
              <a:t> </a:t>
            </a:r>
            <a:r>
              <a:rPr lang="en-US" sz="3600" u="sng" dirty="0" err="1" smtClean="0"/>
              <a:t>hlášení</a:t>
            </a:r>
            <a:r>
              <a:rPr lang="en-US" sz="3600" u="sng" dirty="0" smtClean="0"/>
              <a:t> – DSUR, ASR</a:t>
            </a:r>
            <a:endParaRPr lang="en-US" sz="3600" u="sng" dirty="0"/>
          </a:p>
        </p:txBody>
      </p:sp>
      <p:sp>
        <p:nvSpPr>
          <p:cNvPr id="3" name="Content Placeholder 2"/>
          <p:cNvSpPr>
            <a:spLocks noGrp="1"/>
          </p:cNvSpPr>
          <p:nvPr>
            <p:ph idx="1"/>
          </p:nvPr>
        </p:nvSpPr>
        <p:spPr>
          <a:xfrm>
            <a:off x="457200" y="2213865"/>
            <a:ext cx="8229600" cy="3906135"/>
          </a:xfrm>
        </p:spPr>
        <p:txBody>
          <a:bodyPr>
            <a:normAutofit/>
          </a:bodyPr>
          <a:lstStyle/>
          <a:p>
            <a:r>
              <a:rPr lang="cs-CZ" dirty="0" smtClean="0"/>
              <a:t>DSUR - standardizovaný </a:t>
            </a:r>
            <a:r>
              <a:rPr lang="cs-CZ" dirty="0"/>
              <a:t>dokument pro pravidelné podávání informací o přípravcích v klinickém vývoji (včetně přípravků registrovaných, jež jsou dále vyvíjeny v rámci dalších studií) mezi regiony ICH</a:t>
            </a:r>
            <a:r>
              <a:rPr lang="cs-CZ" sz="2400" dirty="0"/>
              <a:t> </a:t>
            </a:r>
            <a:endParaRPr lang="cs-CZ" sz="2400" dirty="0" smtClean="0"/>
          </a:p>
          <a:p>
            <a:r>
              <a:rPr lang="cs-CZ" dirty="0" smtClean="0"/>
              <a:t>Požadavky </a:t>
            </a:r>
            <a:r>
              <a:rPr lang="cs-CZ" dirty="0"/>
              <a:t>na DSUR jsou dány ICH </a:t>
            </a:r>
            <a:r>
              <a:rPr lang="cs-CZ" dirty="0" err="1"/>
              <a:t>guideline</a:t>
            </a:r>
            <a:r>
              <a:rPr lang="cs-CZ" dirty="0"/>
              <a:t> </a:t>
            </a:r>
            <a:r>
              <a:rPr lang="cs-CZ" b="1" dirty="0" smtClean="0"/>
              <a:t>E2F</a:t>
            </a:r>
          </a:p>
          <a:p>
            <a:r>
              <a:rPr lang="cs-CZ" dirty="0" smtClean="0"/>
              <a:t>Nahrazuje </a:t>
            </a:r>
            <a:r>
              <a:rPr lang="cs-CZ" dirty="0" err="1"/>
              <a:t>Annual</a:t>
            </a:r>
            <a:r>
              <a:rPr lang="cs-CZ" dirty="0"/>
              <a:t> </a:t>
            </a:r>
            <a:r>
              <a:rPr lang="cs-CZ" dirty="0" err="1"/>
              <a:t>Safety</a:t>
            </a:r>
            <a:r>
              <a:rPr lang="cs-CZ" dirty="0"/>
              <a:t> Report (ASR</a:t>
            </a:r>
            <a:r>
              <a:rPr lang="cs-CZ" dirty="0" smtClean="0"/>
              <a:t>) – roční zprávu o bezpečnosti</a:t>
            </a:r>
            <a:endParaRPr lang="cs-CZ"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198182384"/>
      </p:ext>
    </p:extLst>
  </p:cSld>
  <p:clrMapOvr>
    <a:masterClrMapping/>
  </p:clrMapOvr>
  <p:transition>
    <p:fade/>
  </p:transition>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1043735"/>
            <a:ext cx="8229600" cy="1143000"/>
          </a:xfrm>
        </p:spPr>
        <p:txBody>
          <a:bodyPr>
            <a:normAutofit/>
          </a:bodyPr>
          <a:lstStyle/>
          <a:p>
            <a:r>
              <a:rPr lang="en-US" sz="3600" u="sng" dirty="0" err="1" smtClean="0"/>
              <a:t>Periodická</a:t>
            </a:r>
            <a:r>
              <a:rPr lang="en-US" sz="3600" u="sng" dirty="0" smtClean="0"/>
              <a:t> </a:t>
            </a:r>
            <a:r>
              <a:rPr lang="en-US" sz="3600" u="sng" dirty="0" err="1" smtClean="0"/>
              <a:t>hlášení</a:t>
            </a:r>
            <a:r>
              <a:rPr lang="en-US" sz="3600" u="sng" dirty="0" smtClean="0"/>
              <a:t> – DSUR</a:t>
            </a:r>
            <a:endParaRPr lang="en-US" sz="3600" u="sng" dirty="0"/>
          </a:p>
        </p:txBody>
      </p:sp>
      <p:sp>
        <p:nvSpPr>
          <p:cNvPr id="3" name="Content Placeholder 2"/>
          <p:cNvSpPr>
            <a:spLocks noGrp="1"/>
          </p:cNvSpPr>
          <p:nvPr>
            <p:ph idx="1"/>
          </p:nvPr>
        </p:nvSpPr>
        <p:spPr/>
        <p:txBody>
          <a:bodyPr>
            <a:normAutofit/>
          </a:bodyPr>
          <a:lstStyle/>
          <a:p>
            <a:r>
              <a:rPr lang="cs-CZ" dirty="0" smtClean="0"/>
              <a:t>Periodicita DSUR – počítáno od DIBD (</a:t>
            </a:r>
            <a:r>
              <a:rPr lang="cs-CZ" dirty="0" err="1" smtClean="0"/>
              <a:t>Development</a:t>
            </a:r>
            <a:r>
              <a:rPr lang="cs-CZ" dirty="0" smtClean="0"/>
              <a:t> International </a:t>
            </a:r>
            <a:r>
              <a:rPr lang="cs-CZ" dirty="0" err="1" smtClean="0"/>
              <a:t>Birth</a:t>
            </a:r>
            <a:r>
              <a:rPr lang="cs-CZ" dirty="0" smtClean="0"/>
              <a:t> </a:t>
            </a:r>
            <a:r>
              <a:rPr lang="cs-CZ" dirty="0" err="1" smtClean="0"/>
              <a:t>Date</a:t>
            </a:r>
            <a:r>
              <a:rPr lang="cs-CZ" dirty="0" smtClean="0"/>
              <a:t>) – datum prvního schválení KH kdekoliv na světě</a:t>
            </a:r>
          </a:p>
          <a:p>
            <a:r>
              <a:rPr lang="cs-CZ" dirty="0" smtClean="0"/>
              <a:t>Na SÚKL se předkládají do 60 dnů od “Data </a:t>
            </a:r>
            <a:r>
              <a:rPr lang="cs-CZ" dirty="0" err="1" smtClean="0"/>
              <a:t>Lock</a:t>
            </a:r>
            <a:r>
              <a:rPr lang="cs-CZ" dirty="0" smtClean="0"/>
              <a:t> Point“, MEK se předkládá „</a:t>
            </a:r>
            <a:r>
              <a:rPr lang="cs-CZ" dirty="0" err="1" smtClean="0"/>
              <a:t>Executive</a:t>
            </a:r>
            <a:r>
              <a:rPr lang="cs-CZ" dirty="0" smtClean="0"/>
              <a:t> </a:t>
            </a:r>
            <a:r>
              <a:rPr lang="cs-CZ" dirty="0" err="1" smtClean="0"/>
              <a:t>Summary</a:t>
            </a:r>
            <a:r>
              <a:rPr lang="cs-CZ" dirty="0" smtClean="0"/>
              <a:t>“, LEK se nepředkládá (může obsahovat </a:t>
            </a:r>
            <a:r>
              <a:rPr lang="cs-CZ" dirty="0" err="1" smtClean="0"/>
              <a:t>odslepené</a:t>
            </a:r>
            <a:r>
              <a:rPr lang="cs-CZ" dirty="0" smtClean="0"/>
              <a:t> údaje“)</a:t>
            </a:r>
          </a:p>
          <a:p>
            <a:r>
              <a:rPr lang="cs-CZ" dirty="0" smtClean="0"/>
              <a:t>DSUR není nutné předkládat pro KH kratší než 1 rok</a:t>
            </a:r>
            <a:endParaRPr lang="cs-CZ"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2625069611"/>
      </p:ext>
    </p:extLst>
  </p:cSld>
  <p:clrMapOvr>
    <a:masterClrMapping/>
  </p:clrMapOvr>
  <p:transition>
    <p:fade/>
  </p:transition>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6615" y="998730"/>
            <a:ext cx="6694769" cy="5130570"/>
          </a:xfrm>
          <a:prstGeom prst="rect">
            <a:avLst/>
          </a:prstGeom>
        </p:spPr>
      </p:pic>
      <p:sp>
        <p:nvSpPr>
          <p:cNvPr id="12" name="Frame 11"/>
          <p:cNvSpPr/>
          <p:nvPr/>
        </p:nvSpPr>
        <p:spPr>
          <a:xfrm>
            <a:off x="3671900" y="4509120"/>
            <a:ext cx="2475275" cy="504000"/>
          </a:xfrm>
          <a:prstGeom prst="frame">
            <a:avLst/>
          </a:prstGeom>
          <a:solidFill>
            <a:srgbClr val="FF0000"/>
          </a:solidFill>
          <a:ln w="31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0000"/>
              </a:solidFill>
            </a:endParaRPr>
          </a:p>
        </p:txBody>
      </p:sp>
      <p:sp>
        <p:nvSpPr>
          <p:cNvPr id="13" name="TextBox 12"/>
          <p:cNvSpPr txBox="1"/>
          <p:nvPr/>
        </p:nvSpPr>
        <p:spPr>
          <a:xfrm>
            <a:off x="3643091" y="5806135"/>
            <a:ext cx="5104282" cy="369332"/>
          </a:xfrm>
          <a:prstGeom prst="rect">
            <a:avLst/>
          </a:prstGeom>
          <a:noFill/>
        </p:spPr>
        <p:txBody>
          <a:bodyPr wrap="none" rtlCol="0" anchor="ctr">
            <a:spAutoFit/>
          </a:bodyPr>
          <a:lstStyle/>
          <a:p>
            <a:r>
              <a:rPr lang="en-US" b="1" dirty="0">
                <a:hlinkClick r:id="rId4"/>
              </a:rPr>
              <a:t>http://</a:t>
            </a:r>
            <a:r>
              <a:rPr lang="en-US" b="1" dirty="0" smtClean="0">
                <a:hlinkClick r:id="rId4"/>
              </a:rPr>
              <a:t>www.hma.eu/ctfg.html</a:t>
            </a:r>
            <a:r>
              <a:rPr lang="en-US" b="1" dirty="0" smtClean="0"/>
              <a:t> </a:t>
            </a:r>
            <a:r>
              <a:rPr lang="en-US" b="1" baseline="30000" dirty="0" smtClean="0"/>
              <a:t>-</a:t>
            </a:r>
            <a:r>
              <a:rPr lang="en-US" b="1" dirty="0" smtClean="0"/>
              <a:t> </a:t>
            </a:r>
            <a:r>
              <a:rPr lang="en-US" dirty="0" smtClean="0"/>
              <a:t>Key Documents List</a:t>
            </a:r>
            <a:endParaRPr lang="en-US" sz="1800" kern="1200" baseline="30000" dirty="0" smtClean="0">
              <a:solidFill>
                <a:schemeClr val="tx1"/>
              </a:solidFill>
            </a:endParaRPr>
          </a:p>
        </p:txBody>
      </p:sp>
    </p:spTree>
    <p:extLst>
      <p:ext uri="{BB962C8B-B14F-4D97-AF65-F5344CB8AC3E}">
        <p14:creationId xmlns:p14="http://schemas.microsoft.com/office/powerpoint/2010/main" val="634538588"/>
      </p:ext>
    </p:extLst>
  </p:cSld>
  <p:clrMapOvr>
    <a:masterClrMapping/>
  </p:clrMapOvr>
  <p:transition>
    <p:fade/>
  </p:transition>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1043735"/>
            <a:ext cx="8229600" cy="1143000"/>
          </a:xfrm>
        </p:spPr>
        <p:txBody>
          <a:bodyPr>
            <a:normAutofit/>
          </a:bodyPr>
          <a:lstStyle/>
          <a:p>
            <a:r>
              <a:rPr lang="en-US" sz="3600" u="sng" dirty="0" err="1" smtClean="0"/>
              <a:t>Další</a:t>
            </a:r>
            <a:r>
              <a:rPr lang="en-US" sz="3600" u="sng" dirty="0" smtClean="0"/>
              <a:t> </a:t>
            </a:r>
            <a:r>
              <a:rPr lang="en-US" sz="3600" u="sng" dirty="0" err="1" smtClean="0"/>
              <a:t>bezpečnostní</a:t>
            </a:r>
            <a:r>
              <a:rPr lang="en-US" sz="3600" u="sng" dirty="0" smtClean="0"/>
              <a:t> </a:t>
            </a:r>
            <a:r>
              <a:rPr lang="en-US" sz="3600" u="sng" dirty="0" err="1" smtClean="0"/>
              <a:t>informace</a:t>
            </a:r>
            <a:endParaRPr lang="en-US" sz="3600" u="sng" dirty="0"/>
          </a:p>
        </p:txBody>
      </p:sp>
      <p:sp>
        <p:nvSpPr>
          <p:cNvPr id="3" name="Content Placeholder 2"/>
          <p:cNvSpPr>
            <a:spLocks noGrp="1"/>
          </p:cNvSpPr>
          <p:nvPr>
            <p:ph idx="1"/>
          </p:nvPr>
        </p:nvSpPr>
        <p:spPr/>
        <p:txBody>
          <a:bodyPr>
            <a:normAutofit/>
          </a:bodyPr>
          <a:lstStyle/>
          <a:p>
            <a:r>
              <a:rPr lang="en-US" dirty="0" err="1" smtClean="0"/>
              <a:t>selhání</a:t>
            </a:r>
            <a:r>
              <a:rPr lang="en-US" dirty="0" smtClean="0"/>
              <a:t> </a:t>
            </a:r>
            <a:r>
              <a:rPr lang="en-US" dirty="0" err="1" smtClean="0"/>
              <a:t>léc</a:t>
            </a:r>
            <a:r>
              <a:rPr lang="en-US" dirty="0" err="1"/>
              <a:t>̌by</a:t>
            </a:r>
            <a:r>
              <a:rPr lang="en-US" dirty="0"/>
              <a:t> </a:t>
            </a:r>
            <a:r>
              <a:rPr lang="en-US" dirty="0" err="1"/>
              <a:t>hodnoceným</a:t>
            </a:r>
            <a:r>
              <a:rPr lang="en-US" dirty="0"/>
              <a:t> LP (</a:t>
            </a:r>
            <a:r>
              <a:rPr lang="en-US" dirty="0" err="1"/>
              <a:t>zejména</a:t>
            </a:r>
            <a:r>
              <a:rPr lang="en-US" dirty="0"/>
              <a:t> u </a:t>
            </a:r>
            <a:r>
              <a:rPr lang="en-US" dirty="0" err="1"/>
              <a:t>léčby</a:t>
            </a:r>
            <a:r>
              <a:rPr lang="en-US" dirty="0"/>
              <a:t> </a:t>
            </a:r>
            <a:r>
              <a:rPr lang="en-US" dirty="0" err="1"/>
              <a:t>život</a:t>
            </a:r>
            <a:r>
              <a:rPr lang="en-US" dirty="0"/>
              <a:t> </a:t>
            </a:r>
            <a:r>
              <a:rPr lang="en-US" dirty="0" err="1"/>
              <a:t>ohrožujících</a:t>
            </a:r>
            <a:r>
              <a:rPr lang="en-US" dirty="0"/>
              <a:t> </a:t>
            </a:r>
            <a:r>
              <a:rPr lang="en-US" dirty="0" err="1"/>
              <a:t>stavu</a:t>
            </a:r>
            <a:r>
              <a:rPr lang="en-US" dirty="0"/>
              <a:t>̊) </a:t>
            </a:r>
          </a:p>
          <a:p>
            <a:r>
              <a:rPr lang="en-US" dirty="0" err="1"/>
              <a:t>významny</a:t>
            </a:r>
            <a:r>
              <a:rPr lang="en-US" dirty="0"/>
              <a:t>́ </a:t>
            </a:r>
            <a:r>
              <a:rPr lang="en-US" dirty="0" err="1"/>
              <a:t>objev</a:t>
            </a:r>
            <a:r>
              <a:rPr lang="en-US" dirty="0"/>
              <a:t> v </a:t>
            </a:r>
            <a:r>
              <a:rPr lang="en-US" dirty="0" err="1"/>
              <a:t>oblasti</a:t>
            </a:r>
            <a:r>
              <a:rPr lang="en-US" dirty="0"/>
              <a:t> </a:t>
            </a:r>
            <a:r>
              <a:rPr lang="en-US" dirty="0" err="1"/>
              <a:t>bezpečnosti</a:t>
            </a:r>
            <a:r>
              <a:rPr lang="en-US" dirty="0"/>
              <a:t> </a:t>
            </a:r>
            <a:r>
              <a:rPr lang="en-US" dirty="0" err="1"/>
              <a:t>získany</a:t>
            </a:r>
            <a:r>
              <a:rPr lang="en-US" dirty="0"/>
              <a:t>́ </a:t>
            </a:r>
            <a:r>
              <a:rPr lang="cs-CZ" dirty="0" smtClean="0"/>
              <a:t>           </a:t>
            </a:r>
            <a:r>
              <a:rPr lang="en-US" dirty="0" err="1" smtClean="0"/>
              <a:t>ve</a:t>
            </a:r>
            <a:r>
              <a:rPr lang="en-US" dirty="0" smtClean="0"/>
              <a:t> </a:t>
            </a:r>
            <a:r>
              <a:rPr lang="en-US" dirty="0" err="1"/>
              <a:t>studii</a:t>
            </a:r>
            <a:r>
              <a:rPr lang="en-US" dirty="0"/>
              <a:t> </a:t>
            </a:r>
            <a:r>
              <a:rPr lang="en-US" dirty="0" err="1"/>
              <a:t>na</a:t>
            </a:r>
            <a:r>
              <a:rPr lang="en-US" dirty="0"/>
              <a:t> </a:t>
            </a:r>
            <a:r>
              <a:rPr lang="en-US" dirty="0" err="1"/>
              <a:t>zvíř</a:t>
            </a:r>
            <a:r>
              <a:rPr lang="en-US" dirty="0" err="1" smtClean="0"/>
              <a:t>atech</a:t>
            </a:r>
            <a:r>
              <a:rPr lang="en-US" dirty="0" smtClean="0"/>
              <a:t> </a:t>
            </a:r>
            <a:endParaRPr lang="en-US" dirty="0"/>
          </a:p>
          <a:p>
            <a:r>
              <a:rPr lang="en-US" dirty="0" err="1"/>
              <a:t>přeruš</a:t>
            </a:r>
            <a:r>
              <a:rPr lang="en-US" dirty="0" err="1" smtClean="0"/>
              <a:t>ení</a:t>
            </a:r>
            <a:r>
              <a:rPr lang="en-US" dirty="0" smtClean="0"/>
              <a:t> </a:t>
            </a:r>
            <a:r>
              <a:rPr lang="en-US" dirty="0"/>
              <a:t>KH z </a:t>
            </a:r>
            <a:r>
              <a:rPr lang="en-US" dirty="0" err="1"/>
              <a:t>bezpečnostních</a:t>
            </a:r>
            <a:r>
              <a:rPr lang="en-US" dirty="0"/>
              <a:t> </a:t>
            </a:r>
            <a:r>
              <a:rPr lang="en-US" dirty="0" err="1"/>
              <a:t>důvodu</a:t>
            </a:r>
            <a:r>
              <a:rPr lang="en-US" dirty="0"/>
              <a:t>̊ v </a:t>
            </a:r>
            <a:r>
              <a:rPr lang="en-US" dirty="0" err="1"/>
              <a:t>jine</a:t>
            </a:r>
            <a:r>
              <a:rPr lang="en-US" dirty="0"/>
              <a:t>́ </a:t>
            </a:r>
            <a:r>
              <a:rPr lang="en-US" dirty="0" err="1"/>
              <a:t>zemi</a:t>
            </a:r>
            <a:r>
              <a:rPr lang="en-US" dirty="0"/>
              <a:t> </a:t>
            </a:r>
          </a:p>
          <a:p>
            <a:r>
              <a:rPr lang="en-US" dirty="0" err="1"/>
              <a:t>doporuč</a:t>
            </a:r>
            <a:r>
              <a:rPr lang="en-US" dirty="0" err="1" smtClean="0"/>
              <a:t>ení</a:t>
            </a:r>
            <a:r>
              <a:rPr lang="en-US" dirty="0" smtClean="0"/>
              <a:t> </a:t>
            </a:r>
            <a:r>
              <a:rPr lang="en-US" dirty="0" err="1" smtClean="0"/>
              <a:t>monitorovacího</a:t>
            </a:r>
            <a:r>
              <a:rPr lang="en-US" dirty="0" smtClean="0"/>
              <a:t> </a:t>
            </a:r>
            <a:r>
              <a:rPr lang="en-US" dirty="0" err="1"/>
              <a:t>výboru</a:t>
            </a:r>
            <a:r>
              <a:rPr lang="en-US" dirty="0"/>
              <a:t> </a:t>
            </a:r>
          </a:p>
          <a:p>
            <a:r>
              <a:rPr lang="en-US" b="1" dirty="0" err="1" smtClean="0"/>
              <a:t>nehlásí</a:t>
            </a:r>
            <a:r>
              <a:rPr lang="en-US" b="1" dirty="0" smtClean="0"/>
              <a:t> </a:t>
            </a:r>
            <a:r>
              <a:rPr lang="en-US" b="1" dirty="0"/>
              <a:t>se do EVCTM, ale </a:t>
            </a:r>
            <a:r>
              <a:rPr lang="en-US" b="1" dirty="0" err="1"/>
              <a:t>na</a:t>
            </a:r>
            <a:r>
              <a:rPr lang="en-US" b="1" dirty="0"/>
              <a:t> SÚKL </a:t>
            </a:r>
            <a:r>
              <a:rPr lang="en-US" b="1" dirty="0" err="1"/>
              <a:t>ano</a:t>
            </a:r>
            <a:r>
              <a:rPr lang="en-US" b="1" dirty="0"/>
              <a:t> </a:t>
            </a:r>
            <a:r>
              <a:rPr lang="en-US" b="1" dirty="0" smtClean="0"/>
              <a:t>(</a:t>
            </a:r>
            <a:r>
              <a:rPr lang="en-US" b="1" dirty="0" err="1" smtClean="0"/>
              <a:t>neprodleně</a:t>
            </a:r>
            <a:r>
              <a:rPr lang="en-US" b="1" dirty="0" smtClean="0"/>
              <a:t>)</a:t>
            </a:r>
            <a:endParaRPr lang="en-US" dirty="0">
              <a:effectLst/>
            </a:endParaRPr>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4110288197"/>
      </p:ext>
    </p:extLst>
  </p:cSld>
  <p:clrMapOvr>
    <a:masterClrMapping/>
  </p:clrMapOvr>
  <p:transition>
    <p:fade/>
  </p:transition>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545" y="998730"/>
            <a:ext cx="8229600" cy="1143000"/>
          </a:xfrm>
        </p:spPr>
        <p:txBody>
          <a:bodyPr>
            <a:normAutofit/>
          </a:bodyPr>
          <a:lstStyle/>
          <a:p>
            <a:r>
              <a:rPr lang="en-US" sz="3600" u="sng" dirty="0" err="1" smtClean="0"/>
              <a:t>Výměna</a:t>
            </a:r>
            <a:r>
              <a:rPr lang="en-US" sz="3600" u="sng" dirty="0" smtClean="0"/>
              <a:t> </a:t>
            </a:r>
            <a:r>
              <a:rPr lang="en-US" sz="3600" u="sng" dirty="0" err="1" smtClean="0"/>
              <a:t>hlášení</a:t>
            </a:r>
            <a:r>
              <a:rPr lang="en-US" sz="3600" u="sng" dirty="0" smtClean="0"/>
              <a:t> se S</a:t>
            </a:r>
            <a:r>
              <a:rPr lang="cs-CZ" sz="3600" u="sng" dirty="0" smtClean="0"/>
              <a:t>ÚKL</a:t>
            </a:r>
            <a:endParaRPr lang="en-US" sz="3600" u="sng" dirty="0"/>
          </a:p>
        </p:txBody>
      </p:sp>
      <p:sp>
        <p:nvSpPr>
          <p:cNvPr id="3" name="Content Placeholder 2"/>
          <p:cNvSpPr>
            <a:spLocks noGrp="1"/>
          </p:cNvSpPr>
          <p:nvPr>
            <p:ph idx="1"/>
          </p:nvPr>
        </p:nvSpPr>
        <p:spPr/>
        <p:txBody>
          <a:bodyPr>
            <a:normAutofit/>
          </a:bodyPr>
          <a:lstStyle/>
          <a:p>
            <a:r>
              <a:rPr lang="en-US" dirty="0" err="1"/>
              <a:t>registrace</a:t>
            </a:r>
            <a:r>
              <a:rPr lang="en-US" dirty="0"/>
              <a:t> do </a:t>
            </a:r>
            <a:r>
              <a:rPr lang="en-US" dirty="0" err="1"/>
              <a:t>EudraVigilance</a:t>
            </a:r>
            <a:r>
              <a:rPr lang="en-US" dirty="0"/>
              <a:t> </a:t>
            </a:r>
          </a:p>
          <a:p>
            <a:r>
              <a:rPr lang="en-US" dirty="0" err="1"/>
              <a:t>registrace</a:t>
            </a:r>
            <a:r>
              <a:rPr lang="en-US" dirty="0"/>
              <a:t> pro </a:t>
            </a:r>
            <a:r>
              <a:rPr lang="en-US" dirty="0" err="1"/>
              <a:t>výměnu</a:t>
            </a:r>
            <a:r>
              <a:rPr lang="en-US" dirty="0"/>
              <a:t> </a:t>
            </a:r>
            <a:r>
              <a:rPr lang="en-US" dirty="0" err="1"/>
              <a:t>hláš</a:t>
            </a:r>
            <a:r>
              <a:rPr lang="en-US" dirty="0" err="1" smtClean="0"/>
              <a:t>ení</a:t>
            </a:r>
            <a:r>
              <a:rPr lang="en-US" dirty="0" smtClean="0"/>
              <a:t> </a:t>
            </a:r>
            <a:r>
              <a:rPr lang="en-US" dirty="0"/>
              <a:t>se SÚKL </a:t>
            </a:r>
            <a:r>
              <a:rPr lang="en-US" dirty="0" smtClean="0"/>
              <a:t>–</a:t>
            </a:r>
            <a:r>
              <a:rPr lang="cs-CZ" dirty="0" smtClean="0"/>
              <a:t> </a:t>
            </a:r>
            <a:r>
              <a:rPr lang="en-US" dirty="0" err="1" smtClean="0"/>
              <a:t>dle</a:t>
            </a:r>
            <a:r>
              <a:rPr lang="en-US" dirty="0" smtClean="0"/>
              <a:t> </a:t>
            </a:r>
            <a:r>
              <a:rPr lang="en-US" dirty="0" err="1" smtClean="0"/>
              <a:t>pokynu</a:t>
            </a:r>
            <a:r>
              <a:rPr lang="en-US" dirty="0" smtClean="0"/>
              <a:t> PHV-4 (pro </a:t>
            </a:r>
            <a:r>
              <a:rPr lang="en-US" dirty="0" err="1" smtClean="0"/>
              <a:t>hlášení</a:t>
            </a:r>
            <a:r>
              <a:rPr lang="en-US" dirty="0" smtClean="0"/>
              <a:t> do EVCTM </a:t>
            </a:r>
            <a:r>
              <a:rPr lang="en-US" dirty="0" err="1" smtClean="0"/>
              <a:t>pouze</a:t>
            </a:r>
            <a:r>
              <a:rPr lang="en-US" dirty="0" smtClean="0"/>
              <a:t> </a:t>
            </a:r>
            <a:r>
              <a:rPr lang="en-US" dirty="0" err="1" smtClean="0"/>
              <a:t>testovací</a:t>
            </a:r>
            <a:r>
              <a:rPr lang="en-US" dirty="0" smtClean="0"/>
              <a:t> </a:t>
            </a:r>
            <a:r>
              <a:rPr lang="en-US" dirty="0" err="1" smtClean="0"/>
              <a:t>fáze</a:t>
            </a:r>
            <a:r>
              <a:rPr lang="en-US" dirty="0" smtClean="0"/>
              <a:t>) </a:t>
            </a:r>
            <a:endParaRPr lang="en-US" dirty="0"/>
          </a:p>
          <a:p>
            <a:r>
              <a:rPr lang="en-US" dirty="0" err="1" smtClean="0"/>
              <a:t>akademicke</a:t>
            </a:r>
            <a:r>
              <a:rPr lang="en-US" dirty="0" smtClean="0"/>
              <a:t>́ </a:t>
            </a:r>
            <a:r>
              <a:rPr lang="en-US" dirty="0" err="1"/>
              <a:t>studie</a:t>
            </a:r>
            <a:r>
              <a:rPr lang="en-US" dirty="0"/>
              <a:t> – </a:t>
            </a:r>
            <a:r>
              <a:rPr lang="en-US" dirty="0" err="1"/>
              <a:t>možnost</a:t>
            </a:r>
            <a:r>
              <a:rPr lang="en-US" dirty="0"/>
              <a:t> </a:t>
            </a:r>
            <a:r>
              <a:rPr lang="en-US" dirty="0" err="1"/>
              <a:t>požádat</a:t>
            </a:r>
            <a:r>
              <a:rPr lang="en-US" dirty="0"/>
              <a:t> SÚKL </a:t>
            </a:r>
            <a:r>
              <a:rPr lang="en-US" dirty="0" smtClean="0"/>
              <a:t>o</a:t>
            </a:r>
            <a:r>
              <a:rPr lang="cs-CZ" dirty="0" smtClean="0"/>
              <a:t> </a:t>
            </a:r>
            <a:r>
              <a:rPr lang="en-US" dirty="0" err="1" smtClean="0"/>
              <a:t>zadávání</a:t>
            </a:r>
            <a:r>
              <a:rPr lang="en-US" dirty="0" smtClean="0"/>
              <a:t> do </a:t>
            </a:r>
            <a:r>
              <a:rPr lang="en-US" dirty="0"/>
              <a:t>EVCTM </a:t>
            </a:r>
          </a:p>
          <a:p>
            <a:endParaRPr lang="en-US"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en-US" dirty="0" err="1" smtClean="0"/>
              <a:t>Farmakovigilance</a:t>
            </a:r>
            <a:r>
              <a:rPr lang="en-US" dirty="0" smtClean="0"/>
              <a:t> v KH</a:t>
            </a:r>
            <a:endParaRPr lang="en-US" dirty="0"/>
          </a:p>
        </p:txBody>
      </p:sp>
    </p:spTree>
    <p:extLst>
      <p:ext uri="{BB962C8B-B14F-4D97-AF65-F5344CB8AC3E}">
        <p14:creationId xmlns:p14="http://schemas.microsoft.com/office/powerpoint/2010/main" val="182785408"/>
      </p:ext>
    </p:extLst>
  </p:cSld>
  <p:clrMapOvr>
    <a:masterClrMapping/>
  </p:clrMapOvr>
  <p:transition>
    <p:fade/>
  </p:transition>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p:txBody>
          <a:bodyPr/>
          <a:lstStyle/>
          <a:p>
            <a:r>
              <a:rPr lang="cs-CZ" cap="all" dirty="0" smtClean="0"/>
              <a:t>KDE LZE NAJÍT INFORMACE O KH</a:t>
            </a:r>
            <a:endParaRPr lang="cs-CZ" cap="all" dirty="0">
              <a:solidFill>
                <a:schemeClr val="bg1"/>
              </a:solidFill>
            </a:endParaRPr>
          </a:p>
        </p:txBody>
      </p:sp>
      <p:sp>
        <p:nvSpPr>
          <p:cNvPr id="15" name="Podnadpis 14"/>
          <p:cNvSpPr>
            <a:spLocks noGrp="1"/>
          </p:cNvSpPr>
          <p:nvPr>
            <p:ph type="subTitle" idx="1"/>
          </p:nvPr>
        </p:nvSpPr>
        <p:spPr/>
        <p:txBody>
          <a:bodyPr>
            <a:normAutofit/>
          </a:bodyPr>
          <a:lstStyle/>
          <a:p>
            <a:r>
              <a:rPr lang="cs-CZ" sz="2200" dirty="0" smtClean="0">
                <a:solidFill>
                  <a:schemeClr val="bg1"/>
                </a:solidFill>
              </a:rPr>
              <a:t>MUDr. Tomáš </a:t>
            </a:r>
            <a:r>
              <a:rPr lang="cs-CZ" sz="2200" dirty="0" smtClean="0">
                <a:solidFill>
                  <a:schemeClr val="bg1"/>
                </a:solidFill>
              </a:rPr>
              <a:t>Boráň</a:t>
            </a:r>
            <a:endParaRPr lang="cs-CZ" sz="2200" dirty="0">
              <a:solidFill>
                <a:schemeClr val="bg1"/>
              </a:solidFill>
            </a:endParaRPr>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5" name="Date Placeholder 4"/>
          <p:cNvSpPr>
            <a:spLocks noGrp="1"/>
          </p:cNvSpPr>
          <p:nvPr>
            <p:ph type="dt" sz="half" idx="10"/>
          </p:nvPr>
        </p:nvSpPr>
        <p:spPr/>
        <p:txBody>
          <a:bodyPr/>
          <a:lstStyle/>
          <a:p>
            <a:r>
              <a:rPr lang="cs-CZ" smtClean="0"/>
              <a:t>20. 5. 2016</a:t>
            </a:r>
            <a:endParaRPr lang="cs-CZ"/>
          </a:p>
        </p:txBody>
      </p:sp>
    </p:spTree>
    <p:extLst>
      <p:ext uri="{BB962C8B-B14F-4D97-AF65-F5344CB8AC3E}">
        <p14:creationId xmlns:p14="http://schemas.microsoft.com/office/powerpoint/2010/main" val="252107925"/>
      </p:ext>
    </p:extLst>
  </p:cSld>
  <p:clrMapOvr>
    <a:masterClrMapping/>
  </p:clrMapOvr>
  <p:transition>
    <p:fade/>
  </p:transition>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Obsah</a:t>
            </a:r>
            <a:endParaRPr lang="en-US" dirty="0"/>
          </a:p>
        </p:txBody>
      </p:sp>
      <p:sp>
        <p:nvSpPr>
          <p:cNvPr id="3" name="Content Placeholder 2"/>
          <p:cNvSpPr>
            <a:spLocks noGrp="1"/>
          </p:cNvSpPr>
          <p:nvPr>
            <p:ph idx="1"/>
          </p:nvPr>
        </p:nvSpPr>
        <p:spPr/>
        <p:txBody>
          <a:bodyPr>
            <a:normAutofit/>
          </a:bodyPr>
          <a:lstStyle/>
          <a:p>
            <a:r>
              <a:rPr lang="cs-CZ" dirty="0" smtClean="0"/>
              <a:t>Web SÚKL a databáze KH SÚKL</a:t>
            </a:r>
          </a:p>
          <a:p>
            <a:r>
              <a:rPr lang="cs-CZ" dirty="0" err="1" smtClean="0"/>
              <a:t>Clinical</a:t>
            </a:r>
            <a:r>
              <a:rPr lang="cs-CZ" dirty="0" smtClean="0"/>
              <a:t> </a:t>
            </a:r>
            <a:r>
              <a:rPr lang="cs-CZ" dirty="0" err="1" smtClean="0"/>
              <a:t>Trials</a:t>
            </a:r>
            <a:r>
              <a:rPr lang="cs-CZ" dirty="0" smtClean="0"/>
              <a:t> </a:t>
            </a:r>
            <a:r>
              <a:rPr lang="cs-CZ" dirty="0" err="1" smtClean="0"/>
              <a:t>Register</a:t>
            </a:r>
            <a:r>
              <a:rPr lang="cs-CZ" dirty="0" smtClean="0"/>
              <a:t> EU</a:t>
            </a:r>
          </a:p>
          <a:p>
            <a:r>
              <a:rPr lang="cs-CZ" dirty="0" smtClean="0"/>
              <a:t>ClinicalTrials.gov (FDA)</a:t>
            </a:r>
          </a:p>
          <a:p>
            <a:r>
              <a:rPr lang="cs-CZ" dirty="0" smtClean="0"/>
              <a:t>EMA</a:t>
            </a:r>
          </a:p>
          <a:p>
            <a:r>
              <a:rPr lang="cs-CZ" dirty="0" err="1" smtClean="0"/>
              <a:t>EudraLex</a:t>
            </a:r>
            <a:r>
              <a:rPr lang="cs-CZ" dirty="0" smtClean="0"/>
              <a:t> </a:t>
            </a:r>
            <a:r>
              <a:rPr lang="cs-CZ" dirty="0" err="1" smtClean="0"/>
              <a:t>Volume</a:t>
            </a:r>
            <a:r>
              <a:rPr lang="cs-CZ" dirty="0" smtClean="0"/>
              <a:t> 10</a:t>
            </a:r>
          </a:p>
          <a:p>
            <a:r>
              <a:rPr lang="cs-CZ" dirty="0" smtClean="0"/>
              <a:t>HMA (CTFG)</a:t>
            </a:r>
            <a:endParaRPr lang="en-US"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spTree>
    <p:extLst>
      <p:ext uri="{BB962C8B-B14F-4D97-AF65-F5344CB8AC3E}">
        <p14:creationId xmlns:p14="http://schemas.microsoft.com/office/powerpoint/2010/main" val="310572001"/>
      </p:ext>
    </p:extLst>
  </p:cSld>
  <p:clrMapOvr>
    <a:masterClrMapping/>
  </p:clrMapOvr>
  <p:transition>
    <p:fade/>
  </p:transition>
  <p:timing>
    <p:tnLst>
      <p:par>
        <p:cTn id="1" dur="indefinite" restart="never" nodeType="tmRoot"/>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953725"/>
            <a:ext cx="8229600" cy="945105"/>
          </a:xfrm>
        </p:spPr>
        <p:txBody>
          <a:bodyPr>
            <a:normAutofit/>
          </a:bodyPr>
          <a:lstStyle/>
          <a:p>
            <a:r>
              <a:rPr lang="cs-CZ" sz="3600" u="sng" dirty="0" smtClean="0"/>
              <a:t>Web SÚKL</a:t>
            </a:r>
            <a:endParaRPr lang="en-US" sz="3600" u="sng" dirty="0"/>
          </a:p>
        </p:txBody>
      </p:sp>
      <p:sp>
        <p:nvSpPr>
          <p:cNvPr id="3" name="Content Placeholder 2"/>
          <p:cNvSpPr>
            <a:spLocks noGrp="1"/>
          </p:cNvSpPr>
          <p:nvPr>
            <p:ph idx="1"/>
          </p:nvPr>
        </p:nvSpPr>
        <p:spPr>
          <a:xfrm>
            <a:off x="457200" y="1898830"/>
            <a:ext cx="8229600" cy="4221170"/>
          </a:xfrm>
        </p:spPr>
        <p:txBody>
          <a:bodyPr>
            <a:normAutofit lnSpcReduction="10000"/>
          </a:bodyPr>
          <a:lstStyle/>
          <a:p>
            <a:r>
              <a:rPr lang="en-US" dirty="0">
                <a:hlinkClick r:id="rId3"/>
              </a:rPr>
              <a:t>http://www.sukl.cz</a:t>
            </a:r>
            <a:r>
              <a:rPr lang="en-US" dirty="0" smtClean="0">
                <a:hlinkClick r:id="rId3"/>
              </a:rPr>
              <a:t>/</a:t>
            </a:r>
            <a:endParaRPr lang="cs-CZ" dirty="0" smtClean="0"/>
          </a:p>
          <a:p>
            <a:r>
              <a:rPr lang="cs-CZ" b="1" dirty="0"/>
              <a:t>Databáze KH SÚKL: </a:t>
            </a:r>
            <a:r>
              <a:rPr lang="cs-CZ" dirty="0"/>
              <a:t>V souladu s § 99 odst. 1 písm. f) bod. 2. </a:t>
            </a:r>
            <a:r>
              <a:rPr lang="cs-CZ" dirty="0" err="1" smtClean="0"/>
              <a:t>ZoL</a:t>
            </a:r>
            <a:r>
              <a:rPr lang="cs-CZ" dirty="0" smtClean="0"/>
              <a:t>, přehled </a:t>
            </a:r>
            <a:r>
              <a:rPr lang="cs-CZ" dirty="0"/>
              <a:t>zahrnuje všechna klinická hodnocení schválená od účinnosti zákona, tj. od 31.12.2007.</a:t>
            </a:r>
            <a:br>
              <a:rPr lang="cs-CZ" dirty="0"/>
            </a:br>
            <a:r>
              <a:rPr lang="cs-CZ" dirty="0"/>
              <a:t>Informace o klinických hodnoceních z let 2004-2007 jsou doplňovány </a:t>
            </a:r>
            <a:r>
              <a:rPr lang="cs-CZ" dirty="0" smtClean="0"/>
              <a:t>postupně.</a:t>
            </a:r>
          </a:p>
          <a:p>
            <a:r>
              <a:rPr lang="cs-CZ" dirty="0" smtClean="0"/>
              <a:t>Přehled</a:t>
            </a:r>
            <a:r>
              <a:rPr lang="cs-CZ" dirty="0"/>
              <a:t>, v souladu se </a:t>
            </a:r>
            <a:r>
              <a:rPr lang="cs-CZ" dirty="0" err="1" smtClean="0"/>
              <a:t>ZoL</a:t>
            </a:r>
            <a:r>
              <a:rPr lang="cs-CZ" dirty="0" smtClean="0"/>
              <a:t>, </a:t>
            </a:r>
            <a:r>
              <a:rPr lang="cs-CZ" dirty="0"/>
              <a:t>nezahrnuje studie </a:t>
            </a:r>
            <a:r>
              <a:rPr lang="cs-CZ" dirty="0" err="1"/>
              <a:t>bioekvivalence</a:t>
            </a:r>
            <a:r>
              <a:rPr lang="cs-CZ" dirty="0"/>
              <a:t> a studie, v nichž dochází k prvnímu podání léčivé látky člověku.</a:t>
            </a:r>
            <a:endParaRPr lang="cs-CZ" dirty="0" smtClean="0"/>
          </a:p>
          <a:p>
            <a:pPr marL="0" indent="0">
              <a:buNone/>
            </a:pPr>
            <a:endParaRPr lang="en-US"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spTree>
    <p:extLst>
      <p:ext uri="{BB962C8B-B14F-4D97-AF65-F5344CB8AC3E}">
        <p14:creationId xmlns:p14="http://schemas.microsoft.com/office/powerpoint/2010/main" val="2536598808"/>
      </p:ext>
    </p:extLst>
  </p:cSld>
  <p:clrMapOvr>
    <a:masterClrMapping/>
  </p:clrMapOvr>
  <p:transition>
    <p:fade/>
  </p:transition>
  <p:timing>
    <p:tnLst>
      <p:par>
        <p:cTn id="1" dur="indefinite" restart="never" nodeType="tmRoot"/>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2393" y="638690"/>
            <a:ext cx="8229600" cy="1143000"/>
          </a:xfrm>
        </p:spPr>
        <p:txBody>
          <a:bodyPr>
            <a:normAutofit/>
          </a:bodyPr>
          <a:lstStyle/>
          <a:p>
            <a:r>
              <a:rPr lang="cs-CZ" sz="3600" dirty="0" smtClean="0"/>
              <a:t>Databáze KH SÚKL</a:t>
            </a:r>
            <a:endParaRPr lang="en-US" sz="3600"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8489" y="1673805"/>
            <a:ext cx="8394160" cy="44801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2651766"/>
      </p:ext>
    </p:extLst>
  </p:cSld>
  <p:clrMapOvr>
    <a:masterClrMapping/>
  </p:clrMapOvr>
  <p:transition>
    <p:fade/>
  </p:transition>
  <p:timing>
    <p:tnLst>
      <p:par>
        <p:cTn id="1" dur="indefinite" restart="never" nodeType="tmRoot"/>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81689" y="1088999"/>
            <a:ext cx="6095485" cy="5111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47498310"/>
      </p:ext>
    </p:extLst>
  </p:cSld>
  <p:clrMapOvr>
    <a:masterClrMapping/>
  </p:clrMapOvr>
  <p:transition>
    <p:fade/>
  </p:transition>
  <p:timing>
    <p:tnLst>
      <p:par>
        <p:cTn id="1" dur="indefinite" restart="never" nodeType="tmRoot"/>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788438"/>
            <a:ext cx="8229600" cy="1143000"/>
          </a:xfrm>
        </p:spPr>
        <p:txBody>
          <a:bodyPr>
            <a:normAutofit/>
          </a:bodyPr>
          <a:lstStyle/>
          <a:p>
            <a:r>
              <a:rPr lang="cs-CZ" sz="3600" dirty="0" smtClean="0"/>
              <a:t>Web SÚKL – odběr novinek</a:t>
            </a:r>
            <a:endParaRPr lang="en-US" sz="3600"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1229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931909"/>
            <a:ext cx="8172400" cy="43800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9594550"/>
      </p:ext>
    </p:extLst>
  </p:cSld>
  <p:clrMapOvr>
    <a:masterClrMapping/>
  </p:clrMapOvr>
  <p:transition>
    <p:fade/>
  </p:transition>
  <p:timing>
    <p:tnLst>
      <p:par>
        <p:cTn id="1" dur="indefinite" restart="never" nodeType="tmRoot"/>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863715"/>
            <a:ext cx="8229600" cy="945105"/>
          </a:xfrm>
        </p:spPr>
        <p:txBody>
          <a:bodyPr>
            <a:normAutofit/>
          </a:bodyPr>
          <a:lstStyle/>
          <a:p>
            <a:r>
              <a:rPr lang="cs-CZ" sz="3600" dirty="0" smtClean="0"/>
              <a:t>ClinicalTrialsRegister.eu</a:t>
            </a:r>
            <a:endParaRPr lang="en-US" sz="3600"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1550" y="1808820"/>
            <a:ext cx="8190055" cy="44348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6734422"/>
      </p:ext>
    </p:extLst>
  </p:cSld>
  <p:clrMapOvr>
    <a:masterClrMapping/>
  </p:clrMapOvr>
  <p:transition>
    <p:fade/>
  </p:transition>
  <p:timing>
    <p:tnLst>
      <p:par>
        <p:cTn id="1" dur="indefinite" restart="never" nodeType="tmRoot"/>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11760" y="1043735"/>
            <a:ext cx="4599585" cy="52150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82319496"/>
      </p:ext>
    </p:extLst>
  </p:cSld>
  <p:clrMapOvr>
    <a:masterClrMapping/>
  </p:clrMapOvr>
  <p:transition>
    <p:fade/>
  </p:transition>
  <p:timing>
    <p:tnLst>
      <p:par>
        <p:cTn id="1" dur="indefinite" restart="never" nodeType="tmRoot"/>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863715"/>
            <a:ext cx="8229600" cy="900100"/>
          </a:xfrm>
        </p:spPr>
        <p:txBody>
          <a:bodyPr>
            <a:normAutofit/>
          </a:bodyPr>
          <a:lstStyle/>
          <a:p>
            <a:r>
              <a:rPr lang="cs-CZ" sz="3600" dirty="0" smtClean="0"/>
              <a:t>ClinicalTrials.gov</a:t>
            </a:r>
            <a:endParaRPr lang="en-US" sz="3600"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570" y="1763815"/>
            <a:ext cx="7650850" cy="45529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11332703"/>
      </p:ext>
    </p:extLst>
  </p:cSld>
  <p:clrMapOvr>
    <a:masterClrMapping/>
  </p:clrMapOvr>
  <p:transition>
    <p:fade/>
  </p:transition>
  <p:timing>
    <p:tnLst>
      <p:par>
        <p:cTn id="1" dur="indefinite" restart="never" nodeType="tmRoot"/>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863715"/>
            <a:ext cx="8229600" cy="900100"/>
          </a:xfrm>
        </p:spPr>
        <p:txBody>
          <a:bodyPr>
            <a:normAutofit/>
          </a:bodyPr>
          <a:lstStyle/>
          <a:p>
            <a:r>
              <a:rPr lang="cs-CZ" sz="3600" dirty="0"/>
              <a:t>EMA (http://</a:t>
            </a:r>
            <a:r>
              <a:rPr lang="cs-CZ" sz="3600" dirty="0" smtClean="0"/>
              <a:t>www.ema.europa.eu)</a:t>
            </a:r>
            <a:endParaRPr lang="en-US" sz="3600"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1631" y="1988840"/>
            <a:ext cx="8590920" cy="34653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47933779"/>
      </p:ext>
    </p:extLst>
  </p:cSld>
  <p:clrMapOvr>
    <a:masterClrMapping/>
  </p:clrMapOvr>
  <p:transition>
    <p:fade/>
  </p:transition>
  <p:timing>
    <p:tnLst>
      <p:par>
        <p:cTn id="1" dur="indefinite" restart="never" nodeType="tmRoot"/>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540" y="863715"/>
            <a:ext cx="8229600" cy="990110"/>
          </a:xfrm>
        </p:spPr>
        <p:txBody>
          <a:bodyPr>
            <a:normAutofit/>
          </a:bodyPr>
          <a:lstStyle/>
          <a:p>
            <a:r>
              <a:rPr lang="cs-CZ" sz="3600" dirty="0"/>
              <a:t>EMA (http://</a:t>
            </a:r>
            <a:r>
              <a:rPr lang="cs-CZ" sz="3600" dirty="0" smtClean="0"/>
              <a:t>www.ema.europa.eu)</a:t>
            </a:r>
            <a:endParaRPr lang="en-US" sz="3600"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555" y="1988840"/>
            <a:ext cx="7849028" cy="40925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57013832"/>
      </p:ext>
    </p:extLst>
  </p:cSld>
  <p:clrMapOvr>
    <a:masterClrMapping/>
  </p:clrMapOvr>
  <p:transition>
    <p:fade/>
  </p:transition>
  <p:timing>
    <p:tnLst>
      <p:par>
        <p:cTn id="1" dur="indefinite" restart="never" nodeType="tmRoot"/>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2777" y="863715"/>
            <a:ext cx="8229600" cy="855095"/>
          </a:xfrm>
        </p:spPr>
        <p:txBody>
          <a:bodyPr>
            <a:normAutofit/>
          </a:bodyPr>
          <a:lstStyle/>
          <a:p>
            <a:r>
              <a:rPr lang="cs-CZ" sz="3600" dirty="0" err="1" smtClean="0"/>
              <a:t>EudraLex</a:t>
            </a:r>
            <a:r>
              <a:rPr lang="cs-CZ" sz="3600" dirty="0" smtClean="0"/>
              <a:t> </a:t>
            </a:r>
            <a:r>
              <a:rPr lang="cs-CZ" sz="3600" dirty="0" err="1" smtClean="0"/>
              <a:t>Volume</a:t>
            </a:r>
            <a:r>
              <a:rPr lang="cs-CZ" sz="3600" dirty="0" smtClean="0"/>
              <a:t> 10</a:t>
            </a:r>
            <a:endParaRPr lang="en-US" sz="3600" dirty="0"/>
          </a:p>
        </p:txBody>
      </p:sp>
      <p:sp>
        <p:nvSpPr>
          <p:cNvPr id="3" name="Content Placeholder 2"/>
          <p:cNvSpPr>
            <a:spLocks noGrp="1"/>
          </p:cNvSpPr>
          <p:nvPr>
            <p:ph idx="1"/>
          </p:nvPr>
        </p:nvSpPr>
        <p:spPr>
          <a:xfrm>
            <a:off x="472777" y="1583795"/>
            <a:ext cx="8229600" cy="3960040"/>
          </a:xfrm>
        </p:spPr>
        <p:txBody>
          <a:bodyPr>
            <a:normAutofit/>
          </a:bodyPr>
          <a:lstStyle/>
          <a:p>
            <a:r>
              <a:rPr lang="en-US" dirty="0">
                <a:hlinkClick r:id="rId3"/>
              </a:rPr>
              <a:t>http://ec.europa.eu/health/documents/eudralex/vol-10</a:t>
            </a:r>
            <a:r>
              <a:rPr lang="en-US" dirty="0" smtClean="0">
                <a:hlinkClick r:id="rId3"/>
              </a:rPr>
              <a:t>/</a:t>
            </a:r>
            <a:endParaRPr lang="cs-CZ" dirty="0"/>
          </a:p>
          <a:p>
            <a:pPr marL="0" indent="0">
              <a:buNone/>
            </a:pPr>
            <a:endParaRPr lang="cs-CZ" dirty="0" smtClean="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409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661" y="2798930"/>
            <a:ext cx="9017832" cy="34653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7480513"/>
      </p:ext>
    </p:extLst>
  </p:cSld>
  <p:clrMapOvr>
    <a:masterClrMapping/>
  </p:clrMapOvr>
  <p:transition>
    <p:fade/>
  </p:transition>
  <p:timing>
    <p:tnLst>
      <p:par>
        <p:cTn id="1" dur="indefinite" restart="never" nodeType="tmRoot"/>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4714" y="1898830"/>
            <a:ext cx="8782746" cy="4500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itle 1"/>
          <p:cNvSpPr>
            <a:spLocks noGrp="1"/>
          </p:cNvSpPr>
          <p:nvPr>
            <p:ph type="title"/>
          </p:nvPr>
        </p:nvSpPr>
        <p:spPr>
          <a:xfrm>
            <a:off x="566555" y="1043735"/>
            <a:ext cx="8229600" cy="855095"/>
          </a:xfrm>
        </p:spPr>
        <p:txBody>
          <a:bodyPr>
            <a:normAutofit/>
          </a:bodyPr>
          <a:lstStyle/>
          <a:p>
            <a:r>
              <a:rPr lang="cs-CZ" sz="3600" dirty="0" err="1" smtClean="0"/>
              <a:t>EudraLex</a:t>
            </a:r>
            <a:r>
              <a:rPr lang="cs-CZ" sz="3600" dirty="0" smtClean="0"/>
              <a:t> </a:t>
            </a:r>
            <a:r>
              <a:rPr lang="cs-CZ" sz="3600" dirty="0" err="1" smtClean="0"/>
              <a:t>Volume</a:t>
            </a:r>
            <a:r>
              <a:rPr lang="cs-CZ" sz="3600" dirty="0" smtClean="0"/>
              <a:t> 10</a:t>
            </a:r>
            <a:endParaRPr lang="en-US" sz="3600" dirty="0"/>
          </a:p>
        </p:txBody>
      </p:sp>
    </p:spTree>
    <p:extLst>
      <p:ext uri="{BB962C8B-B14F-4D97-AF65-F5344CB8AC3E}">
        <p14:creationId xmlns:p14="http://schemas.microsoft.com/office/powerpoint/2010/main" val="1625214416"/>
      </p:ext>
    </p:extLst>
  </p:cSld>
  <p:clrMapOvr>
    <a:masterClrMapping/>
  </p:clrMapOvr>
  <p:transition>
    <p:fade/>
  </p:transition>
  <p:timing>
    <p:tnLst>
      <p:par>
        <p:cTn id="1" dur="indefinite" restart="never" nodeType="tmRoot"/>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sp>
        <p:nvSpPr>
          <p:cNvPr id="12" name="Title 1"/>
          <p:cNvSpPr>
            <a:spLocks noGrp="1"/>
          </p:cNvSpPr>
          <p:nvPr>
            <p:ph type="title"/>
          </p:nvPr>
        </p:nvSpPr>
        <p:spPr>
          <a:xfrm>
            <a:off x="521550" y="800835"/>
            <a:ext cx="8229600" cy="962980"/>
          </a:xfrm>
        </p:spPr>
        <p:txBody>
          <a:bodyPr>
            <a:normAutofit/>
          </a:bodyPr>
          <a:lstStyle/>
          <a:p>
            <a:r>
              <a:rPr lang="cs-CZ" sz="3600" dirty="0" err="1" smtClean="0"/>
              <a:t>EudraLex</a:t>
            </a:r>
            <a:r>
              <a:rPr lang="cs-CZ" sz="3600" dirty="0" smtClean="0"/>
              <a:t> </a:t>
            </a:r>
            <a:r>
              <a:rPr lang="cs-CZ" sz="3600" dirty="0" err="1" smtClean="0"/>
              <a:t>Volume</a:t>
            </a:r>
            <a:r>
              <a:rPr lang="cs-CZ" sz="3600" dirty="0" smtClean="0"/>
              <a:t> 10</a:t>
            </a:r>
            <a:endParaRPr lang="en-US" sz="3600"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6565" y="1583795"/>
            <a:ext cx="7715250" cy="4905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58280100"/>
      </p:ext>
    </p:extLst>
  </p:cSld>
  <p:clrMapOvr>
    <a:masterClrMapping/>
  </p:clrMapOvr>
  <p:transition>
    <p:fade/>
  </p:transition>
  <p:timing>
    <p:tnLst>
      <p:par>
        <p:cTn id="1" dur="indefinite" restart="never" nodeType="tmRoot"/>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sp>
        <p:nvSpPr>
          <p:cNvPr id="12" name="Title 1"/>
          <p:cNvSpPr>
            <a:spLocks noGrp="1"/>
          </p:cNvSpPr>
          <p:nvPr>
            <p:ph type="title"/>
          </p:nvPr>
        </p:nvSpPr>
        <p:spPr>
          <a:xfrm>
            <a:off x="589723" y="818710"/>
            <a:ext cx="8229600" cy="822145"/>
          </a:xfrm>
        </p:spPr>
        <p:txBody>
          <a:bodyPr>
            <a:normAutofit/>
          </a:bodyPr>
          <a:lstStyle/>
          <a:p>
            <a:r>
              <a:rPr lang="cs-CZ" sz="3600" dirty="0" err="1" smtClean="0"/>
              <a:t>EudraLex</a:t>
            </a:r>
            <a:r>
              <a:rPr lang="cs-CZ" sz="3600" dirty="0" smtClean="0"/>
              <a:t> </a:t>
            </a:r>
            <a:r>
              <a:rPr lang="cs-CZ" sz="3600" dirty="0" err="1" smtClean="0"/>
              <a:t>Volume</a:t>
            </a:r>
            <a:r>
              <a:rPr lang="cs-CZ" sz="3600" dirty="0" smtClean="0"/>
              <a:t> 10</a:t>
            </a:r>
            <a:endParaRPr lang="en-US" sz="3600" dirty="0"/>
          </a:p>
        </p:txBody>
      </p:sp>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60" y="1493786"/>
            <a:ext cx="7762875" cy="4905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13845702"/>
      </p:ext>
    </p:extLst>
  </p:cSld>
  <p:clrMapOvr>
    <a:masterClrMapping/>
  </p:clrMapOvr>
  <p:transition>
    <p:fade/>
  </p:transition>
  <p:timing>
    <p:tnLst>
      <p:par>
        <p:cTn id="1" dur="indefinite" restart="never" nodeType="tmRoot"/>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sp>
        <p:nvSpPr>
          <p:cNvPr id="12" name="Title 1"/>
          <p:cNvSpPr>
            <a:spLocks noGrp="1"/>
          </p:cNvSpPr>
          <p:nvPr>
            <p:ph type="title"/>
          </p:nvPr>
        </p:nvSpPr>
        <p:spPr>
          <a:xfrm>
            <a:off x="566555" y="1043735"/>
            <a:ext cx="8229600" cy="900100"/>
          </a:xfrm>
        </p:spPr>
        <p:txBody>
          <a:bodyPr>
            <a:normAutofit/>
          </a:bodyPr>
          <a:lstStyle/>
          <a:p>
            <a:r>
              <a:rPr lang="cs-CZ" sz="3600" dirty="0" err="1" smtClean="0"/>
              <a:t>EudraLex</a:t>
            </a:r>
            <a:r>
              <a:rPr lang="cs-CZ" sz="3600" dirty="0" smtClean="0"/>
              <a:t> </a:t>
            </a:r>
            <a:r>
              <a:rPr lang="cs-CZ" sz="3600" dirty="0" err="1" smtClean="0"/>
              <a:t>Volume</a:t>
            </a:r>
            <a:r>
              <a:rPr lang="cs-CZ" sz="3600" dirty="0" smtClean="0"/>
              <a:t> 10</a:t>
            </a:r>
            <a:endParaRPr lang="en-US" sz="3600" dirty="0"/>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3425" y="2258870"/>
            <a:ext cx="7677150" cy="292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39382448"/>
      </p:ext>
    </p:extLst>
  </p:cSld>
  <p:clrMapOvr>
    <a:masterClrMapping/>
  </p:clrMapOvr>
  <p:transition>
    <p:fade/>
  </p:transition>
  <p:timing>
    <p:tnLst>
      <p:par>
        <p:cTn id="1" dur="indefinite" restart="never" nodeType="tmRoot"/>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43735"/>
            <a:ext cx="8229600" cy="945105"/>
          </a:xfrm>
        </p:spPr>
        <p:txBody>
          <a:bodyPr>
            <a:normAutofit/>
          </a:bodyPr>
          <a:lstStyle/>
          <a:p>
            <a:r>
              <a:rPr lang="cs-CZ" sz="3600" dirty="0" smtClean="0"/>
              <a:t>HMA (CTFG)</a:t>
            </a:r>
            <a:endParaRPr lang="en-US" sz="3600" dirty="0"/>
          </a:p>
        </p:txBody>
      </p:sp>
      <p:sp>
        <p:nvSpPr>
          <p:cNvPr id="3" name="Content Placeholder 2"/>
          <p:cNvSpPr>
            <a:spLocks noGrp="1"/>
          </p:cNvSpPr>
          <p:nvPr>
            <p:ph idx="1"/>
          </p:nvPr>
        </p:nvSpPr>
        <p:spPr/>
        <p:txBody>
          <a:bodyPr>
            <a:normAutofit/>
          </a:bodyPr>
          <a:lstStyle/>
          <a:p>
            <a:r>
              <a:rPr lang="cs-CZ" dirty="0" smtClean="0">
                <a:hlinkClick r:id="rId3"/>
              </a:rPr>
              <a:t>www.hma.eu</a:t>
            </a:r>
            <a:r>
              <a:rPr lang="cs-CZ" dirty="0" smtClean="0"/>
              <a:t> </a:t>
            </a:r>
          </a:p>
          <a:p>
            <a:pPr marL="0" indent="0">
              <a:buNone/>
            </a:pPr>
            <a:endParaRPr lang="cs-CZ"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921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86835" y="2438890"/>
            <a:ext cx="5452315" cy="34203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25804668"/>
      </p:ext>
    </p:extLst>
  </p:cSld>
  <p:clrMapOvr>
    <a:masterClrMapping/>
  </p:clrMapOvr>
  <p:transition>
    <p:fade/>
  </p:transition>
  <p:timing>
    <p:tnLst>
      <p:par>
        <p:cTn id="1" dur="indefinite" restart="never" nodeType="tmRoot"/>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3051" y="908720"/>
            <a:ext cx="8229600" cy="1143000"/>
          </a:xfrm>
        </p:spPr>
        <p:txBody>
          <a:bodyPr>
            <a:normAutofit/>
          </a:bodyPr>
          <a:lstStyle/>
          <a:p>
            <a:r>
              <a:rPr lang="cs-CZ" sz="3600" dirty="0" smtClean="0"/>
              <a:t>HMA (CTFG)</a:t>
            </a:r>
            <a:endParaRPr lang="en-US" sz="3600" dirty="0"/>
          </a:p>
        </p:txBody>
      </p:sp>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1024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16705" y="2348880"/>
            <a:ext cx="5262293" cy="40206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6313726"/>
      </p:ext>
    </p:extLst>
  </p:cSld>
  <p:clrMapOvr>
    <a:masterClrMapping/>
  </p:clrMapOvr>
  <p:transition>
    <p:fade/>
  </p:transition>
  <p:timing>
    <p:tnLst>
      <p:par>
        <p:cTn id="1" dur="indefinite" restart="never" nodeType="tmRoot"/>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20. 5. 2016</a:t>
            </a:r>
            <a:endParaRPr lang="cs-CZ"/>
          </a:p>
        </p:txBody>
      </p:sp>
      <p:sp>
        <p:nvSpPr>
          <p:cNvPr id="5" name="Footer Placeholder 4"/>
          <p:cNvSpPr>
            <a:spLocks noGrp="1"/>
          </p:cNvSpPr>
          <p:nvPr>
            <p:ph type="ftr" sz="quarter" idx="11"/>
          </p:nvPr>
        </p:nvSpPr>
        <p:spPr/>
        <p:txBody>
          <a:bodyPr/>
          <a:lstStyle/>
          <a:p>
            <a:r>
              <a:rPr lang="cs-CZ" smtClean="0"/>
              <a:t>© 2016  STÁTNÍ ÚSTAV PRO KONTROLU LÉČIV</a:t>
            </a:r>
            <a:endParaRPr lang="cs-CZ"/>
          </a:p>
        </p:txBody>
      </p:sp>
      <p:sp>
        <p:nvSpPr>
          <p:cNvPr id="7" name="Text Placeholder 6"/>
          <p:cNvSpPr>
            <a:spLocks noGrp="1"/>
          </p:cNvSpPr>
          <p:nvPr>
            <p:ph type="body" sz="quarter" idx="13"/>
          </p:nvPr>
        </p:nvSpPr>
        <p:spPr/>
        <p:txBody>
          <a:bodyPr/>
          <a:lstStyle/>
          <a:p>
            <a:r>
              <a:rPr lang="cs-CZ" dirty="0" smtClean="0"/>
              <a:t>Kde lze najít informace o KH</a:t>
            </a:r>
            <a:endParaRPr lang="en-US" dirty="0"/>
          </a:p>
        </p:txBody>
      </p:sp>
      <p:pic>
        <p:nvPicPr>
          <p:cNvPr id="1126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41730" y="233645"/>
            <a:ext cx="5648325" cy="6210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7638166"/>
      </p:ext>
    </p:extLst>
  </p:cSld>
  <p:clrMapOvr>
    <a:masterClrMapping/>
  </p:clrMapOvr>
  <p:transition>
    <p:fade/>
  </p:transition>
  <p:timing>
    <p:tnLst>
      <p:par>
        <p:cTn id="1" dur="indefinite" restart="never" nodeType="tmRoot"/>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Nadpis 8"/>
          <p:cNvSpPr>
            <a:spLocks noGrp="1"/>
          </p:cNvSpPr>
          <p:nvPr>
            <p:ph type="ctrTitle"/>
          </p:nvPr>
        </p:nvSpPr>
        <p:spPr>
          <a:xfrm>
            <a:off x="521551" y="2393885"/>
            <a:ext cx="8055894" cy="2295094"/>
          </a:xfrm>
        </p:spPr>
        <p:txBody>
          <a:bodyPr>
            <a:normAutofit/>
          </a:bodyPr>
          <a:lstStyle/>
          <a:p>
            <a:pPr algn="ctr"/>
            <a:r>
              <a:rPr lang="cs-CZ" sz="4400" dirty="0" smtClean="0"/>
              <a:t>Děkujeme za pozornost </a:t>
            </a:r>
            <a:br>
              <a:rPr lang="cs-CZ" sz="4400" dirty="0" smtClean="0"/>
            </a:br>
            <a:r>
              <a:rPr lang="cs-CZ" sz="4400" dirty="0" smtClean="0"/>
              <a:t>a těšíme se na další spolupráci</a:t>
            </a:r>
            <a:endParaRPr lang="cs-CZ" sz="4400" dirty="0"/>
          </a:p>
        </p:txBody>
      </p:sp>
      <p:sp>
        <p:nvSpPr>
          <p:cNvPr id="4" name="Zástupný symbol pro datum 3"/>
          <p:cNvSpPr>
            <a:spLocks noGrp="1"/>
          </p:cNvSpPr>
          <p:nvPr>
            <p:ph type="dt" sz="half" idx="10"/>
          </p:nvPr>
        </p:nvSpPr>
        <p:spPr/>
        <p:txBody>
          <a:bodyPr/>
          <a:lstStyle/>
          <a:p>
            <a:r>
              <a:rPr lang="cs-CZ" smtClean="0"/>
              <a:t>20. 5. 2016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Tree>
    <p:extLst>
      <p:ext uri="{BB962C8B-B14F-4D97-AF65-F5344CB8AC3E}">
        <p14:creationId xmlns:p14="http://schemas.microsoft.com/office/powerpoint/2010/main" val="4264442009"/>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2.xml><?xml version="1.0" encoding="utf-8"?>
<a:theme xmlns:a="http://schemas.openxmlformats.org/drawingml/2006/main" name="1_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4212</TotalTime>
  <Words>18658</Words>
  <Application>Microsoft Office PowerPoint</Application>
  <PresentationFormat>Předvádění na obrazovce (4:3)</PresentationFormat>
  <Paragraphs>2219</Paragraphs>
  <Slides>185</Slides>
  <Notes>131</Notes>
  <HiddenSlides>0</HiddenSlides>
  <MMClips>0</MMClips>
  <ScaleCrop>false</ScaleCrop>
  <HeadingPairs>
    <vt:vector size="4" baseType="variant">
      <vt:variant>
        <vt:lpstr>Motiv</vt:lpstr>
      </vt:variant>
      <vt:variant>
        <vt:i4>2</vt:i4>
      </vt:variant>
      <vt:variant>
        <vt:lpstr>Nadpisy snímků</vt:lpstr>
      </vt:variant>
      <vt:variant>
        <vt:i4>185</vt:i4>
      </vt:variant>
    </vt:vector>
  </HeadingPairs>
  <TitlesOfParts>
    <vt:vector size="187" baseType="lpstr">
      <vt:lpstr>Motiv sady Office</vt:lpstr>
      <vt:lpstr>1_Motiv sady Office</vt:lpstr>
      <vt:lpstr>Správná klinická praxe a regulace KH v ČR a EU 2.den</vt:lpstr>
      <vt:lpstr>PROGRAM  </vt:lpstr>
      <vt:lpstr>MUDr. Alice Němcová  </vt:lpstr>
      <vt:lpstr>Právní rámec  </vt:lpstr>
      <vt:lpstr>Nezávislá etická komise (IEC)  – ICH E 6                      - Guideline for Good Clinical Trial Practice</vt:lpstr>
      <vt:lpstr>Nezávislá etická komise (IEC)  – ICH E 6                      - Guideline for Good Clinical Trial Practice</vt:lpstr>
      <vt:lpstr>Nezávislá etická komise (IEC) – ICH E 6                    </vt:lpstr>
      <vt:lpstr>Helsinská deklarace</vt:lpstr>
      <vt:lpstr>Helsinská deklarace</vt:lpstr>
      <vt:lpstr>Etická komise – zákon 268/2014 Sb., § 16                          - pro klinické zkoušky ZP</vt:lpstr>
      <vt:lpstr>Etická komise – zákon 268/2014 Sb., § 16                          - pro klinické zkoušky ZP</vt:lpstr>
      <vt:lpstr>Etická komise – zákon 268/2014 Sb., § 16                          - pro klinické zkoušky ZP</vt:lpstr>
      <vt:lpstr>Etická komise – zákon 268/2014 Sb., § 16                          - pro klinické zkoušky ZP</vt:lpstr>
      <vt:lpstr>Etická komise – zákon 268/2014 Sb., § 16                          - pro klinické zkoušky ZP</vt:lpstr>
      <vt:lpstr>Etická komise pro KH LP – zákon č. 378/2007 Sb.,            o léčivech –  § 53</vt:lpstr>
      <vt:lpstr>Etická komise – zákon č. 378/2007 Sb.</vt:lpstr>
      <vt:lpstr>Etická komise pro KH LP  zákon č. 378/2007 Sb.</vt:lpstr>
      <vt:lpstr>Etická komise – zákon č. 378/2007 Sb.</vt:lpstr>
      <vt:lpstr>Etické komise pro KH LP</vt:lpstr>
      <vt:lpstr>Prezentace aplikace PowerPoint</vt:lpstr>
      <vt:lpstr>Úloha etických komisí v KH LP</vt:lpstr>
      <vt:lpstr>Úloha etických komisí v KH LP</vt:lpstr>
      <vt:lpstr>Úloha etických komisí v KH LP</vt:lpstr>
      <vt:lpstr>Úloha etických komisí v KH LP</vt:lpstr>
      <vt:lpstr>Etické komise – důležité doporučení</vt:lpstr>
      <vt:lpstr>Etické komise – důležité informace</vt:lpstr>
      <vt:lpstr> Zda je EK uvedena v seznamu LEK na webu SÚKL: www.sukl.cz – etické komise </vt:lpstr>
      <vt:lpstr>ETICKÉ  KOMISE</vt:lpstr>
      <vt:lpstr>Fórum etických komisí</vt:lpstr>
      <vt:lpstr>Náležitosti informací  pro pacienty/Informovaného souhlasu (IP/IS) + Nejčastější chyby </vt:lpstr>
      <vt:lpstr>Úvod</vt:lpstr>
      <vt:lpstr>Prezentace aplikace PowerPoint</vt:lpstr>
      <vt:lpstr>Prezentace aplikace PowerPoint</vt:lpstr>
      <vt:lpstr>Legislativní požadavky: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Náležitosti IP/IS a obecná doporučení</vt:lpstr>
      <vt:lpstr>Prezentace aplikace PowerPoint</vt:lpstr>
      <vt:lpstr>Prezentace aplikace PowerPoint</vt:lpstr>
      <vt:lpstr>Prezentace aplikace PowerPoint</vt:lpstr>
      <vt:lpstr>Prezentace aplikace PowerPoint</vt:lpstr>
      <vt:lpstr> Specifické typy IP/IS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Nově předkládané verze informací v průběhu klinického hodnocení </vt:lpstr>
      <vt:lpstr>Prezentace aplikace PowerPoint</vt:lpstr>
      <vt:lpstr>Prezentace aplikace PowerPoint</vt:lpstr>
      <vt:lpstr>Prezentace aplikace PowerPoint</vt:lpstr>
      <vt:lpstr>Ostatní typy informací pro subjekty hodnocení</vt:lpstr>
      <vt:lpstr>Prezentace aplikace PowerPoint</vt:lpstr>
      <vt:lpstr>Prezentace aplikace PowerPoint</vt:lpstr>
      <vt:lpstr>povinnosti a odpovědnost ZKOUŠEJÍCÍHO</vt:lpstr>
      <vt:lpstr>Zkoušející</vt:lpstr>
      <vt:lpstr>Základní činnosti zkoušejícího (1)</vt:lpstr>
      <vt:lpstr>Základní činnosti zkoušejícího (2)</vt:lpstr>
      <vt:lpstr>Základní činnosti zkoušejícího (3)</vt:lpstr>
      <vt:lpstr>Základní činnosti zkoušejícího (4)</vt:lpstr>
      <vt:lpstr>Základní činnosti zkoušejícího (5)</vt:lpstr>
      <vt:lpstr>Informace pro pacienta/informovaný souhlas</vt:lpstr>
      <vt:lpstr>Záznamy a zprávy (1)</vt:lpstr>
      <vt:lpstr>Záznamy a zprávy (2)</vt:lpstr>
      <vt:lpstr>Záznamy a zprávy (3)</vt:lpstr>
      <vt:lpstr>§ 56 odst. 7 zákona o léčivech</vt:lpstr>
      <vt:lpstr>Oznamování závažných nežádoucích příhod (safety reporting)</vt:lpstr>
      <vt:lpstr>Přerušení  a předčasné ukončení KH</vt:lpstr>
      <vt:lpstr>Prezentace aplikace PowerPoint</vt:lpstr>
      <vt:lpstr>Prezentace aplikace PowerPoint</vt:lpstr>
      <vt:lpstr>Zadavatel – povinnosti a odpovědnost</vt:lpstr>
      <vt:lpstr>Právní rámec:</vt:lpstr>
      <vt:lpstr>Zadavatel - definice:</vt:lpstr>
      <vt:lpstr>Zadavatel – povinnosti a odpovědnost  obecně</vt:lpstr>
      <vt:lpstr>Zadavatel – povinnosti a odpovědnost  obecně</vt:lpstr>
      <vt:lpstr>Zadavatel – z pohledu  financování</vt:lpstr>
      <vt:lpstr>Zadavatel, povinnosti  před zahájením KH</vt:lpstr>
      <vt:lpstr>Zadavatel, povinnosti  před zahájením KH</vt:lpstr>
      <vt:lpstr>Zadavatel, povinnosti  po zahájení KH</vt:lpstr>
      <vt:lpstr>Zadavatel, povinnosti  po zahájení KH</vt:lpstr>
      <vt:lpstr>Změna zadavatele (§ 59 zákon o léčivech; § 20 vyhlášky SKP)</vt:lpstr>
      <vt:lpstr>Zadavatel, povinnosti  po ukončení KH</vt:lpstr>
      <vt:lpstr>Zadavatel - legislativa   sankce</vt:lpstr>
      <vt:lpstr>Monitor, monitoring KH Inspekce GCP Audit</vt:lpstr>
      <vt:lpstr>Monitor</vt:lpstr>
      <vt:lpstr>Monitoring KH</vt:lpstr>
      <vt:lpstr>Úloha monitora</vt:lpstr>
      <vt:lpstr>Úloha monitora</vt:lpstr>
      <vt:lpstr>Studijní medikace – v centru i lékárně</vt:lpstr>
      <vt:lpstr>Monitor</vt:lpstr>
      <vt:lpstr>Monitor – co je důležité a čeho se vyvarovat</vt:lpstr>
      <vt:lpstr>Monitor – některé nálezy z monitorovacích návštěv</vt:lpstr>
      <vt:lpstr>Audit GCP</vt:lpstr>
      <vt:lpstr>Audit GCP</vt:lpstr>
      <vt:lpstr>Audit GCP – nálezy z auditů</vt:lpstr>
      <vt:lpstr>Inspekce GCP</vt:lpstr>
      <vt:lpstr>Inspekce GCP</vt:lpstr>
      <vt:lpstr>Inspekce GCP – nálezy </vt:lpstr>
      <vt:lpstr>POVINNÁ HLÁŠENÍ V KH</vt:lpstr>
      <vt:lpstr>OBSAH</vt:lpstr>
      <vt:lpstr>Zahájení KH</vt:lpstr>
      <vt:lpstr>Zpráva o průběhu KH  (§ 58 ZoL; § 15 a příloha 6 vyhlášky SKP)</vt:lpstr>
      <vt:lpstr>Zpráva o průběhu KH (příloha č. 6 vyhlášky SKP)</vt:lpstr>
      <vt:lpstr>Zpráva o průběhu KH (příloha č. 6 k vyhlášce SKP)</vt:lpstr>
      <vt:lpstr>Změny dokumentace v průběhu KH</vt:lpstr>
      <vt:lpstr>Změny dokumentace v průběhu KH</vt:lpstr>
      <vt:lpstr>Změny dokumentace v průběhu KH</vt:lpstr>
      <vt:lpstr>Prezentace aplikace PowerPoint</vt:lpstr>
      <vt:lpstr> PRŮBĚH KH / Předkládání dodatků </vt:lpstr>
      <vt:lpstr>Odchylky od protokolu</vt:lpstr>
      <vt:lpstr>Závady v jakosti</vt:lpstr>
      <vt:lpstr>Urgent Safety Restriction</vt:lpstr>
      <vt:lpstr>Porušení podmínek KH uvedených v povolení</vt:lpstr>
      <vt:lpstr>Odvolání souhlasného stanoviska EK</vt:lpstr>
      <vt:lpstr>Přerušení KH nebo předčasné ukončení zkoušejícím</vt:lpstr>
      <vt:lpstr>Přerušení KH nebo předčasné ukončení zadavatelem</vt:lpstr>
      <vt:lpstr>Ukončení KH zadavatelem</vt:lpstr>
      <vt:lpstr>Informace o ukončení, přerušení či předčasném ukončení KH (příloha č. 8 k vyhlášce SKP)</vt:lpstr>
      <vt:lpstr>Souhrnná zpráva o KH (CSR, Clinical Study Report)</vt:lpstr>
      <vt:lpstr>Vkládání výsledků do EudraCT databáze</vt:lpstr>
      <vt:lpstr>FARMAKOVIGILANCE V KH</vt:lpstr>
      <vt:lpstr>Obsah</vt:lpstr>
      <vt:lpstr>Legislativa a pokyny</vt:lpstr>
      <vt:lpstr>Základní pojmy a definice</vt:lpstr>
      <vt:lpstr>Základní pojmy a definice</vt:lpstr>
      <vt:lpstr>Základní pojmy a definice</vt:lpstr>
      <vt:lpstr>Základní pojmy a definice</vt:lpstr>
      <vt:lpstr>Prezentace aplikace PowerPoint</vt:lpstr>
      <vt:lpstr>Prezentace aplikace PowerPoint</vt:lpstr>
      <vt:lpstr>Expedovaná hlášení - SUSAR</vt:lpstr>
      <vt:lpstr>Expedovaná hlášení - SUSAR</vt:lpstr>
      <vt:lpstr>Expedovaná hlášení - SUSAR</vt:lpstr>
      <vt:lpstr>Povinnosti zkoušejícího</vt:lpstr>
      <vt:lpstr>Povinnosti zadavatele</vt:lpstr>
      <vt:lpstr>Chyby a nedostatky v hlášení</vt:lpstr>
      <vt:lpstr>Chyby a nedostatky v hlášení</vt:lpstr>
      <vt:lpstr>Periodická hlášení – DSUR, ASR</vt:lpstr>
      <vt:lpstr>Periodická hlášení – DSUR</vt:lpstr>
      <vt:lpstr>Prezentace aplikace PowerPoint</vt:lpstr>
      <vt:lpstr>Další bezpečnostní informace</vt:lpstr>
      <vt:lpstr>Výměna hlášení se SÚKL</vt:lpstr>
      <vt:lpstr>KDE LZE NAJÍT INFORMACE O KH</vt:lpstr>
      <vt:lpstr>Obsah</vt:lpstr>
      <vt:lpstr>Web SÚKL</vt:lpstr>
      <vt:lpstr>Databáze KH SÚKL</vt:lpstr>
      <vt:lpstr>Prezentace aplikace PowerPoint</vt:lpstr>
      <vt:lpstr>Web SÚKL – odběr novinek</vt:lpstr>
      <vt:lpstr>ClinicalTrialsRegister.eu</vt:lpstr>
      <vt:lpstr>Prezentace aplikace PowerPoint</vt:lpstr>
      <vt:lpstr>ClinicalTrials.gov</vt:lpstr>
      <vt:lpstr>EMA (http://www.ema.europa.eu)</vt:lpstr>
      <vt:lpstr>EMA (http://www.ema.europa.eu)</vt:lpstr>
      <vt:lpstr>EudraLex Volume 10</vt:lpstr>
      <vt:lpstr>EudraLex Volume 10</vt:lpstr>
      <vt:lpstr>EudraLex Volume 10</vt:lpstr>
      <vt:lpstr>EudraLex Volume 10</vt:lpstr>
      <vt:lpstr>EudraLex Volume 10</vt:lpstr>
      <vt:lpstr>HMA (CTFG)</vt:lpstr>
      <vt:lpstr>HMA (CTFG)</vt:lpstr>
      <vt:lpstr>Prezentace aplikace PowerPoint</vt:lpstr>
      <vt:lpstr>Děkujeme za pozornost  a těšíme se na další spolupráci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Zbyněk Polák</dc:creator>
  <cp:lastModifiedBy>Němcová Alice</cp:lastModifiedBy>
  <cp:revision>263</cp:revision>
  <cp:lastPrinted>2016-05-10T13:00:42Z</cp:lastPrinted>
  <dcterms:created xsi:type="dcterms:W3CDTF">2012-11-07T12:54:42Z</dcterms:created>
  <dcterms:modified xsi:type="dcterms:W3CDTF">2016-05-25T09:36:49Z</dcterms:modified>
</cp:coreProperties>
</file>