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ppt/notesSlides/notesSlide15.xml" ContentType="application/vnd.openxmlformats-officedocument.presentationml.notesSlide+xml"/>
  <Override PartName="/ppt/charts/chart3.xml" ContentType="application/vnd.openxmlformats-officedocument.drawingml.chart+xml"/>
  <Override PartName="/ppt/drawings/drawing2.xml" ContentType="application/vnd.openxmlformats-officedocument.drawingml.chartshape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charts/chart4.xml" ContentType="application/vnd.openxmlformats-officedocument.drawingml.chart+xml"/>
  <Override PartName="/ppt/drawings/drawing3.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rts/chart5.xml" ContentType="application/vnd.openxmlformats-officedocument.drawingml.chart+xml"/>
  <Override PartName="/ppt/drawings/drawing4.xml" ContentType="application/vnd.openxmlformats-officedocument.drawingml.chartshapes+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6"/>
  </p:notesMasterIdLst>
  <p:handoutMasterIdLst>
    <p:handoutMasterId r:id="rId197"/>
  </p:handoutMasterIdLst>
  <p:sldIdLst>
    <p:sldId id="392" r:id="rId3"/>
    <p:sldId id="348" r:id="rId4"/>
    <p:sldId id="401" r:id="rId5"/>
    <p:sldId id="413" r:id="rId6"/>
    <p:sldId id="361" r:id="rId7"/>
    <p:sldId id="362" r:id="rId8"/>
    <p:sldId id="363" r:id="rId9"/>
    <p:sldId id="415" r:id="rId10"/>
    <p:sldId id="416" r:id="rId11"/>
    <p:sldId id="393" r:id="rId12"/>
    <p:sldId id="394" r:id="rId13"/>
    <p:sldId id="395" r:id="rId14"/>
    <p:sldId id="403" r:id="rId15"/>
    <p:sldId id="396" r:id="rId16"/>
    <p:sldId id="405" r:id="rId17"/>
    <p:sldId id="423" r:id="rId18"/>
    <p:sldId id="424" r:id="rId19"/>
    <p:sldId id="425" r:id="rId20"/>
    <p:sldId id="426" r:id="rId21"/>
    <p:sldId id="427" r:id="rId22"/>
    <p:sldId id="428" r:id="rId23"/>
    <p:sldId id="429" r:id="rId24"/>
    <p:sldId id="430" r:id="rId25"/>
    <p:sldId id="431" r:id="rId26"/>
    <p:sldId id="432" r:id="rId27"/>
    <p:sldId id="433" r:id="rId28"/>
    <p:sldId id="434" r:id="rId29"/>
    <p:sldId id="435" r:id="rId30"/>
    <p:sldId id="436" r:id="rId31"/>
    <p:sldId id="437" r:id="rId32"/>
    <p:sldId id="438" r:id="rId33"/>
    <p:sldId id="439" r:id="rId34"/>
    <p:sldId id="440" r:id="rId35"/>
    <p:sldId id="441" r:id="rId36"/>
    <p:sldId id="442" r:id="rId37"/>
    <p:sldId id="443" r:id="rId38"/>
    <p:sldId id="444" r:id="rId39"/>
    <p:sldId id="445" r:id="rId40"/>
    <p:sldId id="446" r:id="rId41"/>
    <p:sldId id="448" r:id="rId42"/>
    <p:sldId id="449" r:id="rId43"/>
    <p:sldId id="450" r:id="rId44"/>
    <p:sldId id="451" r:id="rId45"/>
    <p:sldId id="452" r:id="rId46"/>
    <p:sldId id="453" r:id="rId47"/>
    <p:sldId id="454" r:id="rId48"/>
    <p:sldId id="455" r:id="rId49"/>
    <p:sldId id="456" r:id="rId50"/>
    <p:sldId id="457" r:id="rId51"/>
    <p:sldId id="458" r:id="rId52"/>
    <p:sldId id="459" r:id="rId53"/>
    <p:sldId id="460" r:id="rId54"/>
    <p:sldId id="461" r:id="rId55"/>
    <p:sldId id="462" r:id="rId56"/>
    <p:sldId id="463" r:id="rId57"/>
    <p:sldId id="464" r:id="rId58"/>
    <p:sldId id="465" r:id="rId59"/>
    <p:sldId id="466" r:id="rId60"/>
    <p:sldId id="468" r:id="rId61"/>
    <p:sldId id="470" r:id="rId62"/>
    <p:sldId id="471" r:id="rId63"/>
    <p:sldId id="472" r:id="rId64"/>
    <p:sldId id="473" r:id="rId65"/>
    <p:sldId id="474" r:id="rId66"/>
    <p:sldId id="475" r:id="rId67"/>
    <p:sldId id="476" r:id="rId68"/>
    <p:sldId id="477" r:id="rId69"/>
    <p:sldId id="478" r:id="rId70"/>
    <p:sldId id="479" r:id="rId71"/>
    <p:sldId id="481" r:id="rId72"/>
    <p:sldId id="483" r:id="rId73"/>
    <p:sldId id="484" r:id="rId74"/>
    <p:sldId id="485" r:id="rId75"/>
    <p:sldId id="486" r:id="rId76"/>
    <p:sldId id="487" r:id="rId77"/>
    <p:sldId id="488" r:id="rId78"/>
    <p:sldId id="489" r:id="rId79"/>
    <p:sldId id="490" r:id="rId80"/>
    <p:sldId id="491" r:id="rId81"/>
    <p:sldId id="492" r:id="rId82"/>
    <p:sldId id="493" r:id="rId83"/>
    <p:sldId id="494" r:id="rId84"/>
    <p:sldId id="495" r:id="rId85"/>
    <p:sldId id="496" r:id="rId86"/>
    <p:sldId id="497" r:id="rId87"/>
    <p:sldId id="498" r:id="rId88"/>
    <p:sldId id="499" r:id="rId89"/>
    <p:sldId id="500" r:id="rId90"/>
    <p:sldId id="502" r:id="rId91"/>
    <p:sldId id="503" r:id="rId92"/>
    <p:sldId id="504" r:id="rId93"/>
    <p:sldId id="505" r:id="rId94"/>
    <p:sldId id="506" r:id="rId95"/>
    <p:sldId id="507" r:id="rId96"/>
    <p:sldId id="508" r:id="rId97"/>
    <p:sldId id="509" r:id="rId98"/>
    <p:sldId id="510" r:id="rId99"/>
    <p:sldId id="511" r:id="rId100"/>
    <p:sldId id="512" r:id="rId101"/>
    <p:sldId id="513" r:id="rId102"/>
    <p:sldId id="514" r:id="rId103"/>
    <p:sldId id="515" r:id="rId104"/>
    <p:sldId id="516" r:id="rId105"/>
    <p:sldId id="517" r:id="rId106"/>
    <p:sldId id="518" r:id="rId107"/>
    <p:sldId id="519" r:id="rId108"/>
    <p:sldId id="521" r:id="rId109"/>
    <p:sldId id="523" r:id="rId110"/>
    <p:sldId id="524" r:id="rId111"/>
    <p:sldId id="525" r:id="rId112"/>
    <p:sldId id="526" r:id="rId113"/>
    <p:sldId id="527" r:id="rId114"/>
    <p:sldId id="528" r:id="rId115"/>
    <p:sldId id="529" r:id="rId116"/>
    <p:sldId id="530" r:id="rId117"/>
    <p:sldId id="531" r:id="rId118"/>
    <p:sldId id="532" r:id="rId119"/>
    <p:sldId id="533" r:id="rId120"/>
    <p:sldId id="534" r:id="rId121"/>
    <p:sldId id="535" r:id="rId122"/>
    <p:sldId id="558" r:id="rId123"/>
    <p:sldId id="559" r:id="rId124"/>
    <p:sldId id="560" r:id="rId125"/>
    <p:sldId id="561" r:id="rId126"/>
    <p:sldId id="562" r:id="rId127"/>
    <p:sldId id="563" r:id="rId128"/>
    <p:sldId id="564" r:id="rId129"/>
    <p:sldId id="565" r:id="rId130"/>
    <p:sldId id="566" r:id="rId131"/>
    <p:sldId id="567" r:id="rId132"/>
    <p:sldId id="568" r:id="rId133"/>
    <p:sldId id="569" r:id="rId134"/>
    <p:sldId id="570" r:id="rId135"/>
    <p:sldId id="571" r:id="rId136"/>
    <p:sldId id="572" r:id="rId137"/>
    <p:sldId id="573" r:id="rId138"/>
    <p:sldId id="574" r:id="rId139"/>
    <p:sldId id="575" r:id="rId140"/>
    <p:sldId id="577" r:id="rId141"/>
    <p:sldId id="580" r:id="rId142"/>
    <p:sldId id="581" r:id="rId143"/>
    <p:sldId id="582" r:id="rId144"/>
    <p:sldId id="583" r:id="rId145"/>
    <p:sldId id="584" r:id="rId146"/>
    <p:sldId id="585" r:id="rId147"/>
    <p:sldId id="586" r:id="rId148"/>
    <p:sldId id="587" r:id="rId149"/>
    <p:sldId id="588" r:id="rId150"/>
    <p:sldId id="589" r:id="rId151"/>
    <p:sldId id="591" r:id="rId152"/>
    <p:sldId id="592" r:id="rId153"/>
    <p:sldId id="593" r:id="rId154"/>
    <p:sldId id="595" r:id="rId155"/>
    <p:sldId id="596" r:id="rId156"/>
    <p:sldId id="598" r:id="rId157"/>
    <p:sldId id="600" r:id="rId158"/>
    <p:sldId id="601" r:id="rId159"/>
    <p:sldId id="602" r:id="rId160"/>
    <p:sldId id="603" r:id="rId161"/>
    <p:sldId id="605" r:id="rId162"/>
    <p:sldId id="606" r:id="rId163"/>
    <p:sldId id="607" r:id="rId164"/>
    <p:sldId id="608" r:id="rId165"/>
    <p:sldId id="609" r:id="rId166"/>
    <p:sldId id="610" r:id="rId167"/>
    <p:sldId id="611" r:id="rId168"/>
    <p:sldId id="612" r:id="rId169"/>
    <p:sldId id="613" r:id="rId170"/>
    <p:sldId id="614" r:id="rId171"/>
    <p:sldId id="615" r:id="rId172"/>
    <p:sldId id="616" r:id="rId173"/>
    <p:sldId id="617" r:id="rId174"/>
    <p:sldId id="618" r:id="rId175"/>
    <p:sldId id="619" r:id="rId176"/>
    <p:sldId id="539" r:id="rId177"/>
    <p:sldId id="540" r:id="rId178"/>
    <p:sldId id="541" r:id="rId179"/>
    <p:sldId id="542" r:id="rId180"/>
    <p:sldId id="543" r:id="rId181"/>
    <p:sldId id="544" r:id="rId182"/>
    <p:sldId id="545" r:id="rId183"/>
    <p:sldId id="546" r:id="rId184"/>
    <p:sldId id="547" r:id="rId185"/>
    <p:sldId id="548" r:id="rId186"/>
    <p:sldId id="549" r:id="rId187"/>
    <p:sldId id="550" r:id="rId188"/>
    <p:sldId id="551" r:id="rId189"/>
    <p:sldId id="552" r:id="rId190"/>
    <p:sldId id="553" r:id="rId191"/>
    <p:sldId id="554" r:id="rId192"/>
    <p:sldId id="555" r:id="rId193"/>
    <p:sldId id="556" r:id="rId194"/>
    <p:sldId id="625" r:id="rId195"/>
  </p:sldIdLst>
  <p:sldSz cx="9144000" cy="6858000" type="screen4x3"/>
  <p:notesSz cx="6781800"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9" autoAdjust="0"/>
    <p:restoredTop sz="89784" autoAdjust="0"/>
  </p:normalViewPr>
  <p:slideViewPr>
    <p:cSldViewPr>
      <p:cViewPr>
        <p:scale>
          <a:sx n="90" d="100"/>
          <a:sy n="90" d="100"/>
        </p:scale>
        <p:origin x="-1002" y="-72"/>
      </p:cViewPr>
      <p:guideLst>
        <p:guide orient="horz" pos="2160"/>
        <p:guide pos="2880"/>
      </p:guideLst>
    </p:cSldViewPr>
  </p:slideViewPr>
  <p:outlineViewPr>
    <p:cViewPr>
      <p:scale>
        <a:sx n="33" d="100"/>
        <a:sy n="33" d="100"/>
      </p:scale>
      <p:origin x="0" y="2310"/>
    </p:cViewPr>
  </p:outlineViewPr>
  <p:notesTextViewPr>
    <p:cViewPr>
      <p:scale>
        <a:sx n="100" d="100"/>
        <a:sy n="100" d="100"/>
      </p:scale>
      <p:origin x="0" y="0"/>
    </p:cViewPr>
  </p:notesTextViewPr>
  <p:sorterViewPr>
    <p:cViewPr>
      <p:scale>
        <a:sx n="66" d="100"/>
        <a:sy n="66" d="100"/>
      </p:scale>
      <p:origin x="0" y="0"/>
    </p:cViewPr>
  </p:sorterViewPr>
  <p:gridSpacing cx="45005" cy="45005"/>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59" Type="http://schemas.openxmlformats.org/officeDocument/2006/relationships/slide" Target="slides/slide157.xml"/><Relationship Id="rId170" Type="http://schemas.openxmlformats.org/officeDocument/2006/relationships/slide" Target="slides/slide168.xml"/><Relationship Id="rId191" Type="http://schemas.openxmlformats.org/officeDocument/2006/relationships/slide" Target="slides/slide189.xml"/><Relationship Id="rId196" Type="http://schemas.openxmlformats.org/officeDocument/2006/relationships/notesMaster" Target="notesMasters/notesMaster1.xml"/><Relationship Id="rId200" Type="http://schemas.openxmlformats.org/officeDocument/2006/relationships/theme" Target="theme/theme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slide" Target="slides/slide14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60" Type="http://schemas.openxmlformats.org/officeDocument/2006/relationships/slide" Target="slides/slide158.xml"/><Relationship Id="rId165" Type="http://schemas.openxmlformats.org/officeDocument/2006/relationships/slide" Target="slides/slide163.xml"/><Relationship Id="rId181" Type="http://schemas.openxmlformats.org/officeDocument/2006/relationships/slide" Target="slides/slide179.xml"/><Relationship Id="rId186" Type="http://schemas.openxmlformats.org/officeDocument/2006/relationships/slide" Target="slides/slide184.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71" Type="http://schemas.openxmlformats.org/officeDocument/2006/relationships/slide" Target="slides/slide169.xml"/><Relationship Id="rId176" Type="http://schemas.openxmlformats.org/officeDocument/2006/relationships/slide" Target="slides/slide174.xml"/><Relationship Id="rId192" Type="http://schemas.openxmlformats.org/officeDocument/2006/relationships/slide" Target="slides/slide190.xml"/><Relationship Id="rId197" Type="http://schemas.openxmlformats.org/officeDocument/2006/relationships/handoutMaster" Target="handoutMasters/handoutMaster1.xml"/><Relationship Id="rId201" Type="http://schemas.openxmlformats.org/officeDocument/2006/relationships/tableStyles" Target="tableStyles.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slide" Target="slides/slide159.xml"/><Relationship Id="rId166" Type="http://schemas.openxmlformats.org/officeDocument/2006/relationships/slide" Target="slides/slide164.xml"/><Relationship Id="rId182" Type="http://schemas.openxmlformats.org/officeDocument/2006/relationships/slide" Target="slides/slide180.xml"/><Relationship Id="rId187" Type="http://schemas.openxmlformats.org/officeDocument/2006/relationships/slide" Target="slides/slide185.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slide" Target="slides/slide149.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presProps" Target="presProps.xml"/><Relationship Id="rId172" Type="http://schemas.openxmlformats.org/officeDocument/2006/relationships/slide" Target="slides/slide170.xml"/><Relationship Id="rId193" Type="http://schemas.openxmlformats.org/officeDocument/2006/relationships/slide" Target="slides/slide191.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slide" Target="slides/slide160.xml"/><Relationship Id="rId183" Type="http://schemas.openxmlformats.org/officeDocument/2006/relationships/slide" Target="slides/slide18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199"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189" Type="http://schemas.openxmlformats.org/officeDocument/2006/relationships/slide" Target="slides/slide187.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79" Type="http://schemas.openxmlformats.org/officeDocument/2006/relationships/slide" Target="slides/slide177.xml"/><Relationship Id="rId195" Type="http://schemas.openxmlformats.org/officeDocument/2006/relationships/slide" Target="slides/slide193.xml"/><Relationship Id="rId190" Type="http://schemas.openxmlformats.org/officeDocument/2006/relationships/slide" Target="slides/slide188.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slide" Target="slides/slide146.xml"/><Relationship Id="rId164" Type="http://schemas.openxmlformats.org/officeDocument/2006/relationships/slide" Target="slides/slide162.xml"/><Relationship Id="rId169" Type="http://schemas.openxmlformats.org/officeDocument/2006/relationships/slide" Target="slides/slide167.xml"/><Relationship Id="rId185" Type="http://schemas.openxmlformats.org/officeDocument/2006/relationships/slide" Target="slides/slide183.xml"/><Relationship Id="rId4" Type="http://schemas.openxmlformats.org/officeDocument/2006/relationships/slide" Target="slides/slide2.xml"/><Relationship Id="rId9" Type="http://schemas.openxmlformats.org/officeDocument/2006/relationships/slide" Target="slides/slide7.xml"/><Relationship Id="rId180" Type="http://schemas.openxmlformats.org/officeDocument/2006/relationships/slide" Target="slides/slide178.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strRef>
              <c:f>List1!$B$1</c:f>
              <c:strCache>
                <c:ptCount val="1"/>
                <c:pt idx="0">
                  <c:v>Sloupec1</c:v>
                </c:pt>
              </c:strCache>
            </c:strRef>
          </c:tx>
          <c:dPt>
            <c:idx val="0"/>
            <c:bubble3D val="0"/>
            <c:spPr>
              <a:solidFill>
                <a:schemeClr val="bg2">
                  <a:lumMod val="90000"/>
                </a:schemeClr>
              </a:solidFill>
            </c:spPr>
          </c:dPt>
          <c:dPt>
            <c:idx val="1"/>
            <c:bubble3D val="0"/>
            <c:spPr>
              <a:solidFill>
                <a:schemeClr val="accent6">
                  <a:lumMod val="75000"/>
                </a:schemeClr>
              </a:solidFill>
            </c:spPr>
          </c:dPt>
          <c:dPt>
            <c:idx val="2"/>
            <c:bubble3D val="0"/>
            <c:spPr>
              <a:solidFill>
                <a:schemeClr val="tx2"/>
              </a:solidFill>
            </c:spPr>
          </c:dPt>
          <c:dPt>
            <c:idx val="3"/>
            <c:bubble3D val="0"/>
            <c:spPr>
              <a:solidFill>
                <a:schemeClr val="accent1">
                  <a:lumMod val="40000"/>
                  <a:lumOff val="60000"/>
                </a:schemeClr>
              </a:solidFill>
            </c:spPr>
          </c:dPt>
          <c:dPt>
            <c:idx val="4"/>
            <c:bubble3D val="0"/>
            <c:spPr>
              <a:solidFill>
                <a:schemeClr val="tx2">
                  <a:lumMod val="60000"/>
                  <a:lumOff val="40000"/>
                </a:schemeClr>
              </a:solidFill>
            </c:spPr>
          </c:dPt>
          <c:dLbls>
            <c:dLbl>
              <c:idx val="0"/>
              <c:layout/>
              <c:tx>
                <c:rich>
                  <a:bodyPr/>
                  <a:lstStyle/>
                  <a:p>
                    <a:pPr>
                      <a:defRPr/>
                    </a:pPr>
                    <a:r>
                      <a:rPr lang="en-US" b="1" dirty="0"/>
                      <a:t>14</a:t>
                    </a:r>
                  </a:p>
                </c:rich>
              </c:tx>
              <c:spPr/>
              <c:showLegendKey val="0"/>
              <c:showVal val="1"/>
              <c:showCatName val="0"/>
              <c:showSerName val="0"/>
              <c:showPercent val="0"/>
              <c:showBubbleSize val="0"/>
            </c:dLbl>
            <c:dLbl>
              <c:idx val="1"/>
              <c:layout/>
              <c:tx>
                <c:rich>
                  <a:bodyPr/>
                  <a:lstStyle/>
                  <a:p>
                    <a:pPr>
                      <a:defRPr/>
                    </a:pPr>
                    <a:r>
                      <a:rPr lang="en-US" b="1" dirty="0"/>
                      <a:t>100</a:t>
                    </a:r>
                  </a:p>
                </c:rich>
              </c:tx>
              <c:spPr/>
              <c:showLegendKey val="0"/>
              <c:showVal val="1"/>
              <c:showCatName val="0"/>
              <c:showSerName val="0"/>
              <c:showPercent val="0"/>
              <c:showBubbleSize val="0"/>
            </c:dLbl>
            <c:dLbl>
              <c:idx val="2"/>
              <c:layout>
                <c:manualLayout>
                  <c:x val="9.3926162875473937E-2"/>
                  <c:y val="-0.19786645278223894"/>
                </c:manualLayout>
              </c:layout>
              <c:tx>
                <c:rich>
                  <a:bodyPr/>
                  <a:lstStyle/>
                  <a:p>
                    <a:pPr>
                      <a:defRPr/>
                    </a:pPr>
                    <a:r>
                      <a:rPr lang="en-US" b="1" dirty="0">
                        <a:solidFill>
                          <a:schemeClr val="bg1"/>
                        </a:solidFill>
                      </a:rPr>
                      <a:t>208</a:t>
                    </a:r>
                  </a:p>
                </c:rich>
              </c:tx>
              <c:spPr/>
              <c:dLblPos val="bestFit"/>
              <c:showLegendKey val="0"/>
              <c:showVal val="0"/>
              <c:showCatName val="0"/>
              <c:showSerName val="0"/>
              <c:showPercent val="0"/>
              <c:showBubbleSize val="0"/>
            </c:dLbl>
            <c:dLbl>
              <c:idx val="3"/>
              <c:layout>
                <c:manualLayout>
                  <c:x val="5.8232538641003216E-2"/>
                  <c:y val="4.9801587301587305E-2"/>
                </c:manualLayout>
              </c:layout>
              <c:tx>
                <c:rich>
                  <a:bodyPr/>
                  <a:lstStyle/>
                  <a:p>
                    <a:pPr>
                      <a:defRPr/>
                    </a:pPr>
                    <a:r>
                      <a:rPr lang="cs-CZ" b="1" dirty="0"/>
                      <a:t>16</a:t>
                    </a:r>
                    <a:endParaRPr lang="en-US" b="1" dirty="0"/>
                  </a:p>
                </c:rich>
              </c:tx>
              <c:spPr/>
              <c:dLblPos val="bestFit"/>
              <c:showLegendKey val="0"/>
              <c:showVal val="0"/>
              <c:showCatName val="0"/>
              <c:showSerName val="0"/>
              <c:showPercent val="0"/>
              <c:showBubbleSize val="0"/>
            </c:dLbl>
            <c:dLbl>
              <c:idx val="4"/>
              <c:layout/>
              <c:tx>
                <c:rich>
                  <a:bodyPr/>
                  <a:lstStyle/>
                  <a:p>
                    <a:pPr>
                      <a:defRPr/>
                    </a:pPr>
                    <a:r>
                      <a:rPr lang="en-US" b="1" dirty="0"/>
                      <a:t>35</a:t>
                    </a:r>
                  </a:p>
                </c:rich>
              </c:tx>
              <c:spPr/>
              <c:showLegendKey val="0"/>
              <c:showVal val="1"/>
              <c:showCatName val="0"/>
              <c:showSerName val="0"/>
              <c:showPercent val="0"/>
              <c:showBubbleSize val="0"/>
            </c:dLbl>
            <c:showLegendKey val="0"/>
            <c:showVal val="0"/>
            <c:showCatName val="0"/>
            <c:showSerName val="0"/>
            <c:showPercent val="0"/>
            <c:showBubbleSize val="0"/>
          </c:dLbls>
          <c:cat>
            <c:strRef>
              <c:f>List1!$A$2:$A$6</c:f>
              <c:strCache>
                <c:ptCount val="5"/>
                <c:pt idx="0">
                  <c:v>fáze I</c:v>
                </c:pt>
                <c:pt idx="1">
                  <c:v>fáze II</c:v>
                </c:pt>
                <c:pt idx="2">
                  <c:v>fáze III</c:v>
                </c:pt>
                <c:pt idx="3">
                  <c:v>fáze IV</c:v>
                </c:pt>
                <c:pt idx="4">
                  <c:v>BE</c:v>
                </c:pt>
              </c:strCache>
            </c:strRef>
          </c:cat>
          <c:val>
            <c:numRef>
              <c:f>List1!$B$2:$B$6</c:f>
              <c:numCache>
                <c:formatCode>General</c:formatCode>
                <c:ptCount val="5"/>
                <c:pt idx="0">
                  <c:v>14</c:v>
                </c:pt>
                <c:pt idx="1">
                  <c:v>100</c:v>
                </c:pt>
                <c:pt idx="2">
                  <c:v>208</c:v>
                </c:pt>
                <c:pt idx="3">
                  <c:v>22</c:v>
                </c:pt>
                <c:pt idx="4">
                  <c:v>35</c:v>
                </c:pt>
              </c:numCache>
            </c:numRef>
          </c:val>
        </c:ser>
        <c:dLbls>
          <c:showLegendKey val="0"/>
          <c:showVal val="0"/>
          <c:showCatName val="0"/>
          <c:showSerName val="0"/>
          <c:showPercent val="0"/>
          <c:showBubbleSize val="0"/>
          <c:showLeaderLines val="1"/>
        </c:dLbls>
      </c:pie3DChart>
      <c:spPr>
        <a:noFill/>
        <a:ln w="25325">
          <a:noFill/>
        </a:ln>
      </c:spPr>
    </c:plotArea>
    <c:legend>
      <c:legendPos val="r"/>
      <c:layout/>
      <c:overlay val="0"/>
    </c:legend>
    <c:plotVisOnly val="1"/>
    <c:dispBlanksAs val="zero"/>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strRef>
              <c:f>List1!$B$1</c:f>
              <c:strCache>
                <c:ptCount val="1"/>
                <c:pt idx="0">
                  <c:v>Sloupec1</c:v>
                </c:pt>
              </c:strCache>
            </c:strRef>
          </c:tx>
          <c:dPt>
            <c:idx val="0"/>
            <c:bubble3D val="0"/>
            <c:spPr>
              <a:solidFill>
                <a:schemeClr val="bg2">
                  <a:lumMod val="90000"/>
                </a:schemeClr>
              </a:solidFill>
            </c:spPr>
          </c:dPt>
          <c:dPt>
            <c:idx val="1"/>
            <c:bubble3D val="0"/>
            <c:spPr>
              <a:solidFill>
                <a:schemeClr val="accent6">
                  <a:lumMod val="75000"/>
                </a:schemeClr>
              </a:solidFill>
            </c:spPr>
          </c:dPt>
          <c:dPt>
            <c:idx val="2"/>
            <c:bubble3D val="0"/>
            <c:spPr>
              <a:solidFill>
                <a:schemeClr val="tx2"/>
              </a:solidFill>
            </c:spPr>
          </c:dPt>
          <c:dPt>
            <c:idx val="3"/>
            <c:bubble3D val="0"/>
            <c:spPr>
              <a:solidFill>
                <a:schemeClr val="accent1">
                  <a:lumMod val="40000"/>
                  <a:lumOff val="60000"/>
                </a:schemeClr>
              </a:solidFill>
            </c:spPr>
          </c:dPt>
          <c:dPt>
            <c:idx val="4"/>
            <c:bubble3D val="0"/>
            <c:spPr>
              <a:solidFill>
                <a:schemeClr val="tx2">
                  <a:lumMod val="60000"/>
                  <a:lumOff val="40000"/>
                </a:schemeClr>
              </a:solidFill>
            </c:spPr>
          </c:dPt>
          <c:cat>
            <c:strRef>
              <c:f>List1!$A$2:$A$6</c:f>
              <c:strCache>
                <c:ptCount val="5"/>
                <c:pt idx="0">
                  <c:v>fáze I</c:v>
                </c:pt>
                <c:pt idx="1">
                  <c:v>fáze II</c:v>
                </c:pt>
                <c:pt idx="2">
                  <c:v>fáze III</c:v>
                </c:pt>
                <c:pt idx="3">
                  <c:v>fáze IV</c:v>
                </c:pt>
                <c:pt idx="4">
                  <c:v>BE</c:v>
                </c:pt>
              </c:strCache>
            </c:strRef>
          </c:cat>
          <c:val>
            <c:numRef>
              <c:f>List1!$B$2:$B$6</c:f>
              <c:numCache>
                <c:formatCode>General</c:formatCode>
                <c:ptCount val="5"/>
                <c:pt idx="0">
                  <c:v>16</c:v>
                </c:pt>
                <c:pt idx="1">
                  <c:v>112</c:v>
                </c:pt>
                <c:pt idx="2">
                  <c:v>220</c:v>
                </c:pt>
                <c:pt idx="3">
                  <c:v>19</c:v>
                </c:pt>
                <c:pt idx="4">
                  <c:v>38</c:v>
                </c:pt>
              </c:numCache>
            </c:numRef>
          </c:val>
        </c:ser>
        <c:dLbls>
          <c:showLegendKey val="0"/>
          <c:showVal val="0"/>
          <c:showCatName val="0"/>
          <c:showSerName val="0"/>
          <c:showPercent val="0"/>
          <c:showBubbleSize val="0"/>
          <c:showLeaderLines val="0"/>
        </c:dLbls>
      </c:pie3DChart>
      <c:spPr>
        <a:noFill/>
        <a:ln w="25325">
          <a:noFill/>
        </a:ln>
      </c:spPr>
    </c:plotArea>
    <c:legend>
      <c:legendPos val="r"/>
      <c:layout/>
      <c:overlay val="0"/>
    </c:legend>
    <c:plotVisOnly val="1"/>
    <c:dispBlanksAs val="zero"/>
    <c:showDLblsOverMax val="0"/>
  </c:chart>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6680459540776643E-2"/>
          <c:y val="9.2611932007554687E-2"/>
          <c:w val="0.80440991490587765"/>
          <c:h val="0.82893749223372848"/>
        </c:manualLayout>
      </c:layout>
      <c:barChart>
        <c:barDir val="col"/>
        <c:grouping val="stacked"/>
        <c:varyColors val="0"/>
        <c:ser>
          <c:idx val="0"/>
          <c:order val="0"/>
          <c:tx>
            <c:strRef>
              <c:f>Sheet1!$B$1</c:f>
              <c:strCache>
                <c:ptCount val="1"/>
                <c:pt idx="0">
                  <c:v>FÁZE I</c:v>
                </c:pt>
              </c:strCache>
            </c:strRef>
          </c:tx>
          <c:invertIfNegative val="0"/>
          <c:cat>
            <c:numRef>
              <c:f>Sheet1!$A$2:$A$8</c:f>
              <c:numCache>
                <c:formatCode>General</c:formatCode>
                <c:ptCount val="7"/>
                <c:pt idx="0">
                  <c:v>2009</c:v>
                </c:pt>
                <c:pt idx="1">
                  <c:v>2010</c:v>
                </c:pt>
                <c:pt idx="2">
                  <c:v>2011</c:v>
                </c:pt>
                <c:pt idx="3">
                  <c:v>2012</c:v>
                </c:pt>
                <c:pt idx="4">
                  <c:v>2013</c:v>
                </c:pt>
                <c:pt idx="5">
                  <c:v>2014</c:v>
                </c:pt>
                <c:pt idx="6">
                  <c:v>2015</c:v>
                </c:pt>
              </c:numCache>
            </c:numRef>
          </c:cat>
          <c:val>
            <c:numRef>
              <c:f>Sheet1!$B$2:$B$8</c:f>
              <c:numCache>
                <c:formatCode>General</c:formatCode>
                <c:ptCount val="7"/>
                <c:pt idx="0">
                  <c:v>12</c:v>
                </c:pt>
                <c:pt idx="1">
                  <c:v>11</c:v>
                </c:pt>
                <c:pt idx="2">
                  <c:v>14</c:v>
                </c:pt>
                <c:pt idx="3">
                  <c:v>20</c:v>
                </c:pt>
                <c:pt idx="4">
                  <c:v>22</c:v>
                </c:pt>
                <c:pt idx="5">
                  <c:v>20</c:v>
                </c:pt>
                <c:pt idx="6">
                  <c:v>14</c:v>
                </c:pt>
              </c:numCache>
            </c:numRef>
          </c:val>
        </c:ser>
        <c:ser>
          <c:idx val="1"/>
          <c:order val="1"/>
          <c:tx>
            <c:strRef>
              <c:f>Sheet1!$C$1</c:f>
              <c:strCache>
                <c:ptCount val="1"/>
                <c:pt idx="0">
                  <c:v>FÁZE II</c:v>
                </c:pt>
              </c:strCache>
            </c:strRef>
          </c:tx>
          <c:spPr>
            <a:solidFill>
              <a:schemeClr val="tx2">
                <a:lumMod val="60000"/>
                <a:lumOff val="40000"/>
              </a:schemeClr>
            </a:solidFill>
          </c:spPr>
          <c:invertIfNegative val="0"/>
          <c:cat>
            <c:numRef>
              <c:f>Sheet1!$A$2:$A$8</c:f>
              <c:numCache>
                <c:formatCode>General</c:formatCode>
                <c:ptCount val="7"/>
                <c:pt idx="0">
                  <c:v>2009</c:v>
                </c:pt>
                <c:pt idx="1">
                  <c:v>2010</c:v>
                </c:pt>
                <c:pt idx="2">
                  <c:v>2011</c:v>
                </c:pt>
                <c:pt idx="3">
                  <c:v>2012</c:v>
                </c:pt>
                <c:pt idx="4">
                  <c:v>2013</c:v>
                </c:pt>
                <c:pt idx="5">
                  <c:v>2014</c:v>
                </c:pt>
                <c:pt idx="6">
                  <c:v>2015</c:v>
                </c:pt>
              </c:numCache>
            </c:numRef>
          </c:cat>
          <c:val>
            <c:numRef>
              <c:f>Sheet1!$C$2:$C$8</c:f>
              <c:numCache>
                <c:formatCode>General</c:formatCode>
                <c:ptCount val="7"/>
                <c:pt idx="0">
                  <c:v>126</c:v>
                </c:pt>
                <c:pt idx="1">
                  <c:v>84</c:v>
                </c:pt>
                <c:pt idx="2">
                  <c:v>110</c:v>
                </c:pt>
                <c:pt idx="3">
                  <c:v>121</c:v>
                </c:pt>
                <c:pt idx="4">
                  <c:v>109</c:v>
                </c:pt>
                <c:pt idx="5">
                  <c:v>95</c:v>
                </c:pt>
                <c:pt idx="6">
                  <c:v>100</c:v>
                </c:pt>
              </c:numCache>
            </c:numRef>
          </c:val>
        </c:ser>
        <c:ser>
          <c:idx val="2"/>
          <c:order val="2"/>
          <c:tx>
            <c:strRef>
              <c:f>Sheet1!$D$1</c:f>
              <c:strCache>
                <c:ptCount val="1"/>
                <c:pt idx="0">
                  <c:v>FÁZE III</c:v>
                </c:pt>
              </c:strCache>
            </c:strRef>
          </c:tx>
          <c:invertIfNegative val="0"/>
          <c:cat>
            <c:numRef>
              <c:f>Sheet1!$A$2:$A$8</c:f>
              <c:numCache>
                <c:formatCode>General</c:formatCode>
                <c:ptCount val="7"/>
                <c:pt idx="0">
                  <c:v>2009</c:v>
                </c:pt>
                <c:pt idx="1">
                  <c:v>2010</c:v>
                </c:pt>
                <c:pt idx="2">
                  <c:v>2011</c:v>
                </c:pt>
                <c:pt idx="3">
                  <c:v>2012</c:v>
                </c:pt>
                <c:pt idx="4">
                  <c:v>2013</c:v>
                </c:pt>
                <c:pt idx="5">
                  <c:v>2014</c:v>
                </c:pt>
                <c:pt idx="6">
                  <c:v>2015</c:v>
                </c:pt>
              </c:numCache>
            </c:numRef>
          </c:cat>
          <c:val>
            <c:numRef>
              <c:f>Sheet1!$D$2:$D$8</c:f>
              <c:numCache>
                <c:formatCode>General</c:formatCode>
                <c:ptCount val="7"/>
                <c:pt idx="0">
                  <c:v>185</c:v>
                </c:pt>
                <c:pt idx="1">
                  <c:v>211</c:v>
                </c:pt>
                <c:pt idx="2">
                  <c:v>200</c:v>
                </c:pt>
                <c:pt idx="3">
                  <c:v>232</c:v>
                </c:pt>
                <c:pt idx="4">
                  <c:v>233</c:v>
                </c:pt>
                <c:pt idx="5">
                  <c:v>208</c:v>
                </c:pt>
                <c:pt idx="6">
                  <c:v>228</c:v>
                </c:pt>
              </c:numCache>
            </c:numRef>
          </c:val>
        </c:ser>
        <c:ser>
          <c:idx val="3"/>
          <c:order val="3"/>
          <c:tx>
            <c:strRef>
              <c:f>Sheet1!$E$1</c:f>
              <c:strCache>
                <c:ptCount val="1"/>
                <c:pt idx="0">
                  <c:v>FÁZE IV</c:v>
                </c:pt>
              </c:strCache>
            </c:strRef>
          </c:tx>
          <c:spPr>
            <a:solidFill>
              <a:schemeClr val="tx2">
                <a:lumMod val="75000"/>
              </a:schemeClr>
            </a:solidFill>
          </c:spPr>
          <c:invertIfNegative val="0"/>
          <c:cat>
            <c:numRef>
              <c:f>Sheet1!$A$2:$A$8</c:f>
              <c:numCache>
                <c:formatCode>General</c:formatCode>
                <c:ptCount val="7"/>
                <c:pt idx="0">
                  <c:v>2009</c:v>
                </c:pt>
                <c:pt idx="1">
                  <c:v>2010</c:v>
                </c:pt>
                <c:pt idx="2">
                  <c:v>2011</c:v>
                </c:pt>
                <c:pt idx="3">
                  <c:v>2012</c:v>
                </c:pt>
                <c:pt idx="4">
                  <c:v>2013</c:v>
                </c:pt>
                <c:pt idx="5">
                  <c:v>2014</c:v>
                </c:pt>
                <c:pt idx="6">
                  <c:v>2015</c:v>
                </c:pt>
              </c:numCache>
            </c:numRef>
          </c:cat>
          <c:val>
            <c:numRef>
              <c:f>Sheet1!$E$2:$E$8</c:f>
              <c:numCache>
                <c:formatCode>General</c:formatCode>
                <c:ptCount val="7"/>
                <c:pt idx="0">
                  <c:v>14</c:v>
                </c:pt>
                <c:pt idx="1">
                  <c:v>17</c:v>
                </c:pt>
                <c:pt idx="2">
                  <c:v>24</c:v>
                </c:pt>
                <c:pt idx="3">
                  <c:v>21</c:v>
                </c:pt>
                <c:pt idx="4">
                  <c:v>26</c:v>
                </c:pt>
                <c:pt idx="5">
                  <c:v>16</c:v>
                </c:pt>
                <c:pt idx="6">
                  <c:v>22</c:v>
                </c:pt>
              </c:numCache>
            </c:numRef>
          </c:val>
        </c:ser>
        <c:ser>
          <c:idx val="4"/>
          <c:order val="4"/>
          <c:tx>
            <c:strRef>
              <c:f>Sheet1!$F$1</c:f>
              <c:strCache>
                <c:ptCount val="1"/>
                <c:pt idx="0">
                  <c:v>BE</c:v>
                </c:pt>
              </c:strCache>
            </c:strRef>
          </c:tx>
          <c:invertIfNegative val="0"/>
          <c:cat>
            <c:numRef>
              <c:f>Sheet1!$A$2:$A$8</c:f>
              <c:numCache>
                <c:formatCode>General</c:formatCode>
                <c:ptCount val="7"/>
                <c:pt idx="0">
                  <c:v>2009</c:v>
                </c:pt>
                <c:pt idx="1">
                  <c:v>2010</c:v>
                </c:pt>
                <c:pt idx="2">
                  <c:v>2011</c:v>
                </c:pt>
                <c:pt idx="3">
                  <c:v>2012</c:v>
                </c:pt>
                <c:pt idx="4">
                  <c:v>2013</c:v>
                </c:pt>
                <c:pt idx="5">
                  <c:v>2014</c:v>
                </c:pt>
                <c:pt idx="6">
                  <c:v>2015</c:v>
                </c:pt>
              </c:numCache>
            </c:numRef>
          </c:cat>
          <c:val>
            <c:numRef>
              <c:f>Sheet1!$F$2:$F$8</c:f>
              <c:numCache>
                <c:formatCode>General</c:formatCode>
                <c:ptCount val="7"/>
                <c:pt idx="0">
                  <c:v>22</c:v>
                </c:pt>
                <c:pt idx="1">
                  <c:v>28</c:v>
                </c:pt>
                <c:pt idx="2">
                  <c:v>25</c:v>
                </c:pt>
                <c:pt idx="3">
                  <c:v>19</c:v>
                </c:pt>
                <c:pt idx="4">
                  <c:v>23</c:v>
                </c:pt>
                <c:pt idx="5">
                  <c:v>35</c:v>
                </c:pt>
                <c:pt idx="6">
                  <c:v>35</c:v>
                </c:pt>
              </c:numCache>
            </c:numRef>
          </c:val>
        </c:ser>
        <c:dLbls>
          <c:showLegendKey val="0"/>
          <c:showVal val="0"/>
          <c:showCatName val="0"/>
          <c:showSerName val="0"/>
          <c:showPercent val="0"/>
          <c:showBubbleSize val="0"/>
        </c:dLbls>
        <c:gapWidth val="150"/>
        <c:overlap val="100"/>
        <c:axId val="173721856"/>
        <c:axId val="173731840"/>
      </c:barChart>
      <c:catAx>
        <c:axId val="173721856"/>
        <c:scaling>
          <c:orientation val="minMax"/>
        </c:scaling>
        <c:delete val="0"/>
        <c:axPos val="b"/>
        <c:numFmt formatCode="General" sourceLinked="1"/>
        <c:majorTickMark val="out"/>
        <c:minorTickMark val="none"/>
        <c:tickLblPos val="nextTo"/>
        <c:crossAx val="173731840"/>
        <c:crosses val="autoZero"/>
        <c:auto val="1"/>
        <c:lblAlgn val="ctr"/>
        <c:lblOffset val="100"/>
        <c:noMultiLvlLbl val="0"/>
      </c:catAx>
      <c:valAx>
        <c:axId val="173731840"/>
        <c:scaling>
          <c:orientation val="minMax"/>
        </c:scaling>
        <c:delete val="0"/>
        <c:axPos val="l"/>
        <c:majorGridlines/>
        <c:numFmt formatCode="General" sourceLinked="1"/>
        <c:majorTickMark val="out"/>
        <c:minorTickMark val="none"/>
        <c:tickLblPos val="nextTo"/>
        <c:crossAx val="173721856"/>
        <c:crosses val="autoZero"/>
        <c:crossBetween val="between"/>
      </c:valAx>
    </c:plotArea>
    <c:legend>
      <c:legendPos val="r"/>
      <c:layout/>
      <c:overlay val="0"/>
    </c:legend>
    <c:plotVisOnly val="1"/>
    <c:dispBlanksAs val="gap"/>
    <c:showDLblsOverMax val="0"/>
  </c:chart>
  <c:spPr>
    <a:solidFill>
      <a:schemeClr val="accent1">
        <a:tint val="20000"/>
      </a:schemeClr>
    </a:solidFill>
  </c:spPr>
  <c:txPr>
    <a:bodyPr/>
    <a:lstStyle/>
    <a:p>
      <a:pPr>
        <a:defRPr sz="1800"/>
      </a:pPr>
      <a:endParaRPr lang="cs-CZ"/>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502454554291849E-2"/>
          <c:y val="4.3723134983279233E-2"/>
          <c:w val="0.72184626227277271"/>
          <c:h val="0.87774106064012036"/>
        </c:manualLayout>
      </c:layout>
      <c:barChart>
        <c:barDir val="col"/>
        <c:grouping val="stacked"/>
        <c:varyColors val="0"/>
        <c:ser>
          <c:idx val="0"/>
          <c:order val="0"/>
          <c:tx>
            <c:strRef>
              <c:f>List1!$B$1</c:f>
              <c:strCache>
                <c:ptCount val="1"/>
                <c:pt idx="0">
                  <c:v>komerční</c:v>
                </c:pt>
              </c:strCache>
            </c:strRef>
          </c:tx>
          <c:invertIfNegative val="0"/>
          <c:cat>
            <c:numRef>
              <c:f>List1!$A$2:$A$7</c:f>
              <c:numCache>
                <c:formatCode>General</c:formatCode>
                <c:ptCount val="6"/>
                <c:pt idx="0">
                  <c:v>2010</c:v>
                </c:pt>
                <c:pt idx="1">
                  <c:v>2011</c:v>
                </c:pt>
                <c:pt idx="2">
                  <c:v>2012</c:v>
                </c:pt>
                <c:pt idx="3">
                  <c:v>2013</c:v>
                </c:pt>
                <c:pt idx="4">
                  <c:v>2014</c:v>
                </c:pt>
                <c:pt idx="5">
                  <c:v>2015</c:v>
                </c:pt>
              </c:numCache>
            </c:numRef>
          </c:cat>
          <c:val>
            <c:numRef>
              <c:f>List1!$B$2:$B$7</c:f>
              <c:numCache>
                <c:formatCode>General</c:formatCode>
                <c:ptCount val="6"/>
                <c:pt idx="0">
                  <c:v>335</c:v>
                </c:pt>
                <c:pt idx="1">
                  <c:v>359</c:v>
                </c:pt>
                <c:pt idx="2">
                  <c:v>400</c:v>
                </c:pt>
                <c:pt idx="3">
                  <c:v>401</c:v>
                </c:pt>
                <c:pt idx="4">
                  <c:v>354</c:v>
                </c:pt>
                <c:pt idx="5">
                  <c:v>379</c:v>
                </c:pt>
              </c:numCache>
            </c:numRef>
          </c:val>
        </c:ser>
        <c:ser>
          <c:idx val="1"/>
          <c:order val="1"/>
          <c:tx>
            <c:strRef>
              <c:f>List1!$C$1</c:f>
              <c:strCache>
                <c:ptCount val="1"/>
                <c:pt idx="0">
                  <c:v>nekomerční</c:v>
                </c:pt>
              </c:strCache>
            </c:strRef>
          </c:tx>
          <c:spPr>
            <a:solidFill>
              <a:schemeClr val="accent4"/>
            </a:solidFill>
            <a:ln>
              <a:solidFill>
                <a:schemeClr val="accent5">
                  <a:lumMod val="75000"/>
                </a:schemeClr>
              </a:solidFill>
            </a:ln>
          </c:spPr>
          <c:invertIfNegative val="0"/>
          <c:cat>
            <c:numRef>
              <c:f>List1!$A$2:$A$7</c:f>
              <c:numCache>
                <c:formatCode>General</c:formatCode>
                <c:ptCount val="6"/>
                <c:pt idx="0">
                  <c:v>2010</c:v>
                </c:pt>
                <c:pt idx="1">
                  <c:v>2011</c:v>
                </c:pt>
                <c:pt idx="2">
                  <c:v>2012</c:v>
                </c:pt>
                <c:pt idx="3">
                  <c:v>2013</c:v>
                </c:pt>
                <c:pt idx="4">
                  <c:v>2014</c:v>
                </c:pt>
                <c:pt idx="5">
                  <c:v>2015</c:v>
                </c:pt>
              </c:numCache>
            </c:numRef>
          </c:cat>
          <c:val>
            <c:numRef>
              <c:f>List1!$C$2:$C$7</c:f>
              <c:numCache>
                <c:formatCode>General</c:formatCode>
                <c:ptCount val="6"/>
                <c:pt idx="0">
                  <c:v>16</c:v>
                </c:pt>
                <c:pt idx="1">
                  <c:v>14</c:v>
                </c:pt>
                <c:pt idx="2">
                  <c:v>14</c:v>
                </c:pt>
                <c:pt idx="3">
                  <c:v>12</c:v>
                </c:pt>
                <c:pt idx="4">
                  <c:v>20</c:v>
                </c:pt>
                <c:pt idx="5">
                  <c:v>14</c:v>
                </c:pt>
              </c:numCache>
            </c:numRef>
          </c:val>
        </c:ser>
        <c:dLbls>
          <c:showLegendKey val="0"/>
          <c:showVal val="0"/>
          <c:showCatName val="0"/>
          <c:showSerName val="0"/>
          <c:showPercent val="0"/>
          <c:showBubbleSize val="0"/>
        </c:dLbls>
        <c:gapWidth val="150"/>
        <c:overlap val="100"/>
        <c:axId val="203303552"/>
        <c:axId val="203313536"/>
      </c:barChart>
      <c:catAx>
        <c:axId val="203303552"/>
        <c:scaling>
          <c:orientation val="minMax"/>
        </c:scaling>
        <c:delete val="0"/>
        <c:axPos val="b"/>
        <c:numFmt formatCode="General" sourceLinked="1"/>
        <c:majorTickMark val="out"/>
        <c:minorTickMark val="none"/>
        <c:tickLblPos val="nextTo"/>
        <c:crossAx val="203313536"/>
        <c:crosses val="autoZero"/>
        <c:auto val="1"/>
        <c:lblAlgn val="ctr"/>
        <c:lblOffset val="100"/>
        <c:noMultiLvlLbl val="0"/>
      </c:catAx>
      <c:valAx>
        <c:axId val="203313536"/>
        <c:scaling>
          <c:orientation val="minMax"/>
        </c:scaling>
        <c:delete val="0"/>
        <c:axPos val="l"/>
        <c:majorGridlines/>
        <c:numFmt formatCode="General" sourceLinked="1"/>
        <c:majorTickMark val="out"/>
        <c:minorTickMark val="none"/>
        <c:tickLblPos val="nextTo"/>
        <c:crossAx val="203303552"/>
        <c:crosses val="autoZero"/>
        <c:crossBetween val="between"/>
      </c:valAx>
    </c:plotArea>
    <c:legend>
      <c:legendPos val="r"/>
      <c:layout>
        <c:manualLayout>
          <c:xMode val="edge"/>
          <c:yMode val="edge"/>
          <c:x val="0.12794256221750727"/>
          <c:y val="6.6900404692329628E-3"/>
          <c:w val="0.86023423784244668"/>
          <c:h val="4.1608468998707286E-2"/>
        </c:manualLayout>
      </c:layout>
      <c:overlay val="0"/>
    </c:legend>
    <c:plotVisOnly val="1"/>
    <c:dispBlanksAs val="gap"/>
    <c:showDLblsOverMax val="0"/>
  </c:chart>
  <c:txPr>
    <a:bodyPr/>
    <a:lstStyle/>
    <a:p>
      <a:pPr>
        <a:defRPr sz="1800"/>
      </a:pPr>
      <a:endParaRPr lang="cs-CZ"/>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8120255941430313E-2"/>
          <c:y val="5.4838338186032884E-2"/>
          <c:w val="0.80440991490587765"/>
          <c:h val="0.82893749223372892"/>
        </c:manualLayout>
      </c:layout>
      <c:barChart>
        <c:barDir val="col"/>
        <c:grouping val="clustered"/>
        <c:varyColors val="0"/>
        <c:ser>
          <c:idx val="0"/>
          <c:order val="0"/>
          <c:tx>
            <c:strRef>
              <c:f>Sheet1!$B$1</c:f>
              <c:strCache>
                <c:ptCount val="1"/>
                <c:pt idx="0">
                  <c:v>KH</c:v>
                </c:pt>
              </c:strCache>
            </c:strRef>
          </c:tx>
          <c:invertIfNegative val="0"/>
          <c:cat>
            <c:numRef>
              <c:f>Sheet1!$A$2:$A$10</c:f>
              <c:numCache>
                <c:formatCode>General</c:formatCode>
                <c:ptCount val="9"/>
                <c:pt idx="0">
                  <c:v>2008</c:v>
                </c:pt>
                <c:pt idx="1">
                  <c:v>2009</c:v>
                </c:pt>
                <c:pt idx="2">
                  <c:v>2010</c:v>
                </c:pt>
                <c:pt idx="3">
                  <c:v>2011</c:v>
                </c:pt>
                <c:pt idx="4">
                  <c:v>2012</c:v>
                </c:pt>
                <c:pt idx="5">
                  <c:v>2013</c:v>
                </c:pt>
                <c:pt idx="6">
                  <c:v>2014</c:v>
                </c:pt>
                <c:pt idx="7">
                  <c:v>2015</c:v>
                </c:pt>
                <c:pt idx="8">
                  <c:v>2016</c:v>
                </c:pt>
              </c:numCache>
            </c:numRef>
          </c:cat>
          <c:val>
            <c:numRef>
              <c:f>Sheet1!$B$2:$B$10</c:f>
              <c:numCache>
                <c:formatCode>General</c:formatCode>
                <c:ptCount val="9"/>
                <c:pt idx="0">
                  <c:v>354</c:v>
                </c:pt>
                <c:pt idx="1">
                  <c:v>369</c:v>
                </c:pt>
                <c:pt idx="2">
                  <c:v>351</c:v>
                </c:pt>
                <c:pt idx="3">
                  <c:v>373</c:v>
                </c:pt>
                <c:pt idx="4">
                  <c:v>414</c:v>
                </c:pt>
                <c:pt idx="5">
                  <c:v>413</c:v>
                </c:pt>
                <c:pt idx="6">
                  <c:v>374</c:v>
                </c:pt>
                <c:pt idx="7">
                  <c:v>379</c:v>
                </c:pt>
                <c:pt idx="8">
                  <c:v>123</c:v>
                </c:pt>
              </c:numCache>
            </c:numRef>
          </c:val>
        </c:ser>
        <c:ser>
          <c:idx val="1"/>
          <c:order val="1"/>
          <c:tx>
            <c:strRef>
              <c:f>Sheet1!$C$1</c:f>
              <c:strCache>
                <c:ptCount val="1"/>
                <c:pt idx="0">
                  <c:v>VHP</c:v>
                </c:pt>
              </c:strCache>
            </c:strRef>
          </c:tx>
          <c:spPr>
            <a:solidFill>
              <a:srgbClr val="C00000"/>
            </a:solidFill>
          </c:spPr>
          <c:invertIfNegative val="0"/>
          <c:cat>
            <c:numRef>
              <c:f>Sheet1!$A$2:$A$10</c:f>
              <c:numCache>
                <c:formatCode>General</c:formatCode>
                <c:ptCount val="9"/>
                <c:pt idx="0">
                  <c:v>2008</c:v>
                </c:pt>
                <c:pt idx="1">
                  <c:v>2009</c:v>
                </c:pt>
                <c:pt idx="2">
                  <c:v>2010</c:v>
                </c:pt>
                <c:pt idx="3">
                  <c:v>2011</c:v>
                </c:pt>
                <c:pt idx="4">
                  <c:v>2012</c:v>
                </c:pt>
                <c:pt idx="5">
                  <c:v>2013</c:v>
                </c:pt>
                <c:pt idx="6">
                  <c:v>2014</c:v>
                </c:pt>
                <c:pt idx="7">
                  <c:v>2015</c:v>
                </c:pt>
                <c:pt idx="8">
                  <c:v>2016</c:v>
                </c:pt>
              </c:numCache>
            </c:numRef>
          </c:cat>
          <c:val>
            <c:numRef>
              <c:f>Sheet1!$C$2:$C$10</c:f>
              <c:numCache>
                <c:formatCode>General</c:formatCode>
                <c:ptCount val="9"/>
                <c:pt idx="0">
                  <c:v>0</c:v>
                </c:pt>
                <c:pt idx="1">
                  <c:v>4</c:v>
                </c:pt>
                <c:pt idx="2">
                  <c:v>10</c:v>
                </c:pt>
                <c:pt idx="3">
                  <c:v>30</c:v>
                </c:pt>
                <c:pt idx="4">
                  <c:v>43</c:v>
                </c:pt>
                <c:pt idx="5">
                  <c:v>34</c:v>
                </c:pt>
                <c:pt idx="6">
                  <c:v>53</c:v>
                </c:pt>
                <c:pt idx="7">
                  <c:v>70</c:v>
                </c:pt>
                <c:pt idx="8">
                  <c:v>26</c:v>
                </c:pt>
              </c:numCache>
            </c:numRef>
          </c:val>
        </c:ser>
        <c:ser>
          <c:idx val="2"/>
          <c:order val="2"/>
          <c:tx>
            <c:strRef>
              <c:f>Sheet1!$D$1</c:f>
              <c:strCache>
                <c:ptCount val="1"/>
                <c:pt idx="0">
                  <c:v>Column1</c:v>
                </c:pt>
              </c:strCache>
            </c:strRef>
          </c:tx>
          <c:invertIfNegative val="0"/>
          <c:cat>
            <c:numRef>
              <c:f>Sheet1!$A$2:$A$10</c:f>
              <c:numCache>
                <c:formatCode>General</c:formatCode>
                <c:ptCount val="9"/>
                <c:pt idx="0">
                  <c:v>2008</c:v>
                </c:pt>
                <c:pt idx="1">
                  <c:v>2009</c:v>
                </c:pt>
                <c:pt idx="2">
                  <c:v>2010</c:v>
                </c:pt>
                <c:pt idx="3">
                  <c:v>2011</c:v>
                </c:pt>
                <c:pt idx="4">
                  <c:v>2012</c:v>
                </c:pt>
                <c:pt idx="5">
                  <c:v>2013</c:v>
                </c:pt>
                <c:pt idx="6">
                  <c:v>2014</c:v>
                </c:pt>
                <c:pt idx="7">
                  <c:v>2015</c:v>
                </c:pt>
                <c:pt idx="8">
                  <c:v>2016</c:v>
                </c:pt>
              </c:numCache>
            </c:numRef>
          </c:cat>
          <c:val>
            <c:numRef>
              <c:f>Sheet1!$D$2:$D$10</c:f>
              <c:numCache>
                <c:formatCode>General</c:formatCode>
                <c:ptCount val="9"/>
              </c:numCache>
            </c:numRef>
          </c:val>
        </c:ser>
        <c:dLbls>
          <c:showLegendKey val="0"/>
          <c:showVal val="0"/>
          <c:showCatName val="0"/>
          <c:showSerName val="0"/>
          <c:showPercent val="0"/>
          <c:showBubbleSize val="0"/>
        </c:dLbls>
        <c:gapWidth val="150"/>
        <c:axId val="211920768"/>
        <c:axId val="211922304"/>
      </c:barChart>
      <c:catAx>
        <c:axId val="211920768"/>
        <c:scaling>
          <c:orientation val="minMax"/>
        </c:scaling>
        <c:delete val="0"/>
        <c:axPos val="b"/>
        <c:numFmt formatCode="General" sourceLinked="1"/>
        <c:majorTickMark val="out"/>
        <c:minorTickMark val="none"/>
        <c:tickLblPos val="nextTo"/>
        <c:crossAx val="211922304"/>
        <c:crosses val="autoZero"/>
        <c:auto val="1"/>
        <c:lblAlgn val="ctr"/>
        <c:lblOffset val="100"/>
        <c:noMultiLvlLbl val="0"/>
      </c:catAx>
      <c:valAx>
        <c:axId val="211922304"/>
        <c:scaling>
          <c:orientation val="minMax"/>
        </c:scaling>
        <c:delete val="0"/>
        <c:axPos val="l"/>
        <c:majorGridlines/>
        <c:numFmt formatCode="General" sourceLinked="1"/>
        <c:majorTickMark val="out"/>
        <c:minorTickMark val="none"/>
        <c:tickLblPos val="nextTo"/>
        <c:crossAx val="211920768"/>
        <c:crosses val="autoZero"/>
        <c:crossBetween val="between"/>
      </c:valAx>
    </c:plotArea>
    <c:legend>
      <c:legendPos val="r"/>
      <c:legendEntry>
        <c:idx val="2"/>
        <c:delete val="1"/>
      </c:legendEntry>
      <c:layout/>
      <c:overlay val="0"/>
    </c:legend>
    <c:plotVisOnly val="1"/>
    <c:dispBlanksAs val="gap"/>
    <c:showDLblsOverMax val="0"/>
  </c:chart>
  <c:spPr>
    <a:solidFill>
      <a:schemeClr val="accent1">
        <a:tint val="20000"/>
      </a:schemeClr>
    </a:solidFill>
  </c:spPr>
  <c:txPr>
    <a:bodyPr/>
    <a:lstStyle/>
    <a:p>
      <a:pPr>
        <a:defRPr sz="1800"/>
      </a:pPr>
      <a:endParaRPr lang="cs-CZ"/>
    </a:p>
  </c:txPr>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0588AB-CCE3-4178-8BCD-8A4FEFE9AC77}"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cs-CZ"/>
        </a:p>
      </dgm:t>
    </dgm:pt>
    <dgm:pt modelId="{A50DBD7D-CF6F-4EA6-9948-2634A3AEBAC7}">
      <dgm:prSet phldrT="[Text]"/>
      <dgm:spPr/>
      <dgm:t>
        <a:bodyPr/>
        <a:lstStyle/>
        <a:p>
          <a:r>
            <a:rPr lang="cs-CZ" b="1" u="sng" dirty="0" smtClean="0"/>
            <a:t>OHLÁŠENÍ KH </a:t>
          </a:r>
          <a:endParaRPr lang="cs-CZ" u="none" dirty="0" smtClean="0"/>
        </a:p>
        <a:p>
          <a:r>
            <a:rPr lang="cs-CZ" u="none" dirty="0" smtClean="0"/>
            <a:t>- SÚKL nesmí do 60/30 dnů vyslovit nesouhlas s provedením KH</a:t>
          </a:r>
          <a:r>
            <a:rPr lang="cs-CZ" dirty="0" smtClean="0"/>
            <a:t> </a:t>
          </a:r>
          <a:endParaRPr lang="cs-CZ" b="1" u="sng" dirty="0"/>
        </a:p>
      </dgm:t>
    </dgm:pt>
    <dgm:pt modelId="{8ADCB3C8-908B-40F1-849B-47613A3BC4B7}" type="parTrans" cxnId="{988F1C6C-4ACD-4518-A21D-70C6BF80C1ED}">
      <dgm:prSet/>
      <dgm:spPr/>
      <dgm:t>
        <a:bodyPr/>
        <a:lstStyle/>
        <a:p>
          <a:endParaRPr lang="cs-CZ"/>
        </a:p>
      </dgm:t>
    </dgm:pt>
    <dgm:pt modelId="{29774D54-E885-4627-ACC0-51CDFEDB5ED4}" type="sibTrans" cxnId="{988F1C6C-4ACD-4518-A21D-70C6BF80C1ED}">
      <dgm:prSet/>
      <dgm:spPr/>
      <dgm:t>
        <a:bodyPr/>
        <a:lstStyle/>
        <a:p>
          <a:endParaRPr lang="cs-CZ"/>
        </a:p>
      </dgm:t>
    </dgm:pt>
    <dgm:pt modelId="{5B53880B-1E61-43C8-80A4-01D73B2919FD}">
      <dgm:prSet phldrT="[Text]"/>
      <dgm:spPr/>
      <dgm:t>
        <a:bodyPr/>
        <a:lstStyle/>
        <a:p>
          <a:r>
            <a:rPr lang="cs-CZ" b="1" u="sng" dirty="0" smtClean="0"/>
            <a:t>OHLÁŠENÍ KH / BE</a:t>
          </a:r>
        </a:p>
        <a:p>
          <a:r>
            <a:rPr lang="cs-CZ" b="1" u="none" dirty="0" smtClean="0"/>
            <a:t>- </a:t>
          </a:r>
          <a:r>
            <a:rPr lang="cs-CZ" u="none" dirty="0" smtClean="0"/>
            <a:t>SÚKL nesmí do 60/30 dnů vyslovit nesouhlas s provedením KH</a:t>
          </a:r>
          <a:r>
            <a:rPr lang="cs-CZ" dirty="0" smtClean="0"/>
            <a:t> </a:t>
          </a:r>
          <a:endParaRPr lang="cs-CZ" dirty="0"/>
        </a:p>
      </dgm:t>
    </dgm:pt>
    <dgm:pt modelId="{E27E4EAE-6C15-4129-83E3-09E34807E637}" type="parTrans" cxnId="{290B99DD-0265-439E-9C10-9C4FAA0FF681}">
      <dgm:prSet/>
      <dgm:spPr/>
      <dgm:t>
        <a:bodyPr/>
        <a:lstStyle/>
        <a:p>
          <a:endParaRPr lang="cs-CZ"/>
        </a:p>
      </dgm:t>
    </dgm:pt>
    <dgm:pt modelId="{BA16A150-501A-4DD3-9CBA-A5D0FFDC7741}" type="sibTrans" cxnId="{290B99DD-0265-439E-9C10-9C4FAA0FF681}">
      <dgm:prSet/>
      <dgm:spPr/>
      <dgm:t>
        <a:bodyPr/>
        <a:lstStyle/>
        <a:p>
          <a:endParaRPr lang="cs-CZ"/>
        </a:p>
      </dgm:t>
    </dgm:pt>
    <dgm:pt modelId="{19DC1936-9AF1-4F51-B5FC-9D15585493BE}">
      <dgm:prSet phldrT="[Text]"/>
      <dgm:spPr/>
      <dgm:t>
        <a:bodyPr/>
        <a:lstStyle/>
        <a:p>
          <a:pPr defTabSz="1066800">
            <a:lnSpc>
              <a:spcPct val="90000"/>
            </a:lnSpc>
            <a:spcBef>
              <a:spcPct val="0"/>
            </a:spcBef>
            <a:spcAft>
              <a:spcPct val="35000"/>
            </a:spcAft>
          </a:pPr>
          <a:r>
            <a:rPr lang="cs-CZ" b="1" u="sng" dirty="0" smtClean="0"/>
            <a:t>POVOLENÍ KH </a:t>
          </a:r>
        </a:p>
        <a:p>
          <a:pPr defTabSz="1066800">
            <a:lnSpc>
              <a:spcPct val="90000"/>
            </a:lnSpc>
            <a:spcBef>
              <a:spcPct val="0"/>
            </a:spcBef>
            <a:spcAft>
              <a:spcPct val="35000"/>
            </a:spcAft>
          </a:pPr>
          <a:r>
            <a:rPr lang="cs-CZ" dirty="0" smtClean="0"/>
            <a:t> - písemné schválení SÚKL</a:t>
          </a:r>
          <a:endParaRPr lang="cs-CZ" b="1" u="sng" dirty="0"/>
        </a:p>
      </dgm:t>
    </dgm:pt>
    <dgm:pt modelId="{34F48C09-47D1-4662-82F4-0E8AB83C1897}" type="sibTrans" cxnId="{2C5DEC82-8045-488A-8519-045A836D7421}">
      <dgm:prSet/>
      <dgm:spPr/>
      <dgm:t>
        <a:bodyPr/>
        <a:lstStyle/>
        <a:p>
          <a:endParaRPr lang="cs-CZ"/>
        </a:p>
      </dgm:t>
    </dgm:pt>
    <dgm:pt modelId="{F3CE4228-C10E-48D7-8B07-8501B42B6D2B}" type="parTrans" cxnId="{2C5DEC82-8045-488A-8519-045A836D7421}">
      <dgm:prSet/>
      <dgm:spPr/>
      <dgm:t>
        <a:bodyPr/>
        <a:lstStyle/>
        <a:p>
          <a:endParaRPr lang="cs-CZ"/>
        </a:p>
      </dgm:t>
    </dgm:pt>
    <dgm:pt modelId="{44D5083C-9F7C-4DFB-80EC-CB5AF92B741F}" type="pres">
      <dgm:prSet presAssocID="{D10588AB-CCE3-4178-8BCD-8A4FEFE9AC77}" presName="linear" presStyleCnt="0">
        <dgm:presLayoutVars>
          <dgm:dir/>
          <dgm:resizeHandles val="exact"/>
        </dgm:presLayoutVars>
      </dgm:prSet>
      <dgm:spPr/>
      <dgm:t>
        <a:bodyPr/>
        <a:lstStyle/>
        <a:p>
          <a:endParaRPr lang="cs-CZ"/>
        </a:p>
      </dgm:t>
    </dgm:pt>
    <dgm:pt modelId="{BFABBCA7-B626-421C-AAFD-732A50349225}" type="pres">
      <dgm:prSet presAssocID="{19DC1936-9AF1-4F51-B5FC-9D15585493BE}" presName="comp" presStyleCnt="0"/>
      <dgm:spPr/>
    </dgm:pt>
    <dgm:pt modelId="{7336967C-39C0-407E-B1AF-DD464D01C6B3}" type="pres">
      <dgm:prSet presAssocID="{19DC1936-9AF1-4F51-B5FC-9D15585493BE}" presName="box" presStyleLbl="node1" presStyleIdx="0" presStyleCnt="3"/>
      <dgm:spPr/>
      <dgm:t>
        <a:bodyPr/>
        <a:lstStyle/>
        <a:p>
          <a:endParaRPr lang="cs-CZ"/>
        </a:p>
      </dgm:t>
    </dgm:pt>
    <dgm:pt modelId="{E1B335E0-C87D-4B7B-A6A9-6EAD06EBDED5}" type="pres">
      <dgm:prSet presAssocID="{19DC1936-9AF1-4F51-B5FC-9D15585493BE}" presName="img" presStyleLbl="fgImgPlace1" presStyleIdx="0" presStyleCnt="3" custScaleX="93669" custScaleY="42177"/>
      <dgm:spPr/>
    </dgm:pt>
    <dgm:pt modelId="{32863FCC-288D-4C86-8C49-6355339F7277}" type="pres">
      <dgm:prSet presAssocID="{19DC1936-9AF1-4F51-B5FC-9D15585493BE}" presName="text" presStyleLbl="node1" presStyleIdx="0" presStyleCnt="3">
        <dgm:presLayoutVars>
          <dgm:bulletEnabled val="1"/>
        </dgm:presLayoutVars>
      </dgm:prSet>
      <dgm:spPr/>
      <dgm:t>
        <a:bodyPr/>
        <a:lstStyle/>
        <a:p>
          <a:endParaRPr lang="cs-CZ"/>
        </a:p>
      </dgm:t>
    </dgm:pt>
    <dgm:pt modelId="{988AA993-804A-4A66-96CB-9BD9FAB110E7}" type="pres">
      <dgm:prSet presAssocID="{34F48C09-47D1-4662-82F4-0E8AB83C1897}" presName="spacer" presStyleCnt="0"/>
      <dgm:spPr/>
    </dgm:pt>
    <dgm:pt modelId="{3299B46B-51E6-43DB-8FEC-2B17ADC3DD99}" type="pres">
      <dgm:prSet presAssocID="{A50DBD7D-CF6F-4EA6-9948-2634A3AEBAC7}" presName="comp" presStyleCnt="0"/>
      <dgm:spPr/>
    </dgm:pt>
    <dgm:pt modelId="{CE0C6D22-EF2A-4110-BA90-2EDF18E18152}" type="pres">
      <dgm:prSet presAssocID="{A50DBD7D-CF6F-4EA6-9948-2634A3AEBAC7}" presName="box" presStyleLbl="node1" presStyleIdx="1" presStyleCnt="3"/>
      <dgm:spPr/>
      <dgm:t>
        <a:bodyPr/>
        <a:lstStyle/>
        <a:p>
          <a:endParaRPr lang="cs-CZ"/>
        </a:p>
      </dgm:t>
    </dgm:pt>
    <dgm:pt modelId="{078AFB08-6C82-4DB8-819B-009A60A5C851}" type="pres">
      <dgm:prSet presAssocID="{A50DBD7D-CF6F-4EA6-9948-2634A3AEBAC7}" presName="img" presStyleLbl="fgImgPlace1" presStyleIdx="1" presStyleCnt="3" custScaleY="68939"/>
      <dgm:spPr/>
      <dgm:t>
        <a:bodyPr/>
        <a:lstStyle/>
        <a:p>
          <a:endParaRPr lang="cs-CZ"/>
        </a:p>
      </dgm:t>
    </dgm:pt>
    <dgm:pt modelId="{B9933A1D-D5D3-4295-BEC9-D3E6DED8EF44}" type="pres">
      <dgm:prSet presAssocID="{A50DBD7D-CF6F-4EA6-9948-2634A3AEBAC7}" presName="text" presStyleLbl="node1" presStyleIdx="1" presStyleCnt="3">
        <dgm:presLayoutVars>
          <dgm:bulletEnabled val="1"/>
        </dgm:presLayoutVars>
      </dgm:prSet>
      <dgm:spPr/>
      <dgm:t>
        <a:bodyPr/>
        <a:lstStyle/>
        <a:p>
          <a:endParaRPr lang="cs-CZ"/>
        </a:p>
      </dgm:t>
    </dgm:pt>
    <dgm:pt modelId="{0320FD41-2824-4880-AD1E-3620F9030335}" type="pres">
      <dgm:prSet presAssocID="{29774D54-E885-4627-ACC0-51CDFEDB5ED4}" presName="spacer" presStyleCnt="0"/>
      <dgm:spPr/>
    </dgm:pt>
    <dgm:pt modelId="{80F6650B-DE26-49C4-B743-91E8CDA31372}" type="pres">
      <dgm:prSet presAssocID="{5B53880B-1E61-43C8-80A4-01D73B2919FD}" presName="comp" presStyleCnt="0"/>
      <dgm:spPr/>
    </dgm:pt>
    <dgm:pt modelId="{22D5E06A-B448-4E52-BC14-C99EA8BC4E98}" type="pres">
      <dgm:prSet presAssocID="{5B53880B-1E61-43C8-80A4-01D73B2919FD}" presName="box" presStyleLbl="node1" presStyleIdx="2" presStyleCnt="3"/>
      <dgm:spPr/>
      <dgm:t>
        <a:bodyPr/>
        <a:lstStyle/>
        <a:p>
          <a:endParaRPr lang="cs-CZ"/>
        </a:p>
      </dgm:t>
    </dgm:pt>
    <dgm:pt modelId="{15E249C3-4827-4C9D-90DB-48E41D080CF8}" type="pres">
      <dgm:prSet presAssocID="{5B53880B-1E61-43C8-80A4-01D73B2919FD}" presName="img" presStyleLbl="fgImgPlace1" presStyleIdx="2" presStyleCnt="3" custScaleY="68163"/>
      <dgm:spPr/>
      <dgm:t>
        <a:bodyPr/>
        <a:lstStyle/>
        <a:p>
          <a:endParaRPr lang="cs-CZ"/>
        </a:p>
      </dgm:t>
    </dgm:pt>
    <dgm:pt modelId="{3E8731B8-238F-4287-8B3F-B58D4C6AE75B}" type="pres">
      <dgm:prSet presAssocID="{5B53880B-1E61-43C8-80A4-01D73B2919FD}" presName="text" presStyleLbl="node1" presStyleIdx="2" presStyleCnt="3">
        <dgm:presLayoutVars>
          <dgm:bulletEnabled val="1"/>
        </dgm:presLayoutVars>
      </dgm:prSet>
      <dgm:spPr/>
      <dgm:t>
        <a:bodyPr/>
        <a:lstStyle/>
        <a:p>
          <a:endParaRPr lang="cs-CZ"/>
        </a:p>
      </dgm:t>
    </dgm:pt>
  </dgm:ptLst>
  <dgm:cxnLst>
    <dgm:cxn modelId="{290B99DD-0265-439E-9C10-9C4FAA0FF681}" srcId="{D10588AB-CCE3-4178-8BCD-8A4FEFE9AC77}" destId="{5B53880B-1E61-43C8-80A4-01D73B2919FD}" srcOrd="2" destOrd="0" parTransId="{E27E4EAE-6C15-4129-83E3-09E34807E637}" sibTransId="{BA16A150-501A-4DD3-9CBA-A5D0FFDC7741}"/>
    <dgm:cxn modelId="{3B1CCE93-55C5-48BE-BD55-B14D684C6F25}" type="presOf" srcId="{D10588AB-CCE3-4178-8BCD-8A4FEFE9AC77}" destId="{44D5083C-9F7C-4DFB-80EC-CB5AF92B741F}" srcOrd="0" destOrd="0" presId="urn:microsoft.com/office/officeart/2005/8/layout/vList4#1"/>
    <dgm:cxn modelId="{988F1C6C-4ACD-4518-A21D-70C6BF80C1ED}" srcId="{D10588AB-CCE3-4178-8BCD-8A4FEFE9AC77}" destId="{A50DBD7D-CF6F-4EA6-9948-2634A3AEBAC7}" srcOrd="1" destOrd="0" parTransId="{8ADCB3C8-908B-40F1-849B-47613A3BC4B7}" sibTransId="{29774D54-E885-4627-ACC0-51CDFEDB5ED4}"/>
    <dgm:cxn modelId="{7C7D426A-00A0-4221-9089-5C71F64ABB64}" type="presOf" srcId="{A50DBD7D-CF6F-4EA6-9948-2634A3AEBAC7}" destId="{CE0C6D22-EF2A-4110-BA90-2EDF18E18152}" srcOrd="0" destOrd="0" presId="urn:microsoft.com/office/officeart/2005/8/layout/vList4#1"/>
    <dgm:cxn modelId="{2C5DEC82-8045-488A-8519-045A836D7421}" srcId="{D10588AB-CCE3-4178-8BCD-8A4FEFE9AC77}" destId="{19DC1936-9AF1-4F51-B5FC-9D15585493BE}" srcOrd="0" destOrd="0" parTransId="{F3CE4228-C10E-48D7-8B07-8501B42B6D2B}" sibTransId="{34F48C09-47D1-4662-82F4-0E8AB83C1897}"/>
    <dgm:cxn modelId="{4E60CD44-C675-476A-B752-A2B8B6C89923}" type="presOf" srcId="{19DC1936-9AF1-4F51-B5FC-9D15585493BE}" destId="{32863FCC-288D-4C86-8C49-6355339F7277}" srcOrd="1" destOrd="0" presId="urn:microsoft.com/office/officeart/2005/8/layout/vList4#1"/>
    <dgm:cxn modelId="{4CD16D68-2590-424E-93B5-C5C7F0F24C99}" type="presOf" srcId="{A50DBD7D-CF6F-4EA6-9948-2634A3AEBAC7}" destId="{B9933A1D-D5D3-4295-BEC9-D3E6DED8EF44}" srcOrd="1" destOrd="0" presId="urn:microsoft.com/office/officeart/2005/8/layout/vList4#1"/>
    <dgm:cxn modelId="{A73CD0E5-6C76-4A48-A457-00664C3916CF}" type="presOf" srcId="{19DC1936-9AF1-4F51-B5FC-9D15585493BE}" destId="{7336967C-39C0-407E-B1AF-DD464D01C6B3}" srcOrd="0" destOrd="0" presId="urn:microsoft.com/office/officeart/2005/8/layout/vList4#1"/>
    <dgm:cxn modelId="{96854899-162F-472E-AB6B-68212E341E2C}" type="presOf" srcId="{5B53880B-1E61-43C8-80A4-01D73B2919FD}" destId="{22D5E06A-B448-4E52-BC14-C99EA8BC4E98}" srcOrd="0" destOrd="0" presId="urn:microsoft.com/office/officeart/2005/8/layout/vList4#1"/>
    <dgm:cxn modelId="{2D270285-6A7A-4218-963B-086B05E2F41F}" type="presOf" srcId="{5B53880B-1E61-43C8-80A4-01D73B2919FD}" destId="{3E8731B8-238F-4287-8B3F-B58D4C6AE75B}" srcOrd="1" destOrd="0" presId="urn:microsoft.com/office/officeart/2005/8/layout/vList4#1"/>
    <dgm:cxn modelId="{B8CF0F5C-46FB-4564-8EDB-86510CD03E21}" type="presParOf" srcId="{44D5083C-9F7C-4DFB-80EC-CB5AF92B741F}" destId="{BFABBCA7-B626-421C-AAFD-732A50349225}" srcOrd="0" destOrd="0" presId="urn:microsoft.com/office/officeart/2005/8/layout/vList4#1"/>
    <dgm:cxn modelId="{0CA28D23-C198-4D90-8ED8-4647CB972A54}" type="presParOf" srcId="{BFABBCA7-B626-421C-AAFD-732A50349225}" destId="{7336967C-39C0-407E-B1AF-DD464D01C6B3}" srcOrd="0" destOrd="0" presId="urn:microsoft.com/office/officeart/2005/8/layout/vList4#1"/>
    <dgm:cxn modelId="{8F4DFD69-D164-4191-A219-6BC17427F65B}" type="presParOf" srcId="{BFABBCA7-B626-421C-AAFD-732A50349225}" destId="{E1B335E0-C87D-4B7B-A6A9-6EAD06EBDED5}" srcOrd="1" destOrd="0" presId="urn:microsoft.com/office/officeart/2005/8/layout/vList4#1"/>
    <dgm:cxn modelId="{A50E58EA-F92E-400A-A153-7E8CD5E914C3}" type="presParOf" srcId="{BFABBCA7-B626-421C-AAFD-732A50349225}" destId="{32863FCC-288D-4C86-8C49-6355339F7277}" srcOrd="2" destOrd="0" presId="urn:microsoft.com/office/officeart/2005/8/layout/vList4#1"/>
    <dgm:cxn modelId="{A4BE7143-8C55-4A7B-BD04-DF0E1F4A521A}" type="presParOf" srcId="{44D5083C-9F7C-4DFB-80EC-CB5AF92B741F}" destId="{988AA993-804A-4A66-96CB-9BD9FAB110E7}" srcOrd="1" destOrd="0" presId="urn:microsoft.com/office/officeart/2005/8/layout/vList4#1"/>
    <dgm:cxn modelId="{7BAE5C76-F616-41A9-B7CE-220A06B6EC34}" type="presParOf" srcId="{44D5083C-9F7C-4DFB-80EC-CB5AF92B741F}" destId="{3299B46B-51E6-43DB-8FEC-2B17ADC3DD99}" srcOrd="2" destOrd="0" presId="urn:microsoft.com/office/officeart/2005/8/layout/vList4#1"/>
    <dgm:cxn modelId="{8D8E4DF3-A945-4A1C-8EA3-B830294E7BFB}" type="presParOf" srcId="{3299B46B-51E6-43DB-8FEC-2B17ADC3DD99}" destId="{CE0C6D22-EF2A-4110-BA90-2EDF18E18152}" srcOrd="0" destOrd="0" presId="urn:microsoft.com/office/officeart/2005/8/layout/vList4#1"/>
    <dgm:cxn modelId="{60961D35-1D90-4D4A-BE94-2013D80003D1}" type="presParOf" srcId="{3299B46B-51E6-43DB-8FEC-2B17ADC3DD99}" destId="{078AFB08-6C82-4DB8-819B-009A60A5C851}" srcOrd="1" destOrd="0" presId="urn:microsoft.com/office/officeart/2005/8/layout/vList4#1"/>
    <dgm:cxn modelId="{4FFC0DEA-9149-405D-B9EB-1F4A25E066E8}" type="presParOf" srcId="{3299B46B-51E6-43DB-8FEC-2B17ADC3DD99}" destId="{B9933A1D-D5D3-4295-BEC9-D3E6DED8EF44}" srcOrd="2" destOrd="0" presId="urn:microsoft.com/office/officeart/2005/8/layout/vList4#1"/>
    <dgm:cxn modelId="{BCA041DC-28A9-4447-9876-831939F52169}" type="presParOf" srcId="{44D5083C-9F7C-4DFB-80EC-CB5AF92B741F}" destId="{0320FD41-2824-4880-AD1E-3620F9030335}" srcOrd="3" destOrd="0" presId="urn:microsoft.com/office/officeart/2005/8/layout/vList4#1"/>
    <dgm:cxn modelId="{E88C7A6A-AEE2-42E1-BF0A-8A994FBF57D7}" type="presParOf" srcId="{44D5083C-9F7C-4DFB-80EC-CB5AF92B741F}" destId="{80F6650B-DE26-49C4-B743-91E8CDA31372}" srcOrd="4" destOrd="0" presId="urn:microsoft.com/office/officeart/2005/8/layout/vList4#1"/>
    <dgm:cxn modelId="{89B2274C-6137-49D2-9166-C9BD14500540}" type="presParOf" srcId="{80F6650B-DE26-49C4-B743-91E8CDA31372}" destId="{22D5E06A-B448-4E52-BC14-C99EA8BC4E98}" srcOrd="0" destOrd="0" presId="urn:microsoft.com/office/officeart/2005/8/layout/vList4#1"/>
    <dgm:cxn modelId="{88D0A7AC-0B5F-4141-A8BF-483FFDEBD075}" type="presParOf" srcId="{80F6650B-DE26-49C4-B743-91E8CDA31372}" destId="{15E249C3-4827-4C9D-90DB-48E41D080CF8}" srcOrd="1" destOrd="0" presId="urn:microsoft.com/office/officeart/2005/8/layout/vList4#1"/>
    <dgm:cxn modelId="{606686D4-642A-43E4-971D-5DC9399409E0}" type="presParOf" srcId="{80F6650B-DE26-49C4-B743-91E8CDA31372}" destId="{3E8731B8-238F-4287-8B3F-B58D4C6AE75B}"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20FC74-8F72-4A67-B66C-D75B33B9A2FE}"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cs-CZ"/>
        </a:p>
      </dgm:t>
    </dgm:pt>
    <dgm:pt modelId="{9B663B3B-20DD-4813-BA6A-730EF6231858}">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b="1" u="sng" dirty="0" smtClean="0">
              <a:solidFill>
                <a:schemeClr val="accent1">
                  <a:lumMod val="50000"/>
                </a:schemeClr>
              </a:solidFill>
            </a:rPr>
            <a:t>POVOLENÍ KH</a:t>
          </a:r>
          <a:endParaRPr lang="cs-CZ" b="1" u="sng" dirty="0">
            <a:solidFill>
              <a:schemeClr val="accent1">
                <a:lumMod val="50000"/>
              </a:schemeClr>
            </a:solidFill>
          </a:endParaRPr>
        </a:p>
      </dgm:t>
    </dgm:pt>
    <dgm:pt modelId="{2F28DB93-FA45-4C7D-8D4D-431566227982}" type="parTrans" cxnId="{CFB588E7-51F5-412C-B8BD-017F27BB6EA4}">
      <dgm:prSet/>
      <dgm:spPr/>
      <dgm:t>
        <a:bodyPr/>
        <a:lstStyle/>
        <a:p>
          <a:endParaRPr lang="cs-CZ"/>
        </a:p>
      </dgm:t>
    </dgm:pt>
    <dgm:pt modelId="{6F1E06E8-F71F-412C-BF2F-34AE4528A8DF}" type="sibTrans" cxnId="{CFB588E7-51F5-412C-B8BD-017F27BB6EA4}">
      <dgm:prSet/>
      <dgm:spPr/>
      <dgm:t>
        <a:bodyPr/>
        <a:lstStyle/>
        <a:p>
          <a:endParaRPr lang="cs-CZ"/>
        </a:p>
      </dgm:t>
    </dgm:pt>
    <dgm:pt modelId="{61C9664A-A676-47F7-884F-0A22FBB0EA58}">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b="1" u="sng" dirty="0" smtClean="0">
              <a:solidFill>
                <a:schemeClr val="accent1">
                  <a:lumMod val="50000"/>
                </a:schemeClr>
              </a:solidFill>
            </a:rPr>
            <a:t>NÍZKOINTERVENČNÍ KH</a:t>
          </a:r>
          <a:endParaRPr lang="cs-CZ" b="1" u="sng" dirty="0">
            <a:solidFill>
              <a:schemeClr val="accent1">
                <a:lumMod val="50000"/>
              </a:schemeClr>
            </a:solidFill>
          </a:endParaRPr>
        </a:p>
      </dgm:t>
    </dgm:pt>
    <dgm:pt modelId="{276FFEC0-9F40-430A-8438-84BD00F83184}" type="parTrans" cxnId="{3D23511D-77AD-4CBE-8232-A36F5F162DC3}">
      <dgm:prSet/>
      <dgm:spPr/>
      <dgm:t>
        <a:bodyPr/>
        <a:lstStyle/>
        <a:p>
          <a:endParaRPr lang="cs-CZ"/>
        </a:p>
      </dgm:t>
    </dgm:pt>
    <dgm:pt modelId="{4C01B429-9F32-4D9B-8188-07EA6E76D024}" type="sibTrans" cxnId="{3D23511D-77AD-4CBE-8232-A36F5F162DC3}">
      <dgm:prSet/>
      <dgm:spPr/>
      <dgm:t>
        <a:bodyPr/>
        <a:lstStyle/>
        <a:p>
          <a:endParaRPr lang="cs-CZ"/>
        </a:p>
      </dgm:t>
    </dgm:pt>
    <dgm:pt modelId="{119BBA38-8F2B-4497-BD77-A03DC29FA3C2}">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dirty="0" smtClean="0">
              <a:solidFill>
                <a:schemeClr val="tx1">
                  <a:lumMod val="75000"/>
                </a:schemeClr>
              </a:solidFill>
            </a:rPr>
            <a:t>LP </a:t>
          </a:r>
          <a:r>
            <a:rPr lang="cs-CZ" dirty="0" err="1" smtClean="0">
              <a:solidFill>
                <a:schemeClr val="tx1">
                  <a:lumMod val="75000"/>
                </a:schemeClr>
              </a:solidFill>
            </a:rPr>
            <a:t>reg</a:t>
          </a:r>
          <a:r>
            <a:rPr lang="cs-CZ" dirty="0" smtClean="0">
              <a:solidFill>
                <a:schemeClr val="tx1">
                  <a:lumMod val="75000"/>
                </a:schemeClr>
              </a:solidFill>
            </a:rPr>
            <a:t>. v EU + použity dle </a:t>
          </a:r>
          <a:r>
            <a:rPr lang="cs-CZ" dirty="0" err="1" smtClean="0">
              <a:solidFill>
                <a:schemeClr val="tx1">
                  <a:lumMod val="75000"/>
                </a:schemeClr>
              </a:solidFill>
            </a:rPr>
            <a:t>SmPC</a:t>
          </a:r>
          <a:r>
            <a:rPr lang="cs-CZ" dirty="0" smtClean="0">
              <a:solidFill>
                <a:schemeClr val="tx1">
                  <a:lumMod val="75000"/>
                </a:schemeClr>
              </a:solidFill>
            </a:rPr>
            <a:t> či běžné klinické praxe (doloženo)</a:t>
          </a:r>
          <a:endParaRPr lang="cs-CZ" dirty="0">
            <a:solidFill>
              <a:schemeClr val="tx1">
                <a:lumMod val="75000"/>
              </a:schemeClr>
            </a:solidFill>
          </a:endParaRPr>
        </a:p>
      </dgm:t>
    </dgm:pt>
    <dgm:pt modelId="{3B1628D2-016B-4881-A9B2-E9044997513C}" type="parTrans" cxnId="{0B20FDA4-D615-4761-8946-FC0F081C1545}">
      <dgm:prSet/>
      <dgm:spPr/>
      <dgm:t>
        <a:bodyPr/>
        <a:lstStyle/>
        <a:p>
          <a:endParaRPr lang="cs-CZ"/>
        </a:p>
      </dgm:t>
    </dgm:pt>
    <dgm:pt modelId="{351ABA9D-54D9-4FC2-9C16-CFDE9D3F538F}" type="sibTrans" cxnId="{0B20FDA4-D615-4761-8946-FC0F081C1545}">
      <dgm:prSet/>
      <dgm:spPr/>
      <dgm:t>
        <a:bodyPr/>
        <a:lstStyle/>
        <a:p>
          <a:endParaRPr lang="cs-CZ"/>
        </a:p>
      </dgm:t>
    </dgm:pt>
    <dgm:pt modelId="{14DE100C-7456-4F12-8D51-A26B4E77B1E2}">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b="1" u="sng" dirty="0" smtClean="0">
              <a:solidFill>
                <a:schemeClr val="accent1">
                  <a:lumMod val="50000"/>
                </a:schemeClr>
              </a:solidFill>
            </a:rPr>
            <a:t>KLASTROVÁ KH</a:t>
          </a:r>
          <a:endParaRPr lang="cs-CZ" b="1" u="sng" dirty="0">
            <a:solidFill>
              <a:schemeClr val="accent1">
                <a:lumMod val="50000"/>
              </a:schemeClr>
            </a:solidFill>
          </a:endParaRPr>
        </a:p>
      </dgm:t>
    </dgm:pt>
    <dgm:pt modelId="{8C9D7DC3-C1B6-463C-9CBC-38A35BB3721A}" type="parTrans" cxnId="{5541AA45-1F6F-4979-BEC4-91C023867B3F}">
      <dgm:prSet/>
      <dgm:spPr/>
      <dgm:t>
        <a:bodyPr/>
        <a:lstStyle/>
        <a:p>
          <a:endParaRPr lang="cs-CZ"/>
        </a:p>
      </dgm:t>
    </dgm:pt>
    <dgm:pt modelId="{85955A46-D7B8-4879-9A24-9B0488E2F57D}" type="sibTrans" cxnId="{5541AA45-1F6F-4979-BEC4-91C023867B3F}">
      <dgm:prSet/>
      <dgm:spPr/>
      <dgm:t>
        <a:bodyPr/>
        <a:lstStyle/>
        <a:p>
          <a:endParaRPr lang="cs-CZ"/>
        </a:p>
      </dgm:t>
    </dgm:pt>
    <dgm:pt modelId="{0D2BCFF4-74CA-4328-BB1A-1E0FCE028A2E}">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dirty="0" smtClean="0">
              <a:solidFill>
                <a:schemeClr val="tx1">
                  <a:lumMod val="75000"/>
                </a:schemeClr>
              </a:solidFill>
            </a:rPr>
            <a:t>LP </a:t>
          </a:r>
          <a:r>
            <a:rPr lang="cs-CZ" dirty="0" err="1" smtClean="0">
              <a:solidFill>
                <a:schemeClr val="tx1">
                  <a:lumMod val="75000"/>
                </a:schemeClr>
              </a:solidFill>
            </a:rPr>
            <a:t>reg</a:t>
          </a:r>
          <a:r>
            <a:rPr lang="cs-CZ" dirty="0" smtClean="0">
              <a:solidFill>
                <a:schemeClr val="tx1">
                  <a:lumMod val="75000"/>
                </a:schemeClr>
              </a:solidFill>
            </a:rPr>
            <a:t>. v ČR + použity dle </a:t>
          </a:r>
          <a:r>
            <a:rPr lang="cs-CZ" dirty="0" err="1" smtClean="0">
              <a:solidFill>
                <a:schemeClr val="tx1">
                  <a:lumMod val="75000"/>
                </a:schemeClr>
              </a:solidFill>
            </a:rPr>
            <a:t>SmPC</a:t>
          </a:r>
          <a:r>
            <a:rPr lang="cs-CZ" dirty="0" smtClean="0">
              <a:solidFill>
                <a:schemeClr val="tx1">
                  <a:lumMod val="75000"/>
                </a:schemeClr>
              </a:solidFill>
            </a:rPr>
            <a:t> či běžné klinické praxe (doloženo)</a:t>
          </a:r>
          <a:endParaRPr lang="cs-CZ" dirty="0">
            <a:solidFill>
              <a:schemeClr val="tx1">
                <a:lumMod val="75000"/>
              </a:schemeClr>
            </a:solidFill>
          </a:endParaRPr>
        </a:p>
      </dgm:t>
    </dgm:pt>
    <dgm:pt modelId="{99121C80-CF7E-4789-AC69-40F5B66EDFA8}" type="parTrans" cxnId="{6BC6FE3B-9BE2-4512-A4B7-424AAC59C35C}">
      <dgm:prSet/>
      <dgm:spPr/>
      <dgm:t>
        <a:bodyPr/>
        <a:lstStyle/>
        <a:p>
          <a:endParaRPr lang="cs-CZ"/>
        </a:p>
      </dgm:t>
    </dgm:pt>
    <dgm:pt modelId="{684BF09E-8276-4C3A-B97F-652A8A2AA4B1}" type="sibTrans" cxnId="{6BC6FE3B-9BE2-4512-A4B7-424AAC59C35C}">
      <dgm:prSet/>
      <dgm:spPr/>
      <dgm:t>
        <a:bodyPr/>
        <a:lstStyle/>
        <a:p>
          <a:endParaRPr lang="cs-CZ"/>
        </a:p>
      </dgm:t>
    </dgm:pt>
    <dgm:pt modelId="{A2495843-606D-4060-9895-0B79F4244E80}">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cs-CZ" dirty="0" smtClean="0">
              <a:solidFill>
                <a:schemeClr val="tx1">
                  <a:lumMod val="75000"/>
                </a:schemeClr>
              </a:solidFill>
            </a:rPr>
            <a:t>všechny typy LP</a:t>
          </a:r>
          <a:endParaRPr lang="cs-CZ" dirty="0">
            <a:solidFill>
              <a:schemeClr val="tx1">
                <a:lumMod val="75000"/>
              </a:schemeClr>
            </a:solidFill>
          </a:endParaRPr>
        </a:p>
      </dgm:t>
    </dgm:pt>
    <dgm:pt modelId="{ABBC6DB4-6FBF-47D4-8E69-F25D1BFE6D04}" type="parTrans" cxnId="{ED01C4E5-DD91-43D2-9F9D-C2C455E78A20}">
      <dgm:prSet/>
      <dgm:spPr/>
      <dgm:t>
        <a:bodyPr/>
        <a:lstStyle/>
        <a:p>
          <a:endParaRPr lang="cs-CZ"/>
        </a:p>
      </dgm:t>
    </dgm:pt>
    <dgm:pt modelId="{66A7C074-DDC9-4204-BDD0-E91F6164109C}" type="sibTrans" cxnId="{ED01C4E5-DD91-43D2-9F9D-C2C455E78A20}">
      <dgm:prSet/>
      <dgm:spPr/>
      <dgm:t>
        <a:bodyPr/>
        <a:lstStyle/>
        <a:p>
          <a:endParaRPr lang="cs-CZ"/>
        </a:p>
      </dgm:t>
    </dgm:pt>
    <dgm:pt modelId="{C74A0A87-C331-41D1-9DE0-49F42D85BD38}" type="pres">
      <dgm:prSet presAssocID="{4020FC74-8F72-4A67-B66C-D75B33B9A2FE}" presName="linear" presStyleCnt="0">
        <dgm:presLayoutVars>
          <dgm:dir/>
          <dgm:resizeHandles val="exact"/>
        </dgm:presLayoutVars>
      </dgm:prSet>
      <dgm:spPr/>
      <dgm:t>
        <a:bodyPr/>
        <a:lstStyle/>
        <a:p>
          <a:endParaRPr lang="cs-CZ"/>
        </a:p>
      </dgm:t>
    </dgm:pt>
    <dgm:pt modelId="{AAE19E06-236B-4556-98F9-C3270F249B42}" type="pres">
      <dgm:prSet presAssocID="{9B663B3B-20DD-4813-BA6A-730EF6231858}" presName="comp" presStyleCnt="0"/>
      <dgm:spPr/>
    </dgm:pt>
    <dgm:pt modelId="{55971DA3-23E3-45CD-8A7C-F2FCC8847B53}" type="pres">
      <dgm:prSet presAssocID="{9B663B3B-20DD-4813-BA6A-730EF6231858}" presName="box" presStyleLbl="node1" presStyleIdx="0" presStyleCnt="3"/>
      <dgm:spPr/>
      <dgm:t>
        <a:bodyPr/>
        <a:lstStyle/>
        <a:p>
          <a:endParaRPr lang="cs-CZ"/>
        </a:p>
      </dgm:t>
    </dgm:pt>
    <dgm:pt modelId="{42356D2B-4D6F-43D3-AEBF-4B516EBD758C}" type="pres">
      <dgm:prSet presAssocID="{9B663B3B-20DD-4813-BA6A-730EF6231858}" presName="img" presStyleLbl="fgImgPlace1" presStyleIdx="0" presStyleCnt="3" custScaleX="103808" custScaleY="78950"/>
      <dgm:spPr/>
      <dgm:t>
        <a:bodyPr/>
        <a:lstStyle/>
        <a:p>
          <a:endParaRPr lang="cs-CZ"/>
        </a:p>
      </dgm:t>
    </dgm:pt>
    <dgm:pt modelId="{DF917E69-9F68-4872-9E1C-E4554AD40E68}" type="pres">
      <dgm:prSet presAssocID="{9B663B3B-20DD-4813-BA6A-730EF6231858}" presName="text" presStyleLbl="node1" presStyleIdx="0" presStyleCnt="3">
        <dgm:presLayoutVars>
          <dgm:bulletEnabled val="1"/>
        </dgm:presLayoutVars>
      </dgm:prSet>
      <dgm:spPr/>
      <dgm:t>
        <a:bodyPr/>
        <a:lstStyle/>
        <a:p>
          <a:endParaRPr lang="cs-CZ"/>
        </a:p>
      </dgm:t>
    </dgm:pt>
    <dgm:pt modelId="{30356028-71A0-498A-BE24-ECC072E9C1E8}" type="pres">
      <dgm:prSet presAssocID="{6F1E06E8-F71F-412C-BF2F-34AE4528A8DF}" presName="spacer" presStyleCnt="0"/>
      <dgm:spPr/>
    </dgm:pt>
    <dgm:pt modelId="{265AF39D-AA0C-419F-95C4-0D7E9CF07025}" type="pres">
      <dgm:prSet presAssocID="{61C9664A-A676-47F7-884F-0A22FBB0EA58}" presName="comp" presStyleCnt="0"/>
      <dgm:spPr/>
    </dgm:pt>
    <dgm:pt modelId="{979EEF11-DFBF-4102-83F9-067063353C55}" type="pres">
      <dgm:prSet presAssocID="{61C9664A-A676-47F7-884F-0A22FBB0EA58}" presName="box" presStyleLbl="node1" presStyleIdx="1" presStyleCnt="3" custLinFactNeighborX="420" custLinFactNeighborY="352"/>
      <dgm:spPr/>
      <dgm:t>
        <a:bodyPr/>
        <a:lstStyle/>
        <a:p>
          <a:endParaRPr lang="cs-CZ"/>
        </a:p>
      </dgm:t>
    </dgm:pt>
    <dgm:pt modelId="{952EA732-111A-40CE-BCF1-B042E0F063F0}" type="pres">
      <dgm:prSet presAssocID="{61C9664A-A676-47F7-884F-0A22FBB0EA58}" presName="img" presStyleLbl="fgImgPlace1" presStyleIdx="1" presStyleCnt="3" custScaleY="68960"/>
      <dgm:spPr/>
      <dgm:t>
        <a:bodyPr/>
        <a:lstStyle/>
        <a:p>
          <a:endParaRPr lang="cs-CZ"/>
        </a:p>
      </dgm:t>
    </dgm:pt>
    <dgm:pt modelId="{CD11CD7F-11F2-4B41-BC23-0ED3BA63F02E}" type="pres">
      <dgm:prSet presAssocID="{61C9664A-A676-47F7-884F-0A22FBB0EA58}" presName="text" presStyleLbl="node1" presStyleIdx="1" presStyleCnt="3">
        <dgm:presLayoutVars>
          <dgm:bulletEnabled val="1"/>
        </dgm:presLayoutVars>
      </dgm:prSet>
      <dgm:spPr/>
      <dgm:t>
        <a:bodyPr/>
        <a:lstStyle/>
        <a:p>
          <a:endParaRPr lang="cs-CZ"/>
        </a:p>
      </dgm:t>
    </dgm:pt>
    <dgm:pt modelId="{FD9ABEFD-D011-415C-87F0-60C544801EE0}" type="pres">
      <dgm:prSet presAssocID="{4C01B429-9F32-4D9B-8188-07EA6E76D024}" presName="spacer" presStyleCnt="0"/>
      <dgm:spPr/>
    </dgm:pt>
    <dgm:pt modelId="{E51F5701-8D9F-4388-844B-D86D8172D009}" type="pres">
      <dgm:prSet presAssocID="{14DE100C-7456-4F12-8D51-A26B4E77B1E2}" presName="comp" presStyleCnt="0"/>
      <dgm:spPr/>
    </dgm:pt>
    <dgm:pt modelId="{90476580-B540-43A9-87FC-19D6C8B2BF5D}" type="pres">
      <dgm:prSet presAssocID="{14DE100C-7456-4F12-8D51-A26B4E77B1E2}" presName="box" presStyleLbl="node1" presStyleIdx="2" presStyleCnt="3"/>
      <dgm:spPr/>
      <dgm:t>
        <a:bodyPr/>
        <a:lstStyle/>
        <a:p>
          <a:endParaRPr lang="cs-CZ"/>
        </a:p>
      </dgm:t>
    </dgm:pt>
    <dgm:pt modelId="{43985545-9D23-46E0-BFB5-DF39583570F3}" type="pres">
      <dgm:prSet presAssocID="{14DE100C-7456-4F12-8D51-A26B4E77B1E2}" presName="img" presStyleLbl="fgImgPlace1" presStyleIdx="2" presStyleCnt="3" custScaleY="68163"/>
      <dgm:spPr/>
      <dgm:t>
        <a:bodyPr/>
        <a:lstStyle/>
        <a:p>
          <a:endParaRPr lang="cs-CZ"/>
        </a:p>
      </dgm:t>
    </dgm:pt>
    <dgm:pt modelId="{7EB7AC61-52E9-4EDA-8F8D-6C5606BCE8BB}" type="pres">
      <dgm:prSet presAssocID="{14DE100C-7456-4F12-8D51-A26B4E77B1E2}" presName="text" presStyleLbl="node1" presStyleIdx="2" presStyleCnt="3">
        <dgm:presLayoutVars>
          <dgm:bulletEnabled val="1"/>
        </dgm:presLayoutVars>
      </dgm:prSet>
      <dgm:spPr/>
      <dgm:t>
        <a:bodyPr/>
        <a:lstStyle/>
        <a:p>
          <a:endParaRPr lang="cs-CZ"/>
        </a:p>
      </dgm:t>
    </dgm:pt>
  </dgm:ptLst>
  <dgm:cxnLst>
    <dgm:cxn modelId="{CFB588E7-51F5-412C-B8BD-017F27BB6EA4}" srcId="{4020FC74-8F72-4A67-B66C-D75B33B9A2FE}" destId="{9B663B3B-20DD-4813-BA6A-730EF6231858}" srcOrd="0" destOrd="0" parTransId="{2F28DB93-FA45-4C7D-8D4D-431566227982}" sibTransId="{6F1E06E8-F71F-412C-BF2F-34AE4528A8DF}"/>
    <dgm:cxn modelId="{F2F6B749-FA5E-4567-96B5-FBB455718EF1}" type="presOf" srcId="{9B663B3B-20DD-4813-BA6A-730EF6231858}" destId="{55971DA3-23E3-45CD-8A7C-F2FCC8847B53}" srcOrd="0" destOrd="0" presId="urn:microsoft.com/office/officeart/2005/8/layout/vList4#2"/>
    <dgm:cxn modelId="{9BA8B5C1-4288-4AAD-BE79-CFD45190C6AC}" type="presOf" srcId="{61C9664A-A676-47F7-884F-0A22FBB0EA58}" destId="{CD11CD7F-11F2-4B41-BC23-0ED3BA63F02E}" srcOrd="1" destOrd="0" presId="urn:microsoft.com/office/officeart/2005/8/layout/vList4#2"/>
    <dgm:cxn modelId="{0B20FDA4-D615-4761-8946-FC0F081C1545}" srcId="{61C9664A-A676-47F7-884F-0A22FBB0EA58}" destId="{119BBA38-8F2B-4497-BD77-A03DC29FA3C2}" srcOrd="0" destOrd="0" parTransId="{3B1628D2-016B-4881-A9B2-E9044997513C}" sibTransId="{351ABA9D-54D9-4FC2-9C16-CFDE9D3F538F}"/>
    <dgm:cxn modelId="{01917E2A-5EA9-45B5-91E9-657D17CDCED4}" type="presOf" srcId="{0D2BCFF4-74CA-4328-BB1A-1E0FCE028A2E}" destId="{7EB7AC61-52E9-4EDA-8F8D-6C5606BCE8BB}" srcOrd="1" destOrd="1" presId="urn:microsoft.com/office/officeart/2005/8/layout/vList4#2"/>
    <dgm:cxn modelId="{DADCE5C8-7B2E-4147-8560-858B923B58DF}" type="presOf" srcId="{9B663B3B-20DD-4813-BA6A-730EF6231858}" destId="{DF917E69-9F68-4872-9E1C-E4554AD40E68}" srcOrd="1" destOrd="0" presId="urn:microsoft.com/office/officeart/2005/8/layout/vList4#2"/>
    <dgm:cxn modelId="{8C6DE0FF-2BA5-4CD8-B446-63D4131B35F1}" type="presOf" srcId="{14DE100C-7456-4F12-8D51-A26B4E77B1E2}" destId="{7EB7AC61-52E9-4EDA-8F8D-6C5606BCE8BB}" srcOrd="1" destOrd="0" presId="urn:microsoft.com/office/officeart/2005/8/layout/vList4#2"/>
    <dgm:cxn modelId="{15F18E42-20D1-4A30-A400-1E0B3FBFB8CE}" type="presOf" srcId="{A2495843-606D-4060-9895-0B79F4244E80}" destId="{55971DA3-23E3-45CD-8A7C-F2FCC8847B53}" srcOrd="0" destOrd="1" presId="urn:microsoft.com/office/officeart/2005/8/layout/vList4#2"/>
    <dgm:cxn modelId="{E1823EC7-9A06-4165-9B16-FC15E5E10550}" type="presOf" srcId="{14DE100C-7456-4F12-8D51-A26B4E77B1E2}" destId="{90476580-B540-43A9-87FC-19D6C8B2BF5D}" srcOrd="0" destOrd="0" presId="urn:microsoft.com/office/officeart/2005/8/layout/vList4#2"/>
    <dgm:cxn modelId="{ED01C4E5-DD91-43D2-9F9D-C2C455E78A20}" srcId="{9B663B3B-20DD-4813-BA6A-730EF6231858}" destId="{A2495843-606D-4060-9895-0B79F4244E80}" srcOrd="0" destOrd="0" parTransId="{ABBC6DB4-6FBF-47D4-8E69-F25D1BFE6D04}" sibTransId="{66A7C074-DDC9-4204-BDD0-E91F6164109C}"/>
    <dgm:cxn modelId="{6BC6FE3B-9BE2-4512-A4B7-424AAC59C35C}" srcId="{14DE100C-7456-4F12-8D51-A26B4E77B1E2}" destId="{0D2BCFF4-74CA-4328-BB1A-1E0FCE028A2E}" srcOrd="0" destOrd="0" parTransId="{99121C80-CF7E-4789-AC69-40F5B66EDFA8}" sibTransId="{684BF09E-8276-4C3A-B97F-652A8A2AA4B1}"/>
    <dgm:cxn modelId="{711D4F61-F9C3-491D-8F67-FDC856E7028D}" type="presOf" srcId="{0D2BCFF4-74CA-4328-BB1A-1E0FCE028A2E}" destId="{90476580-B540-43A9-87FC-19D6C8B2BF5D}" srcOrd="0" destOrd="1" presId="urn:microsoft.com/office/officeart/2005/8/layout/vList4#2"/>
    <dgm:cxn modelId="{5541AA45-1F6F-4979-BEC4-91C023867B3F}" srcId="{4020FC74-8F72-4A67-B66C-D75B33B9A2FE}" destId="{14DE100C-7456-4F12-8D51-A26B4E77B1E2}" srcOrd="2" destOrd="0" parTransId="{8C9D7DC3-C1B6-463C-9CBC-38A35BB3721A}" sibTransId="{85955A46-D7B8-4879-9A24-9B0488E2F57D}"/>
    <dgm:cxn modelId="{65ACB1FC-280F-4EB9-81C0-CEABA44427AC}" type="presOf" srcId="{119BBA38-8F2B-4497-BD77-A03DC29FA3C2}" destId="{CD11CD7F-11F2-4B41-BC23-0ED3BA63F02E}" srcOrd="1" destOrd="1" presId="urn:microsoft.com/office/officeart/2005/8/layout/vList4#2"/>
    <dgm:cxn modelId="{9FC609F7-77D6-487B-9A74-6F450190FD29}" type="presOf" srcId="{4020FC74-8F72-4A67-B66C-D75B33B9A2FE}" destId="{C74A0A87-C331-41D1-9DE0-49F42D85BD38}" srcOrd="0" destOrd="0" presId="urn:microsoft.com/office/officeart/2005/8/layout/vList4#2"/>
    <dgm:cxn modelId="{40C75FF1-8A4B-4E41-8184-20B67C90E08F}" type="presOf" srcId="{A2495843-606D-4060-9895-0B79F4244E80}" destId="{DF917E69-9F68-4872-9E1C-E4554AD40E68}" srcOrd="1" destOrd="1" presId="urn:microsoft.com/office/officeart/2005/8/layout/vList4#2"/>
    <dgm:cxn modelId="{B0A96128-259C-4AEF-A5E9-2B5C44C444ED}" type="presOf" srcId="{61C9664A-A676-47F7-884F-0A22FBB0EA58}" destId="{979EEF11-DFBF-4102-83F9-067063353C55}" srcOrd="0" destOrd="0" presId="urn:microsoft.com/office/officeart/2005/8/layout/vList4#2"/>
    <dgm:cxn modelId="{CEDA6D05-1341-4F58-8058-2E5E7F97955C}" type="presOf" srcId="{119BBA38-8F2B-4497-BD77-A03DC29FA3C2}" destId="{979EEF11-DFBF-4102-83F9-067063353C55}" srcOrd="0" destOrd="1" presId="urn:microsoft.com/office/officeart/2005/8/layout/vList4#2"/>
    <dgm:cxn modelId="{3D23511D-77AD-4CBE-8232-A36F5F162DC3}" srcId="{4020FC74-8F72-4A67-B66C-D75B33B9A2FE}" destId="{61C9664A-A676-47F7-884F-0A22FBB0EA58}" srcOrd="1" destOrd="0" parTransId="{276FFEC0-9F40-430A-8438-84BD00F83184}" sibTransId="{4C01B429-9F32-4D9B-8188-07EA6E76D024}"/>
    <dgm:cxn modelId="{790C6E9E-D09D-484B-8F0F-CB43EDBCA3E8}" type="presParOf" srcId="{C74A0A87-C331-41D1-9DE0-49F42D85BD38}" destId="{AAE19E06-236B-4556-98F9-C3270F249B42}" srcOrd="0" destOrd="0" presId="urn:microsoft.com/office/officeart/2005/8/layout/vList4#2"/>
    <dgm:cxn modelId="{D6A43D68-2D87-486F-BE18-F4162E677A0C}" type="presParOf" srcId="{AAE19E06-236B-4556-98F9-C3270F249B42}" destId="{55971DA3-23E3-45CD-8A7C-F2FCC8847B53}" srcOrd="0" destOrd="0" presId="urn:microsoft.com/office/officeart/2005/8/layout/vList4#2"/>
    <dgm:cxn modelId="{CAA8EFF5-C5C2-4A82-9080-59DD9EBCA98B}" type="presParOf" srcId="{AAE19E06-236B-4556-98F9-C3270F249B42}" destId="{42356D2B-4D6F-43D3-AEBF-4B516EBD758C}" srcOrd="1" destOrd="0" presId="urn:microsoft.com/office/officeart/2005/8/layout/vList4#2"/>
    <dgm:cxn modelId="{0C5853AF-E856-4EFA-8240-AC456BD4A9F2}" type="presParOf" srcId="{AAE19E06-236B-4556-98F9-C3270F249B42}" destId="{DF917E69-9F68-4872-9E1C-E4554AD40E68}" srcOrd="2" destOrd="0" presId="urn:microsoft.com/office/officeart/2005/8/layout/vList4#2"/>
    <dgm:cxn modelId="{B8F0CA9F-20A5-4486-8A37-DD05572166FB}" type="presParOf" srcId="{C74A0A87-C331-41D1-9DE0-49F42D85BD38}" destId="{30356028-71A0-498A-BE24-ECC072E9C1E8}" srcOrd="1" destOrd="0" presId="urn:microsoft.com/office/officeart/2005/8/layout/vList4#2"/>
    <dgm:cxn modelId="{AD950DA5-DA21-4360-8908-9598A991FBB3}" type="presParOf" srcId="{C74A0A87-C331-41D1-9DE0-49F42D85BD38}" destId="{265AF39D-AA0C-419F-95C4-0D7E9CF07025}" srcOrd="2" destOrd="0" presId="urn:microsoft.com/office/officeart/2005/8/layout/vList4#2"/>
    <dgm:cxn modelId="{0DC7FAA5-C74A-41C6-BA3B-1A4FAD805A9D}" type="presParOf" srcId="{265AF39D-AA0C-419F-95C4-0D7E9CF07025}" destId="{979EEF11-DFBF-4102-83F9-067063353C55}" srcOrd="0" destOrd="0" presId="urn:microsoft.com/office/officeart/2005/8/layout/vList4#2"/>
    <dgm:cxn modelId="{5AE62E13-61FB-4132-B864-3B2544AB4CDA}" type="presParOf" srcId="{265AF39D-AA0C-419F-95C4-0D7E9CF07025}" destId="{952EA732-111A-40CE-BCF1-B042E0F063F0}" srcOrd="1" destOrd="0" presId="urn:microsoft.com/office/officeart/2005/8/layout/vList4#2"/>
    <dgm:cxn modelId="{990053A4-15A9-492F-ADA3-F9F105B6B2FF}" type="presParOf" srcId="{265AF39D-AA0C-419F-95C4-0D7E9CF07025}" destId="{CD11CD7F-11F2-4B41-BC23-0ED3BA63F02E}" srcOrd="2" destOrd="0" presId="urn:microsoft.com/office/officeart/2005/8/layout/vList4#2"/>
    <dgm:cxn modelId="{BD544557-0FE8-412C-9955-0FAAAA98AABF}" type="presParOf" srcId="{C74A0A87-C331-41D1-9DE0-49F42D85BD38}" destId="{FD9ABEFD-D011-415C-87F0-60C544801EE0}" srcOrd="3" destOrd="0" presId="urn:microsoft.com/office/officeart/2005/8/layout/vList4#2"/>
    <dgm:cxn modelId="{A59B3713-6125-4BC1-A526-D827CC3F273B}" type="presParOf" srcId="{C74A0A87-C331-41D1-9DE0-49F42D85BD38}" destId="{E51F5701-8D9F-4388-844B-D86D8172D009}" srcOrd="4" destOrd="0" presId="urn:microsoft.com/office/officeart/2005/8/layout/vList4#2"/>
    <dgm:cxn modelId="{8F4AD830-1D59-4913-B06A-8335F6480DF2}" type="presParOf" srcId="{E51F5701-8D9F-4388-844B-D86D8172D009}" destId="{90476580-B540-43A9-87FC-19D6C8B2BF5D}" srcOrd="0" destOrd="0" presId="urn:microsoft.com/office/officeart/2005/8/layout/vList4#2"/>
    <dgm:cxn modelId="{88DD1D71-7D1B-4071-9B1D-36655AEC7A48}" type="presParOf" srcId="{E51F5701-8D9F-4388-844B-D86D8172D009}" destId="{43985545-9D23-46E0-BFB5-DF39583570F3}" srcOrd="1" destOrd="0" presId="urn:microsoft.com/office/officeart/2005/8/layout/vList4#2"/>
    <dgm:cxn modelId="{CBBC6011-08A0-4F67-8BA6-273B47A9ED18}" type="presParOf" srcId="{E51F5701-8D9F-4388-844B-D86D8172D009}" destId="{7EB7AC61-52E9-4EDA-8F8D-6C5606BCE8BB}" srcOrd="2" destOrd="0" presId="urn:microsoft.com/office/officeart/2005/8/layout/vList4#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22BEB8-3937-4BD1-81A1-270FA622A81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cs-CZ"/>
        </a:p>
      </dgm:t>
    </dgm:pt>
    <dgm:pt modelId="{9E9D32AB-73D8-4C59-B1AC-110B999A3814}">
      <dgm:prSet phldrT="[Text]" custT="1"/>
      <dgm:spPr/>
      <dgm:t>
        <a:bodyPr/>
        <a:lstStyle/>
        <a:p>
          <a:r>
            <a:rPr lang="cs-CZ" sz="1600" b="1" dirty="0" smtClean="0"/>
            <a:t>5 dnů</a:t>
          </a:r>
        </a:p>
        <a:p>
          <a:r>
            <a:rPr lang="cs-CZ" sz="1600" b="1" dirty="0" smtClean="0"/>
            <a:t>validace</a:t>
          </a:r>
          <a:endParaRPr lang="cs-CZ" sz="1600" b="1" dirty="0"/>
        </a:p>
      </dgm:t>
    </dgm:pt>
    <dgm:pt modelId="{C72B488B-53F6-4B1F-8DD6-8FDEF250D639}" type="parTrans" cxnId="{EC5C7E34-2C58-4E4F-B4B0-B566B333763E}">
      <dgm:prSet/>
      <dgm:spPr/>
      <dgm:t>
        <a:bodyPr/>
        <a:lstStyle/>
        <a:p>
          <a:endParaRPr lang="cs-CZ"/>
        </a:p>
      </dgm:t>
    </dgm:pt>
    <dgm:pt modelId="{5685A549-1B6A-4E5B-A591-322B458C696E}" type="sibTrans" cxnId="{EC5C7E34-2C58-4E4F-B4B0-B566B333763E}">
      <dgm:prSet/>
      <dgm:spPr/>
      <dgm:t>
        <a:bodyPr/>
        <a:lstStyle/>
        <a:p>
          <a:endParaRPr lang="cs-CZ"/>
        </a:p>
      </dgm:t>
    </dgm:pt>
    <dgm:pt modelId="{2C7A3522-D4DC-4484-9F16-C353BAE31C94}">
      <dgm:prSet phldrT="[Text]" custT="1"/>
      <dgm:spPr/>
      <dgm:t>
        <a:bodyPr/>
        <a:lstStyle/>
        <a:p>
          <a:r>
            <a:rPr lang="cs-CZ" sz="1600" b="1" dirty="0" smtClean="0"/>
            <a:t>Do 21. dne</a:t>
          </a:r>
        </a:p>
        <a:p>
          <a:r>
            <a:rPr lang="cs-CZ" sz="1600" b="1" dirty="0" smtClean="0"/>
            <a:t> AR</a:t>
          </a:r>
          <a:endParaRPr lang="cs-CZ" sz="1600" b="1" dirty="0"/>
        </a:p>
      </dgm:t>
    </dgm:pt>
    <dgm:pt modelId="{1F53337B-485D-4D49-87F9-404C61AD0439}" type="parTrans" cxnId="{C506A057-5DB3-4A2F-ABAC-1D6D889689D0}">
      <dgm:prSet/>
      <dgm:spPr/>
      <dgm:t>
        <a:bodyPr/>
        <a:lstStyle/>
        <a:p>
          <a:endParaRPr lang="cs-CZ"/>
        </a:p>
      </dgm:t>
    </dgm:pt>
    <dgm:pt modelId="{7F7F2076-A927-418F-9199-3AE7DCFB27C7}" type="sibTrans" cxnId="{C506A057-5DB3-4A2F-ABAC-1D6D889689D0}">
      <dgm:prSet/>
      <dgm:spPr/>
      <dgm:t>
        <a:bodyPr/>
        <a:lstStyle/>
        <a:p>
          <a:endParaRPr lang="cs-CZ"/>
        </a:p>
      </dgm:t>
    </dgm:pt>
    <dgm:pt modelId="{AC3EE854-6C4A-406D-8A50-464AEBC6D9BA}">
      <dgm:prSet phldrT="[Text]" custT="1"/>
      <dgm:spPr/>
      <dgm:t>
        <a:bodyPr/>
        <a:lstStyle/>
        <a:p>
          <a:r>
            <a:rPr lang="cs-CZ" sz="1600" b="1" dirty="0" smtClean="0"/>
            <a:t>7 dnů referenční stát</a:t>
          </a:r>
          <a:endParaRPr lang="cs-CZ" sz="1600" b="1" dirty="0"/>
        </a:p>
      </dgm:t>
    </dgm:pt>
    <dgm:pt modelId="{2E9293DC-1EB7-46A3-865C-BD5E1BB53E06}" type="parTrans" cxnId="{D11B5F04-FBA7-4E19-A0D5-E8C41E247BAB}">
      <dgm:prSet/>
      <dgm:spPr/>
      <dgm:t>
        <a:bodyPr/>
        <a:lstStyle/>
        <a:p>
          <a:endParaRPr lang="cs-CZ"/>
        </a:p>
      </dgm:t>
    </dgm:pt>
    <dgm:pt modelId="{5E75EE05-4495-4B42-B51A-6863B4D78F46}" type="sibTrans" cxnId="{D11B5F04-FBA7-4E19-A0D5-E8C41E247BAB}">
      <dgm:prSet/>
      <dgm:spPr/>
      <dgm:t>
        <a:bodyPr/>
        <a:lstStyle/>
        <a:p>
          <a:endParaRPr lang="cs-CZ"/>
        </a:p>
      </dgm:t>
    </dgm:pt>
    <dgm:pt modelId="{D695F913-B458-4C0D-A7BA-7EC4E1204702}">
      <dgm:prSet phldrT="[Text]" custT="1"/>
      <dgm:spPr/>
      <dgm:t>
        <a:bodyPr/>
        <a:lstStyle/>
        <a:p>
          <a:r>
            <a:rPr lang="cs-CZ" sz="1600" b="1" dirty="0" smtClean="0"/>
            <a:t>7 dnů</a:t>
          </a:r>
        </a:p>
        <a:p>
          <a:r>
            <a:rPr lang="cs-CZ" sz="1600" b="1" dirty="0" smtClean="0"/>
            <a:t>dotčené ČS</a:t>
          </a:r>
          <a:endParaRPr lang="cs-CZ" sz="1600" dirty="0"/>
        </a:p>
      </dgm:t>
    </dgm:pt>
    <dgm:pt modelId="{59AC8751-D13E-4402-9CEB-619638F3239A}" type="parTrans" cxnId="{FCF6CCE4-6AF7-463D-A34F-E28AFE51BD63}">
      <dgm:prSet/>
      <dgm:spPr/>
      <dgm:t>
        <a:bodyPr/>
        <a:lstStyle/>
        <a:p>
          <a:endParaRPr lang="cs-CZ"/>
        </a:p>
      </dgm:t>
    </dgm:pt>
    <dgm:pt modelId="{1E2C1169-DBD2-4CA6-A096-299C679F53B1}" type="sibTrans" cxnId="{FCF6CCE4-6AF7-463D-A34F-E28AFE51BD63}">
      <dgm:prSet/>
      <dgm:spPr/>
      <dgm:t>
        <a:bodyPr/>
        <a:lstStyle/>
        <a:p>
          <a:endParaRPr lang="cs-CZ"/>
        </a:p>
      </dgm:t>
    </dgm:pt>
    <dgm:pt modelId="{4E8D7BF0-C9E4-4EF0-8B33-FF926E2F74BC}">
      <dgm:prSet phldrT="[Text]" custT="1"/>
      <dgm:spPr/>
      <dgm:t>
        <a:bodyPr/>
        <a:lstStyle/>
        <a:p>
          <a:r>
            <a:rPr lang="cs-CZ" sz="1600" b="1" dirty="0" smtClean="0"/>
            <a:t>10 dnů národně</a:t>
          </a:r>
          <a:endParaRPr lang="cs-CZ" sz="1600" dirty="0"/>
        </a:p>
      </dgm:t>
    </dgm:pt>
    <dgm:pt modelId="{FFB18FF1-7F35-4229-829C-A1C9108A5C92}" type="parTrans" cxnId="{A3B6DEB1-D0B7-4A5B-A347-B728B9D450E0}">
      <dgm:prSet/>
      <dgm:spPr/>
      <dgm:t>
        <a:bodyPr/>
        <a:lstStyle/>
        <a:p>
          <a:endParaRPr lang="cs-CZ"/>
        </a:p>
      </dgm:t>
    </dgm:pt>
    <dgm:pt modelId="{37524841-17E3-4C6A-99E5-AE4B799CA132}" type="sibTrans" cxnId="{A3B6DEB1-D0B7-4A5B-A347-B728B9D450E0}">
      <dgm:prSet/>
      <dgm:spPr/>
      <dgm:t>
        <a:bodyPr/>
        <a:lstStyle/>
        <a:p>
          <a:endParaRPr lang="cs-CZ"/>
        </a:p>
      </dgm:t>
    </dgm:pt>
    <dgm:pt modelId="{87F43816-A011-4149-B4C9-059BC2193DE0}">
      <dgm:prSet phldrT="[Text]" custT="1"/>
      <dgm:spPr/>
      <dgm:t>
        <a:bodyPr/>
        <a:lstStyle/>
        <a:p>
          <a:r>
            <a:rPr lang="cs-CZ" sz="1600" b="1" dirty="0" smtClean="0"/>
            <a:t>Do 32 dnů schválení či GNA</a:t>
          </a:r>
          <a:endParaRPr lang="cs-CZ" sz="1600" b="1" dirty="0"/>
        </a:p>
      </dgm:t>
    </dgm:pt>
    <dgm:pt modelId="{CB52FD4B-5ACC-4C66-9B8E-7370731A08D6}" type="parTrans" cxnId="{E9C8152F-F9D1-4B94-AA0E-D861D63AC08D}">
      <dgm:prSet/>
      <dgm:spPr/>
      <dgm:t>
        <a:bodyPr/>
        <a:lstStyle/>
        <a:p>
          <a:endParaRPr lang="cs-CZ"/>
        </a:p>
      </dgm:t>
    </dgm:pt>
    <dgm:pt modelId="{9E1B4BF8-3DAB-4186-A06E-E930AE63E4D4}" type="sibTrans" cxnId="{E9C8152F-F9D1-4B94-AA0E-D861D63AC08D}">
      <dgm:prSet/>
      <dgm:spPr/>
      <dgm:t>
        <a:bodyPr/>
        <a:lstStyle/>
        <a:p>
          <a:endParaRPr lang="cs-CZ"/>
        </a:p>
      </dgm:t>
    </dgm:pt>
    <dgm:pt modelId="{4BABE7DF-C716-451B-956A-AF43C880683E}" type="pres">
      <dgm:prSet presAssocID="{F722BEB8-3937-4BD1-81A1-270FA622A816}" presName="CompostProcess" presStyleCnt="0">
        <dgm:presLayoutVars>
          <dgm:dir/>
          <dgm:resizeHandles val="exact"/>
        </dgm:presLayoutVars>
      </dgm:prSet>
      <dgm:spPr/>
      <dgm:t>
        <a:bodyPr/>
        <a:lstStyle/>
        <a:p>
          <a:endParaRPr lang="cs-CZ"/>
        </a:p>
      </dgm:t>
    </dgm:pt>
    <dgm:pt modelId="{F00B5215-E4BB-40B1-9FDE-C3431F63AA1A}" type="pres">
      <dgm:prSet presAssocID="{F722BEB8-3937-4BD1-81A1-270FA622A816}" presName="arrow" presStyleLbl="bgShp" presStyleIdx="0" presStyleCnt="1"/>
      <dgm:spPr/>
    </dgm:pt>
    <dgm:pt modelId="{44898839-741B-49EA-98BB-C02F6405D401}" type="pres">
      <dgm:prSet presAssocID="{F722BEB8-3937-4BD1-81A1-270FA622A816}" presName="linearProcess" presStyleCnt="0"/>
      <dgm:spPr/>
    </dgm:pt>
    <dgm:pt modelId="{D30B0129-5984-48CF-89C0-640121FBFFF0}" type="pres">
      <dgm:prSet presAssocID="{9E9D32AB-73D8-4C59-B1AC-110B999A3814}" presName="textNode" presStyleLbl="node1" presStyleIdx="0" presStyleCnt="6">
        <dgm:presLayoutVars>
          <dgm:bulletEnabled val="1"/>
        </dgm:presLayoutVars>
      </dgm:prSet>
      <dgm:spPr/>
      <dgm:t>
        <a:bodyPr/>
        <a:lstStyle/>
        <a:p>
          <a:endParaRPr lang="cs-CZ"/>
        </a:p>
      </dgm:t>
    </dgm:pt>
    <dgm:pt modelId="{440A0885-4014-40E4-8080-A1C13130745B}" type="pres">
      <dgm:prSet presAssocID="{5685A549-1B6A-4E5B-A591-322B458C696E}" presName="sibTrans" presStyleCnt="0"/>
      <dgm:spPr/>
    </dgm:pt>
    <dgm:pt modelId="{B4769FC7-54BF-46E3-A6EE-8531909B5BC7}" type="pres">
      <dgm:prSet presAssocID="{2C7A3522-D4DC-4484-9F16-C353BAE31C94}" presName="textNode" presStyleLbl="node1" presStyleIdx="1" presStyleCnt="6">
        <dgm:presLayoutVars>
          <dgm:bulletEnabled val="1"/>
        </dgm:presLayoutVars>
      </dgm:prSet>
      <dgm:spPr/>
      <dgm:t>
        <a:bodyPr/>
        <a:lstStyle/>
        <a:p>
          <a:endParaRPr lang="cs-CZ"/>
        </a:p>
      </dgm:t>
    </dgm:pt>
    <dgm:pt modelId="{83A35EA6-74B3-4404-A1BF-DB0614AA6DD6}" type="pres">
      <dgm:prSet presAssocID="{7F7F2076-A927-418F-9199-3AE7DCFB27C7}" presName="sibTrans" presStyleCnt="0"/>
      <dgm:spPr/>
    </dgm:pt>
    <dgm:pt modelId="{70409846-2D7C-470D-BC08-83514732FD3A}" type="pres">
      <dgm:prSet presAssocID="{87F43816-A011-4149-B4C9-059BC2193DE0}" presName="textNode" presStyleLbl="node1" presStyleIdx="2" presStyleCnt="6">
        <dgm:presLayoutVars>
          <dgm:bulletEnabled val="1"/>
        </dgm:presLayoutVars>
      </dgm:prSet>
      <dgm:spPr/>
      <dgm:t>
        <a:bodyPr/>
        <a:lstStyle/>
        <a:p>
          <a:endParaRPr lang="cs-CZ"/>
        </a:p>
      </dgm:t>
    </dgm:pt>
    <dgm:pt modelId="{6F891C4C-C1AC-42C6-8FC8-93744BAF3D9A}" type="pres">
      <dgm:prSet presAssocID="{9E1B4BF8-3DAB-4186-A06E-E930AE63E4D4}" presName="sibTrans" presStyleCnt="0"/>
      <dgm:spPr/>
    </dgm:pt>
    <dgm:pt modelId="{BA891174-44EB-4CBA-A53E-76FFC8E78BB8}" type="pres">
      <dgm:prSet presAssocID="{AC3EE854-6C4A-406D-8A50-464AEBC6D9BA}" presName="textNode" presStyleLbl="node1" presStyleIdx="3" presStyleCnt="6">
        <dgm:presLayoutVars>
          <dgm:bulletEnabled val="1"/>
        </dgm:presLayoutVars>
      </dgm:prSet>
      <dgm:spPr/>
      <dgm:t>
        <a:bodyPr/>
        <a:lstStyle/>
        <a:p>
          <a:endParaRPr lang="cs-CZ"/>
        </a:p>
      </dgm:t>
    </dgm:pt>
    <dgm:pt modelId="{03251CE3-140F-4CE6-AFE9-30B221276EBA}" type="pres">
      <dgm:prSet presAssocID="{5E75EE05-4495-4B42-B51A-6863B4D78F46}" presName="sibTrans" presStyleCnt="0"/>
      <dgm:spPr/>
    </dgm:pt>
    <dgm:pt modelId="{C3F22052-73EE-4D44-81A5-CCFDCBE9FBDE}" type="pres">
      <dgm:prSet presAssocID="{D695F913-B458-4C0D-A7BA-7EC4E1204702}" presName="textNode" presStyleLbl="node1" presStyleIdx="4" presStyleCnt="6">
        <dgm:presLayoutVars>
          <dgm:bulletEnabled val="1"/>
        </dgm:presLayoutVars>
      </dgm:prSet>
      <dgm:spPr/>
      <dgm:t>
        <a:bodyPr/>
        <a:lstStyle/>
        <a:p>
          <a:endParaRPr lang="cs-CZ"/>
        </a:p>
      </dgm:t>
    </dgm:pt>
    <dgm:pt modelId="{69793515-4D2D-4933-AD9C-E46DF52472AA}" type="pres">
      <dgm:prSet presAssocID="{1E2C1169-DBD2-4CA6-A096-299C679F53B1}" presName="sibTrans" presStyleCnt="0"/>
      <dgm:spPr/>
    </dgm:pt>
    <dgm:pt modelId="{C1303290-221C-4AD2-9324-A3BFB8F3146B}" type="pres">
      <dgm:prSet presAssocID="{4E8D7BF0-C9E4-4EF0-8B33-FF926E2F74BC}" presName="textNode" presStyleLbl="node1" presStyleIdx="5" presStyleCnt="6">
        <dgm:presLayoutVars>
          <dgm:bulletEnabled val="1"/>
        </dgm:presLayoutVars>
      </dgm:prSet>
      <dgm:spPr/>
      <dgm:t>
        <a:bodyPr/>
        <a:lstStyle/>
        <a:p>
          <a:endParaRPr lang="cs-CZ"/>
        </a:p>
      </dgm:t>
    </dgm:pt>
  </dgm:ptLst>
  <dgm:cxnLst>
    <dgm:cxn modelId="{EC5C7E34-2C58-4E4F-B4B0-B566B333763E}" srcId="{F722BEB8-3937-4BD1-81A1-270FA622A816}" destId="{9E9D32AB-73D8-4C59-B1AC-110B999A3814}" srcOrd="0" destOrd="0" parTransId="{C72B488B-53F6-4B1F-8DD6-8FDEF250D639}" sibTransId="{5685A549-1B6A-4E5B-A591-322B458C696E}"/>
    <dgm:cxn modelId="{CDEE91D5-1296-478B-8A82-6463762B1F0C}" type="presOf" srcId="{F722BEB8-3937-4BD1-81A1-270FA622A816}" destId="{4BABE7DF-C716-451B-956A-AF43C880683E}" srcOrd="0" destOrd="0" presId="urn:microsoft.com/office/officeart/2005/8/layout/hProcess9"/>
    <dgm:cxn modelId="{D11B5F04-FBA7-4E19-A0D5-E8C41E247BAB}" srcId="{F722BEB8-3937-4BD1-81A1-270FA622A816}" destId="{AC3EE854-6C4A-406D-8A50-464AEBC6D9BA}" srcOrd="3" destOrd="0" parTransId="{2E9293DC-1EB7-46A3-865C-BD5E1BB53E06}" sibTransId="{5E75EE05-4495-4B42-B51A-6863B4D78F46}"/>
    <dgm:cxn modelId="{E9C8152F-F9D1-4B94-AA0E-D861D63AC08D}" srcId="{F722BEB8-3937-4BD1-81A1-270FA622A816}" destId="{87F43816-A011-4149-B4C9-059BC2193DE0}" srcOrd="2" destOrd="0" parTransId="{CB52FD4B-5ACC-4C66-9B8E-7370731A08D6}" sibTransId="{9E1B4BF8-3DAB-4186-A06E-E930AE63E4D4}"/>
    <dgm:cxn modelId="{5B31F0FE-1646-469C-A188-91CD3D24FC32}" type="presOf" srcId="{D695F913-B458-4C0D-A7BA-7EC4E1204702}" destId="{C3F22052-73EE-4D44-81A5-CCFDCBE9FBDE}" srcOrd="0" destOrd="0" presId="urn:microsoft.com/office/officeart/2005/8/layout/hProcess9"/>
    <dgm:cxn modelId="{A3B6DEB1-D0B7-4A5B-A347-B728B9D450E0}" srcId="{F722BEB8-3937-4BD1-81A1-270FA622A816}" destId="{4E8D7BF0-C9E4-4EF0-8B33-FF926E2F74BC}" srcOrd="5" destOrd="0" parTransId="{FFB18FF1-7F35-4229-829C-A1C9108A5C92}" sibTransId="{37524841-17E3-4C6A-99E5-AE4B799CA132}"/>
    <dgm:cxn modelId="{C506A057-5DB3-4A2F-ABAC-1D6D889689D0}" srcId="{F722BEB8-3937-4BD1-81A1-270FA622A816}" destId="{2C7A3522-D4DC-4484-9F16-C353BAE31C94}" srcOrd="1" destOrd="0" parTransId="{1F53337B-485D-4D49-87F9-404C61AD0439}" sibTransId="{7F7F2076-A927-418F-9199-3AE7DCFB27C7}"/>
    <dgm:cxn modelId="{6168C405-C042-4808-88D1-379F2AC9CB53}" type="presOf" srcId="{9E9D32AB-73D8-4C59-B1AC-110B999A3814}" destId="{D30B0129-5984-48CF-89C0-640121FBFFF0}" srcOrd="0" destOrd="0" presId="urn:microsoft.com/office/officeart/2005/8/layout/hProcess9"/>
    <dgm:cxn modelId="{0365200F-1110-4F10-B0F9-5440F52FDA32}" type="presOf" srcId="{4E8D7BF0-C9E4-4EF0-8B33-FF926E2F74BC}" destId="{C1303290-221C-4AD2-9324-A3BFB8F3146B}" srcOrd="0" destOrd="0" presId="urn:microsoft.com/office/officeart/2005/8/layout/hProcess9"/>
    <dgm:cxn modelId="{FCF6CCE4-6AF7-463D-A34F-E28AFE51BD63}" srcId="{F722BEB8-3937-4BD1-81A1-270FA622A816}" destId="{D695F913-B458-4C0D-A7BA-7EC4E1204702}" srcOrd="4" destOrd="0" parTransId="{59AC8751-D13E-4402-9CEB-619638F3239A}" sibTransId="{1E2C1169-DBD2-4CA6-A096-299C679F53B1}"/>
    <dgm:cxn modelId="{4CA8F77C-B8B4-4960-AE8D-790C50593D61}" type="presOf" srcId="{2C7A3522-D4DC-4484-9F16-C353BAE31C94}" destId="{B4769FC7-54BF-46E3-A6EE-8531909B5BC7}" srcOrd="0" destOrd="0" presId="urn:microsoft.com/office/officeart/2005/8/layout/hProcess9"/>
    <dgm:cxn modelId="{D8544643-494E-4F68-8A54-9D8DBF0983A7}" type="presOf" srcId="{AC3EE854-6C4A-406D-8A50-464AEBC6D9BA}" destId="{BA891174-44EB-4CBA-A53E-76FFC8E78BB8}" srcOrd="0" destOrd="0" presId="urn:microsoft.com/office/officeart/2005/8/layout/hProcess9"/>
    <dgm:cxn modelId="{759FA341-7266-42EC-A706-A44FF1860D16}" type="presOf" srcId="{87F43816-A011-4149-B4C9-059BC2193DE0}" destId="{70409846-2D7C-470D-BC08-83514732FD3A}" srcOrd="0" destOrd="0" presId="urn:microsoft.com/office/officeart/2005/8/layout/hProcess9"/>
    <dgm:cxn modelId="{25158F6D-B3A8-4D57-8029-04EA72E7DD57}" type="presParOf" srcId="{4BABE7DF-C716-451B-956A-AF43C880683E}" destId="{F00B5215-E4BB-40B1-9FDE-C3431F63AA1A}" srcOrd="0" destOrd="0" presId="urn:microsoft.com/office/officeart/2005/8/layout/hProcess9"/>
    <dgm:cxn modelId="{F9AC9494-3D8C-4C2A-B04A-7CAB21996D84}" type="presParOf" srcId="{4BABE7DF-C716-451B-956A-AF43C880683E}" destId="{44898839-741B-49EA-98BB-C02F6405D401}" srcOrd="1" destOrd="0" presId="urn:microsoft.com/office/officeart/2005/8/layout/hProcess9"/>
    <dgm:cxn modelId="{7E541155-BEB2-4E80-85D6-1F72BE1A4F0E}" type="presParOf" srcId="{44898839-741B-49EA-98BB-C02F6405D401}" destId="{D30B0129-5984-48CF-89C0-640121FBFFF0}" srcOrd="0" destOrd="0" presId="urn:microsoft.com/office/officeart/2005/8/layout/hProcess9"/>
    <dgm:cxn modelId="{BF45BE37-AE4D-4863-B631-8249A4802EA6}" type="presParOf" srcId="{44898839-741B-49EA-98BB-C02F6405D401}" destId="{440A0885-4014-40E4-8080-A1C13130745B}" srcOrd="1" destOrd="0" presId="urn:microsoft.com/office/officeart/2005/8/layout/hProcess9"/>
    <dgm:cxn modelId="{A23D0364-51ED-401C-8E98-F93D3E44EDC8}" type="presParOf" srcId="{44898839-741B-49EA-98BB-C02F6405D401}" destId="{B4769FC7-54BF-46E3-A6EE-8531909B5BC7}" srcOrd="2" destOrd="0" presId="urn:microsoft.com/office/officeart/2005/8/layout/hProcess9"/>
    <dgm:cxn modelId="{B2062068-95ED-4AAB-A2E8-C96919F20DC7}" type="presParOf" srcId="{44898839-741B-49EA-98BB-C02F6405D401}" destId="{83A35EA6-74B3-4404-A1BF-DB0614AA6DD6}" srcOrd="3" destOrd="0" presId="urn:microsoft.com/office/officeart/2005/8/layout/hProcess9"/>
    <dgm:cxn modelId="{31451303-6647-40E4-A08E-E237A1475756}" type="presParOf" srcId="{44898839-741B-49EA-98BB-C02F6405D401}" destId="{70409846-2D7C-470D-BC08-83514732FD3A}" srcOrd="4" destOrd="0" presId="urn:microsoft.com/office/officeart/2005/8/layout/hProcess9"/>
    <dgm:cxn modelId="{32890DB1-78CD-44E2-A519-7C1736CE300E}" type="presParOf" srcId="{44898839-741B-49EA-98BB-C02F6405D401}" destId="{6F891C4C-C1AC-42C6-8FC8-93744BAF3D9A}" srcOrd="5" destOrd="0" presId="urn:microsoft.com/office/officeart/2005/8/layout/hProcess9"/>
    <dgm:cxn modelId="{BE03DF74-83FB-41CB-91A7-15939BC0FD84}" type="presParOf" srcId="{44898839-741B-49EA-98BB-C02F6405D401}" destId="{BA891174-44EB-4CBA-A53E-76FFC8E78BB8}" srcOrd="6" destOrd="0" presId="urn:microsoft.com/office/officeart/2005/8/layout/hProcess9"/>
    <dgm:cxn modelId="{A2DFE3EC-5242-469B-9F02-8604E2AF8056}" type="presParOf" srcId="{44898839-741B-49EA-98BB-C02F6405D401}" destId="{03251CE3-140F-4CE6-AFE9-30B221276EBA}" srcOrd="7" destOrd="0" presId="urn:microsoft.com/office/officeart/2005/8/layout/hProcess9"/>
    <dgm:cxn modelId="{FFAB33C6-5F77-4D93-893C-0F2BB658957B}" type="presParOf" srcId="{44898839-741B-49EA-98BB-C02F6405D401}" destId="{C3F22052-73EE-4D44-81A5-CCFDCBE9FBDE}" srcOrd="8" destOrd="0" presId="urn:microsoft.com/office/officeart/2005/8/layout/hProcess9"/>
    <dgm:cxn modelId="{05D3E1E0-8950-466F-9277-B598FB37345E}" type="presParOf" srcId="{44898839-741B-49EA-98BB-C02F6405D401}" destId="{69793515-4D2D-4933-AD9C-E46DF52472AA}" srcOrd="9" destOrd="0" presId="urn:microsoft.com/office/officeart/2005/8/layout/hProcess9"/>
    <dgm:cxn modelId="{541F4DD4-0C29-401F-B1EF-33C1A19D2057}" type="presParOf" srcId="{44898839-741B-49EA-98BB-C02F6405D401}" destId="{C1303290-221C-4AD2-9324-A3BFB8F3146B}"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77C08AB-204E-43E6-8D7D-1CFC537C0968}"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cs-CZ"/>
        </a:p>
      </dgm:t>
    </dgm:pt>
    <dgm:pt modelId="{1A2303F8-8724-4B8B-A2C9-6CDAADA2F03E}">
      <dgm:prSet phldrT="[Text]" custT="1"/>
      <dgm:spPr>
        <a:solidFill>
          <a:schemeClr val="tx1">
            <a:lumMod val="75000"/>
          </a:schemeClr>
        </a:solidFill>
      </dgm:spPr>
      <dgm:t>
        <a:bodyPr/>
        <a:lstStyle/>
        <a:p>
          <a:r>
            <a:rPr lang="cs-CZ" sz="1700" b="1" dirty="0" smtClean="0"/>
            <a:t>1. fáze</a:t>
          </a:r>
          <a:endParaRPr lang="cs-CZ" sz="1700" b="1" dirty="0"/>
        </a:p>
      </dgm:t>
    </dgm:pt>
    <dgm:pt modelId="{4963E3DB-4437-4D40-8895-A525CF62DA2A}" type="parTrans" cxnId="{7409DFF3-CB19-4980-8C9C-672045C7E3E5}">
      <dgm:prSet/>
      <dgm:spPr/>
      <dgm:t>
        <a:bodyPr/>
        <a:lstStyle/>
        <a:p>
          <a:endParaRPr lang="cs-CZ"/>
        </a:p>
      </dgm:t>
    </dgm:pt>
    <dgm:pt modelId="{F863C84E-E659-4427-8E3A-EB4B9200D5F5}" type="sibTrans" cxnId="{7409DFF3-CB19-4980-8C9C-672045C7E3E5}">
      <dgm:prSet/>
      <dgm:spPr/>
      <dgm:t>
        <a:bodyPr/>
        <a:lstStyle/>
        <a:p>
          <a:endParaRPr lang="cs-CZ"/>
        </a:p>
      </dgm:t>
    </dgm:pt>
    <dgm:pt modelId="{43323792-40C6-4D1A-89AC-E7A4BFCE606B}">
      <dgm:prSet phldrT="[Text]"/>
      <dgm:spPr>
        <a:solidFill>
          <a:schemeClr val="accent1">
            <a:lumMod val="60000"/>
            <a:lumOff val="40000"/>
            <a:alpha val="90000"/>
          </a:schemeClr>
        </a:solidFill>
      </dgm:spPr>
      <dgm:t>
        <a:bodyPr/>
        <a:lstStyle/>
        <a:p>
          <a:r>
            <a:rPr lang="cs-CZ" b="1" dirty="0" smtClean="0"/>
            <a:t>2. fáze</a:t>
          </a:r>
          <a:endParaRPr lang="cs-CZ" b="1" dirty="0"/>
        </a:p>
      </dgm:t>
    </dgm:pt>
    <dgm:pt modelId="{1460C4D4-8362-497E-97EC-6D6B067CBCB9}" type="parTrans" cxnId="{28FA784A-3A01-470C-A63E-B0E5F16E0400}">
      <dgm:prSet/>
      <dgm:spPr/>
      <dgm:t>
        <a:bodyPr/>
        <a:lstStyle/>
        <a:p>
          <a:endParaRPr lang="cs-CZ"/>
        </a:p>
      </dgm:t>
    </dgm:pt>
    <dgm:pt modelId="{84DF5166-D746-43B1-9C83-86AC0A1C89CC}" type="sibTrans" cxnId="{28FA784A-3A01-470C-A63E-B0E5F16E0400}">
      <dgm:prSet/>
      <dgm:spPr/>
      <dgm:t>
        <a:bodyPr/>
        <a:lstStyle/>
        <a:p>
          <a:endParaRPr lang="cs-CZ"/>
        </a:p>
      </dgm:t>
    </dgm:pt>
    <dgm:pt modelId="{BFA18B38-1C64-450A-96BA-A9A569E9FCCA}">
      <dgm:prSet phldrT="[Text]"/>
      <dgm:spPr/>
      <dgm:t>
        <a:bodyPr/>
        <a:lstStyle/>
        <a:p>
          <a:r>
            <a:rPr lang="cs-CZ" b="1" dirty="0" smtClean="0"/>
            <a:t>3. fáze</a:t>
          </a:r>
          <a:endParaRPr lang="cs-CZ" b="1" dirty="0"/>
        </a:p>
      </dgm:t>
    </dgm:pt>
    <dgm:pt modelId="{D5A4C1AA-B338-4C85-8C11-54DD26CD57C9}" type="parTrans" cxnId="{E040DA41-785D-4220-8A9D-27927EBF0EB5}">
      <dgm:prSet/>
      <dgm:spPr/>
      <dgm:t>
        <a:bodyPr/>
        <a:lstStyle/>
        <a:p>
          <a:endParaRPr lang="cs-CZ"/>
        </a:p>
      </dgm:t>
    </dgm:pt>
    <dgm:pt modelId="{3EF5930A-ADB5-4215-817F-DBAF79CF19B4}" type="sibTrans" cxnId="{E040DA41-785D-4220-8A9D-27927EBF0EB5}">
      <dgm:prSet/>
      <dgm:spPr/>
      <dgm:t>
        <a:bodyPr/>
        <a:lstStyle/>
        <a:p>
          <a:endParaRPr lang="cs-CZ"/>
        </a:p>
      </dgm:t>
    </dgm:pt>
    <dgm:pt modelId="{D2D7128A-7543-4CBC-9B18-305C29F83499}" type="pres">
      <dgm:prSet presAssocID="{777C08AB-204E-43E6-8D7D-1CFC537C0968}" presName="Name0" presStyleCnt="0">
        <dgm:presLayoutVars>
          <dgm:chPref val="3"/>
          <dgm:dir/>
          <dgm:animLvl val="lvl"/>
          <dgm:resizeHandles/>
        </dgm:presLayoutVars>
      </dgm:prSet>
      <dgm:spPr/>
      <dgm:t>
        <a:bodyPr/>
        <a:lstStyle/>
        <a:p>
          <a:endParaRPr lang="cs-CZ"/>
        </a:p>
      </dgm:t>
    </dgm:pt>
    <dgm:pt modelId="{1EC8AD4D-B101-44A2-BEC5-838ABF4E4AD6}" type="pres">
      <dgm:prSet presAssocID="{1A2303F8-8724-4B8B-A2C9-6CDAADA2F03E}" presName="horFlow" presStyleCnt="0"/>
      <dgm:spPr/>
    </dgm:pt>
    <dgm:pt modelId="{FE11FFC6-024D-4B3E-8364-6D35F3DDF539}" type="pres">
      <dgm:prSet presAssocID="{1A2303F8-8724-4B8B-A2C9-6CDAADA2F03E}" presName="bigChev" presStyleLbl="node1" presStyleIdx="0" presStyleCnt="1" custScaleX="239608" custLinFactX="-145415" custLinFactNeighborX="-200000" custLinFactNeighborY="-5106"/>
      <dgm:spPr/>
      <dgm:t>
        <a:bodyPr/>
        <a:lstStyle/>
        <a:p>
          <a:endParaRPr lang="cs-CZ"/>
        </a:p>
      </dgm:t>
    </dgm:pt>
    <dgm:pt modelId="{35AA5225-BB5E-46BF-BE77-D3EE59354429}" type="pres">
      <dgm:prSet presAssocID="{1460C4D4-8362-497E-97EC-6D6B067CBCB9}" presName="parTrans" presStyleCnt="0"/>
      <dgm:spPr/>
    </dgm:pt>
    <dgm:pt modelId="{EAB6A42A-DD84-4011-BE66-199354364B77}" type="pres">
      <dgm:prSet presAssocID="{43323792-40C6-4D1A-89AC-E7A4BFCE606B}" presName="node" presStyleLbl="alignAccFollowNode1" presStyleIdx="0" presStyleCnt="2" custScaleX="711532">
        <dgm:presLayoutVars>
          <dgm:bulletEnabled val="1"/>
        </dgm:presLayoutVars>
      </dgm:prSet>
      <dgm:spPr/>
      <dgm:t>
        <a:bodyPr/>
        <a:lstStyle/>
        <a:p>
          <a:endParaRPr lang="cs-CZ"/>
        </a:p>
      </dgm:t>
    </dgm:pt>
    <dgm:pt modelId="{4C44AC38-4701-4856-8A0F-7218A146A531}" type="pres">
      <dgm:prSet presAssocID="{84DF5166-D746-43B1-9C83-86AC0A1C89CC}" presName="sibTrans" presStyleCnt="0"/>
      <dgm:spPr/>
    </dgm:pt>
    <dgm:pt modelId="{A4264C78-F32A-4CDF-B9BC-089886CAD793}" type="pres">
      <dgm:prSet presAssocID="{BFA18B38-1C64-450A-96BA-A9A569E9FCCA}" presName="node" presStyleLbl="alignAccFollowNode1" presStyleIdx="1" presStyleCnt="2" custScaleX="334314">
        <dgm:presLayoutVars>
          <dgm:bulletEnabled val="1"/>
        </dgm:presLayoutVars>
      </dgm:prSet>
      <dgm:spPr/>
      <dgm:t>
        <a:bodyPr/>
        <a:lstStyle/>
        <a:p>
          <a:endParaRPr lang="cs-CZ"/>
        </a:p>
      </dgm:t>
    </dgm:pt>
  </dgm:ptLst>
  <dgm:cxnLst>
    <dgm:cxn modelId="{DA55629E-13E4-4949-B35A-26FC64A887A1}" type="presOf" srcId="{BFA18B38-1C64-450A-96BA-A9A569E9FCCA}" destId="{A4264C78-F32A-4CDF-B9BC-089886CAD793}" srcOrd="0" destOrd="0" presId="urn:microsoft.com/office/officeart/2005/8/layout/lProcess3"/>
    <dgm:cxn modelId="{C88E33C0-94CE-44E4-8805-8E8C229F29C0}" type="presOf" srcId="{43323792-40C6-4D1A-89AC-E7A4BFCE606B}" destId="{EAB6A42A-DD84-4011-BE66-199354364B77}" srcOrd="0" destOrd="0" presId="urn:microsoft.com/office/officeart/2005/8/layout/lProcess3"/>
    <dgm:cxn modelId="{E040DA41-785D-4220-8A9D-27927EBF0EB5}" srcId="{1A2303F8-8724-4B8B-A2C9-6CDAADA2F03E}" destId="{BFA18B38-1C64-450A-96BA-A9A569E9FCCA}" srcOrd="1" destOrd="0" parTransId="{D5A4C1AA-B338-4C85-8C11-54DD26CD57C9}" sibTransId="{3EF5930A-ADB5-4215-817F-DBAF79CF19B4}"/>
    <dgm:cxn modelId="{C0F7D4C0-12C5-4ED8-AFE3-C0698C95AE70}" type="presOf" srcId="{1A2303F8-8724-4B8B-A2C9-6CDAADA2F03E}" destId="{FE11FFC6-024D-4B3E-8364-6D35F3DDF539}" srcOrd="0" destOrd="0" presId="urn:microsoft.com/office/officeart/2005/8/layout/lProcess3"/>
    <dgm:cxn modelId="{7409DFF3-CB19-4980-8C9C-672045C7E3E5}" srcId="{777C08AB-204E-43E6-8D7D-1CFC537C0968}" destId="{1A2303F8-8724-4B8B-A2C9-6CDAADA2F03E}" srcOrd="0" destOrd="0" parTransId="{4963E3DB-4437-4D40-8895-A525CF62DA2A}" sibTransId="{F863C84E-E659-4427-8E3A-EB4B9200D5F5}"/>
    <dgm:cxn modelId="{2026F3FE-5AB0-4C7E-89BD-0549645DF92E}" type="presOf" srcId="{777C08AB-204E-43E6-8D7D-1CFC537C0968}" destId="{D2D7128A-7543-4CBC-9B18-305C29F83499}" srcOrd="0" destOrd="0" presId="urn:microsoft.com/office/officeart/2005/8/layout/lProcess3"/>
    <dgm:cxn modelId="{28FA784A-3A01-470C-A63E-B0E5F16E0400}" srcId="{1A2303F8-8724-4B8B-A2C9-6CDAADA2F03E}" destId="{43323792-40C6-4D1A-89AC-E7A4BFCE606B}" srcOrd="0" destOrd="0" parTransId="{1460C4D4-8362-497E-97EC-6D6B067CBCB9}" sibTransId="{84DF5166-D746-43B1-9C83-86AC0A1C89CC}"/>
    <dgm:cxn modelId="{707C7DCB-F281-4C7C-838C-781E7FE6E3B9}" type="presParOf" srcId="{D2D7128A-7543-4CBC-9B18-305C29F83499}" destId="{1EC8AD4D-B101-44A2-BEC5-838ABF4E4AD6}" srcOrd="0" destOrd="0" presId="urn:microsoft.com/office/officeart/2005/8/layout/lProcess3"/>
    <dgm:cxn modelId="{0A625D72-8825-4E5C-894D-FADCE4853BC6}" type="presParOf" srcId="{1EC8AD4D-B101-44A2-BEC5-838ABF4E4AD6}" destId="{FE11FFC6-024D-4B3E-8364-6D35F3DDF539}" srcOrd="0" destOrd="0" presId="urn:microsoft.com/office/officeart/2005/8/layout/lProcess3"/>
    <dgm:cxn modelId="{34160F91-37F7-44E7-977A-CD9CCD874DD4}" type="presParOf" srcId="{1EC8AD4D-B101-44A2-BEC5-838ABF4E4AD6}" destId="{35AA5225-BB5E-46BF-BE77-D3EE59354429}" srcOrd="1" destOrd="0" presId="urn:microsoft.com/office/officeart/2005/8/layout/lProcess3"/>
    <dgm:cxn modelId="{916FDC07-FDD5-43E0-8970-04F287CF7470}" type="presParOf" srcId="{1EC8AD4D-B101-44A2-BEC5-838ABF4E4AD6}" destId="{EAB6A42A-DD84-4011-BE66-199354364B77}" srcOrd="2" destOrd="0" presId="urn:microsoft.com/office/officeart/2005/8/layout/lProcess3"/>
    <dgm:cxn modelId="{4234862E-BA48-4CB7-A52A-93D4F8AC3E20}" type="presParOf" srcId="{1EC8AD4D-B101-44A2-BEC5-838ABF4E4AD6}" destId="{4C44AC38-4701-4856-8A0F-7218A146A531}" srcOrd="3" destOrd="0" presId="urn:microsoft.com/office/officeart/2005/8/layout/lProcess3"/>
    <dgm:cxn modelId="{44B6BE78-CF36-4D05-999A-037B32D0AC69}" type="presParOf" srcId="{1EC8AD4D-B101-44A2-BEC5-838ABF4E4AD6}" destId="{A4264C78-F32A-4CDF-B9BC-089886CAD793}" srcOrd="4" destOrd="0" presId="urn:microsoft.com/office/officeart/2005/8/layout/lProcess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6967C-39C0-407E-B1AF-DD464D01C6B3}">
      <dsp:nvSpPr>
        <dsp:cNvPr id="0" name=""/>
        <dsp:cNvSpPr/>
      </dsp:nvSpPr>
      <dsp:spPr>
        <a:xfrm>
          <a:off x="0" y="0"/>
          <a:ext cx="4040187" cy="12238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1066800">
            <a:lnSpc>
              <a:spcPct val="90000"/>
            </a:lnSpc>
            <a:spcBef>
              <a:spcPct val="0"/>
            </a:spcBef>
            <a:spcAft>
              <a:spcPct val="35000"/>
            </a:spcAft>
          </a:pPr>
          <a:r>
            <a:rPr lang="cs-CZ" sz="1700" b="1" u="sng" kern="1200" dirty="0" smtClean="0"/>
            <a:t>POVOLENÍ KH </a:t>
          </a:r>
        </a:p>
        <a:p>
          <a:pPr lvl="0" algn="l" defTabSz="1066800">
            <a:lnSpc>
              <a:spcPct val="90000"/>
            </a:lnSpc>
            <a:spcBef>
              <a:spcPct val="0"/>
            </a:spcBef>
            <a:spcAft>
              <a:spcPct val="35000"/>
            </a:spcAft>
          </a:pPr>
          <a:r>
            <a:rPr lang="cs-CZ" sz="1700" kern="1200" dirty="0" smtClean="0"/>
            <a:t> - písemné schválení SÚKL</a:t>
          </a:r>
          <a:endParaRPr lang="cs-CZ" sz="1700" b="1" u="sng" kern="1200" dirty="0"/>
        </a:p>
      </dsp:txBody>
      <dsp:txXfrm>
        <a:off x="930423" y="0"/>
        <a:ext cx="3109764" cy="1223863"/>
      </dsp:txXfrm>
    </dsp:sp>
    <dsp:sp modelId="{E1B335E0-C87D-4B7B-A6A9-6EAD06EBDED5}">
      <dsp:nvSpPr>
        <dsp:cNvPr id="0" name=""/>
        <dsp:cNvSpPr/>
      </dsp:nvSpPr>
      <dsp:spPr>
        <a:xfrm>
          <a:off x="147964" y="405456"/>
          <a:ext cx="756880" cy="412951"/>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0C6D22-EF2A-4110-BA90-2EDF18E18152}">
      <dsp:nvSpPr>
        <dsp:cNvPr id="0" name=""/>
        <dsp:cNvSpPr/>
      </dsp:nvSpPr>
      <dsp:spPr>
        <a:xfrm>
          <a:off x="0" y="1346249"/>
          <a:ext cx="4040187" cy="12238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cs-CZ" sz="1700" b="1" u="sng" kern="1200" dirty="0" smtClean="0"/>
            <a:t>OHLÁŠENÍ KH </a:t>
          </a:r>
          <a:endParaRPr lang="cs-CZ" sz="1700" u="none" kern="1200" dirty="0" smtClean="0"/>
        </a:p>
        <a:p>
          <a:pPr lvl="0" algn="l" defTabSz="755650">
            <a:lnSpc>
              <a:spcPct val="90000"/>
            </a:lnSpc>
            <a:spcBef>
              <a:spcPct val="0"/>
            </a:spcBef>
            <a:spcAft>
              <a:spcPct val="35000"/>
            </a:spcAft>
          </a:pPr>
          <a:r>
            <a:rPr lang="cs-CZ" sz="1700" u="none" kern="1200" dirty="0" smtClean="0"/>
            <a:t>- SÚKL nesmí do 60/30 dnů vyslovit nesouhlas s provedením KH</a:t>
          </a:r>
          <a:r>
            <a:rPr lang="cs-CZ" sz="1700" kern="1200" dirty="0" smtClean="0"/>
            <a:t> </a:t>
          </a:r>
          <a:endParaRPr lang="cs-CZ" sz="1700" b="1" u="sng" kern="1200" dirty="0"/>
        </a:p>
      </dsp:txBody>
      <dsp:txXfrm>
        <a:off x="930423" y="1346249"/>
        <a:ext cx="3109764" cy="1223863"/>
      </dsp:txXfrm>
    </dsp:sp>
    <dsp:sp modelId="{078AFB08-6C82-4DB8-819B-009A60A5C851}">
      <dsp:nvSpPr>
        <dsp:cNvPr id="0" name=""/>
        <dsp:cNvSpPr/>
      </dsp:nvSpPr>
      <dsp:spPr>
        <a:xfrm>
          <a:off x="122386" y="1620693"/>
          <a:ext cx="808037" cy="67497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D5E06A-B448-4E52-BC14-C99EA8BC4E98}">
      <dsp:nvSpPr>
        <dsp:cNvPr id="0" name=""/>
        <dsp:cNvSpPr/>
      </dsp:nvSpPr>
      <dsp:spPr>
        <a:xfrm>
          <a:off x="0" y="2692498"/>
          <a:ext cx="4040187" cy="12238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cs-CZ" sz="1700" b="1" u="sng" kern="1200" dirty="0" smtClean="0"/>
            <a:t>OHLÁŠENÍ KH / BE</a:t>
          </a:r>
        </a:p>
        <a:p>
          <a:pPr lvl="0" algn="l" defTabSz="755650">
            <a:lnSpc>
              <a:spcPct val="90000"/>
            </a:lnSpc>
            <a:spcBef>
              <a:spcPct val="0"/>
            </a:spcBef>
            <a:spcAft>
              <a:spcPct val="35000"/>
            </a:spcAft>
          </a:pPr>
          <a:r>
            <a:rPr lang="cs-CZ" sz="1700" b="1" u="none" kern="1200" dirty="0" smtClean="0"/>
            <a:t>- </a:t>
          </a:r>
          <a:r>
            <a:rPr lang="cs-CZ" sz="1700" u="none" kern="1200" dirty="0" smtClean="0"/>
            <a:t>SÚKL nesmí do 60/30 dnů vyslovit nesouhlas s provedením KH</a:t>
          </a:r>
          <a:r>
            <a:rPr lang="cs-CZ" sz="1700" kern="1200" dirty="0" smtClean="0"/>
            <a:t> </a:t>
          </a:r>
          <a:endParaRPr lang="cs-CZ" sz="1700" kern="1200" dirty="0"/>
        </a:p>
      </dsp:txBody>
      <dsp:txXfrm>
        <a:off x="930423" y="2692498"/>
        <a:ext cx="3109764" cy="1223863"/>
      </dsp:txXfrm>
    </dsp:sp>
    <dsp:sp modelId="{15E249C3-4827-4C9D-90DB-48E41D080CF8}">
      <dsp:nvSpPr>
        <dsp:cNvPr id="0" name=""/>
        <dsp:cNvSpPr/>
      </dsp:nvSpPr>
      <dsp:spPr>
        <a:xfrm>
          <a:off x="122386" y="2970741"/>
          <a:ext cx="808037" cy="667377"/>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71DA3-23E3-45CD-8A7C-F2FCC8847B53}">
      <dsp:nvSpPr>
        <dsp:cNvPr id="0" name=""/>
        <dsp:cNvSpPr/>
      </dsp:nvSpPr>
      <dsp:spPr>
        <a:xfrm>
          <a:off x="0" y="0"/>
          <a:ext cx="4041774" cy="1223863"/>
        </a:xfrm>
        <a:prstGeom prst="roundRect">
          <a:avLst>
            <a:gd name="adj" fmla="val 10000"/>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cs-CZ" sz="2100" b="1" u="sng" kern="1200" dirty="0" smtClean="0">
              <a:solidFill>
                <a:schemeClr val="accent1">
                  <a:lumMod val="50000"/>
                </a:schemeClr>
              </a:solidFill>
            </a:rPr>
            <a:t>POVOLENÍ KH</a:t>
          </a:r>
          <a:endParaRPr lang="cs-CZ" sz="2100" b="1" u="sng" kern="1200" dirty="0">
            <a:solidFill>
              <a:schemeClr val="accent1">
                <a:lumMod val="50000"/>
              </a:schemeClr>
            </a:solidFill>
          </a:endParaRPr>
        </a:p>
        <a:p>
          <a:pPr marL="171450" lvl="1" indent="-171450" algn="l" defTabSz="711200">
            <a:lnSpc>
              <a:spcPct val="90000"/>
            </a:lnSpc>
            <a:spcBef>
              <a:spcPct val="0"/>
            </a:spcBef>
            <a:spcAft>
              <a:spcPct val="15000"/>
            </a:spcAft>
            <a:buChar char="••"/>
          </a:pPr>
          <a:r>
            <a:rPr lang="cs-CZ" sz="1600" kern="1200" dirty="0" smtClean="0">
              <a:solidFill>
                <a:schemeClr val="tx1">
                  <a:lumMod val="75000"/>
                </a:schemeClr>
              </a:solidFill>
            </a:rPr>
            <a:t>všechny typy LP</a:t>
          </a:r>
          <a:endParaRPr lang="cs-CZ" sz="1600" kern="1200" dirty="0">
            <a:solidFill>
              <a:schemeClr val="tx1">
                <a:lumMod val="75000"/>
              </a:schemeClr>
            </a:solidFill>
          </a:endParaRPr>
        </a:p>
      </dsp:txBody>
      <dsp:txXfrm>
        <a:off x="930741" y="0"/>
        <a:ext cx="3111033" cy="1223863"/>
      </dsp:txXfrm>
    </dsp:sp>
    <dsp:sp modelId="{42356D2B-4D6F-43D3-AEBF-4B516EBD758C}">
      <dsp:nvSpPr>
        <dsp:cNvPr id="0" name=""/>
        <dsp:cNvSpPr/>
      </dsp:nvSpPr>
      <dsp:spPr>
        <a:xfrm>
          <a:off x="106995" y="225435"/>
          <a:ext cx="839137" cy="772991"/>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9EEF11-DFBF-4102-83F9-067063353C55}">
      <dsp:nvSpPr>
        <dsp:cNvPr id="0" name=""/>
        <dsp:cNvSpPr/>
      </dsp:nvSpPr>
      <dsp:spPr>
        <a:xfrm>
          <a:off x="0" y="1350557"/>
          <a:ext cx="4041774" cy="1223863"/>
        </a:xfrm>
        <a:prstGeom prst="roundRect">
          <a:avLst>
            <a:gd name="adj" fmla="val 10000"/>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cs-CZ" sz="2100" b="1" u="sng" kern="1200" dirty="0" smtClean="0">
              <a:solidFill>
                <a:schemeClr val="accent1">
                  <a:lumMod val="50000"/>
                </a:schemeClr>
              </a:solidFill>
            </a:rPr>
            <a:t>NÍZKOINTERVENČNÍ KH</a:t>
          </a:r>
          <a:endParaRPr lang="cs-CZ" sz="2100" b="1" u="sng" kern="1200" dirty="0">
            <a:solidFill>
              <a:schemeClr val="accent1">
                <a:lumMod val="50000"/>
              </a:schemeClr>
            </a:solidFill>
          </a:endParaRPr>
        </a:p>
        <a:p>
          <a:pPr marL="171450" lvl="1" indent="-171450" algn="l" defTabSz="711200">
            <a:lnSpc>
              <a:spcPct val="90000"/>
            </a:lnSpc>
            <a:spcBef>
              <a:spcPct val="0"/>
            </a:spcBef>
            <a:spcAft>
              <a:spcPct val="15000"/>
            </a:spcAft>
            <a:buChar char="••"/>
          </a:pPr>
          <a:r>
            <a:rPr lang="cs-CZ" sz="1600" kern="1200" dirty="0" smtClean="0">
              <a:solidFill>
                <a:schemeClr val="tx1">
                  <a:lumMod val="75000"/>
                </a:schemeClr>
              </a:solidFill>
            </a:rPr>
            <a:t>LP </a:t>
          </a:r>
          <a:r>
            <a:rPr lang="cs-CZ" sz="1600" kern="1200" dirty="0" err="1" smtClean="0">
              <a:solidFill>
                <a:schemeClr val="tx1">
                  <a:lumMod val="75000"/>
                </a:schemeClr>
              </a:solidFill>
            </a:rPr>
            <a:t>reg</a:t>
          </a:r>
          <a:r>
            <a:rPr lang="cs-CZ" sz="1600" kern="1200" dirty="0" smtClean="0">
              <a:solidFill>
                <a:schemeClr val="tx1">
                  <a:lumMod val="75000"/>
                </a:schemeClr>
              </a:solidFill>
            </a:rPr>
            <a:t>. v EU + použity dle </a:t>
          </a:r>
          <a:r>
            <a:rPr lang="cs-CZ" sz="1600" kern="1200" dirty="0" err="1" smtClean="0">
              <a:solidFill>
                <a:schemeClr val="tx1">
                  <a:lumMod val="75000"/>
                </a:schemeClr>
              </a:solidFill>
            </a:rPr>
            <a:t>SmPC</a:t>
          </a:r>
          <a:r>
            <a:rPr lang="cs-CZ" sz="1600" kern="1200" dirty="0" smtClean="0">
              <a:solidFill>
                <a:schemeClr val="tx1">
                  <a:lumMod val="75000"/>
                </a:schemeClr>
              </a:solidFill>
            </a:rPr>
            <a:t> či běžné klinické praxe (doloženo)</a:t>
          </a:r>
          <a:endParaRPr lang="cs-CZ" sz="1600" kern="1200" dirty="0">
            <a:solidFill>
              <a:schemeClr val="tx1">
                <a:lumMod val="75000"/>
              </a:schemeClr>
            </a:solidFill>
          </a:endParaRPr>
        </a:p>
      </dsp:txBody>
      <dsp:txXfrm>
        <a:off x="930741" y="1350557"/>
        <a:ext cx="3111033" cy="1223863"/>
      </dsp:txXfrm>
    </dsp:sp>
    <dsp:sp modelId="{952EA732-111A-40CE-BCF1-B042E0F063F0}">
      <dsp:nvSpPr>
        <dsp:cNvPr id="0" name=""/>
        <dsp:cNvSpPr/>
      </dsp:nvSpPr>
      <dsp:spPr>
        <a:xfrm>
          <a:off x="122386" y="1620590"/>
          <a:ext cx="808355" cy="675180"/>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476580-B540-43A9-87FC-19D6C8B2BF5D}">
      <dsp:nvSpPr>
        <dsp:cNvPr id="0" name=""/>
        <dsp:cNvSpPr/>
      </dsp:nvSpPr>
      <dsp:spPr>
        <a:xfrm>
          <a:off x="0" y="2692498"/>
          <a:ext cx="4041774" cy="1223863"/>
        </a:xfrm>
        <a:prstGeom prst="roundRect">
          <a:avLst>
            <a:gd name="adj" fmla="val 10000"/>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cs-CZ" sz="2100" b="1" u="sng" kern="1200" dirty="0" smtClean="0">
              <a:solidFill>
                <a:schemeClr val="accent1">
                  <a:lumMod val="50000"/>
                </a:schemeClr>
              </a:solidFill>
            </a:rPr>
            <a:t>KLASTROVÁ KH</a:t>
          </a:r>
          <a:endParaRPr lang="cs-CZ" sz="2100" b="1" u="sng" kern="1200" dirty="0">
            <a:solidFill>
              <a:schemeClr val="accent1">
                <a:lumMod val="50000"/>
              </a:schemeClr>
            </a:solidFill>
          </a:endParaRPr>
        </a:p>
        <a:p>
          <a:pPr marL="171450" lvl="1" indent="-171450" algn="l" defTabSz="711200">
            <a:lnSpc>
              <a:spcPct val="90000"/>
            </a:lnSpc>
            <a:spcBef>
              <a:spcPct val="0"/>
            </a:spcBef>
            <a:spcAft>
              <a:spcPct val="15000"/>
            </a:spcAft>
            <a:buChar char="••"/>
          </a:pPr>
          <a:r>
            <a:rPr lang="cs-CZ" sz="1600" kern="1200" dirty="0" smtClean="0">
              <a:solidFill>
                <a:schemeClr val="tx1">
                  <a:lumMod val="75000"/>
                </a:schemeClr>
              </a:solidFill>
            </a:rPr>
            <a:t>LP </a:t>
          </a:r>
          <a:r>
            <a:rPr lang="cs-CZ" sz="1600" kern="1200" dirty="0" err="1" smtClean="0">
              <a:solidFill>
                <a:schemeClr val="tx1">
                  <a:lumMod val="75000"/>
                </a:schemeClr>
              </a:solidFill>
            </a:rPr>
            <a:t>reg</a:t>
          </a:r>
          <a:r>
            <a:rPr lang="cs-CZ" sz="1600" kern="1200" dirty="0" smtClean="0">
              <a:solidFill>
                <a:schemeClr val="tx1">
                  <a:lumMod val="75000"/>
                </a:schemeClr>
              </a:solidFill>
            </a:rPr>
            <a:t>. v ČR + použity dle </a:t>
          </a:r>
          <a:r>
            <a:rPr lang="cs-CZ" sz="1600" kern="1200" dirty="0" err="1" smtClean="0">
              <a:solidFill>
                <a:schemeClr val="tx1">
                  <a:lumMod val="75000"/>
                </a:schemeClr>
              </a:solidFill>
            </a:rPr>
            <a:t>SmPC</a:t>
          </a:r>
          <a:r>
            <a:rPr lang="cs-CZ" sz="1600" kern="1200" dirty="0" smtClean="0">
              <a:solidFill>
                <a:schemeClr val="tx1">
                  <a:lumMod val="75000"/>
                </a:schemeClr>
              </a:solidFill>
            </a:rPr>
            <a:t> či běžné klinické praxe (doloženo)</a:t>
          </a:r>
          <a:endParaRPr lang="cs-CZ" sz="1600" kern="1200" dirty="0">
            <a:solidFill>
              <a:schemeClr val="tx1">
                <a:lumMod val="75000"/>
              </a:schemeClr>
            </a:solidFill>
          </a:endParaRPr>
        </a:p>
      </dsp:txBody>
      <dsp:txXfrm>
        <a:off x="930741" y="2692498"/>
        <a:ext cx="3111033" cy="1223863"/>
      </dsp:txXfrm>
    </dsp:sp>
    <dsp:sp modelId="{43985545-9D23-46E0-BFB5-DF39583570F3}">
      <dsp:nvSpPr>
        <dsp:cNvPr id="0" name=""/>
        <dsp:cNvSpPr/>
      </dsp:nvSpPr>
      <dsp:spPr>
        <a:xfrm>
          <a:off x="122386" y="2970741"/>
          <a:ext cx="808355" cy="667377"/>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B5215-E4BB-40B1-9FDE-C3431F63AA1A}">
      <dsp:nvSpPr>
        <dsp:cNvPr id="0" name=""/>
        <dsp:cNvSpPr/>
      </dsp:nvSpPr>
      <dsp:spPr>
        <a:xfrm>
          <a:off x="617219" y="0"/>
          <a:ext cx="6995160" cy="220550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B0129-5984-48CF-89C0-640121FBFFF0}">
      <dsp:nvSpPr>
        <dsp:cNvPr id="0" name=""/>
        <dsp:cNvSpPr/>
      </dsp:nvSpPr>
      <dsp:spPr>
        <a:xfrm>
          <a:off x="100"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5 dnů</a:t>
          </a:r>
        </a:p>
        <a:p>
          <a:pPr lvl="0" algn="ctr" defTabSz="711200">
            <a:lnSpc>
              <a:spcPct val="90000"/>
            </a:lnSpc>
            <a:spcBef>
              <a:spcPct val="0"/>
            </a:spcBef>
            <a:spcAft>
              <a:spcPct val="35000"/>
            </a:spcAft>
          </a:pPr>
          <a:r>
            <a:rPr lang="cs-CZ" sz="1600" b="1" kern="1200" dirty="0" smtClean="0"/>
            <a:t>validace</a:t>
          </a:r>
          <a:endParaRPr lang="cs-CZ" sz="1600" b="1" kern="1200" dirty="0"/>
        </a:p>
      </dsp:txBody>
      <dsp:txXfrm>
        <a:off x="43165" y="704715"/>
        <a:ext cx="1118172" cy="796070"/>
      </dsp:txXfrm>
    </dsp:sp>
    <dsp:sp modelId="{B4769FC7-54BF-46E3-A6EE-8531909B5BC7}">
      <dsp:nvSpPr>
        <dsp:cNvPr id="0" name=""/>
        <dsp:cNvSpPr/>
      </dsp:nvSpPr>
      <dsp:spPr>
        <a:xfrm>
          <a:off x="1405119"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Do 21. dne</a:t>
          </a:r>
        </a:p>
        <a:p>
          <a:pPr lvl="0" algn="ctr" defTabSz="711200">
            <a:lnSpc>
              <a:spcPct val="90000"/>
            </a:lnSpc>
            <a:spcBef>
              <a:spcPct val="0"/>
            </a:spcBef>
            <a:spcAft>
              <a:spcPct val="35000"/>
            </a:spcAft>
          </a:pPr>
          <a:r>
            <a:rPr lang="cs-CZ" sz="1600" b="1" kern="1200" dirty="0" smtClean="0"/>
            <a:t> AR</a:t>
          </a:r>
          <a:endParaRPr lang="cs-CZ" sz="1600" b="1" kern="1200" dirty="0"/>
        </a:p>
      </dsp:txBody>
      <dsp:txXfrm>
        <a:off x="1448184" y="704715"/>
        <a:ext cx="1118172" cy="796070"/>
      </dsp:txXfrm>
    </dsp:sp>
    <dsp:sp modelId="{70409846-2D7C-470D-BC08-83514732FD3A}">
      <dsp:nvSpPr>
        <dsp:cNvPr id="0" name=""/>
        <dsp:cNvSpPr/>
      </dsp:nvSpPr>
      <dsp:spPr>
        <a:xfrm>
          <a:off x="2810139"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Do 32 dnů schválení či GNA</a:t>
          </a:r>
          <a:endParaRPr lang="cs-CZ" sz="1600" b="1" kern="1200" dirty="0"/>
        </a:p>
      </dsp:txBody>
      <dsp:txXfrm>
        <a:off x="2853204" y="704715"/>
        <a:ext cx="1118172" cy="796070"/>
      </dsp:txXfrm>
    </dsp:sp>
    <dsp:sp modelId="{BA891174-44EB-4CBA-A53E-76FFC8E78BB8}">
      <dsp:nvSpPr>
        <dsp:cNvPr id="0" name=""/>
        <dsp:cNvSpPr/>
      </dsp:nvSpPr>
      <dsp:spPr>
        <a:xfrm>
          <a:off x="4215158"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7 dnů referenční stát</a:t>
          </a:r>
          <a:endParaRPr lang="cs-CZ" sz="1600" b="1" kern="1200" dirty="0"/>
        </a:p>
      </dsp:txBody>
      <dsp:txXfrm>
        <a:off x="4258223" y="704715"/>
        <a:ext cx="1118172" cy="796070"/>
      </dsp:txXfrm>
    </dsp:sp>
    <dsp:sp modelId="{C3F22052-73EE-4D44-81A5-CCFDCBE9FBDE}">
      <dsp:nvSpPr>
        <dsp:cNvPr id="0" name=""/>
        <dsp:cNvSpPr/>
      </dsp:nvSpPr>
      <dsp:spPr>
        <a:xfrm>
          <a:off x="5620177"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7 dnů</a:t>
          </a:r>
        </a:p>
        <a:p>
          <a:pPr lvl="0" algn="ctr" defTabSz="711200">
            <a:lnSpc>
              <a:spcPct val="90000"/>
            </a:lnSpc>
            <a:spcBef>
              <a:spcPct val="0"/>
            </a:spcBef>
            <a:spcAft>
              <a:spcPct val="35000"/>
            </a:spcAft>
          </a:pPr>
          <a:r>
            <a:rPr lang="cs-CZ" sz="1600" b="1" kern="1200" dirty="0" smtClean="0"/>
            <a:t>dotčené ČS</a:t>
          </a:r>
          <a:endParaRPr lang="cs-CZ" sz="1600" kern="1200" dirty="0"/>
        </a:p>
      </dsp:txBody>
      <dsp:txXfrm>
        <a:off x="5663242" y="704715"/>
        <a:ext cx="1118172" cy="796070"/>
      </dsp:txXfrm>
    </dsp:sp>
    <dsp:sp modelId="{C1303290-221C-4AD2-9324-A3BFB8F3146B}">
      <dsp:nvSpPr>
        <dsp:cNvPr id="0" name=""/>
        <dsp:cNvSpPr/>
      </dsp:nvSpPr>
      <dsp:spPr>
        <a:xfrm>
          <a:off x="7025197" y="661650"/>
          <a:ext cx="120430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t>10 dnů národně</a:t>
          </a:r>
          <a:endParaRPr lang="cs-CZ" sz="1600" kern="1200" dirty="0"/>
        </a:p>
      </dsp:txBody>
      <dsp:txXfrm>
        <a:off x="7068262" y="704715"/>
        <a:ext cx="1118172" cy="7960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1FFC6-024D-4B3E-8364-6D35F3DDF539}">
      <dsp:nvSpPr>
        <dsp:cNvPr id="0" name=""/>
        <dsp:cNvSpPr/>
      </dsp:nvSpPr>
      <dsp:spPr>
        <a:xfrm>
          <a:off x="0" y="0"/>
          <a:ext cx="1925507" cy="321442"/>
        </a:xfrm>
        <a:prstGeom prst="chevron">
          <a:avLst/>
        </a:prstGeom>
        <a:solidFill>
          <a:schemeClr val="tx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10795" rIns="0" bIns="10795" numCol="1" spcCol="1270" anchor="ctr" anchorCtr="0">
          <a:noAutofit/>
        </a:bodyPr>
        <a:lstStyle/>
        <a:p>
          <a:pPr lvl="0" algn="ctr" defTabSz="755650">
            <a:lnSpc>
              <a:spcPct val="90000"/>
            </a:lnSpc>
            <a:spcBef>
              <a:spcPct val="0"/>
            </a:spcBef>
            <a:spcAft>
              <a:spcPct val="35000"/>
            </a:spcAft>
          </a:pPr>
          <a:r>
            <a:rPr lang="cs-CZ" sz="1700" b="1" kern="1200" dirty="0" smtClean="0"/>
            <a:t>1. fáze</a:t>
          </a:r>
          <a:endParaRPr lang="cs-CZ" sz="1700" b="1" kern="1200" dirty="0"/>
        </a:p>
      </dsp:txBody>
      <dsp:txXfrm>
        <a:off x="160721" y="0"/>
        <a:ext cx="1604065" cy="321442"/>
      </dsp:txXfrm>
    </dsp:sp>
    <dsp:sp modelId="{EAB6A42A-DD84-4011-BE66-199354364B77}">
      <dsp:nvSpPr>
        <dsp:cNvPr id="0" name=""/>
        <dsp:cNvSpPr/>
      </dsp:nvSpPr>
      <dsp:spPr>
        <a:xfrm>
          <a:off x="1834828" y="27506"/>
          <a:ext cx="4745876" cy="266797"/>
        </a:xfrm>
        <a:prstGeom prst="chevron">
          <a:avLst/>
        </a:prstGeom>
        <a:solidFill>
          <a:schemeClr val="accent1">
            <a:lumMod val="60000"/>
            <a:lumOff val="4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lvl="0" algn="ctr" defTabSz="755650">
            <a:lnSpc>
              <a:spcPct val="90000"/>
            </a:lnSpc>
            <a:spcBef>
              <a:spcPct val="0"/>
            </a:spcBef>
            <a:spcAft>
              <a:spcPct val="35000"/>
            </a:spcAft>
          </a:pPr>
          <a:r>
            <a:rPr lang="cs-CZ" sz="1700" b="1" kern="1200" dirty="0" smtClean="0"/>
            <a:t>2. fáze</a:t>
          </a:r>
          <a:endParaRPr lang="cs-CZ" sz="1700" b="1" kern="1200" dirty="0"/>
        </a:p>
      </dsp:txBody>
      <dsp:txXfrm>
        <a:off x="1968227" y="27506"/>
        <a:ext cx="4479079" cy="266797"/>
      </dsp:txXfrm>
    </dsp:sp>
    <dsp:sp modelId="{A4264C78-F32A-4CDF-B9BC-089886CAD793}">
      <dsp:nvSpPr>
        <dsp:cNvPr id="0" name=""/>
        <dsp:cNvSpPr/>
      </dsp:nvSpPr>
      <dsp:spPr>
        <a:xfrm>
          <a:off x="6487325" y="27506"/>
          <a:ext cx="2229854" cy="266797"/>
        </a:xfrm>
        <a:prstGeom prst="chevron">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lvl="0" algn="ctr" defTabSz="755650">
            <a:lnSpc>
              <a:spcPct val="90000"/>
            </a:lnSpc>
            <a:spcBef>
              <a:spcPct val="0"/>
            </a:spcBef>
            <a:spcAft>
              <a:spcPct val="35000"/>
            </a:spcAft>
          </a:pPr>
          <a:r>
            <a:rPr lang="cs-CZ" sz="1700" b="1" kern="1200" dirty="0" smtClean="0"/>
            <a:t>3. fáze</a:t>
          </a:r>
          <a:endParaRPr lang="cs-CZ" sz="1700" b="1" kern="1200" dirty="0"/>
        </a:p>
      </dsp:txBody>
      <dsp:txXfrm>
        <a:off x="6620724" y="27506"/>
        <a:ext cx="1963057" cy="266797"/>
      </dsp:txXfrm>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0.59897</cdr:x>
      <cdr:y>0.16616</cdr:y>
    </cdr:from>
    <cdr:to>
      <cdr:x>0.6506</cdr:x>
      <cdr:y>0.27795</cdr:y>
    </cdr:to>
    <cdr:sp macro="" textlink="">
      <cdr:nvSpPr>
        <cdr:cNvPr id="2" name="TextovéPole 1"/>
        <cdr:cNvSpPr txBox="1"/>
      </cdr:nvSpPr>
      <cdr:spPr>
        <a:xfrm xmlns:a="http://schemas.openxmlformats.org/drawingml/2006/main">
          <a:off x="3314700" y="523875"/>
          <a:ext cx="285750" cy="3524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a:p>
      </cdr:txBody>
    </cdr:sp>
  </cdr:relSizeAnchor>
  <cdr:relSizeAnchor xmlns:cdr="http://schemas.openxmlformats.org/drawingml/2006/chartDrawing">
    <cdr:from>
      <cdr:x>0.57283</cdr:x>
      <cdr:y>0.22894</cdr:y>
    </cdr:from>
    <cdr:to>
      <cdr:x>0.73806</cdr:x>
      <cdr:y>0.51897</cdr:y>
    </cdr:to>
    <cdr:sp macro="" textlink="">
      <cdr:nvSpPr>
        <cdr:cNvPr id="3" name="TextovéPole 2"/>
        <cdr:cNvSpPr txBox="1"/>
      </cdr:nvSpPr>
      <cdr:spPr>
        <a:xfrm xmlns:a="http://schemas.openxmlformats.org/drawingml/2006/main">
          <a:off x="2459419" y="675075"/>
          <a:ext cx="709411" cy="8552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100" b="1" dirty="0"/>
            <a:t>112</a:t>
          </a:r>
        </a:p>
      </cdr:txBody>
    </cdr:sp>
  </cdr:relSizeAnchor>
  <cdr:relSizeAnchor xmlns:cdr="http://schemas.openxmlformats.org/drawingml/2006/chartDrawing">
    <cdr:from>
      <cdr:x>0.34423</cdr:x>
      <cdr:y>0.61934</cdr:y>
    </cdr:from>
    <cdr:to>
      <cdr:x>0.50947</cdr:x>
      <cdr:y>0.90937</cdr:y>
    </cdr:to>
    <cdr:sp macro="" textlink="">
      <cdr:nvSpPr>
        <cdr:cNvPr id="4" name="TextovéPole 3"/>
        <cdr:cNvSpPr txBox="1"/>
      </cdr:nvSpPr>
      <cdr:spPr>
        <a:xfrm xmlns:a="http://schemas.openxmlformats.org/drawingml/2006/main">
          <a:off x="1905000" y="195262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100" b="1" dirty="0">
              <a:solidFill>
                <a:schemeClr val="bg1"/>
              </a:solidFill>
            </a:rPr>
            <a:t>220</a:t>
          </a:r>
        </a:p>
      </cdr:txBody>
    </cdr:sp>
  </cdr:relSizeAnchor>
  <cdr:relSizeAnchor xmlns:cdr="http://schemas.openxmlformats.org/drawingml/2006/chartDrawing">
    <cdr:from>
      <cdr:x>0.22375</cdr:x>
      <cdr:y>0.14804</cdr:y>
    </cdr:from>
    <cdr:to>
      <cdr:x>0.4062</cdr:x>
      <cdr:y>0.48338</cdr:y>
    </cdr:to>
    <cdr:sp macro="" textlink="">
      <cdr:nvSpPr>
        <cdr:cNvPr id="5" name="TextovéPole 4"/>
        <cdr:cNvSpPr txBox="1"/>
      </cdr:nvSpPr>
      <cdr:spPr>
        <a:xfrm xmlns:a="http://schemas.openxmlformats.org/drawingml/2006/main">
          <a:off x="1238250" y="466725"/>
          <a:ext cx="1009650" cy="10572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a:p>
      </cdr:txBody>
    </cdr:sp>
  </cdr:relSizeAnchor>
  <cdr:relSizeAnchor xmlns:cdr="http://schemas.openxmlformats.org/drawingml/2006/chartDrawing">
    <cdr:from>
      <cdr:x>0.16402</cdr:x>
      <cdr:y>0.18952</cdr:y>
    </cdr:from>
    <cdr:to>
      <cdr:x>0.27418</cdr:x>
      <cdr:y>0.27955</cdr:y>
    </cdr:to>
    <cdr:sp macro="" textlink="">
      <cdr:nvSpPr>
        <cdr:cNvPr id="6" name="TextovéPole 5"/>
        <cdr:cNvSpPr txBox="1"/>
      </cdr:nvSpPr>
      <cdr:spPr>
        <a:xfrm xmlns:a="http://schemas.openxmlformats.org/drawingml/2006/main">
          <a:off x="704224" y="558847"/>
          <a:ext cx="472969" cy="26547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cs-CZ" sz="1100" b="1" dirty="0"/>
            <a:t>19</a:t>
          </a:r>
        </a:p>
      </cdr:txBody>
    </cdr:sp>
  </cdr:relSizeAnchor>
  <cdr:relSizeAnchor xmlns:cdr="http://schemas.openxmlformats.org/drawingml/2006/chartDrawing">
    <cdr:from>
      <cdr:x>0.28981</cdr:x>
      <cdr:y>0.16789</cdr:y>
    </cdr:from>
    <cdr:to>
      <cdr:x>0.45504</cdr:x>
      <cdr:y>0.45792</cdr:y>
    </cdr:to>
    <cdr:sp macro="" textlink="">
      <cdr:nvSpPr>
        <cdr:cNvPr id="7" name="TextovéPole 6"/>
        <cdr:cNvSpPr txBox="1"/>
      </cdr:nvSpPr>
      <cdr:spPr>
        <a:xfrm xmlns:a="http://schemas.openxmlformats.org/drawingml/2006/main">
          <a:off x="1244284" y="495055"/>
          <a:ext cx="709410" cy="8552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100" b="1" dirty="0"/>
            <a:t>38</a:t>
          </a:r>
        </a:p>
      </cdr:txBody>
    </cdr:sp>
  </cdr:relSizeAnchor>
  <cdr:relSizeAnchor xmlns:cdr="http://schemas.openxmlformats.org/drawingml/2006/chartDrawing">
    <cdr:from>
      <cdr:x>0.41155</cdr:x>
      <cdr:y>0.13454</cdr:y>
    </cdr:from>
    <cdr:to>
      <cdr:x>0.57678</cdr:x>
      <cdr:y>0.42457</cdr:y>
    </cdr:to>
    <cdr:sp macro="" textlink="">
      <cdr:nvSpPr>
        <cdr:cNvPr id="8" name="TextovéPole 7"/>
        <cdr:cNvSpPr txBox="1"/>
      </cdr:nvSpPr>
      <cdr:spPr>
        <a:xfrm xmlns:a="http://schemas.openxmlformats.org/drawingml/2006/main">
          <a:off x="1766971" y="396714"/>
          <a:ext cx="709410" cy="8552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100" b="1" dirty="0"/>
            <a:t>16</a:t>
          </a:r>
        </a:p>
      </cdr:txBody>
    </cdr:sp>
  </cdr:relSizeAnchor>
</c:userShapes>
</file>

<file path=ppt/drawings/drawing2.xml><?xml version="1.0" encoding="utf-8"?>
<c:userShapes xmlns:c="http://schemas.openxmlformats.org/drawingml/2006/chart">
  <cdr:relSizeAnchor xmlns:cdr="http://schemas.openxmlformats.org/drawingml/2006/chartDrawing">
    <cdr:from>
      <cdr:x>0.11864</cdr:x>
      <cdr:y>0.17244</cdr:y>
    </cdr:from>
    <cdr:to>
      <cdr:x>0.22626</cdr:x>
      <cdr:y>0.25864</cdr:y>
    </cdr:to>
    <cdr:sp macro="" textlink="">
      <cdr:nvSpPr>
        <cdr:cNvPr id="2" name="TextBox 1"/>
        <cdr:cNvSpPr txBox="1"/>
      </cdr:nvSpPr>
      <cdr:spPr>
        <a:xfrm xmlns:a="http://schemas.openxmlformats.org/drawingml/2006/main">
          <a:off x="1008112" y="720229"/>
          <a:ext cx="914400" cy="36004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0.10064</cdr:x>
      <cdr:y>0.14008</cdr:y>
    </cdr:from>
    <cdr:to>
      <cdr:x>0.1642</cdr:x>
      <cdr:y>0.23705</cdr:y>
    </cdr:to>
    <cdr:sp macro="" textlink="">
      <cdr:nvSpPr>
        <cdr:cNvPr id="3" name="TextBox 2"/>
        <cdr:cNvSpPr txBox="1"/>
      </cdr:nvSpPr>
      <cdr:spPr>
        <a:xfrm xmlns:a="http://schemas.openxmlformats.org/drawingml/2006/main">
          <a:off x="855095" y="585065"/>
          <a:ext cx="540082" cy="40503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400" b="1" dirty="0"/>
        </a:p>
      </cdr:txBody>
    </cdr:sp>
  </cdr:relSizeAnchor>
  <cdr:relSizeAnchor xmlns:cdr="http://schemas.openxmlformats.org/drawingml/2006/chartDrawing">
    <cdr:from>
      <cdr:x>0.09184</cdr:x>
      <cdr:y>0.1811</cdr:y>
    </cdr:from>
    <cdr:to>
      <cdr:x>0.1554</cdr:x>
      <cdr:y>0.27807</cdr:y>
    </cdr:to>
    <cdr:sp macro="" textlink="">
      <cdr:nvSpPr>
        <cdr:cNvPr id="4" name="TextBox 3"/>
        <cdr:cNvSpPr txBox="1"/>
      </cdr:nvSpPr>
      <cdr:spPr>
        <a:xfrm xmlns:a="http://schemas.openxmlformats.org/drawingml/2006/main">
          <a:off x="810090" y="1035115"/>
          <a:ext cx="560661" cy="55424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369</a:t>
          </a:r>
          <a:endParaRPr lang="cs-CZ" sz="1400" b="1" dirty="0"/>
        </a:p>
      </cdr:txBody>
    </cdr:sp>
  </cdr:relSizeAnchor>
  <cdr:relSizeAnchor xmlns:cdr="http://schemas.openxmlformats.org/drawingml/2006/chartDrawing">
    <cdr:from>
      <cdr:x>0.33051</cdr:x>
      <cdr:y>0.78107</cdr:y>
    </cdr:from>
    <cdr:to>
      <cdr:x>0.43812</cdr:x>
      <cdr:y>1</cdr:y>
    </cdr:to>
    <cdr:sp macro="" textlink="">
      <cdr:nvSpPr>
        <cdr:cNvPr id="5" name="TextBox 4"/>
        <cdr:cNvSpPr txBox="1"/>
      </cdr:nvSpPr>
      <cdr:spPr>
        <a:xfrm xmlns:a="http://schemas.openxmlformats.org/drawingml/2006/main">
          <a:off x="2808312" y="345653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0.20628</cdr:x>
      <cdr:y>0.78107</cdr:y>
    </cdr:from>
    <cdr:to>
      <cdr:x>0.3139</cdr:x>
      <cdr:y>1</cdr:y>
    </cdr:to>
    <cdr:sp macro="" textlink="">
      <cdr:nvSpPr>
        <cdr:cNvPr id="6" name="TextBox 5"/>
        <cdr:cNvSpPr txBox="1"/>
      </cdr:nvSpPr>
      <cdr:spPr>
        <a:xfrm xmlns:a="http://schemas.openxmlformats.org/drawingml/2006/main">
          <a:off x="1752735" y="3262305"/>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400" b="1" dirty="0"/>
        </a:p>
      </cdr:txBody>
    </cdr:sp>
  </cdr:relSizeAnchor>
  <cdr:relSizeAnchor xmlns:cdr="http://schemas.openxmlformats.org/drawingml/2006/chartDrawing">
    <cdr:from>
      <cdr:x>0.20408</cdr:x>
      <cdr:y>0.18898</cdr:y>
    </cdr:from>
    <cdr:to>
      <cdr:x>0.26764</cdr:x>
      <cdr:y>0.27518</cdr:y>
    </cdr:to>
    <cdr:sp macro="" textlink="">
      <cdr:nvSpPr>
        <cdr:cNvPr id="7" name="TextBox 6"/>
        <cdr:cNvSpPr txBox="1"/>
      </cdr:nvSpPr>
      <cdr:spPr>
        <a:xfrm xmlns:a="http://schemas.openxmlformats.org/drawingml/2006/main">
          <a:off x="1800200" y="1080120"/>
          <a:ext cx="560661" cy="49268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351</a:t>
          </a:r>
          <a:endParaRPr lang="cs-CZ" sz="1400" b="1" dirty="0"/>
        </a:p>
      </cdr:txBody>
    </cdr:sp>
  </cdr:relSizeAnchor>
  <cdr:relSizeAnchor xmlns:cdr="http://schemas.openxmlformats.org/drawingml/2006/chartDrawing">
    <cdr:from>
      <cdr:x>0.41525</cdr:x>
      <cdr:y>0.17244</cdr:y>
    </cdr:from>
    <cdr:to>
      <cdr:x>0.53982</cdr:x>
      <cdr:y>0.40861</cdr:y>
    </cdr:to>
    <cdr:sp macro="" textlink="">
      <cdr:nvSpPr>
        <cdr:cNvPr id="8" name="TextBox 7"/>
        <cdr:cNvSpPr txBox="1"/>
      </cdr:nvSpPr>
      <cdr:spPr>
        <a:xfrm xmlns:a="http://schemas.openxmlformats.org/drawingml/2006/main">
          <a:off x="3528392" y="720229"/>
          <a:ext cx="1058416" cy="986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0.29661</cdr:x>
      <cdr:y>0.78107</cdr:y>
    </cdr:from>
    <cdr:to>
      <cdr:x>0.40422</cdr:x>
      <cdr:y>1</cdr:y>
    </cdr:to>
    <cdr:sp macro="" textlink="">
      <cdr:nvSpPr>
        <cdr:cNvPr id="9" name="TextBox 8"/>
        <cdr:cNvSpPr txBox="1"/>
      </cdr:nvSpPr>
      <cdr:spPr>
        <a:xfrm xmlns:a="http://schemas.openxmlformats.org/drawingml/2006/main">
          <a:off x="2520280" y="3262305"/>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400" b="1" dirty="0"/>
        </a:p>
      </cdr:txBody>
    </cdr:sp>
  </cdr:relSizeAnchor>
  <cdr:relSizeAnchor xmlns:cdr="http://schemas.openxmlformats.org/drawingml/2006/chartDrawing">
    <cdr:from>
      <cdr:x>0.57627</cdr:x>
      <cdr:y>0.12072</cdr:y>
    </cdr:from>
    <cdr:to>
      <cdr:x>0.68389</cdr:x>
      <cdr:y>0.33965</cdr:y>
    </cdr:to>
    <cdr:sp macro="" textlink="">
      <cdr:nvSpPr>
        <cdr:cNvPr id="10" name="TextBox 9"/>
        <cdr:cNvSpPr txBox="1"/>
      </cdr:nvSpPr>
      <cdr:spPr>
        <a:xfrm xmlns:a="http://schemas.openxmlformats.org/drawingml/2006/main">
          <a:off x="4896544" y="50420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0.32653</cdr:x>
      <cdr:y>0.14961</cdr:y>
    </cdr:from>
    <cdr:to>
      <cdr:x>0.3742</cdr:x>
      <cdr:y>0.23582</cdr:y>
    </cdr:to>
    <cdr:sp macro="" textlink="">
      <cdr:nvSpPr>
        <cdr:cNvPr id="11" name="TextBox 10"/>
        <cdr:cNvSpPr txBox="1"/>
      </cdr:nvSpPr>
      <cdr:spPr>
        <a:xfrm xmlns:a="http://schemas.openxmlformats.org/drawingml/2006/main">
          <a:off x="2880320" y="855095"/>
          <a:ext cx="420496" cy="49274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373</a:t>
          </a:r>
          <a:endParaRPr lang="cs-CZ" sz="1400" b="1" dirty="0"/>
        </a:p>
      </cdr:txBody>
    </cdr:sp>
  </cdr:relSizeAnchor>
  <cdr:relSizeAnchor xmlns:cdr="http://schemas.openxmlformats.org/drawingml/2006/chartDrawing">
    <cdr:from>
      <cdr:x>0.39753</cdr:x>
      <cdr:y>0.73271</cdr:y>
    </cdr:from>
    <cdr:to>
      <cdr:x>0.50514</cdr:x>
      <cdr:y>0.95164</cdr:y>
    </cdr:to>
    <cdr:sp macro="" textlink="">
      <cdr:nvSpPr>
        <cdr:cNvPr id="12" name="TextBox 11"/>
        <cdr:cNvSpPr txBox="1"/>
      </cdr:nvSpPr>
      <cdr:spPr>
        <a:xfrm xmlns:a="http://schemas.openxmlformats.org/drawingml/2006/main">
          <a:off x="3377758" y="3060340"/>
          <a:ext cx="914356" cy="9144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400" b="1" dirty="0"/>
        </a:p>
      </cdr:txBody>
    </cdr:sp>
  </cdr:relSizeAnchor>
  <cdr:relSizeAnchor xmlns:cdr="http://schemas.openxmlformats.org/drawingml/2006/chartDrawing">
    <cdr:from>
      <cdr:x>0.56122</cdr:x>
      <cdr:y>0.07874</cdr:y>
    </cdr:from>
    <cdr:to>
      <cdr:x>0.61948</cdr:x>
      <cdr:y>0.17571</cdr:y>
    </cdr:to>
    <cdr:sp macro="" textlink="">
      <cdr:nvSpPr>
        <cdr:cNvPr id="13" name="TextBox 12"/>
        <cdr:cNvSpPr txBox="1"/>
      </cdr:nvSpPr>
      <cdr:spPr>
        <a:xfrm xmlns:a="http://schemas.openxmlformats.org/drawingml/2006/main">
          <a:off x="4950550" y="450050"/>
          <a:ext cx="513910" cy="55424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413</a:t>
          </a:r>
          <a:endParaRPr lang="cs-CZ" sz="1400" b="1" dirty="0"/>
        </a:p>
      </cdr:txBody>
    </cdr:sp>
  </cdr:relSizeAnchor>
  <cdr:relSizeAnchor xmlns:cdr="http://schemas.openxmlformats.org/drawingml/2006/chartDrawing">
    <cdr:from>
      <cdr:x>0.50392</cdr:x>
      <cdr:y>0.72194</cdr:y>
    </cdr:from>
    <cdr:to>
      <cdr:x>0.61153</cdr:x>
      <cdr:y>0.94087</cdr:y>
    </cdr:to>
    <cdr:sp macro="" textlink="">
      <cdr:nvSpPr>
        <cdr:cNvPr id="14" name="TextBox 13"/>
        <cdr:cNvSpPr txBox="1"/>
      </cdr:nvSpPr>
      <cdr:spPr>
        <a:xfrm xmlns:a="http://schemas.openxmlformats.org/drawingml/2006/main">
          <a:off x="4281756" y="3015335"/>
          <a:ext cx="914356" cy="9144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400" b="1" dirty="0"/>
        </a:p>
      </cdr:txBody>
    </cdr:sp>
  </cdr:relSizeAnchor>
  <cdr:relSizeAnchor xmlns:cdr="http://schemas.openxmlformats.org/drawingml/2006/chartDrawing">
    <cdr:from>
      <cdr:x>0.44388</cdr:x>
      <cdr:y>0.06299</cdr:y>
    </cdr:from>
    <cdr:to>
      <cdr:x>0.49787</cdr:x>
      <cdr:y>0.18089</cdr:y>
    </cdr:to>
    <cdr:sp macro="" textlink="">
      <cdr:nvSpPr>
        <cdr:cNvPr id="15" name="TextBox 14"/>
        <cdr:cNvSpPr txBox="1"/>
      </cdr:nvSpPr>
      <cdr:spPr>
        <a:xfrm xmlns:a="http://schemas.openxmlformats.org/drawingml/2006/main">
          <a:off x="3915435" y="360040"/>
          <a:ext cx="476245" cy="673873"/>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algn="l" rtl="0"/>
          <a:r>
            <a:rPr lang="cs-CZ" sz="1400" b="1" dirty="0" smtClean="0"/>
            <a:t>414</a:t>
          </a:r>
        </a:p>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cdr:txBody>
    </cdr:sp>
  </cdr:relSizeAnchor>
  <cdr:relSizeAnchor xmlns:cdr="http://schemas.openxmlformats.org/drawingml/2006/chartDrawing">
    <cdr:from>
      <cdr:x>0.60381</cdr:x>
      <cdr:y>0.73271</cdr:y>
    </cdr:from>
    <cdr:to>
      <cdr:x>0.69386</cdr:x>
      <cdr:y>0.80394</cdr:y>
    </cdr:to>
    <cdr:sp macro="" textlink="">
      <cdr:nvSpPr>
        <cdr:cNvPr id="16" name="TextBox 15"/>
        <cdr:cNvSpPr txBox="1"/>
      </cdr:nvSpPr>
      <cdr:spPr>
        <a:xfrm xmlns:a="http://schemas.openxmlformats.org/drawingml/2006/main">
          <a:off x="5130570" y="3060340"/>
          <a:ext cx="765149" cy="297507"/>
        </a:xfrm>
        <a:prstGeom xmlns:a="http://schemas.openxmlformats.org/drawingml/2006/main" prst="rect">
          <a:avLst/>
        </a:prstGeom>
        <a:noFill xmlns:a="http://schemas.openxmlformats.org/drawingml/2006/main"/>
      </cdr:spPr>
      <cdr:txBody>
        <a:bodyPr xmlns:a="http://schemas.openxmlformats.org/drawingml/2006/main" vertOverflow="clip" wrap="squar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2000" b="1" kern="1200" baseline="30000" dirty="0" smtClean="0">
            <a:solidFill>
              <a:srgbClr val="C00000"/>
            </a:solidFill>
            <a:latin typeface="+mn-lt"/>
            <a:ea typeface="+mn-ea"/>
            <a:cs typeface="+mn-cs"/>
          </a:endParaRPr>
        </a:p>
      </cdr:txBody>
    </cdr:sp>
  </cdr:relSizeAnchor>
  <cdr:relSizeAnchor xmlns:cdr="http://schemas.openxmlformats.org/drawingml/2006/chartDrawing">
    <cdr:from>
      <cdr:x>0.70975</cdr:x>
      <cdr:y>0.70871</cdr:y>
    </cdr:from>
    <cdr:to>
      <cdr:x>0.7998</cdr:x>
      <cdr:y>0.78485</cdr:y>
    </cdr:to>
    <cdr:sp macro="" textlink="">
      <cdr:nvSpPr>
        <cdr:cNvPr id="17" name="TextBox 15"/>
        <cdr:cNvSpPr txBox="1"/>
      </cdr:nvSpPr>
      <cdr:spPr>
        <a:xfrm xmlns:a="http://schemas.openxmlformats.org/drawingml/2006/main">
          <a:off x="6030670" y="2960066"/>
          <a:ext cx="765149" cy="318036"/>
        </a:xfrm>
        <a:prstGeom xmlns:a="http://schemas.openxmlformats.org/drawingml/2006/main" prst="rect">
          <a:avLst/>
        </a:prstGeom>
        <a:noFill xmlns:a="http://schemas.openxmlformats.org/drawingml/2006/main"/>
      </cdr:spPr>
      <cdr:txBody>
        <a:bodyPr xmlns:a="http://schemas.openxmlformats.org/drawingml/2006/main" wrap="square" rtlCol="0" anchor="ctr">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rtl="0"/>
          <a:endParaRPr lang="cs-CZ" sz="2200" b="1" kern="1200" baseline="30000" dirty="0">
            <a:solidFill>
              <a:schemeClr val="tx1"/>
            </a:solidFill>
          </a:endParaRPr>
        </a:p>
      </cdr:txBody>
    </cdr:sp>
  </cdr:relSizeAnchor>
  <cdr:relSizeAnchor xmlns:cdr="http://schemas.openxmlformats.org/drawingml/2006/chartDrawing">
    <cdr:from>
      <cdr:x>0.66837</cdr:x>
      <cdr:y>0.14173</cdr:y>
    </cdr:from>
    <cdr:to>
      <cdr:x>0.72663</cdr:x>
      <cdr:y>0.23871</cdr:y>
    </cdr:to>
    <cdr:sp macro="" textlink="">
      <cdr:nvSpPr>
        <cdr:cNvPr id="18" name="TextBox 12"/>
        <cdr:cNvSpPr txBox="1"/>
      </cdr:nvSpPr>
      <cdr:spPr>
        <a:xfrm xmlns:a="http://schemas.openxmlformats.org/drawingml/2006/main">
          <a:off x="5895655" y="810090"/>
          <a:ext cx="513910" cy="55430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cs-CZ" sz="1400" b="1" dirty="0" smtClean="0"/>
            <a:t>374</a:t>
          </a:r>
          <a:endParaRPr lang="cs-CZ" sz="1400" b="1" dirty="0"/>
        </a:p>
      </cdr:txBody>
    </cdr:sp>
  </cdr:relSizeAnchor>
  <cdr:relSizeAnchor xmlns:cdr="http://schemas.openxmlformats.org/drawingml/2006/chartDrawing">
    <cdr:from>
      <cdr:x>0.77331</cdr:x>
      <cdr:y>0.61419</cdr:y>
    </cdr:from>
    <cdr:to>
      <cdr:x>0.79505</cdr:x>
      <cdr:y>0.68542</cdr:y>
    </cdr:to>
    <cdr:sp macro="" textlink="">
      <cdr:nvSpPr>
        <cdr:cNvPr id="19" name="TextovéPole 18"/>
        <cdr:cNvSpPr txBox="1"/>
      </cdr:nvSpPr>
      <cdr:spPr>
        <a:xfrm xmlns:a="http://schemas.openxmlformats.org/drawingml/2006/main">
          <a:off x="6570772" y="2565291"/>
          <a:ext cx="184731" cy="29751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2000" b="1" kern="1200" baseline="30000" dirty="0" smtClean="0">
            <a:solidFill>
              <a:srgbClr val="FF0000"/>
            </a:solidFill>
            <a:latin typeface="+mn-lt"/>
            <a:ea typeface="+mn-ea"/>
            <a:cs typeface="+mn-cs"/>
          </a:endParaRPr>
        </a:p>
      </cdr:txBody>
    </cdr:sp>
  </cdr:relSizeAnchor>
  <cdr:relSizeAnchor xmlns:cdr="http://schemas.openxmlformats.org/drawingml/2006/chartDrawing">
    <cdr:from>
      <cdr:x>0.79082</cdr:x>
      <cdr:y>0.74195</cdr:y>
    </cdr:from>
    <cdr:to>
      <cdr:x>0.83847</cdr:x>
      <cdr:y>0.79042</cdr:y>
    </cdr:to>
    <cdr:sp macro="" textlink="">
      <cdr:nvSpPr>
        <cdr:cNvPr id="20" name="TextovéPole 19"/>
        <cdr:cNvSpPr txBox="1"/>
      </cdr:nvSpPr>
      <cdr:spPr>
        <a:xfrm xmlns:a="http://schemas.openxmlformats.org/drawingml/2006/main">
          <a:off x="6975775" y="4240729"/>
          <a:ext cx="420308"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lumMod val="75000"/>
                </a:schemeClr>
              </a:solidFill>
              <a:latin typeface="+mn-lt"/>
              <a:ea typeface="+mn-ea"/>
              <a:cs typeface="+mn-cs"/>
            </a:rPr>
            <a:t>100</a:t>
          </a:r>
        </a:p>
      </cdr:txBody>
    </cdr:sp>
  </cdr:relSizeAnchor>
  <cdr:relSizeAnchor xmlns:cdr="http://schemas.openxmlformats.org/drawingml/2006/chartDrawing">
    <cdr:from>
      <cdr:x>0.10714</cdr:x>
      <cdr:y>0.88976</cdr:y>
    </cdr:from>
    <cdr:to>
      <cdr:x>0.14589</cdr:x>
      <cdr:y>0.93822</cdr:y>
    </cdr:to>
    <cdr:sp macro="" textlink="">
      <cdr:nvSpPr>
        <cdr:cNvPr id="21" name="TextovéPole 20"/>
        <cdr:cNvSpPr txBox="1"/>
      </cdr:nvSpPr>
      <cdr:spPr>
        <a:xfrm xmlns:a="http://schemas.openxmlformats.org/drawingml/2006/main">
          <a:off x="945105" y="5085565"/>
          <a:ext cx="341813"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12</a:t>
          </a:r>
        </a:p>
      </cdr:txBody>
    </cdr:sp>
  </cdr:relSizeAnchor>
  <cdr:relSizeAnchor xmlns:cdr="http://schemas.openxmlformats.org/drawingml/2006/chartDrawing">
    <cdr:from>
      <cdr:x>0.10204</cdr:x>
      <cdr:y>0.67717</cdr:y>
    </cdr:from>
    <cdr:to>
      <cdr:x>0.1515</cdr:x>
      <cdr:y>0.74349</cdr:y>
    </cdr:to>
    <cdr:sp macro="" textlink="">
      <cdr:nvSpPr>
        <cdr:cNvPr id="22" name="TextovéPole 21"/>
        <cdr:cNvSpPr txBox="1"/>
      </cdr:nvSpPr>
      <cdr:spPr>
        <a:xfrm xmlns:a="http://schemas.openxmlformats.org/drawingml/2006/main">
          <a:off x="900100" y="3870430"/>
          <a:ext cx="436285" cy="379061"/>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126</a:t>
          </a:r>
        </a:p>
      </cdr:txBody>
    </cdr:sp>
  </cdr:relSizeAnchor>
  <cdr:relSizeAnchor xmlns:cdr="http://schemas.openxmlformats.org/drawingml/2006/chartDrawing">
    <cdr:from>
      <cdr:x>0.10204</cdr:x>
      <cdr:y>0.44094</cdr:y>
    </cdr:from>
    <cdr:to>
      <cdr:x>0.14969</cdr:x>
      <cdr:y>0.4894</cdr:y>
    </cdr:to>
    <cdr:sp macro="" textlink="">
      <cdr:nvSpPr>
        <cdr:cNvPr id="23" name="TextovéPole 22"/>
        <cdr:cNvSpPr txBox="1"/>
      </cdr:nvSpPr>
      <cdr:spPr>
        <a:xfrm xmlns:a="http://schemas.openxmlformats.org/drawingml/2006/main">
          <a:off x="900100" y="2520280"/>
          <a:ext cx="420319"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2">
                  <a:lumMod val="10000"/>
                </a:schemeClr>
              </a:solidFill>
              <a:latin typeface="+mn-lt"/>
              <a:ea typeface="+mn-ea"/>
              <a:cs typeface="+mn-cs"/>
            </a:rPr>
            <a:t>195</a:t>
          </a:r>
        </a:p>
      </cdr:txBody>
    </cdr:sp>
  </cdr:relSizeAnchor>
  <cdr:relSizeAnchor xmlns:cdr="http://schemas.openxmlformats.org/drawingml/2006/chartDrawing">
    <cdr:from>
      <cdr:x>0.09694</cdr:x>
      <cdr:y>0.29921</cdr:y>
    </cdr:from>
    <cdr:to>
      <cdr:x>0.13569</cdr:x>
      <cdr:y>0.34768</cdr:y>
    </cdr:to>
    <cdr:sp macro="" textlink="">
      <cdr:nvSpPr>
        <cdr:cNvPr id="24" name="TextovéPole 23"/>
        <cdr:cNvSpPr txBox="1"/>
      </cdr:nvSpPr>
      <cdr:spPr>
        <a:xfrm xmlns:a="http://schemas.openxmlformats.org/drawingml/2006/main">
          <a:off x="855095" y="1710190"/>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14</a:t>
          </a:r>
        </a:p>
      </cdr:txBody>
    </cdr:sp>
  </cdr:relSizeAnchor>
  <cdr:relSizeAnchor xmlns:cdr="http://schemas.openxmlformats.org/drawingml/2006/chartDrawing">
    <cdr:from>
      <cdr:x>0.10714</cdr:x>
      <cdr:y>0.25984</cdr:y>
    </cdr:from>
    <cdr:to>
      <cdr:x>0.14589</cdr:x>
      <cdr:y>0.3083</cdr:y>
    </cdr:to>
    <cdr:sp macro="" textlink="">
      <cdr:nvSpPr>
        <cdr:cNvPr id="25" name="TextovéPole 24"/>
        <cdr:cNvSpPr txBox="1"/>
      </cdr:nvSpPr>
      <cdr:spPr>
        <a:xfrm xmlns:a="http://schemas.openxmlformats.org/drawingml/2006/main">
          <a:off x="945105" y="1485165"/>
          <a:ext cx="341813"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22</a:t>
          </a:r>
        </a:p>
      </cdr:txBody>
    </cdr:sp>
  </cdr:relSizeAnchor>
  <cdr:relSizeAnchor xmlns:cdr="http://schemas.openxmlformats.org/drawingml/2006/chartDrawing">
    <cdr:from>
      <cdr:x>0.21939</cdr:x>
      <cdr:y>0.89764</cdr:y>
    </cdr:from>
    <cdr:to>
      <cdr:x>0.25813</cdr:x>
      <cdr:y>0.9461</cdr:y>
    </cdr:to>
    <cdr:sp macro="" textlink="">
      <cdr:nvSpPr>
        <cdr:cNvPr id="26" name="TextovéPole 25"/>
        <cdr:cNvSpPr txBox="1"/>
      </cdr:nvSpPr>
      <cdr:spPr>
        <a:xfrm xmlns:a="http://schemas.openxmlformats.org/drawingml/2006/main">
          <a:off x="1935215" y="5130570"/>
          <a:ext cx="341725"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11</a:t>
          </a:r>
        </a:p>
      </cdr:txBody>
    </cdr:sp>
  </cdr:relSizeAnchor>
  <cdr:relSizeAnchor xmlns:cdr="http://schemas.openxmlformats.org/drawingml/2006/chartDrawing">
    <cdr:from>
      <cdr:x>0.21939</cdr:x>
      <cdr:y>0.77165</cdr:y>
    </cdr:from>
    <cdr:to>
      <cdr:x>0.25813</cdr:x>
      <cdr:y>0.82011</cdr:y>
    </cdr:to>
    <cdr:sp macro="" textlink="">
      <cdr:nvSpPr>
        <cdr:cNvPr id="27" name="TextovéPole 26"/>
        <cdr:cNvSpPr txBox="1"/>
      </cdr:nvSpPr>
      <cdr:spPr>
        <a:xfrm xmlns:a="http://schemas.openxmlformats.org/drawingml/2006/main">
          <a:off x="1935215" y="4410490"/>
          <a:ext cx="341725" cy="27697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84</a:t>
          </a:r>
        </a:p>
      </cdr:txBody>
    </cdr:sp>
  </cdr:relSizeAnchor>
  <cdr:relSizeAnchor xmlns:cdr="http://schemas.openxmlformats.org/drawingml/2006/chartDrawing">
    <cdr:from>
      <cdr:x>0.21429</cdr:x>
      <cdr:y>0.44094</cdr:y>
    </cdr:from>
    <cdr:to>
      <cdr:x>0.26193</cdr:x>
      <cdr:y>0.48941</cdr:y>
    </cdr:to>
    <cdr:sp macro="" textlink="">
      <cdr:nvSpPr>
        <cdr:cNvPr id="28" name="TextovéPole 27"/>
        <cdr:cNvSpPr txBox="1"/>
      </cdr:nvSpPr>
      <cdr:spPr>
        <a:xfrm xmlns:a="http://schemas.openxmlformats.org/drawingml/2006/main">
          <a:off x="1890210" y="2520280"/>
          <a:ext cx="420231"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211</a:t>
          </a:r>
        </a:p>
      </cdr:txBody>
    </cdr:sp>
  </cdr:relSizeAnchor>
  <cdr:relSizeAnchor xmlns:cdr="http://schemas.openxmlformats.org/drawingml/2006/chartDrawing">
    <cdr:from>
      <cdr:x>0.21429</cdr:x>
      <cdr:y>0.33071</cdr:y>
    </cdr:from>
    <cdr:to>
      <cdr:x>0.25303</cdr:x>
      <cdr:y>0.37917</cdr:y>
    </cdr:to>
    <cdr:sp macro="" textlink="">
      <cdr:nvSpPr>
        <cdr:cNvPr id="29" name="TextovéPole 28"/>
        <cdr:cNvSpPr txBox="1"/>
      </cdr:nvSpPr>
      <cdr:spPr>
        <a:xfrm xmlns:a="http://schemas.openxmlformats.org/drawingml/2006/main">
          <a:off x="1890210" y="1890210"/>
          <a:ext cx="341725"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17</a:t>
          </a:r>
        </a:p>
      </cdr:txBody>
    </cdr:sp>
  </cdr:relSizeAnchor>
  <cdr:relSizeAnchor xmlns:cdr="http://schemas.openxmlformats.org/drawingml/2006/chartDrawing">
    <cdr:from>
      <cdr:x>0.21939</cdr:x>
      <cdr:y>0.28346</cdr:y>
    </cdr:from>
    <cdr:to>
      <cdr:x>0.25813</cdr:x>
      <cdr:y>0.33193</cdr:y>
    </cdr:to>
    <cdr:sp macro="" textlink="">
      <cdr:nvSpPr>
        <cdr:cNvPr id="30" name="TextovéPole 29"/>
        <cdr:cNvSpPr txBox="1"/>
      </cdr:nvSpPr>
      <cdr:spPr>
        <a:xfrm xmlns:a="http://schemas.openxmlformats.org/drawingml/2006/main">
          <a:off x="1935215" y="1620180"/>
          <a:ext cx="341725" cy="277036"/>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28</a:t>
          </a:r>
        </a:p>
      </cdr:txBody>
    </cdr:sp>
  </cdr:relSizeAnchor>
  <cdr:relSizeAnchor xmlns:cdr="http://schemas.openxmlformats.org/drawingml/2006/chartDrawing">
    <cdr:from>
      <cdr:x>0.33163</cdr:x>
      <cdr:y>0.88976</cdr:y>
    </cdr:from>
    <cdr:to>
      <cdr:x>0.37038</cdr:x>
      <cdr:y>0.93822</cdr:y>
    </cdr:to>
    <cdr:sp macro="" textlink="">
      <cdr:nvSpPr>
        <cdr:cNvPr id="31" name="TextovéPole 30"/>
        <cdr:cNvSpPr txBox="1"/>
      </cdr:nvSpPr>
      <cdr:spPr>
        <a:xfrm xmlns:a="http://schemas.openxmlformats.org/drawingml/2006/main">
          <a:off x="2925325" y="5085565"/>
          <a:ext cx="341813"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14</a:t>
          </a:r>
        </a:p>
      </cdr:txBody>
    </cdr:sp>
  </cdr:relSizeAnchor>
  <cdr:relSizeAnchor xmlns:cdr="http://schemas.openxmlformats.org/drawingml/2006/chartDrawing">
    <cdr:from>
      <cdr:x>0.33163</cdr:x>
      <cdr:y>0.71654</cdr:y>
    </cdr:from>
    <cdr:to>
      <cdr:x>0.37928</cdr:x>
      <cdr:y>0.765</cdr:y>
    </cdr:to>
    <cdr:sp macro="" textlink="">
      <cdr:nvSpPr>
        <cdr:cNvPr id="32" name="TextovéPole 31"/>
        <cdr:cNvSpPr txBox="1"/>
      </cdr:nvSpPr>
      <cdr:spPr>
        <a:xfrm xmlns:a="http://schemas.openxmlformats.org/drawingml/2006/main">
          <a:off x="2925325" y="4095455"/>
          <a:ext cx="420320"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110</a:t>
          </a:r>
        </a:p>
      </cdr:txBody>
    </cdr:sp>
  </cdr:relSizeAnchor>
  <cdr:relSizeAnchor xmlns:cdr="http://schemas.openxmlformats.org/drawingml/2006/chartDrawing">
    <cdr:from>
      <cdr:x>0.33163</cdr:x>
      <cdr:y>0.43307</cdr:y>
    </cdr:from>
    <cdr:to>
      <cdr:x>0.37928</cdr:x>
      <cdr:y>0.48153</cdr:y>
    </cdr:to>
    <cdr:sp macro="" textlink="">
      <cdr:nvSpPr>
        <cdr:cNvPr id="33" name="TextovéPole 32"/>
        <cdr:cNvSpPr txBox="1"/>
      </cdr:nvSpPr>
      <cdr:spPr>
        <a:xfrm xmlns:a="http://schemas.openxmlformats.org/drawingml/2006/main">
          <a:off x="2925325" y="2475275"/>
          <a:ext cx="420320"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200</a:t>
          </a:r>
        </a:p>
      </cdr:txBody>
    </cdr:sp>
  </cdr:relSizeAnchor>
  <cdr:relSizeAnchor xmlns:cdr="http://schemas.openxmlformats.org/drawingml/2006/chartDrawing">
    <cdr:from>
      <cdr:x>0.33673</cdr:x>
      <cdr:y>0.28346</cdr:y>
    </cdr:from>
    <cdr:to>
      <cdr:x>0.37548</cdr:x>
      <cdr:y>0.33192</cdr:y>
    </cdr:to>
    <cdr:sp macro="" textlink="">
      <cdr:nvSpPr>
        <cdr:cNvPr id="34" name="TextovéPole 33"/>
        <cdr:cNvSpPr txBox="1"/>
      </cdr:nvSpPr>
      <cdr:spPr>
        <a:xfrm xmlns:a="http://schemas.openxmlformats.org/drawingml/2006/main">
          <a:off x="2970330" y="1620180"/>
          <a:ext cx="341813" cy="27697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24</a:t>
          </a:r>
        </a:p>
      </cdr:txBody>
    </cdr:sp>
  </cdr:relSizeAnchor>
  <cdr:relSizeAnchor xmlns:cdr="http://schemas.openxmlformats.org/drawingml/2006/chartDrawing">
    <cdr:from>
      <cdr:x>0.33673</cdr:x>
      <cdr:y>0.23622</cdr:y>
    </cdr:from>
    <cdr:to>
      <cdr:x>0.37548</cdr:x>
      <cdr:y>0.28469</cdr:y>
    </cdr:to>
    <cdr:sp macro="" textlink="">
      <cdr:nvSpPr>
        <cdr:cNvPr id="35" name="TextovéPole 34"/>
        <cdr:cNvSpPr txBox="1"/>
      </cdr:nvSpPr>
      <cdr:spPr>
        <a:xfrm xmlns:a="http://schemas.openxmlformats.org/drawingml/2006/main">
          <a:off x="2970330" y="1350150"/>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25</a:t>
          </a:r>
        </a:p>
      </cdr:txBody>
    </cdr:sp>
  </cdr:relSizeAnchor>
  <cdr:relSizeAnchor xmlns:cdr="http://schemas.openxmlformats.org/drawingml/2006/chartDrawing">
    <cdr:from>
      <cdr:x>0.44388</cdr:x>
      <cdr:y>0.88189</cdr:y>
    </cdr:from>
    <cdr:to>
      <cdr:x>0.48262</cdr:x>
      <cdr:y>0.93036</cdr:y>
    </cdr:to>
    <cdr:sp macro="" textlink="">
      <cdr:nvSpPr>
        <cdr:cNvPr id="36" name="TextovéPole 35"/>
        <cdr:cNvSpPr txBox="1"/>
      </cdr:nvSpPr>
      <cdr:spPr>
        <a:xfrm xmlns:a="http://schemas.openxmlformats.org/drawingml/2006/main">
          <a:off x="3915435" y="5040560"/>
          <a:ext cx="341724"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20</a:t>
          </a:r>
        </a:p>
      </cdr:txBody>
    </cdr:sp>
  </cdr:relSizeAnchor>
  <cdr:relSizeAnchor xmlns:cdr="http://schemas.openxmlformats.org/drawingml/2006/chartDrawing">
    <cdr:from>
      <cdr:x>0.44388</cdr:x>
      <cdr:y>0.67717</cdr:y>
    </cdr:from>
    <cdr:to>
      <cdr:x>0.49153</cdr:x>
      <cdr:y>0.72564</cdr:y>
    </cdr:to>
    <cdr:sp macro="" textlink="">
      <cdr:nvSpPr>
        <cdr:cNvPr id="37" name="TextovéPole 36"/>
        <cdr:cNvSpPr txBox="1"/>
      </cdr:nvSpPr>
      <cdr:spPr>
        <a:xfrm xmlns:a="http://schemas.openxmlformats.org/drawingml/2006/main">
          <a:off x="3915435" y="3870430"/>
          <a:ext cx="420320" cy="277036"/>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122</a:t>
          </a:r>
        </a:p>
      </cdr:txBody>
    </cdr:sp>
  </cdr:relSizeAnchor>
  <cdr:relSizeAnchor xmlns:cdr="http://schemas.openxmlformats.org/drawingml/2006/chartDrawing">
    <cdr:from>
      <cdr:x>0.44388</cdr:x>
      <cdr:y>0.3622</cdr:y>
    </cdr:from>
    <cdr:to>
      <cdr:x>0.49153</cdr:x>
      <cdr:y>0.41067</cdr:y>
    </cdr:to>
    <cdr:sp macro="" textlink="">
      <cdr:nvSpPr>
        <cdr:cNvPr id="38" name="TextovéPole 37"/>
        <cdr:cNvSpPr txBox="1"/>
      </cdr:nvSpPr>
      <cdr:spPr>
        <a:xfrm xmlns:a="http://schemas.openxmlformats.org/drawingml/2006/main">
          <a:off x="3915435" y="2070230"/>
          <a:ext cx="420320"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232</a:t>
          </a:r>
        </a:p>
      </cdr:txBody>
    </cdr:sp>
  </cdr:relSizeAnchor>
  <cdr:relSizeAnchor xmlns:cdr="http://schemas.openxmlformats.org/drawingml/2006/chartDrawing">
    <cdr:from>
      <cdr:x>0.44898</cdr:x>
      <cdr:y>0.19685</cdr:y>
    </cdr:from>
    <cdr:to>
      <cdr:x>0.48772</cdr:x>
      <cdr:y>0.24531</cdr:y>
    </cdr:to>
    <cdr:sp macro="" textlink="">
      <cdr:nvSpPr>
        <cdr:cNvPr id="39" name="TextovéPole 38"/>
        <cdr:cNvSpPr txBox="1"/>
      </cdr:nvSpPr>
      <cdr:spPr>
        <a:xfrm xmlns:a="http://schemas.openxmlformats.org/drawingml/2006/main">
          <a:off x="3960440" y="1125125"/>
          <a:ext cx="341724"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21</a:t>
          </a:r>
        </a:p>
      </cdr:txBody>
    </cdr:sp>
  </cdr:relSizeAnchor>
  <cdr:relSizeAnchor xmlns:cdr="http://schemas.openxmlformats.org/drawingml/2006/chartDrawing">
    <cdr:from>
      <cdr:x>0.44388</cdr:x>
      <cdr:y>0.15748</cdr:y>
    </cdr:from>
    <cdr:to>
      <cdr:x>0.48262</cdr:x>
      <cdr:y>0.20595</cdr:y>
    </cdr:to>
    <cdr:sp macro="" textlink="">
      <cdr:nvSpPr>
        <cdr:cNvPr id="40" name="TextovéPole 39"/>
        <cdr:cNvSpPr txBox="1"/>
      </cdr:nvSpPr>
      <cdr:spPr>
        <a:xfrm xmlns:a="http://schemas.openxmlformats.org/drawingml/2006/main">
          <a:off x="3915435" y="900100"/>
          <a:ext cx="341724"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19</a:t>
          </a:r>
        </a:p>
      </cdr:txBody>
    </cdr:sp>
  </cdr:relSizeAnchor>
  <cdr:relSizeAnchor xmlns:cdr="http://schemas.openxmlformats.org/drawingml/2006/chartDrawing">
    <cdr:from>
      <cdr:x>0.56633</cdr:x>
      <cdr:y>0.88189</cdr:y>
    </cdr:from>
    <cdr:to>
      <cdr:x>0.60508</cdr:x>
      <cdr:y>0.93036</cdr:y>
    </cdr:to>
    <cdr:sp macro="" textlink="">
      <cdr:nvSpPr>
        <cdr:cNvPr id="41" name="TextovéPole 40"/>
        <cdr:cNvSpPr txBox="1"/>
      </cdr:nvSpPr>
      <cdr:spPr>
        <a:xfrm xmlns:a="http://schemas.openxmlformats.org/drawingml/2006/main">
          <a:off x="4995555" y="5040560"/>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22</a:t>
          </a:r>
        </a:p>
      </cdr:txBody>
    </cdr:sp>
  </cdr:relSizeAnchor>
  <cdr:relSizeAnchor xmlns:cdr="http://schemas.openxmlformats.org/drawingml/2006/chartDrawing">
    <cdr:from>
      <cdr:x>0.56122</cdr:x>
      <cdr:y>0.70079</cdr:y>
    </cdr:from>
    <cdr:to>
      <cdr:x>0.60887</cdr:x>
      <cdr:y>0.74925</cdr:y>
    </cdr:to>
    <cdr:sp macro="" textlink="">
      <cdr:nvSpPr>
        <cdr:cNvPr id="42" name="TextovéPole 41"/>
        <cdr:cNvSpPr txBox="1"/>
      </cdr:nvSpPr>
      <cdr:spPr>
        <a:xfrm xmlns:a="http://schemas.openxmlformats.org/drawingml/2006/main">
          <a:off x="4950550" y="4005445"/>
          <a:ext cx="420320"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109</a:t>
          </a:r>
        </a:p>
      </cdr:txBody>
    </cdr:sp>
  </cdr:relSizeAnchor>
  <cdr:relSizeAnchor xmlns:cdr="http://schemas.openxmlformats.org/drawingml/2006/chartDrawing">
    <cdr:from>
      <cdr:x>0.56122</cdr:x>
      <cdr:y>0.3622</cdr:y>
    </cdr:from>
    <cdr:to>
      <cdr:x>0.60887</cdr:x>
      <cdr:y>0.41066</cdr:y>
    </cdr:to>
    <cdr:sp macro="" textlink="">
      <cdr:nvSpPr>
        <cdr:cNvPr id="43" name="TextovéPole 42"/>
        <cdr:cNvSpPr txBox="1"/>
      </cdr:nvSpPr>
      <cdr:spPr>
        <a:xfrm xmlns:a="http://schemas.openxmlformats.org/drawingml/2006/main">
          <a:off x="4950550" y="2070230"/>
          <a:ext cx="420320"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233</a:t>
          </a:r>
        </a:p>
      </cdr:txBody>
    </cdr:sp>
  </cdr:relSizeAnchor>
  <cdr:relSizeAnchor xmlns:cdr="http://schemas.openxmlformats.org/drawingml/2006/chartDrawing">
    <cdr:from>
      <cdr:x>0.56633</cdr:x>
      <cdr:y>0.20472</cdr:y>
    </cdr:from>
    <cdr:to>
      <cdr:x>0.60508</cdr:x>
      <cdr:y>0.25318</cdr:y>
    </cdr:to>
    <cdr:sp macro="" textlink="">
      <cdr:nvSpPr>
        <cdr:cNvPr id="44" name="TextovéPole 43"/>
        <cdr:cNvSpPr txBox="1"/>
      </cdr:nvSpPr>
      <cdr:spPr>
        <a:xfrm xmlns:a="http://schemas.openxmlformats.org/drawingml/2006/main">
          <a:off x="4995555" y="1170130"/>
          <a:ext cx="341813" cy="27697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26</a:t>
          </a:r>
        </a:p>
      </cdr:txBody>
    </cdr:sp>
  </cdr:relSizeAnchor>
  <cdr:relSizeAnchor xmlns:cdr="http://schemas.openxmlformats.org/drawingml/2006/chartDrawing">
    <cdr:from>
      <cdr:x>0.56633</cdr:x>
      <cdr:y>0.15748</cdr:y>
    </cdr:from>
    <cdr:to>
      <cdr:x>0.60508</cdr:x>
      <cdr:y>0.20595</cdr:y>
    </cdr:to>
    <cdr:sp macro="" textlink="">
      <cdr:nvSpPr>
        <cdr:cNvPr id="45" name="TextovéPole 44"/>
        <cdr:cNvSpPr txBox="1"/>
      </cdr:nvSpPr>
      <cdr:spPr>
        <a:xfrm xmlns:a="http://schemas.openxmlformats.org/drawingml/2006/main">
          <a:off x="4995555" y="900100"/>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23</a:t>
          </a:r>
        </a:p>
      </cdr:txBody>
    </cdr:sp>
  </cdr:relSizeAnchor>
  <cdr:relSizeAnchor xmlns:cdr="http://schemas.openxmlformats.org/drawingml/2006/chartDrawing">
    <cdr:from>
      <cdr:x>0.67857</cdr:x>
      <cdr:y>0.88976</cdr:y>
    </cdr:from>
    <cdr:to>
      <cdr:x>0.71732</cdr:x>
      <cdr:y>0.93823</cdr:y>
    </cdr:to>
    <cdr:sp macro="" textlink="">
      <cdr:nvSpPr>
        <cdr:cNvPr id="46" name="TextovéPole 45"/>
        <cdr:cNvSpPr txBox="1"/>
      </cdr:nvSpPr>
      <cdr:spPr>
        <a:xfrm xmlns:a="http://schemas.openxmlformats.org/drawingml/2006/main">
          <a:off x="5985665" y="5085565"/>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20</a:t>
          </a:r>
        </a:p>
      </cdr:txBody>
    </cdr:sp>
  </cdr:relSizeAnchor>
  <cdr:relSizeAnchor xmlns:cdr="http://schemas.openxmlformats.org/drawingml/2006/chartDrawing">
    <cdr:from>
      <cdr:x>0.67857</cdr:x>
      <cdr:y>0.71654</cdr:y>
    </cdr:from>
    <cdr:to>
      <cdr:x>0.71732</cdr:x>
      <cdr:y>0.765</cdr:y>
    </cdr:to>
    <cdr:sp macro="" textlink="">
      <cdr:nvSpPr>
        <cdr:cNvPr id="47" name="TextovéPole 46"/>
        <cdr:cNvSpPr txBox="1"/>
      </cdr:nvSpPr>
      <cdr:spPr>
        <a:xfrm xmlns:a="http://schemas.openxmlformats.org/drawingml/2006/main">
          <a:off x="5985665" y="4095455"/>
          <a:ext cx="341813"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95</a:t>
          </a:r>
        </a:p>
      </cdr:txBody>
    </cdr:sp>
  </cdr:relSizeAnchor>
  <cdr:relSizeAnchor xmlns:cdr="http://schemas.openxmlformats.org/drawingml/2006/chartDrawing">
    <cdr:from>
      <cdr:x>0.67347</cdr:x>
      <cdr:y>0.40945</cdr:y>
    </cdr:from>
    <cdr:to>
      <cdr:x>0.72112</cdr:x>
      <cdr:y>0.45792</cdr:y>
    </cdr:to>
    <cdr:sp macro="" textlink="">
      <cdr:nvSpPr>
        <cdr:cNvPr id="48" name="TextovéPole 47"/>
        <cdr:cNvSpPr txBox="1"/>
      </cdr:nvSpPr>
      <cdr:spPr>
        <a:xfrm xmlns:a="http://schemas.openxmlformats.org/drawingml/2006/main">
          <a:off x="5940660" y="2340260"/>
          <a:ext cx="420320"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208</a:t>
          </a:r>
        </a:p>
      </cdr:txBody>
    </cdr:sp>
  </cdr:relSizeAnchor>
  <cdr:relSizeAnchor xmlns:cdr="http://schemas.openxmlformats.org/drawingml/2006/chartDrawing">
    <cdr:from>
      <cdr:x>0.67857</cdr:x>
      <cdr:y>0.29921</cdr:y>
    </cdr:from>
    <cdr:to>
      <cdr:x>0.71732</cdr:x>
      <cdr:y>0.34768</cdr:y>
    </cdr:to>
    <cdr:sp macro="" textlink="">
      <cdr:nvSpPr>
        <cdr:cNvPr id="49" name="TextovéPole 48"/>
        <cdr:cNvSpPr txBox="1"/>
      </cdr:nvSpPr>
      <cdr:spPr>
        <a:xfrm xmlns:a="http://schemas.openxmlformats.org/drawingml/2006/main">
          <a:off x="5985665" y="1710190"/>
          <a:ext cx="341813" cy="277036"/>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16</a:t>
          </a:r>
        </a:p>
      </cdr:txBody>
    </cdr:sp>
  </cdr:relSizeAnchor>
  <cdr:relSizeAnchor xmlns:cdr="http://schemas.openxmlformats.org/drawingml/2006/chartDrawing">
    <cdr:from>
      <cdr:x>0.67857</cdr:x>
      <cdr:y>0.24409</cdr:y>
    </cdr:from>
    <cdr:to>
      <cdr:x>0.71732</cdr:x>
      <cdr:y>0.29256</cdr:y>
    </cdr:to>
    <cdr:sp macro="" textlink="">
      <cdr:nvSpPr>
        <cdr:cNvPr id="50" name="TextovéPole 49"/>
        <cdr:cNvSpPr txBox="1"/>
      </cdr:nvSpPr>
      <cdr:spPr>
        <a:xfrm xmlns:a="http://schemas.openxmlformats.org/drawingml/2006/main">
          <a:off x="5985665" y="1395155"/>
          <a:ext cx="341813" cy="277037"/>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35</a:t>
          </a:r>
        </a:p>
      </cdr:txBody>
    </cdr:sp>
  </cdr:relSizeAnchor>
  <cdr:relSizeAnchor xmlns:cdr="http://schemas.openxmlformats.org/drawingml/2006/chartDrawing">
    <cdr:from>
      <cdr:x>0.79082</cdr:x>
      <cdr:y>0.12239</cdr:y>
    </cdr:from>
    <cdr:to>
      <cdr:x>0.84392</cdr:x>
      <cdr:y>0.17804</cdr:y>
    </cdr:to>
    <cdr:sp macro="" textlink="">
      <cdr:nvSpPr>
        <cdr:cNvPr id="51" name="TextovéPole 50"/>
        <cdr:cNvSpPr txBox="1"/>
      </cdr:nvSpPr>
      <cdr:spPr>
        <a:xfrm xmlns:a="http://schemas.openxmlformats.org/drawingml/2006/main">
          <a:off x="6975775" y="699562"/>
          <a:ext cx="468398" cy="318036"/>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200" b="1" kern="1200" baseline="30000" dirty="0" smtClean="0">
              <a:solidFill>
                <a:schemeClr val="tx1">
                  <a:lumMod val="50000"/>
                </a:schemeClr>
              </a:solidFill>
              <a:latin typeface="+mn-lt"/>
              <a:ea typeface="+mn-ea"/>
              <a:cs typeface="+mn-cs"/>
            </a:rPr>
            <a:t>379</a:t>
          </a:r>
        </a:p>
      </cdr:txBody>
    </cdr:sp>
  </cdr:relSizeAnchor>
  <cdr:relSizeAnchor xmlns:cdr="http://schemas.openxmlformats.org/drawingml/2006/chartDrawing">
    <cdr:from>
      <cdr:x>0.79592</cdr:x>
      <cdr:y>0.20472</cdr:y>
    </cdr:from>
    <cdr:to>
      <cdr:x>0.83466</cdr:x>
      <cdr:y>0.25319</cdr:y>
    </cdr:to>
    <cdr:sp macro="" textlink="">
      <cdr:nvSpPr>
        <cdr:cNvPr id="52" name="TextovéPole 51"/>
        <cdr:cNvSpPr txBox="1"/>
      </cdr:nvSpPr>
      <cdr:spPr>
        <a:xfrm xmlns:a="http://schemas.openxmlformats.org/drawingml/2006/main">
          <a:off x="7020780" y="1170130"/>
          <a:ext cx="341760"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35</a:t>
          </a:r>
        </a:p>
      </cdr:txBody>
    </cdr:sp>
  </cdr:relSizeAnchor>
  <cdr:relSizeAnchor xmlns:cdr="http://schemas.openxmlformats.org/drawingml/2006/chartDrawing">
    <cdr:from>
      <cdr:x>0.79592</cdr:x>
      <cdr:y>0.25197</cdr:y>
    </cdr:from>
    <cdr:to>
      <cdr:x>0.83466</cdr:x>
      <cdr:y>0.30043</cdr:y>
    </cdr:to>
    <cdr:sp macro="" textlink="">
      <cdr:nvSpPr>
        <cdr:cNvPr id="53" name="TextovéPole 52"/>
        <cdr:cNvSpPr txBox="1"/>
      </cdr:nvSpPr>
      <cdr:spPr>
        <a:xfrm xmlns:a="http://schemas.openxmlformats.org/drawingml/2006/main">
          <a:off x="7020780" y="1440160"/>
          <a:ext cx="341760"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22</a:t>
          </a:r>
        </a:p>
      </cdr:txBody>
    </cdr:sp>
  </cdr:relSizeAnchor>
  <cdr:relSizeAnchor xmlns:cdr="http://schemas.openxmlformats.org/drawingml/2006/chartDrawing">
    <cdr:from>
      <cdr:x>0.79082</cdr:x>
      <cdr:y>0.89764</cdr:y>
    </cdr:from>
    <cdr:to>
      <cdr:x>0.82956</cdr:x>
      <cdr:y>0.9461</cdr:y>
    </cdr:to>
    <cdr:sp macro="" textlink="">
      <cdr:nvSpPr>
        <cdr:cNvPr id="54" name="TextovéPole 53"/>
        <cdr:cNvSpPr txBox="1"/>
      </cdr:nvSpPr>
      <cdr:spPr>
        <a:xfrm xmlns:a="http://schemas.openxmlformats.org/drawingml/2006/main">
          <a:off x="6975775" y="5130570"/>
          <a:ext cx="341725" cy="276980"/>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14</a:t>
          </a:r>
        </a:p>
      </cdr:txBody>
    </cdr:sp>
  </cdr:relSizeAnchor>
  <cdr:relSizeAnchor xmlns:cdr="http://schemas.openxmlformats.org/drawingml/2006/chartDrawing">
    <cdr:from>
      <cdr:x>0.79082</cdr:x>
      <cdr:y>0.3937</cdr:y>
    </cdr:from>
    <cdr:to>
      <cdr:x>0.83847</cdr:x>
      <cdr:y>0.44216</cdr:y>
    </cdr:to>
    <cdr:sp macro="" textlink="">
      <cdr:nvSpPr>
        <cdr:cNvPr id="55" name="TextovéPole 54"/>
        <cdr:cNvSpPr txBox="1"/>
      </cdr:nvSpPr>
      <cdr:spPr>
        <a:xfrm xmlns:a="http://schemas.openxmlformats.org/drawingml/2006/main">
          <a:off x="6975775" y="2250250"/>
          <a:ext cx="420308"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208</a:t>
          </a:r>
        </a:p>
      </cdr:txBody>
    </cdr:sp>
  </cdr:relSizeAnchor>
</c:userShapes>
</file>

<file path=ppt/drawings/drawing3.xml><?xml version="1.0" encoding="utf-8"?>
<c:userShapes xmlns:c="http://schemas.openxmlformats.org/drawingml/2006/chart">
  <cdr:relSizeAnchor xmlns:cdr="http://schemas.openxmlformats.org/drawingml/2006/chartDrawing">
    <cdr:from>
      <cdr:x>0.37232</cdr:x>
      <cdr:y>0.45185</cdr:y>
    </cdr:from>
    <cdr:to>
      <cdr:x>0.43699</cdr:x>
      <cdr:y>0.49956</cdr:y>
    </cdr:to>
    <cdr:sp macro="" textlink="">
      <cdr:nvSpPr>
        <cdr:cNvPr id="2" name="TextovéPole 1"/>
        <cdr:cNvSpPr txBox="1"/>
      </cdr:nvSpPr>
      <cdr:spPr>
        <a:xfrm xmlns:a="http://schemas.openxmlformats.org/drawingml/2006/main">
          <a:off x="1515266" y="2623274"/>
          <a:ext cx="263214"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4</a:t>
          </a:r>
        </a:p>
      </cdr:txBody>
    </cdr:sp>
  </cdr:relSizeAnchor>
  <cdr:relSizeAnchor xmlns:cdr="http://schemas.openxmlformats.org/drawingml/2006/chartDrawing">
    <cdr:from>
      <cdr:x>0.73201</cdr:x>
      <cdr:y>0.4573</cdr:y>
    </cdr:from>
    <cdr:to>
      <cdr:x>0.79669</cdr:x>
      <cdr:y>0.50501</cdr:y>
    </cdr:to>
    <cdr:sp macro="" textlink="">
      <cdr:nvSpPr>
        <cdr:cNvPr id="11" name="TextovéPole 10"/>
        <cdr:cNvSpPr txBox="1"/>
      </cdr:nvSpPr>
      <cdr:spPr>
        <a:xfrm xmlns:a="http://schemas.openxmlformats.org/drawingml/2006/main">
          <a:off x="2979131" y="2654916"/>
          <a:ext cx="263214"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bg1"/>
              </a:solidFill>
              <a:latin typeface="+mn-lt"/>
              <a:ea typeface="+mn-ea"/>
              <a:cs typeface="+mn-cs"/>
            </a:rPr>
            <a:t>3</a:t>
          </a:r>
        </a:p>
      </cdr:txBody>
    </cdr:sp>
  </cdr:relSizeAnchor>
  <cdr:relSizeAnchor xmlns:cdr="http://schemas.openxmlformats.org/drawingml/2006/chartDrawing">
    <cdr:from>
      <cdr:x>0.15152</cdr:x>
      <cdr:y>0.23622</cdr:y>
    </cdr:from>
    <cdr:to>
      <cdr:x>0.22822</cdr:x>
      <cdr:y>0.28468</cdr:y>
    </cdr:to>
    <cdr:sp macro="" textlink="">
      <cdr:nvSpPr>
        <cdr:cNvPr id="4" name="TextBox 3"/>
        <cdr:cNvSpPr txBox="1"/>
      </cdr:nvSpPr>
      <cdr:spPr>
        <a:xfrm xmlns:a="http://schemas.openxmlformats.org/drawingml/2006/main">
          <a:off x="675075" y="1350150"/>
          <a:ext cx="341760"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16</a:t>
          </a:r>
        </a:p>
      </cdr:txBody>
    </cdr:sp>
  </cdr:relSizeAnchor>
  <cdr:relSizeAnchor xmlns:cdr="http://schemas.openxmlformats.org/drawingml/2006/chartDrawing">
    <cdr:from>
      <cdr:x>0.27273</cdr:x>
      <cdr:y>0.19685</cdr:y>
    </cdr:from>
    <cdr:to>
      <cdr:x>0.34943</cdr:x>
      <cdr:y>0.24531</cdr:y>
    </cdr:to>
    <cdr:sp macro="" textlink="">
      <cdr:nvSpPr>
        <cdr:cNvPr id="5" name="TextBox 1"/>
        <cdr:cNvSpPr txBox="1"/>
      </cdr:nvSpPr>
      <cdr:spPr>
        <a:xfrm xmlns:a="http://schemas.openxmlformats.org/drawingml/2006/main">
          <a:off x="1215135" y="1125125"/>
          <a:ext cx="341760"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latin typeface="Calibri"/>
            </a:rPr>
            <a:t>14</a:t>
          </a:r>
        </a:p>
      </cdr:txBody>
    </cdr:sp>
  </cdr:relSizeAnchor>
  <cdr:relSizeAnchor xmlns:cdr="http://schemas.openxmlformats.org/drawingml/2006/chartDrawing">
    <cdr:from>
      <cdr:x>0.39394</cdr:x>
      <cdr:y>0.11024</cdr:y>
    </cdr:from>
    <cdr:to>
      <cdr:x>0.47064</cdr:x>
      <cdr:y>0.1587</cdr:y>
    </cdr:to>
    <cdr:sp macro="" textlink="">
      <cdr:nvSpPr>
        <cdr:cNvPr id="6" name="TextBox 1"/>
        <cdr:cNvSpPr txBox="1"/>
      </cdr:nvSpPr>
      <cdr:spPr>
        <a:xfrm xmlns:a="http://schemas.openxmlformats.org/drawingml/2006/main">
          <a:off x="1755195" y="630070"/>
          <a:ext cx="341760"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latin typeface="Calibri"/>
            </a:rPr>
            <a:t>14</a:t>
          </a:r>
        </a:p>
      </cdr:txBody>
    </cdr:sp>
  </cdr:relSizeAnchor>
  <cdr:relSizeAnchor xmlns:cdr="http://schemas.openxmlformats.org/drawingml/2006/chartDrawing">
    <cdr:from>
      <cdr:x>0.51515</cdr:x>
      <cdr:y>0.11024</cdr:y>
    </cdr:from>
    <cdr:to>
      <cdr:x>0.59186</cdr:x>
      <cdr:y>0.1587</cdr:y>
    </cdr:to>
    <cdr:sp macro="" textlink="">
      <cdr:nvSpPr>
        <cdr:cNvPr id="7" name="TextBox 1"/>
        <cdr:cNvSpPr txBox="1"/>
      </cdr:nvSpPr>
      <cdr:spPr>
        <a:xfrm xmlns:a="http://schemas.openxmlformats.org/drawingml/2006/main">
          <a:off x="2295255" y="630070"/>
          <a:ext cx="341760"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latin typeface="Calibri"/>
            </a:rPr>
            <a:t>12</a:t>
          </a:r>
        </a:p>
      </cdr:txBody>
    </cdr:sp>
  </cdr:relSizeAnchor>
  <cdr:relSizeAnchor xmlns:cdr="http://schemas.openxmlformats.org/drawingml/2006/chartDrawing">
    <cdr:from>
      <cdr:x>0.63636</cdr:x>
      <cdr:y>0.18898</cdr:y>
    </cdr:from>
    <cdr:to>
      <cdr:x>0.71307</cdr:x>
      <cdr:y>0.23744</cdr:y>
    </cdr:to>
    <cdr:sp macro="" textlink="">
      <cdr:nvSpPr>
        <cdr:cNvPr id="8" name="TextBox 1"/>
        <cdr:cNvSpPr txBox="1"/>
      </cdr:nvSpPr>
      <cdr:spPr>
        <a:xfrm xmlns:a="http://schemas.openxmlformats.org/drawingml/2006/main">
          <a:off x="2835315" y="1080120"/>
          <a:ext cx="341760"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latin typeface="Calibri"/>
            </a:rPr>
            <a:t>20</a:t>
          </a:r>
        </a:p>
      </cdr:txBody>
    </cdr:sp>
  </cdr:relSizeAnchor>
  <cdr:relSizeAnchor xmlns:cdr="http://schemas.openxmlformats.org/drawingml/2006/chartDrawing">
    <cdr:from>
      <cdr:x>0.76768</cdr:x>
      <cdr:y>0.15748</cdr:y>
    </cdr:from>
    <cdr:to>
      <cdr:x>0.84438</cdr:x>
      <cdr:y>0.20594</cdr:y>
    </cdr:to>
    <cdr:sp macro="" textlink="">
      <cdr:nvSpPr>
        <cdr:cNvPr id="9" name="TextBox 1"/>
        <cdr:cNvSpPr txBox="1"/>
      </cdr:nvSpPr>
      <cdr:spPr>
        <a:xfrm xmlns:a="http://schemas.openxmlformats.org/drawingml/2006/main">
          <a:off x="3420380" y="900100"/>
          <a:ext cx="341760"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latin typeface="Calibri"/>
            </a:rPr>
            <a:t>14</a:t>
          </a:r>
        </a:p>
      </cdr:txBody>
    </cdr:sp>
  </cdr:relSizeAnchor>
  <cdr:relSizeAnchor xmlns:cdr="http://schemas.openxmlformats.org/drawingml/2006/chartDrawing">
    <cdr:from>
      <cdr:x>0.14141</cdr:x>
      <cdr:y>0.1811</cdr:y>
    </cdr:from>
    <cdr:to>
      <cdr:x>0.23575</cdr:x>
      <cdr:y>0.22957</cdr:y>
    </cdr:to>
    <cdr:sp macro="" textlink="">
      <cdr:nvSpPr>
        <cdr:cNvPr id="10" name="TextBox 1"/>
        <cdr:cNvSpPr txBox="1"/>
      </cdr:nvSpPr>
      <cdr:spPr>
        <a:xfrm xmlns:a="http://schemas.openxmlformats.org/drawingml/2006/main">
          <a:off x="630070" y="1035115"/>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351</a:t>
          </a:r>
          <a:endParaRPr lang="cs-CZ" sz="1800" b="1" kern="1200" baseline="30000" dirty="0" smtClean="0">
            <a:solidFill>
              <a:srgbClr val="2D3291"/>
            </a:solidFill>
            <a:latin typeface="Calibri"/>
          </a:endParaRPr>
        </a:p>
      </cdr:txBody>
    </cdr:sp>
  </cdr:relSizeAnchor>
  <cdr:relSizeAnchor xmlns:cdr="http://schemas.openxmlformats.org/drawingml/2006/chartDrawing">
    <cdr:from>
      <cdr:x>0.26263</cdr:x>
      <cdr:y>0.13386</cdr:y>
    </cdr:from>
    <cdr:to>
      <cdr:x>0.35696</cdr:x>
      <cdr:y>0.18232</cdr:y>
    </cdr:to>
    <cdr:sp macro="" textlink="">
      <cdr:nvSpPr>
        <cdr:cNvPr id="12" name="TextBox 1"/>
        <cdr:cNvSpPr txBox="1"/>
      </cdr:nvSpPr>
      <cdr:spPr>
        <a:xfrm xmlns:a="http://schemas.openxmlformats.org/drawingml/2006/main">
          <a:off x="1170130" y="765085"/>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373</a:t>
          </a:r>
          <a:endParaRPr lang="cs-CZ" sz="1800" b="1" kern="1200" baseline="30000" dirty="0" smtClean="0">
            <a:solidFill>
              <a:srgbClr val="2D3291"/>
            </a:solidFill>
            <a:latin typeface="Calibri"/>
          </a:endParaRPr>
        </a:p>
      </cdr:txBody>
    </cdr:sp>
  </cdr:relSizeAnchor>
  <cdr:relSizeAnchor xmlns:cdr="http://schemas.openxmlformats.org/drawingml/2006/chartDrawing">
    <cdr:from>
      <cdr:x>0.38384</cdr:x>
      <cdr:y>0.06299</cdr:y>
    </cdr:from>
    <cdr:to>
      <cdr:x>0.47817</cdr:x>
      <cdr:y>0.11146</cdr:y>
    </cdr:to>
    <cdr:sp macro="" textlink="">
      <cdr:nvSpPr>
        <cdr:cNvPr id="13" name="TextBox 1"/>
        <cdr:cNvSpPr txBox="1"/>
      </cdr:nvSpPr>
      <cdr:spPr>
        <a:xfrm xmlns:a="http://schemas.openxmlformats.org/drawingml/2006/main">
          <a:off x="1710190" y="360040"/>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414</a:t>
          </a:r>
          <a:endParaRPr lang="cs-CZ" sz="1800" b="1" kern="1200" baseline="30000" dirty="0" smtClean="0">
            <a:solidFill>
              <a:srgbClr val="2D3291"/>
            </a:solidFill>
            <a:latin typeface="Calibri"/>
          </a:endParaRPr>
        </a:p>
      </cdr:txBody>
    </cdr:sp>
  </cdr:relSizeAnchor>
  <cdr:relSizeAnchor xmlns:cdr="http://schemas.openxmlformats.org/drawingml/2006/chartDrawing">
    <cdr:from>
      <cdr:x>0.50505</cdr:x>
      <cdr:y>0.05512</cdr:y>
    </cdr:from>
    <cdr:to>
      <cdr:x>0.59939</cdr:x>
      <cdr:y>0.10358</cdr:y>
    </cdr:to>
    <cdr:sp macro="" textlink="">
      <cdr:nvSpPr>
        <cdr:cNvPr id="14" name="TextBox 1"/>
        <cdr:cNvSpPr txBox="1"/>
      </cdr:nvSpPr>
      <cdr:spPr>
        <a:xfrm xmlns:a="http://schemas.openxmlformats.org/drawingml/2006/main">
          <a:off x="2250250" y="315035"/>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413</a:t>
          </a:r>
          <a:endParaRPr lang="cs-CZ" sz="1800" b="1" kern="1200" baseline="30000" dirty="0" smtClean="0">
            <a:solidFill>
              <a:srgbClr val="2D3291"/>
            </a:solidFill>
            <a:latin typeface="Calibri"/>
          </a:endParaRPr>
        </a:p>
      </cdr:txBody>
    </cdr:sp>
  </cdr:relSizeAnchor>
  <cdr:relSizeAnchor xmlns:cdr="http://schemas.openxmlformats.org/drawingml/2006/chartDrawing">
    <cdr:from>
      <cdr:x>0.62626</cdr:x>
      <cdr:y>0.14173</cdr:y>
    </cdr:from>
    <cdr:to>
      <cdr:x>0.7206</cdr:x>
      <cdr:y>0.1902</cdr:y>
    </cdr:to>
    <cdr:sp macro="" textlink="">
      <cdr:nvSpPr>
        <cdr:cNvPr id="15" name="TextBox 1"/>
        <cdr:cNvSpPr txBox="1"/>
      </cdr:nvSpPr>
      <cdr:spPr>
        <a:xfrm xmlns:a="http://schemas.openxmlformats.org/drawingml/2006/main">
          <a:off x="2790310" y="810090"/>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374</a:t>
          </a:r>
          <a:endParaRPr lang="cs-CZ" sz="1800" b="1" kern="1200" baseline="30000" dirty="0" smtClean="0">
            <a:solidFill>
              <a:srgbClr val="2D3291"/>
            </a:solidFill>
            <a:latin typeface="Calibri"/>
          </a:endParaRPr>
        </a:p>
      </cdr:txBody>
    </cdr:sp>
  </cdr:relSizeAnchor>
  <cdr:relSizeAnchor xmlns:cdr="http://schemas.openxmlformats.org/drawingml/2006/chartDrawing">
    <cdr:from>
      <cdr:x>0.74747</cdr:x>
      <cdr:y>0.10236</cdr:y>
    </cdr:from>
    <cdr:to>
      <cdr:x>0.84181</cdr:x>
      <cdr:y>0.15083</cdr:y>
    </cdr:to>
    <cdr:sp macro="" textlink="">
      <cdr:nvSpPr>
        <cdr:cNvPr id="16" name="TextBox 1"/>
        <cdr:cNvSpPr txBox="1"/>
      </cdr:nvSpPr>
      <cdr:spPr>
        <a:xfrm xmlns:a="http://schemas.openxmlformats.org/drawingml/2006/main">
          <a:off x="3330370" y="585065"/>
          <a:ext cx="420308" cy="276999"/>
        </a:xfrm>
        <a:prstGeom xmlns:a="http://schemas.openxmlformats.org/drawingml/2006/main" prst="rect">
          <a:avLst/>
        </a:prstGeom>
        <a:noFill xmlns:a="http://schemas.openxmlformats.org/drawingml/2006/main"/>
      </cdr:spPr>
      <cdr:txBody>
        <a:bodyPr xmlns:a="http://schemas.openxmlformats.org/drawingml/2006/main" wrap="none" rtlCol="0" anchor="ctr">
          <a:spAutoFit/>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rgbClr val="2D3291"/>
              </a:solidFill>
            </a:rPr>
            <a:t>379</a:t>
          </a:r>
          <a:endParaRPr lang="cs-CZ" sz="1800" b="1" kern="1200" baseline="30000" dirty="0" smtClean="0">
            <a:solidFill>
              <a:srgbClr val="2D3291"/>
            </a:solidFill>
            <a:latin typeface="Calibri"/>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0.11864</cdr:x>
      <cdr:y>0.17244</cdr:y>
    </cdr:from>
    <cdr:to>
      <cdr:x>0.22626</cdr:x>
      <cdr:y>0.25864</cdr:y>
    </cdr:to>
    <cdr:sp macro="" textlink="">
      <cdr:nvSpPr>
        <cdr:cNvPr id="2" name="TextBox 1"/>
        <cdr:cNvSpPr txBox="1"/>
      </cdr:nvSpPr>
      <cdr:spPr>
        <a:xfrm xmlns:a="http://schemas.openxmlformats.org/drawingml/2006/main">
          <a:off x="1008112" y="720229"/>
          <a:ext cx="914400" cy="36004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0.07415</cdr:x>
      <cdr:y>0.14008</cdr:y>
    </cdr:from>
    <cdr:to>
      <cdr:x>0.18177</cdr:x>
      <cdr:y>0.35901</cdr:y>
    </cdr:to>
    <cdr:sp macro="" textlink="">
      <cdr:nvSpPr>
        <cdr:cNvPr id="3" name="TextBox 2"/>
        <cdr:cNvSpPr txBox="1"/>
      </cdr:nvSpPr>
      <cdr:spPr>
        <a:xfrm xmlns:a="http://schemas.openxmlformats.org/drawingml/2006/main">
          <a:off x="630070" y="585065"/>
          <a:ext cx="914441" cy="9144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354</a:t>
          </a:r>
          <a:endParaRPr lang="cs-CZ" sz="1400" b="1" dirty="0"/>
        </a:p>
      </cdr:txBody>
    </cdr:sp>
  </cdr:relSizeAnchor>
  <cdr:relSizeAnchor xmlns:cdr="http://schemas.openxmlformats.org/drawingml/2006/chartDrawing">
    <cdr:from>
      <cdr:x>0.1589</cdr:x>
      <cdr:y>0.14008</cdr:y>
    </cdr:from>
    <cdr:to>
      <cdr:x>0.26651</cdr:x>
      <cdr:y>0.35901</cdr:y>
    </cdr:to>
    <cdr:sp macro="" textlink="">
      <cdr:nvSpPr>
        <cdr:cNvPr id="4" name="TextBox 3"/>
        <cdr:cNvSpPr txBox="1"/>
      </cdr:nvSpPr>
      <cdr:spPr>
        <a:xfrm xmlns:a="http://schemas.openxmlformats.org/drawingml/2006/main">
          <a:off x="1350150" y="585065"/>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369</a:t>
          </a:r>
          <a:endParaRPr lang="cs-CZ" sz="1400" b="1" dirty="0"/>
        </a:p>
      </cdr:txBody>
    </cdr:sp>
  </cdr:relSizeAnchor>
  <cdr:relSizeAnchor xmlns:cdr="http://schemas.openxmlformats.org/drawingml/2006/chartDrawing">
    <cdr:from>
      <cdr:x>0.33051</cdr:x>
      <cdr:y>0.78107</cdr:y>
    </cdr:from>
    <cdr:to>
      <cdr:x>0.43812</cdr:x>
      <cdr:y>1</cdr:y>
    </cdr:to>
    <cdr:sp macro="" textlink="">
      <cdr:nvSpPr>
        <cdr:cNvPr id="5" name="TextBox 4"/>
        <cdr:cNvSpPr txBox="1"/>
      </cdr:nvSpPr>
      <cdr:spPr>
        <a:xfrm xmlns:a="http://schemas.openxmlformats.org/drawingml/2006/main">
          <a:off x="2808312" y="345653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0.18538</cdr:x>
      <cdr:y>0.77582</cdr:y>
    </cdr:from>
    <cdr:to>
      <cdr:x>0.293</cdr:x>
      <cdr:y>0.99475</cdr:y>
    </cdr:to>
    <cdr:sp macro="" textlink="">
      <cdr:nvSpPr>
        <cdr:cNvPr id="6" name="TextBox 5"/>
        <cdr:cNvSpPr txBox="1"/>
      </cdr:nvSpPr>
      <cdr:spPr>
        <a:xfrm xmlns:a="http://schemas.openxmlformats.org/drawingml/2006/main">
          <a:off x="1575175" y="3240360"/>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a:t>
          </a:r>
          <a:endParaRPr lang="cs-CZ" sz="1400" b="1" dirty="0"/>
        </a:p>
      </cdr:txBody>
    </cdr:sp>
  </cdr:relSizeAnchor>
  <cdr:relSizeAnchor xmlns:cdr="http://schemas.openxmlformats.org/drawingml/2006/chartDrawing">
    <cdr:from>
      <cdr:x>0.25424</cdr:x>
      <cdr:y>0.16163</cdr:y>
    </cdr:from>
    <cdr:to>
      <cdr:x>0.37033</cdr:x>
      <cdr:y>0.38056</cdr:y>
    </cdr:to>
    <cdr:sp macro="" textlink="">
      <cdr:nvSpPr>
        <cdr:cNvPr id="7" name="TextBox 6"/>
        <cdr:cNvSpPr txBox="1"/>
      </cdr:nvSpPr>
      <cdr:spPr>
        <a:xfrm xmlns:a="http://schemas.openxmlformats.org/drawingml/2006/main">
          <a:off x="2160240" y="675075"/>
          <a:ext cx="98641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351</a:t>
          </a:r>
          <a:endParaRPr lang="cs-CZ" sz="1400" b="1" dirty="0"/>
        </a:p>
      </cdr:txBody>
    </cdr:sp>
  </cdr:relSizeAnchor>
  <cdr:relSizeAnchor xmlns:cdr="http://schemas.openxmlformats.org/drawingml/2006/chartDrawing">
    <cdr:from>
      <cdr:x>0.41525</cdr:x>
      <cdr:y>0.17244</cdr:y>
    </cdr:from>
    <cdr:to>
      <cdr:x>0.53982</cdr:x>
      <cdr:y>0.40861</cdr:y>
    </cdr:to>
    <cdr:sp macro="" textlink="">
      <cdr:nvSpPr>
        <cdr:cNvPr id="8" name="TextBox 7"/>
        <cdr:cNvSpPr txBox="1"/>
      </cdr:nvSpPr>
      <cdr:spPr>
        <a:xfrm xmlns:a="http://schemas.openxmlformats.org/drawingml/2006/main">
          <a:off x="3528392" y="720229"/>
          <a:ext cx="1058416" cy="986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0.27542</cdr:x>
      <cdr:y>0.78107</cdr:y>
    </cdr:from>
    <cdr:to>
      <cdr:x>0.38303</cdr:x>
      <cdr:y>1</cdr:y>
    </cdr:to>
    <cdr:sp macro="" textlink="">
      <cdr:nvSpPr>
        <cdr:cNvPr id="9" name="TextBox 8"/>
        <cdr:cNvSpPr txBox="1"/>
      </cdr:nvSpPr>
      <cdr:spPr>
        <a:xfrm xmlns:a="http://schemas.openxmlformats.org/drawingml/2006/main">
          <a:off x="2340260" y="3262305"/>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10</a:t>
          </a:r>
          <a:endParaRPr lang="cs-CZ" sz="1400" b="1" dirty="0"/>
        </a:p>
      </cdr:txBody>
    </cdr:sp>
  </cdr:relSizeAnchor>
  <cdr:relSizeAnchor xmlns:cdr="http://schemas.openxmlformats.org/drawingml/2006/chartDrawing">
    <cdr:from>
      <cdr:x>0.57627</cdr:x>
      <cdr:y>0.12072</cdr:y>
    </cdr:from>
    <cdr:to>
      <cdr:x>0.68389</cdr:x>
      <cdr:y>0.33965</cdr:y>
    </cdr:to>
    <cdr:sp macro="" textlink="">
      <cdr:nvSpPr>
        <cdr:cNvPr id="10" name="TextBox 9"/>
        <cdr:cNvSpPr txBox="1"/>
      </cdr:nvSpPr>
      <cdr:spPr>
        <a:xfrm xmlns:a="http://schemas.openxmlformats.org/drawingml/2006/main">
          <a:off x="4896544" y="50420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0.33898</cdr:x>
      <cdr:y>0.1293</cdr:y>
    </cdr:from>
    <cdr:to>
      <cdr:x>0.4466</cdr:x>
      <cdr:y>0.34823</cdr:y>
    </cdr:to>
    <cdr:sp macro="" textlink="">
      <cdr:nvSpPr>
        <cdr:cNvPr id="11" name="TextBox 10"/>
        <cdr:cNvSpPr txBox="1"/>
      </cdr:nvSpPr>
      <cdr:spPr>
        <a:xfrm xmlns:a="http://schemas.openxmlformats.org/drawingml/2006/main">
          <a:off x="2880320" y="540060"/>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373</a:t>
          </a:r>
          <a:endParaRPr lang="cs-CZ" sz="1400" b="1" dirty="0"/>
        </a:p>
      </cdr:txBody>
    </cdr:sp>
  </cdr:relSizeAnchor>
  <cdr:relSizeAnchor xmlns:cdr="http://schemas.openxmlformats.org/drawingml/2006/chartDrawing">
    <cdr:from>
      <cdr:x>0.36017</cdr:x>
      <cdr:y>0.73271</cdr:y>
    </cdr:from>
    <cdr:to>
      <cdr:x>0.46778</cdr:x>
      <cdr:y>0.95164</cdr:y>
    </cdr:to>
    <cdr:sp macro="" textlink="">
      <cdr:nvSpPr>
        <cdr:cNvPr id="12" name="TextBox 11"/>
        <cdr:cNvSpPr txBox="1"/>
      </cdr:nvSpPr>
      <cdr:spPr>
        <a:xfrm xmlns:a="http://schemas.openxmlformats.org/drawingml/2006/main">
          <a:off x="3060340" y="3060340"/>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30</a:t>
          </a:r>
          <a:endParaRPr lang="cs-CZ" sz="1400" b="1" dirty="0"/>
        </a:p>
      </cdr:txBody>
    </cdr:sp>
  </cdr:relSizeAnchor>
  <cdr:relSizeAnchor xmlns:cdr="http://schemas.openxmlformats.org/drawingml/2006/chartDrawing">
    <cdr:from>
      <cdr:x>0.51377</cdr:x>
      <cdr:y>0.05388</cdr:y>
    </cdr:from>
    <cdr:to>
      <cdr:x>0.62139</cdr:x>
      <cdr:y>0.2728</cdr:y>
    </cdr:to>
    <cdr:sp macro="" textlink="">
      <cdr:nvSpPr>
        <cdr:cNvPr id="13" name="TextBox 12"/>
        <cdr:cNvSpPr txBox="1"/>
      </cdr:nvSpPr>
      <cdr:spPr>
        <a:xfrm xmlns:a="http://schemas.openxmlformats.org/drawingml/2006/main">
          <a:off x="4365485" y="225025"/>
          <a:ext cx="914441" cy="91436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413</a:t>
          </a:r>
          <a:endParaRPr lang="cs-CZ" sz="1400" b="1" dirty="0"/>
        </a:p>
      </cdr:txBody>
    </cdr:sp>
  </cdr:relSizeAnchor>
  <cdr:relSizeAnchor xmlns:cdr="http://schemas.openxmlformats.org/drawingml/2006/chartDrawing">
    <cdr:from>
      <cdr:x>0.45551</cdr:x>
      <cdr:y>0.71116</cdr:y>
    </cdr:from>
    <cdr:to>
      <cdr:x>0.56312</cdr:x>
      <cdr:y>0.93009</cdr:y>
    </cdr:to>
    <cdr:sp macro="" textlink="">
      <cdr:nvSpPr>
        <cdr:cNvPr id="14" name="TextBox 13"/>
        <cdr:cNvSpPr txBox="1"/>
      </cdr:nvSpPr>
      <cdr:spPr>
        <a:xfrm xmlns:a="http://schemas.openxmlformats.org/drawingml/2006/main">
          <a:off x="3870430" y="2970330"/>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43</a:t>
          </a:r>
          <a:endParaRPr lang="cs-CZ" sz="1400" b="1" dirty="0"/>
        </a:p>
      </cdr:txBody>
    </cdr:sp>
  </cdr:relSizeAnchor>
  <cdr:relSizeAnchor xmlns:cdr="http://schemas.openxmlformats.org/drawingml/2006/chartDrawing">
    <cdr:from>
      <cdr:x>0.42903</cdr:x>
      <cdr:y>0.05388</cdr:y>
    </cdr:from>
    <cdr:to>
      <cdr:x>0.48302</cdr:x>
      <cdr:y>0.17178</cdr:y>
    </cdr:to>
    <cdr:sp macro="" textlink="">
      <cdr:nvSpPr>
        <cdr:cNvPr id="15" name="TextBox 14"/>
        <cdr:cNvSpPr txBox="1"/>
      </cdr:nvSpPr>
      <cdr:spPr>
        <a:xfrm xmlns:a="http://schemas.openxmlformats.org/drawingml/2006/main">
          <a:off x="3645405" y="225025"/>
          <a:ext cx="458750" cy="49243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algn="l" rtl="0"/>
          <a:r>
            <a:rPr lang="cs-CZ" sz="1400" b="1" dirty="0" smtClean="0"/>
            <a:t>414</a:t>
          </a:r>
        </a:p>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cdr:txBody>
    </cdr:sp>
  </cdr:relSizeAnchor>
  <cdr:relSizeAnchor xmlns:cdr="http://schemas.openxmlformats.org/drawingml/2006/chartDrawing">
    <cdr:from>
      <cdr:x>0.54555</cdr:x>
      <cdr:y>0.73271</cdr:y>
    </cdr:from>
    <cdr:to>
      <cdr:x>0.6356</cdr:x>
      <cdr:y>0.80395</cdr:y>
    </cdr:to>
    <cdr:sp macro="" textlink="">
      <cdr:nvSpPr>
        <cdr:cNvPr id="16" name="TextBox 15"/>
        <cdr:cNvSpPr txBox="1"/>
      </cdr:nvSpPr>
      <cdr:spPr>
        <a:xfrm xmlns:a="http://schemas.openxmlformats.org/drawingml/2006/main">
          <a:off x="4635515" y="3060340"/>
          <a:ext cx="765150" cy="297508"/>
        </a:xfrm>
        <a:prstGeom xmlns:a="http://schemas.openxmlformats.org/drawingml/2006/main" prst="rect">
          <a:avLst/>
        </a:prstGeom>
        <a:noFill xmlns:a="http://schemas.openxmlformats.org/drawingml/2006/main"/>
      </cdr:spPr>
      <cdr:txBody>
        <a:bodyPr xmlns:a="http://schemas.openxmlformats.org/drawingml/2006/main" vertOverflow="clip" wrap="squar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000" b="1" kern="1200" baseline="30000" dirty="0" smtClean="0">
              <a:solidFill>
                <a:srgbClr val="C00000"/>
              </a:solidFill>
              <a:latin typeface="+mn-lt"/>
              <a:ea typeface="+mn-ea"/>
              <a:cs typeface="+mn-cs"/>
            </a:rPr>
            <a:t>34</a:t>
          </a:r>
        </a:p>
      </cdr:txBody>
    </cdr:sp>
  </cdr:relSizeAnchor>
  <cdr:relSizeAnchor xmlns:cdr="http://schemas.openxmlformats.org/drawingml/2006/chartDrawing">
    <cdr:from>
      <cdr:x>0.6303</cdr:x>
      <cdr:y>0.71116</cdr:y>
    </cdr:from>
    <cdr:to>
      <cdr:x>0.72035</cdr:x>
      <cdr:y>0.7873</cdr:y>
    </cdr:to>
    <cdr:sp macro="" textlink="">
      <cdr:nvSpPr>
        <cdr:cNvPr id="17" name="TextBox 15"/>
        <cdr:cNvSpPr txBox="1"/>
      </cdr:nvSpPr>
      <cdr:spPr>
        <a:xfrm xmlns:a="http://schemas.openxmlformats.org/drawingml/2006/main">
          <a:off x="5355595" y="2970330"/>
          <a:ext cx="765150" cy="318015"/>
        </a:xfrm>
        <a:prstGeom xmlns:a="http://schemas.openxmlformats.org/drawingml/2006/main" prst="rect">
          <a:avLst/>
        </a:prstGeom>
        <a:noFill xmlns:a="http://schemas.openxmlformats.org/drawingml/2006/main"/>
      </cdr:spPr>
      <cdr:txBody>
        <a:bodyPr xmlns:a="http://schemas.openxmlformats.org/drawingml/2006/main" wrap="square" rtlCol="0" anchor="ctr">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rtl="0"/>
          <a:r>
            <a:rPr lang="cs-CZ" sz="2200" b="1" kern="1200" baseline="30000" dirty="0">
              <a:solidFill>
                <a:schemeClr val="tx1"/>
              </a:solidFill>
            </a:rPr>
            <a:t>53</a:t>
          </a:r>
        </a:p>
      </cdr:txBody>
    </cdr:sp>
  </cdr:relSizeAnchor>
  <cdr:relSizeAnchor xmlns:cdr="http://schemas.openxmlformats.org/drawingml/2006/chartDrawing">
    <cdr:from>
      <cdr:x>0.60381</cdr:x>
      <cdr:y>0.11853</cdr:y>
    </cdr:from>
    <cdr:to>
      <cdr:x>0.71143</cdr:x>
      <cdr:y>0.33745</cdr:y>
    </cdr:to>
    <cdr:sp macro="" textlink="">
      <cdr:nvSpPr>
        <cdr:cNvPr id="18" name="TextBox 12"/>
        <cdr:cNvSpPr txBox="1"/>
      </cdr:nvSpPr>
      <cdr:spPr>
        <a:xfrm xmlns:a="http://schemas.openxmlformats.org/drawingml/2006/main">
          <a:off x="5130570" y="495055"/>
          <a:ext cx="914441" cy="91436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cs-CZ" sz="1400" b="1" dirty="0" smtClean="0"/>
            <a:t>374</a:t>
          </a:r>
          <a:endParaRPr lang="cs-CZ" sz="1400" b="1" dirty="0"/>
        </a:p>
      </cdr:txBody>
    </cdr:sp>
  </cdr:relSizeAnchor>
  <cdr:relSizeAnchor xmlns:cdr="http://schemas.openxmlformats.org/drawingml/2006/chartDrawing">
    <cdr:from>
      <cdr:x>0.69386</cdr:x>
      <cdr:y>0.10775</cdr:y>
    </cdr:from>
    <cdr:to>
      <cdr:x>0.74898</cdr:x>
      <cdr:y>0.18389</cdr:y>
    </cdr:to>
    <cdr:sp macro="" textlink="">
      <cdr:nvSpPr>
        <cdr:cNvPr id="19" name="TextovéPole 18"/>
        <cdr:cNvSpPr txBox="1"/>
      </cdr:nvSpPr>
      <cdr:spPr>
        <a:xfrm xmlns:a="http://schemas.openxmlformats.org/drawingml/2006/main">
          <a:off x="5895655" y="450050"/>
          <a:ext cx="468351" cy="31801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200" b="1" kern="1200" baseline="30000" dirty="0" smtClean="0">
              <a:solidFill>
                <a:schemeClr val="bg2">
                  <a:lumMod val="10000"/>
                </a:schemeClr>
              </a:solidFill>
              <a:latin typeface="+mn-lt"/>
              <a:ea typeface="+mn-ea"/>
              <a:cs typeface="+mn-cs"/>
            </a:rPr>
            <a:t>379</a:t>
          </a:r>
        </a:p>
      </cdr:txBody>
    </cdr:sp>
  </cdr:relSizeAnchor>
  <cdr:relSizeAnchor xmlns:cdr="http://schemas.openxmlformats.org/drawingml/2006/chartDrawing">
    <cdr:from>
      <cdr:x>0.72564</cdr:x>
      <cdr:y>0.67884</cdr:y>
    </cdr:from>
    <cdr:to>
      <cdr:x>0.7902</cdr:x>
      <cdr:y>0.75498</cdr:y>
    </cdr:to>
    <cdr:sp macro="" textlink="">
      <cdr:nvSpPr>
        <cdr:cNvPr id="20" name="TextovéPole 19"/>
        <cdr:cNvSpPr txBox="1"/>
      </cdr:nvSpPr>
      <cdr:spPr>
        <a:xfrm xmlns:a="http://schemas.openxmlformats.org/drawingml/2006/main">
          <a:off x="6165685" y="2835315"/>
          <a:ext cx="548563" cy="31801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200" b="1" kern="1200" baseline="30000" dirty="0" smtClean="0">
              <a:solidFill>
                <a:schemeClr val="accent1">
                  <a:lumMod val="50000"/>
                </a:schemeClr>
              </a:solidFill>
              <a:latin typeface="+mn-lt"/>
              <a:ea typeface="+mn-ea"/>
              <a:cs typeface="+mn-cs"/>
            </a:rPr>
            <a:t>70/9</a:t>
          </a:r>
        </a:p>
      </cdr:txBody>
    </cdr:sp>
  </cdr:relSizeAnchor>
  <cdr:relSizeAnchor xmlns:cdr="http://schemas.openxmlformats.org/drawingml/2006/chartDrawing">
    <cdr:from>
      <cdr:x>0.7839</cdr:x>
      <cdr:y>0.60342</cdr:y>
    </cdr:from>
    <cdr:to>
      <cdr:x>0.84072</cdr:x>
      <cdr:y>0.68202</cdr:y>
    </cdr:to>
    <cdr:sp macro="" textlink="">
      <cdr:nvSpPr>
        <cdr:cNvPr id="21" name="TextovéPole 20"/>
        <cdr:cNvSpPr txBox="1"/>
      </cdr:nvSpPr>
      <cdr:spPr>
        <a:xfrm xmlns:a="http://schemas.openxmlformats.org/drawingml/2006/main">
          <a:off x="6660740" y="2520298"/>
          <a:ext cx="482824" cy="32829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300" b="1" kern="1200" baseline="30000" dirty="0" smtClean="0">
              <a:solidFill>
                <a:srgbClr val="C00000"/>
              </a:solidFill>
            </a:rPr>
            <a:t>123</a:t>
          </a:r>
          <a:endParaRPr lang="cs-CZ" sz="2300" b="1" kern="1200" baseline="30000" dirty="0" smtClean="0">
            <a:solidFill>
              <a:srgbClr val="C00000"/>
            </a:solidFill>
            <a:latin typeface="+mn-lt"/>
            <a:ea typeface="+mn-ea"/>
            <a:cs typeface="+mn-cs"/>
          </a:endParaRPr>
        </a:p>
      </cdr:txBody>
    </cdr:sp>
  </cdr:relSizeAnchor>
  <cdr:relSizeAnchor xmlns:cdr="http://schemas.openxmlformats.org/drawingml/2006/chartDrawing">
    <cdr:from>
      <cdr:x>0.81038</cdr:x>
      <cdr:y>0.78536</cdr:y>
    </cdr:from>
    <cdr:to>
      <cdr:x>0.8772</cdr:x>
      <cdr:y>0.86396</cdr:y>
    </cdr:to>
    <cdr:sp macro="" textlink="">
      <cdr:nvSpPr>
        <cdr:cNvPr id="22" name="TextovéPole 21"/>
        <cdr:cNvSpPr txBox="1"/>
      </cdr:nvSpPr>
      <cdr:spPr>
        <a:xfrm xmlns:a="http://schemas.openxmlformats.org/drawingml/2006/main">
          <a:off x="6885753" y="3280221"/>
          <a:ext cx="567784" cy="32829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300" b="1" kern="1200" baseline="30000" dirty="0" smtClean="0">
              <a:solidFill>
                <a:srgbClr val="C00000"/>
              </a:solidFill>
              <a:latin typeface="+mn-lt"/>
              <a:ea typeface="+mn-ea"/>
              <a:cs typeface="+mn-cs"/>
            </a:rPr>
            <a:t>26/4</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38780"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41451" y="0"/>
            <a:ext cx="2938780" cy="496332"/>
          </a:xfrm>
          <a:prstGeom prst="rect">
            <a:avLst/>
          </a:prstGeom>
        </p:spPr>
        <p:txBody>
          <a:bodyPr vert="horz" lIns="91440" tIns="45720" rIns="91440" bIns="45720" rtlCol="0"/>
          <a:lstStyle>
            <a:lvl1pPr algn="r">
              <a:defRPr sz="1200"/>
            </a:lvl1pPr>
          </a:lstStyle>
          <a:p>
            <a:endParaRPr lang="cs-CZ"/>
          </a:p>
        </p:txBody>
      </p:sp>
      <p:sp>
        <p:nvSpPr>
          <p:cNvPr id="4" name="Zástupný symbol pro zápatí 3"/>
          <p:cNvSpPr>
            <a:spLocks noGrp="1"/>
          </p:cNvSpPr>
          <p:nvPr>
            <p:ph type="ftr" sz="quarter" idx="2"/>
          </p:nvPr>
        </p:nvSpPr>
        <p:spPr>
          <a:xfrm>
            <a:off x="0" y="9428583"/>
            <a:ext cx="2938780"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1451" y="9428583"/>
            <a:ext cx="2938780" cy="496332"/>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707678247"/>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38780"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1451" y="0"/>
            <a:ext cx="2938780" cy="496332"/>
          </a:xfrm>
          <a:prstGeom prst="rect">
            <a:avLst/>
          </a:prstGeom>
        </p:spPr>
        <p:txBody>
          <a:bodyPr vert="horz" lIns="91440" tIns="45720" rIns="91440" bIns="45720" rtlCol="0"/>
          <a:lstStyle>
            <a:lvl1pPr algn="r">
              <a:defRPr sz="1200"/>
            </a:lvl1pPr>
          </a:lstStyle>
          <a:p>
            <a:endParaRPr lang="cs-CZ"/>
          </a:p>
        </p:txBody>
      </p:sp>
      <p:sp>
        <p:nvSpPr>
          <p:cNvPr id="4" name="Zástupný symbol pro obrázek snímku 3"/>
          <p:cNvSpPr>
            <a:spLocks noGrp="1" noRot="1" noChangeAspect="1"/>
          </p:cNvSpPr>
          <p:nvPr>
            <p:ph type="sldImg" idx="2"/>
          </p:nvPr>
        </p:nvSpPr>
        <p:spPr>
          <a:xfrm>
            <a:off x="909638"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8180" y="4715154"/>
            <a:ext cx="5425440" cy="4466987"/>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38780"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1451" y="9428583"/>
            <a:ext cx="2938780" cy="496332"/>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2631632524"/>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a:t>
            </a:fld>
            <a:endParaRPr lang="cs-CZ"/>
          </a:p>
        </p:txBody>
      </p:sp>
    </p:spTree>
    <p:extLst>
      <p:ext uri="{BB962C8B-B14F-4D97-AF65-F5344CB8AC3E}">
        <p14:creationId xmlns:p14="http://schemas.microsoft.com/office/powerpoint/2010/main" val="2145802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a:t>
            </a:fld>
            <a:endParaRPr lang="cs-CZ"/>
          </a:p>
        </p:txBody>
      </p:sp>
    </p:spTree>
    <p:extLst>
      <p:ext uri="{BB962C8B-B14F-4D97-AF65-F5344CB8AC3E}">
        <p14:creationId xmlns:p14="http://schemas.microsoft.com/office/powerpoint/2010/main" val="3362290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cs-CZ" sz="1200" dirty="0" smtClean="0"/>
              <a:t> </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4</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8</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9</a:t>
            </a:fld>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16</a:t>
            </a:fld>
            <a:endParaRPr lang="cs-CZ"/>
          </a:p>
        </p:txBody>
      </p:sp>
    </p:spTree>
    <p:extLst>
      <p:ext uri="{BB962C8B-B14F-4D97-AF65-F5344CB8AC3E}">
        <p14:creationId xmlns:p14="http://schemas.microsoft.com/office/powerpoint/2010/main" val="567798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22</a:t>
            </a:fld>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25</a:t>
            </a:fld>
            <a:endParaRPr lang="cs-CZ"/>
          </a:p>
        </p:txBody>
      </p:sp>
    </p:spTree>
    <p:extLst>
      <p:ext uri="{BB962C8B-B14F-4D97-AF65-F5344CB8AC3E}">
        <p14:creationId xmlns:p14="http://schemas.microsoft.com/office/powerpoint/2010/main" val="751876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26</a:t>
            </a:fld>
            <a:endParaRPr lang="cs-CZ"/>
          </a:p>
        </p:txBody>
      </p:sp>
    </p:spTree>
    <p:extLst>
      <p:ext uri="{BB962C8B-B14F-4D97-AF65-F5344CB8AC3E}">
        <p14:creationId xmlns:p14="http://schemas.microsoft.com/office/powerpoint/2010/main" val="751876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27</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7500" lnSpcReduction="20000"/>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28</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29</a:t>
            </a:fld>
            <a:endParaRPr lang="cs-CZ"/>
          </a:p>
        </p:txBody>
      </p:sp>
    </p:spTree>
    <p:extLst>
      <p:ext uri="{BB962C8B-B14F-4D97-AF65-F5344CB8AC3E}">
        <p14:creationId xmlns:p14="http://schemas.microsoft.com/office/powerpoint/2010/main" val="2334812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30</a:t>
            </a:fld>
            <a:endParaRPr lang="cs-CZ"/>
          </a:p>
        </p:txBody>
      </p:sp>
    </p:spTree>
    <p:extLst>
      <p:ext uri="{BB962C8B-B14F-4D97-AF65-F5344CB8AC3E}">
        <p14:creationId xmlns:p14="http://schemas.microsoft.com/office/powerpoint/2010/main" val="23348124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31</a:t>
            </a:fld>
            <a:endParaRPr lang="cs-CZ"/>
          </a:p>
        </p:txBody>
      </p:sp>
    </p:spTree>
    <p:extLst>
      <p:ext uri="{BB962C8B-B14F-4D97-AF65-F5344CB8AC3E}">
        <p14:creationId xmlns:p14="http://schemas.microsoft.com/office/powerpoint/2010/main" val="2334812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33</a:t>
            </a:fld>
            <a:endParaRPr lang="cs-CZ"/>
          </a:p>
        </p:txBody>
      </p:sp>
    </p:spTree>
    <p:extLst>
      <p:ext uri="{BB962C8B-B14F-4D97-AF65-F5344CB8AC3E}">
        <p14:creationId xmlns:p14="http://schemas.microsoft.com/office/powerpoint/2010/main" val="3293412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34</a:t>
            </a:fld>
            <a:endParaRPr 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7500" lnSpcReduction="20000"/>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36</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7500" lnSpcReduction="20000"/>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37</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7500" lnSpcReduction="20000"/>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38</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7500" lnSpcReduction="20000"/>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39</a:t>
            </a:fld>
            <a:endParaRPr lang="cs-CZ"/>
          </a:p>
        </p:txBody>
      </p:sp>
    </p:spTree>
    <p:extLst>
      <p:ext uri="{BB962C8B-B14F-4D97-AF65-F5344CB8AC3E}">
        <p14:creationId xmlns:p14="http://schemas.microsoft.com/office/powerpoint/2010/main" val="13681063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0"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41</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0"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42</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0"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43</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0"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44</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45</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46</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47</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48</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49</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50</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51</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52</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53</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54</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55</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56</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57</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58</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59</a:t>
            </a:fld>
            <a:endParaRPr lang="cs-CZ"/>
          </a:p>
        </p:txBody>
      </p:sp>
    </p:spTree>
    <p:extLst>
      <p:ext uri="{BB962C8B-B14F-4D97-AF65-F5344CB8AC3E}">
        <p14:creationId xmlns:p14="http://schemas.microsoft.com/office/powerpoint/2010/main" val="12367345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63</a:t>
            </a:fld>
            <a:endParaRPr lang="cs-CZ"/>
          </a:p>
        </p:txBody>
      </p:sp>
    </p:spTree>
    <p:extLst>
      <p:ext uri="{BB962C8B-B14F-4D97-AF65-F5344CB8AC3E}">
        <p14:creationId xmlns:p14="http://schemas.microsoft.com/office/powerpoint/2010/main" val="29650392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66</a:t>
            </a:fld>
            <a:endParaRPr lang="cs-CZ"/>
          </a:p>
        </p:txBody>
      </p:sp>
    </p:spTree>
    <p:extLst>
      <p:ext uri="{BB962C8B-B14F-4D97-AF65-F5344CB8AC3E}">
        <p14:creationId xmlns:p14="http://schemas.microsoft.com/office/powerpoint/2010/main" val="33532917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solidFill>
                <a:prstClr val="black"/>
              </a:solidFill>
            </a:endParaRPr>
          </a:p>
        </p:txBody>
      </p:sp>
      <p:sp>
        <p:nvSpPr>
          <p:cNvPr id="5" name="Date Placeholder 4"/>
          <p:cNvSpPr>
            <a:spLocks noGrp="1"/>
          </p:cNvSpPr>
          <p:nvPr>
            <p:ph type="dt" idx="11"/>
          </p:nvPr>
        </p:nvSpPr>
        <p:spPr/>
        <p:txBody>
          <a:bodyPr/>
          <a:lstStyle/>
          <a:p>
            <a:endParaRPr lang="cs-CZ">
              <a:solidFill>
                <a:prstClr val="black"/>
              </a:solidFill>
            </a:endParaRPr>
          </a:p>
        </p:txBody>
      </p:sp>
      <p:sp>
        <p:nvSpPr>
          <p:cNvPr id="6" name="Footer Placeholder 5"/>
          <p:cNvSpPr>
            <a:spLocks noGrp="1"/>
          </p:cNvSpPr>
          <p:nvPr>
            <p:ph type="ftr" sz="quarter" idx="12"/>
          </p:nvPr>
        </p:nvSpPr>
        <p:spPr/>
        <p:txBody>
          <a:bodyPr/>
          <a:lstStyle/>
          <a:p>
            <a:endParaRPr lang="cs-CZ">
              <a:solidFill>
                <a:prstClr val="black"/>
              </a:solidFill>
            </a:endParaRPr>
          </a:p>
        </p:txBody>
      </p:sp>
      <p:sp>
        <p:nvSpPr>
          <p:cNvPr id="7" name="Slide Number Placeholder 6"/>
          <p:cNvSpPr>
            <a:spLocks noGrp="1"/>
          </p:cNvSpPr>
          <p:nvPr>
            <p:ph type="sldNum" sz="quarter" idx="13"/>
          </p:nvPr>
        </p:nvSpPr>
        <p:spPr/>
        <p:txBody>
          <a:bodyPr/>
          <a:lstStyle/>
          <a:p>
            <a:fld id="{B0DD6C48-1BDB-489B-90ED-5BA449E5A48F}" type="slidenum">
              <a:rPr lang="cs-CZ" smtClean="0">
                <a:solidFill>
                  <a:prstClr val="black"/>
                </a:solidFill>
              </a:rPr>
              <a:pPr/>
              <a:t>68</a:t>
            </a:fld>
            <a:endParaRPr lang="cs-CZ">
              <a:solidFill>
                <a:prstClr val="black"/>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solidFill>
                <a:prstClr val="black"/>
              </a:solidFill>
            </a:endParaRPr>
          </a:p>
        </p:txBody>
      </p:sp>
      <p:sp>
        <p:nvSpPr>
          <p:cNvPr id="5" name="Zástupný symbol pro datum 4"/>
          <p:cNvSpPr>
            <a:spLocks noGrp="1"/>
          </p:cNvSpPr>
          <p:nvPr>
            <p:ph type="dt" idx="11"/>
          </p:nvPr>
        </p:nvSpPr>
        <p:spPr/>
        <p:txBody>
          <a:bodyPr/>
          <a:lstStyle/>
          <a:p>
            <a:endParaRPr lang="cs-CZ">
              <a:solidFill>
                <a:prstClr val="black"/>
              </a:solidFill>
            </a:endParaRPr>
          </a:p>
        </p:txBody>
      </p:sp>
      <p:sp>
        <p:nvSpPr>
          <p:cNvPr id="6" name="Zástupný symbol pro zápatí 5"/>
          <p:cNvSpPr>
            <a:spLocks noGrp="1"/>
          </p:cNvSpPr>
          <p:nvPr>
            <p:ph type="ftr" sz="quarter" idx="12"/>
          </p:nvPr>
        </p:nvSpPr>
        <p:spPr/>
        <p:txBody>
          <a:bodyPr/>
          <a:lstStyle/>
          <a:p>
            <a:endParaRPr lang="cs-CZ">
              <a:solidFill>
                <a:prstClr val="black"/>
              </a:solidFill>
            </a:endParaRP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solidFill>
                  <a:prstClr val="black"/>
                </a:solidFill>
              </a:rPr>
              <a:pPr/>
              <a:t>71</a:t>
            </a:fld>
            <a:endParaRPr lang="cs-CZ">
              <a:solidFill>
                <a:prstClr val="black"/>
              </a:solidFill>
            </a:endParaRPr>
          </a:p>
        </p:txBody>
      </p:sp>
    </p:spTree>
    <p:extLst>
      <p:ext uri="{BB962C8B-B14F-4D97-AF65-F5344CB8AC3E}">
        <p14:creationId xmlns:p14="http://schemas.microsoft.com/office/powerpoint/2010/main" val="36387256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90</a:t>
            </a:fld>
            <a:endParaRPr lang="cs-CZ"/>
          </a:p>
        </p:txBody>
      </p:sp>
    </p:spTree>
    <p:extLst>
      <p:ext uri="{BB962C8B-B14F-4D97-AF65-F5344CB8AC3E}">
        <p14:creationId xmlns:p14="http://schemas.microsoft.com/office/powerpoint/2010/main" val="363872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91</a:t>
            </a:fld>
            <a:endParaRPr lang="cs-CZ"/>
          </a:p>
        </p:txBody>
      </p:sp>
    </p:spTree>
    <p:extLst>
      <p:ext uri="{BB962C8B-B14F-4D97-AF65-F5344CB8AC3E}">
        <p14:creationId xmlns:p14="http://schemas.microsoft.com/office/powerpoint/2010/main" val="21918583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baseline="0" dirty="0" smtClean="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92</a:t>
            </a:fld>
            <a:endParaRPr lang="cs-CZ"/>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93</a:t>
            </a:fld>
            <a:endParaRPr lang="cs-CZ"/>
          </a:p>
        </p:txBody>
      </p:sp>
    </p:spTree>
    <p:extLst>
      <p:ext uri="{BB962C8B-B14F-4D97-AF65-F5344CB8AC3E}">
        <p14:creationId xmlns:p14="http://schemas.microsoft.com/office/powerpoint/2010/main" val="406580680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94</a:t>
            </a:fld>
            <a:endParaRPr lang="cs-CZ"/>
          </a:p>
        </p:txBody>
      </p:sp>
    </p:spTree>
    <p:extLst>
      <p:ext uri="{BB962C8B-B14F-4D97-AF65-F5344CB8AC3E}">
        <p14:creationId xmlns:p14="http://schemas.microsoft.com/office/powerpoint/2010/main" val="49450850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95</a:t>
            </a:fld>
            <a:endParaRPr lang="cs-CZ"/>
          </a:p>
        </p:txBody>
      </p:sp>
    </p:spTree>
    <p:extLst>
      <p:ext uri="{BB962C8B-B14F-4D97-AF65-F5344CB8AC3E}">
        <p14:creationId xmlns:p14="http://schemas.microsoft.com/office/powerpoint/2010/main" val="72597307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96</a:t>
            </a:fld>
            <a:endParaRPr lang="cs-CZ"/>
          </a:p>
        </p:txBody>
      </p:sp>
    </p:spTree>
    <p:extLst>
      <p:ext uri="{BB962C8B-B14F-4D97-AF65-F5344CB8AC3E}">
        <p14:creationId xmlns:p14="http://schemas.microsoft.com/office/powerpoint/2010/main" val="394336935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97</a:t>
            </a:fld>
            <a:endParaRPr lang="cs-CZ"/>
          </a:p>
        </p:txBody>
      </p:sp>
    </p:spTree>
    <p:extLst>
      <p:ext uri="{BB962C8B-B14F-4D97-AF65-F5344CB8AC3E}">
        <p14:creationId xmlns:p14="http://schemas.microsoft.com/office/powerpoint/2010/main" val="58323136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98</a:t>
            </a:fld>
            <a:endParaRPr lang="cs-CZ"/>
          </a:p>
        </p:txBody>
      </p:sp>
    </p:spTree>
    <p:extLst>
      <p:ext uri="{BB962C8B-B14F-4D97-AF65-F5344CB8AC3E}">
        <p14:creationId xmlns:p14="http://schemas.microsoft.com/office/powerpoint/2010/main" val="75187635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100</a:t>
            </a:fld>
            <a:endParaRPr lang="cs-CZ"/>
          </a:p>
        </p:txBody>
      </p:sp>
    </p:spTree>
    <p:extLst>
      <p:ext uri="{BB962C8B-B14F-4D97-AF65-F5344CB8AC3E}">
        <p14:creationId xmlns:p14="http://schemas.microsoft.com/office/powerpoint/2010/main" val="429279066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101</a:t>
            </a:fld>
            <a:endParaRPr lang="cs-CZ"/>
          </a:p>
        </p:txBody>
      </p:sp>
    </p:spTree>
    <p:extLst>
      <p:ext uri="{BB962C8B-B14F-4D97-AF65-F5344CB8AC3E}">
        <p14:creationId xmlns:p14="http://schemas.microsoft.com/office/powerpoint/2010/main" val="63358496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102</a:t>
            </a:fld>
            <a:endParaRPr lang="cs-CZ"/>
          </a:p>
        </p:txBody>
      </p:sp>
    </p:spTree>
    <p:extLst>
      <p:ext uri="{BB962C8B-B14F-4D97-AF65-F5344CB8AC3E}">
        <p14:creationId xmlns:p14="http://schemas.microsoft.com/office/powerpoint/2010/main" val="6335849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103</a:t>
            </a:fld>
            <a:endParaRPr lang="cs-CZ"/>
          </a:p>
        </p:txBody>
      </p:sp>
    </p:spTree>
    <p:extLst>
      <p:ext uri="{BB962C8B-B14F-4D97-AF65-F5344CB8AC3E}">
        <p14:creationId xmlns:p14="http://schemas.microsoft.com/office/powerpoint/2010/main" val="21214010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115</a:t>
            </a:fld>
            <a:endParaRPr lang="cs-CZ"/>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lnSpcReduction="10000"/>
          </a:bodyPr>
          <a:lstStyle/>
          <a:p>
            <a:endParaRPr lang="cs-CZ" baseline="0" dirty="0" smtClean="0"/>
          </a:p>
        </p:txBody>
      </p:sp>
      <p:sp>
        <p:nvSpPr>
          <p:cNvPr id="4" name="Zástupný symbol pro záhlaví 3"/>
          <p:cNvSpPr>
            <a:spLocks noGrp="1"/>
          </p:cNvSpPr>
          <p:nvPr>
            <p:ph type="hdr" sz="quarter" idx="10"/>
          </p:nvPr>
        </p:nvSpPr>
        <p:spPr/>
        <p:txBody>
          <a:bodyPr/>
          <a:lstStyle/>
          <a:p>
            <a:endParaRPr lang="cs-CZ">
              <a:solidFill>
                <a:prstClr val="black"/>
              </a:solidFill>
            </a:endParaRPr>
          </a:p>
        </p:txBody>
      </p:sp>
      <p:sp>
        <p:nvSpPr>
          <p:cNvPr id="5" name="Zástupný symbol pro datum 4"/>
          <p:cNvSpPr>
            <a:spLocks noGrp="1"/>
          </p:cNvSpPr>
          <p:nvPr>
            <p:ph type="dt" idx="11"/>
          </p:nvPr>
        </p:nvSpPr>
        <p:spPr/>
        <p:txBody>
          <a:bodyPr/>
          <a:lstStyle/>
          <a:p>
            <a:endParaRPr lang="cs-CZ">
              <a:solidFill>
                <a:prstClr val="black"/>
              </a:solidFill>
            </a:endParaRPr>
          </a:p>
        </p:txBody>
      </p:sp>
      <p:sp>
        <p:nvSpPr>
          <p:cNvPr id="6" name="Zástupný symbol pro zápatí 5"/>
          <p:cNvSpPr>
            <a:spLocks noGrp="1"/>
          </p:cNvSpPr>
          <p:nvPr>
            <p:ph type="ftr" sz="quarter" idx="12"/>
          </p:nvPr>
        </p:nvSpPr>
        <p:spPr/>
        <p:txBody>
          <a:bodyPr/>
          <a:lstStyle/>
          <a:p>
            <a:endParaRPr lang="cs-CZ">
              <a:solidFill>
                <a:prstClr val="black"/>
              </a:solidFill>
            </a:endParaRP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solidFill>
                  <a:prstClr val="black"/>
                </a:solidFill>
              </a:rPr>
              <a:pPr/>
              <a:t>120</a:t>
            </a:fld>
            <a:endParaRPr lang="cs-CZ">
              <a:solidFill>
                <a:prstClr val="black"/>
              </a:solidFill>
            </a:endParaRPr>
          </a:p>
        </p:txBody>
      </p:sp>
    </p:spTree>
    <p:extLst>
      <p:ext uri="{BB962C8B-B14F-4D97-AF65-F5344CB8AC3E}">
        <p14:creationId xmlns:p14="http://schemas.microsoft.com/office/powerpoint/2010/main" val="33819616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Zástupný symbol pro obrázek snímku 1"/>
          <p:cNvSpPr>
            <a:spLocks noGrp="1" noRot="1" noChangeAspect="1"/>
          </p:cNvSpPr>
          <p:nvPr>
            <p:ph type="sldImg"/>
          </p:nvPr>
        </p:nvSpPr>
        <p:spPr bwMode="auto">
          <a:noFill/>
          <a:ln>
            <a:solidFill>
              <a:srgbClr val="000000"/>
            </a:solidFill>
            <a:miter lim="800000"/>
            <a:headEnd/>
            <a:tailEnd/>
          </a:ln>
        </p:spPr>
      </p:sp>
      <p:sp>
        <p:nvSpPr>
          <p:cNvPr id="3072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cs-CZ" smtClean="0"/>
          </a:p>
        </p:txBody>
      </p:sp>
      <p:sp>
        <p:nvSpPr>
          <p:cNvPr id="4" name="Zástupný symbol pro záhlaví 3"/>
          <p:cNvSpPr>
            <a:spLocks noGrp="1"/>
          </p:cNvSpPr>
          <p:nvPr>
            <p:ph type="hdr" sz="quarter"/>
          </p:nvPr>
        </p:nvSpPr>
        <p:spPr/>
        <p:txBody>
          <a:bodyPr/>
          <a:lstStyle/>
          <a:p>
            <a:pPr>
              <a:defRPr/>
            </a:pPr>
            <a:endParaRPr lang="cs-CZ"/>
          </a:p>
        </p:txBody>
      </p:sp>
      <p:sp>
        <p:nvSpPr>
          <p:cNvPr id="5" name="Zástupný symbol pro datum 4"/>
          <p:cNvSpPr>
            <a:spLocks noGrp="1"/>
          </p:cNvSpPr>
          <p:nvPr>
            <p:ph type="dt" sz="quarter" idx="1"/>
          </p:nvPr>
        </p:nvSpPr>
        <p:spPr/>
        <p:txBody>
          <a:bodyPr/>
          <a:lstStyle/>
          <a:p>
            <a:pPr>
              <a:defRPr/>
            </a:pPr>
            <a:endParaRPr lang="cs-CZ"/>
          </a:p>
        </p:txBody>
      </p:sp>
      <p:sp>
        <p:nvSpPr>
          <p:cNvPr id="6" name="Zástupný symbol pro zápatí 5"/>
          <p:cNvSpPr>
            <a:spLocks noGrp="1"/>
          </p:cNvSpPr>
          <p:nvPr>
            <p:ph type="ftr" sz="quarter" idx="4"/>
          </p:nvPr>
        </p:nvSpPr>
        <p:spPr/>
        <p:txBody>
          <a:bodyPr/>
          <a:lstStyle/>
          <a:p>
            <a:pPr>
              <a:defRPr/>
            </a:pPr>
            <a:endParaRPr lang="cs-CZ"/>
          </a:p>
        </p:txBody>
      </p:sp>
      <p:sp>
        <p:nvSpPr>
          <p:cNvPr id="7" name="Zástupný symbol pro číslo snímku 6"/>
          <p:cNvSpPr>
            <a:spLocks noGrp="1"/>
          </p:cNvSpPr>
          <p:nvPr>
            <p:ph type="sldNum" sz="quarter" idx="5"/>
          </p:nvPr>
        </p:nvSpPr>
        <p:spPr/>
        <p:txBody>
          <a:bodyPr/>
          <a:lstStyle/>
          <a:p>
            <a:pPr>
              <a:defRPr/>
            </a:pPr>
            <a:fld id="{3964C5A9-FF53-4E53-AA66-1E86D1C98D86}" type="slidenum">
              <a:rPr lang="cs-CZ" smtClean="0"/>
              <a:pPr>
                <a:defRPr/>
              </a:pPr>
              <a:t>122</a:t>
            </a:fld>
            <a:endParaRPr lang="cs-CZ"/>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pPr>
              <a:defRPr/>
            </a:pPr>
            <a:endParaRPr lang="cs-CZ"/>
          </a:p>
        </p:txBody>
      </p:sp>
      <p:sp>
        <p:nvSpPr>
          <p:cNvPr id="5" name="Zástupný symbol pro datum 4"/>
          <p:cNvSpPr>
            <a:spLocks noGrp="1"/>
          </p:cNvSpPr>
          <p:nvPr>
            <p:ph type="dt" idx="11"/>
          </p:nvPr>
        </p:nvSpPr>
        <p:spPr/>
        <p:txBody>
          <a:bodyPr/>
          <a:lstStyle/>
          <a:p>
            <a:pPr>
              <a:defRPr/>
            </a:pPr>
            <a:endParaRPr lang="cs-CZ"/>
          </a:p>
        </p:txBody>
      </p:sp>
      <p:sp>
        <p:nvSpPr>
          <p:cNvPr id="6" name="Zástupný symbol pro zápatí 5"/>
          <p:cNvSpPr>
            <a:spLocks noGrp="1"/>
          </p:cNvSpPr>
          <p:nvPr>
            <p:ph type="ftr" sz="quarter" idx="12"/>
          </p:nvPr>
        </p:nvSpPr>
        <p:spPr/>
        <p:txBody>
          <a:bodyPr/>
          <a:lstStyle/>
          <a:p>
            <a:pPr>
              <a:defRPr/>
            </a:pPr>
            <a:endParaRPr lang="cs-CZ"/>
          </a:p>
        </p:txBody>
      </p:sp>
      <p:sp>
        <p:nvSpPr>
          <p:cNvPr id="7" name="Zástupný symbol pro číslo snímku 6"/>
          <p:cNvSpPr>
            <a:spLocks noGrp="1"/>
          </p:cNvSpPr>
          <p:nvPr>
            <p:ph type="sldNum" sz="quarter" idx="13"/>
          </p:nvPr>
        </p:nvSpPr>
        <p:spPr/>
        <p:txBody>
          <a:bodyPr/>
          <a:lstStyle/>
          <a:p>
            <a:pPr>
              <a:defRPr/>
            </a:pPr>
            <a:fld id="{2893DEEC-0966-44C7-93D5-FADD2F1D967D}" type="slidenum">
              <a:rPr lang="cs-CZ" smtClean="0"/>
              <a:pPr>
                <a:defRPr/>
              </a:pPr>
              <a:t>124</a:t>
            </a:fld>
            <a:endParaRPr lang="cs-CZ"/>
          </a:p>
        </p:txBody>
      </p:sp>
    </p:spTree>
    <p:extLst>
      <p:ext uri="{BB962C8B-B14F-4D97-AF65-F5344CB8AC3E}">
        <p14:creationId xmlns:p14="http://schemas.microsoft.com/office/powerpoint/2010/main" val="206661265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Zástupný symbol pro obrázek snímku 1"/>
          <p:cNvSpPr>
            <a:spLocks noGrp="1" noRot="1" noChangeAspect="1"/>
          </p:cNvSpPr>
          <p:nvPr>
            <p:ph type="sldImg"/>
          </p:nvPr>
        </p:nvSpPr>
        <p:spPr bwMode="auto">
          <a:noFill/>
          <a:ln>
            <a:solidFill>
              <a:srgbClr val="000000"/>
            </a:solidFill>
            <a:miter lim="800000"/>
            <a:headEnd/>
            <a:tailEnd/>
          </a:ln>
        </p:spPr>
      </p:sp>
      <p:sp>
        <p:nvSpPr>
          <p:cNvPr id="3891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dirty="0" smtClean="0"/>
          </a:p>
        </p:txBody>
      </p:sp>
      <p:sp>
        <p:nvSpPr>
          <p:cNvPr id="33795" name="Zástupný symbol pro záhlaví 3"/>
          <p:cNvSpPr>
            <a:spLocks noGrp="1"/>
          </p:cNvSpPr>
          <p:nvPr>
            <p:ph type="hdr" sz="quarter"/>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endParaRPr lang="cs-CZ">
              <a:cs typeface="Arial" charset="0"/>
            </a:endParaRPr>
          </a:p>
        </p:txBody>
      </p:sp>
      <p:sp>
        <p:nvSpPr>
          <p:cNvPr id="33796" name="Zástupný symbol pro datum 4"/>
          <p:cNvSpPr>
            <a:spLocks noGrp="1"/>
          </p:cNvSpPr>
          <p:nvPr>
            <p:ph type="dt" sz="quarter" idx="1"/>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endParaRPr lang="cs-CZ">
              <a:cs typeface="Arial" charset="0"/>
            </a:endParaRPr>
          </a:p>
        </p:txBody>
      </p:sp>
      <p:sp>
        <p:nvSpPr>
          <p:cNvPr id="33797" name="Zástupný symbol pro zápatí 5"/>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cs-CZ">
              <a:cs typeface="Arial" charset="0"/>
            </a:endParaRPr>
          </a:p>
        </p:txBody>
      </p:sp>
      <p:sp>
        <p:nvSpPr>
          <p:cNvPr id="33798" name="Zástupný symbol pro číslo snímku 6"/>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5DF03BC-8477-4380-9C58-1A9092307310}" type="slidenum">
              <a:rPr lang="cs-CZ">
                <a:cs typeface="Arial" charset="0"/>
              </a:rPr>
              <a:pPr fontAlgn="base">
                <a:spcBef>
                  <a:spcPct val="0"/>
                </a:spcBef>
                <a:spcAft>
                  <a:spcPct val="0"/>
                </a:spcAft>
                <a:defRPr/>
              </a:pPr>
              <a:t>129</a:t>
            </a:fld>
            <a:endParaRPr lang="cs-CZ">
              <a:cs typeface="Arial"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Zástupný symbol pro obrázek snímku 1"/>
          <p:cNvSpPr>
            <a:spLocks noGrp="1" noRot="1" noChangeAspect="1"/>
          </p:cNvSpPr>
          <p:nvPr>
            <p:ph type="sldImg"/>
          </p:nvPr>
        </p:nvSpPr>
        <p:spPr bwMode="auto">
          <a:noFill/>
          <a:ln>
            <a:solidFill>
              <a:srgbClr val="000000"/>
            </a:solidFill>
            <a:miter lim="800000"/>
            <a:headEnd/>
            <a:tailEnd/>
          </a:ln>
        </p:spPr>
      </p:sp>
      <p:sp>
        <p:nvSpPr>
          <p:cNvPr id="4096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dirty="0" smtClean="0"/>
          </a:p>
        </p:txBody>
      </p:sp>
      <p:sp>
        <p:nvSpPr>
          <p:cNvPr id="41987" name="Zástupný symbol pro záhlaví 3"/>
          <p:cNvSpPr>
            <a:spLocks noGrp="1"/>
          </p:cNvSpPr>
          <p:nvPr>
            <p:ph type="hdr" sz="quarter"/>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endParaRPr lang="cs-CZ">
              <a:cs typeface="Arial" charset="0"/>
            </a:endParaRPr>
          </a:p>
        </p:txBody>
      </p:sp>
      <p:sp>
        <p:nvSpPr>
          <p:cNvPr id="41988" name="Zástupný symbol pro datum 4"/>
          <p:cNvSpPr>
            <a:spLocks noGrp="1"/>
          </p:cNvSpPr>
          <p:nvPr>
            <p:ph type="dt" sz="quarter" idx="1"/>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endParaRPr lang="cs-CZ">
              <a:cs typeface="Arial" charset="0"/>
            </a:endParaRPr>
          </a:p>
        </p:txBody>
      </p:sp>
      <p:sp>
        <p:nvSpPr>
          <p:cNvPr id="41989" name="Zástupný symbol pro zápatí 5"/>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cs-CZ">
              <a:cs typeface="Arial" charset="0"/>
            </a:endParaRPr>
          </a:p>
        </p:txBody>
      </p:sp>
      <p:sp>
        <p:nvSpPr>
          <p:cNvPr id="41990" name="Zástupný symbol pro číslo snímku 6"/>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D1AB2A8-3FD6-46A9-8821-13A10806F86B}" type="slidenum">
              <a:rPr lang="cs-CZ">
                <a:cs typeface="Arial" charset="0"/>
              </a:rPr>
              <a:pPr fontAlgn="base">
                <a:spcBef>
                  <a:spcPct val="0"/>
                </a:spcBef>
                <a:spcAft>
                  <a:spcPct val="0"/>
                </a:spcAft>
                <a:defRPr/>
              </a:pPr>
              <a:t>130</a:t>
            </a:fld>
            <a:endParaRPr lang="cs-CZ">
              <a:cs typeface="Arial"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Zástupný symbol pro obrázek snímku 1"/>
          <p:cNvSpPr>
            <a:spLocks noGrp="1" noRot="1" noChangeAspect="1"/>
          </p:cNvSpPr>
          <p:nvPr>
            <p:ph type="sldImg"/>
          </p:nvPr>
        </p:nvSpPr>
        <p:spPr bwMode="auto">
          <a:noFill/>
          <a:ln>
            <a:solidFill>
              <a:srgbClr val="000000"/>
            </a:solidFill>
            <a:miter lim="800000"/>
            <a:headEnd/>
            <a:tailEnd/>
          </a:ln>
        </p:spPr>
      </p:sp>
      <p:sp>
        <p:nvSpPr>
          <p:cNvPr id="4403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cs-CZ" dirty="0" smtClean="0"/>
          </a:p>
        </p:txBody>
      </p:sp>
      <p:sp>
        <p:nvSpPr>
          <p:cNvPr id="4" name="Zástupný symbol pro záhlaví 3"/>
          <p:cNvSpPr>
            <a:spLocks noGrp="1"/>
          </p:cNvSpPr>
          <p:nvPr>
            <p:ph type="hdr" sz="quarter"/>
          </p:nvPr>
        </p:nvSpPr>
        <p:spPr/>
        <p:txBody>
          <a:bodyPr/>
          <a:lstStyle/>
          <a:p>
            <a:pPr>
              <a:defRPr/>
            </a:pPr>
            <a:endParaRPr lang="cs-CZ"/>
          </a:p>
        </p:txBody>
      </p:sp>
      <p:sp>
        <p:nvSpPr>
          <p:cNvPr id="5" name="Zástupný symbol pro datum 4"/>
          <p:cNvSpPr>
            <a:spLocks noGrp="1"/>
          </p:cNvSpPr>
          <p:nvPr>
            <p:ph type="dt" sz="quarter" idx="1"/>
          </p:nvPr>
        </p:nvSpPr>
        <p:spPr/>
        <p:txBody>
          <a:bodyPr/>
          <a:lstStyle/>
          <a:p>
            <a:pPr>
              <a:defRPr/>
            </a:pPr>
            <a:endParaRPr lang="cs-CZ"/>
          </a:p>
        </p:txBody>
      </p:sp>
      <p:sp>
        <p:nvSpPr>
          <p:cNvPr id="6" name="Zástupný symbol pro zápatí 5"/>
          <p:cNvSpPr>
            <a:spLocks noGrp="1"/>
          </p:cNvSpPr>
          <p:nvPr>
            <p:ph type="ftr" sz="quarter" idx="4"/>
          </p:nvPr>
        </p:nvSpPr>
        <p:spPr/>
        <p:txBody>
          <a:bodyPr/>
          <a:lstStyle/>
          <a:p>
            <a:pPr>
              <a:defRPr/>
            </a:pPr>
            <a:endParaRPr lang="cs-CZ"/>
          </a:p>
        </p:txBody>
      </p:sp>
      <p:sp>
        <p:nvSpPr>
          <p:cNvPr id="7" name="Zástupný symbol pro číslo snímku 6"/>
          <p:cNvSpPr>
            <a:spLocks noGrp="1"/>
          </p:cNvSpPr>
          <p:nvPr>
            <p:ph type="sldNum" sz="quarter" idx="5"/>
          </p:nvPr>
        </p:nvSpPr>
        <p:spPr/>
        <p:txBody>
          <a:bodyPr/>
          <a:lstStyle/>
          <a:p>
            <a:pPr>
              <a:defRPr/>
            </a:pPr>
            <a:fld id="{539B4886-8748-46D0-AD6F-01E270BFB9EC}" type="slidenum">
              <a:rPr lang="cs-CZ" smtClean="0"/>
              <a:pPr>
                <a:defRPr/>
              </a:pPr>
              <a:t>132</a:t>
            </a:fld>
            <a:endParaRPr lang="cs-CZ"/>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139</a:t>
            </a:fld>
            <a:endParaRPr lang="cs-CZ"/>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140</a:t>
            </a:fld>
            <a:endParaRPr lang="cs-CZ"/>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141</a:t>
            </a:fld>
            <a:endParaRPr lang="cs-CZ"/>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144</a:t>
            </a:fld>
            <a:endParaRPr lang="cs-CZ"/>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145</a:t>
            </a:fld>
            <a:endParaRPr lang="cs-CZ"/>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146</a:t>
            </a:fld>
            <a:endParaRPr lang="cs-CZ"/>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147</a:t>
            </a:fld>
            <a:endParaRPr lang="cs-CZ"/>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148</a:t>
            </a:fld>
            <a:endParaRPr lang="cs-CZ"/>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149</a:t>
            </a:fld>
            <a:endParaRPr lang="cs-CZ"/>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150</a:t>
            </a:fld>
            <a:endParaRPr lang="cs-CZ"/>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151</a:t>
            </a:fld>
            <a:endParaRPr lang="cs-CZ"/>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152</a:t>
            </a:fld>
            <a:endParaRPr lang="cs-CZ"/>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153</a:t>
            </a:fld>
            <a:endParaRPr lang="cs-CZ"/>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154</a:t>
            </a:fld>
            <a:endParaRPr lang="cs-CZ"/>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155</a:t>
            </a:fld>
            <a:endParaRPr lang="cs-CZ"/>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156</a:t>
            </a:fld>
            <a:endParaRPr lang="cs-CZ"/>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157</a:t>
            </a:fld>
            <a:endParaRPr lang="cs-CZ"/>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158</a:t>
            </a:fld>
            <a:endParaRPr lang="cs-CZ"/>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159</a:t>
            </a:fld>
            <a:endParaRPr lang="cs-CZ"/>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160</a:t>
            </a:fld>
            <a:endParaRPr lang="cs-CZ"/>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175</a:t>
            </a:fld>
            <a:endParaRPr lang="cs-CZ"/>
          </a:p>
        </p:txBody>
      </p:sp>
    </p:spTree>
    <p:extLst>
      <p:ext uri="{BB962C8B-B14F-4D97-AF65-F5344CB8AC3E}">
        <p14:creationId xmlns:p14="http://schemas.microsoft.com/office/powerpoint/2010/main" val="364949280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187</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19. 5. 2016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19. 5. 2016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19. 5. 2016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2436615"/>
      </p:ext>
    </p:extLst>
  </p:cSld>
  <p:clrMapOvr>
    <a:masterClrMapping/>
  </p:clrMapOvr>
  <p:transition>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Obsah">
    <p:spTree>
      <p:nvGrpSpPr>
        <p:cNvPr id="1" name=""/>
        <p:cNvGrpSpPr/>
        <p:nvPr/>
      </p:nvGrpSpPr>
      <p:grpSpPr>
        <a:xfrm>
          <a:off x="0" y="0"/>
          <a:ext cx="0" cy="0"/>
          <a:chOff x="0" y="0"/>
          <a:chExt cx="0" cy="0"/>
        </a:xfrm>
      </p:grpSpPr>
      <p:sp>
        <p:nvSpPr>
          <p:cNvPr id="2" name="Zástupný symbol pro obsah 1"/>
          <p:cNvSpPr>
            <a:spLocks noGrp="1"/>
          </p:cNvSpPr>
          <p:nvPr>
            <p:ph/>
          </p:nvPr>
        </p:nvSpPr>
        <p:spPr>
          <a:xfrm>
            <a:off x="395288" y="765175"/>
            <a:ext cx="8353425" cy="525621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504850357"/>
      </p:ext>
    </p:extLst>
  </p:cSld>
  <p:clrMapOvr>
    <a:masterClrMapping/>
  </p:clrMapOvr>
  <p:transition>
    <p:spli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Tree>
    <p:extLst>
      <p:ext uri="{BB962C8B-B14F-4D97-AF65-F5344CB8AC3E}">
        <p14:creationId xmlns:p14="http://schemas.microsoft.com/office/powerpoint/2010/main" val="1366249043"/>
      </p:ext>
    </p:extLst>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Tree>
    <p:extLst>
      <p:ext uri="{BB962C8B-B14F-4D97-AF65-F5344CB8AC3E}">
        <p14:creationId xmlns:p14="http://schemas.microsoft.com/office/powerpoint/2010/main" val="4247761227"/>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eldias">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32471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52327657"/>
      </p:ext>
    </p:extLst>
  </p:cSld>
  <p:clrMapOvr>
    <a:masterClrMapping/>
  </p:clrMapOvr>
  <p:transition>
    <p:spli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19. 5. 2016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19. 5. 2016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19. 5. 2016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19. 5. 2016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w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4.jpe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6.wmf"/><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r>
              <a:rPr lang="cs-CZ" smtClean="0"/>
              <a:t>19. 5. 2016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9"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Lst>
  <p:transition>
    <p:fade/>
  </p:transition>
  <p:hf sldNum="0"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20"/>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r>
              <a:rPr lang="cs-CZ" smtClean="0"/>
              <a:t>19. 5. 2016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sldNum="0"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hyperlink" Target="http://www.sukl.cz/sukl/legislativa-ceske-republiky"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ww.sukl.cz/leciva/pokyny-a-formulare-2"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www.sukl.cz/"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hyperlink" Target="https://eudract.ema.europa.eu/"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sukl.cz/zdravotnicke-prostredky/podani-zadosti-o-povoleni-provedeni-klinicke-zkousky"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Layout" Target="../diagrams/layout3.xml"/><Relationship Id="rId7" Type="http://schemas.openxmlformats.org/officeDocument/2006/relationships/image" Target="../media/image16.wmf"/><Relationship Id="rId12" Type="http://schemas.microsoft.com/office/2007/relationships/diagramDrawing" Target="../diagrams/drawing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hyperlink" Target="http://www.ema.europa.eu/" TargetMode="Externa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476545" y="773705"/>
            <a:ext cx="8276557" cy="2880320"/>
          </a:xfrm>
        </p:spPr>
        <p:txBody>
          <a:bodyPr>
            <a:normAutofit/>
          </a:bodyPr>
          <a:lstStyle/>
          <a:p>
            <a:pPr algn="r"/>
            <a:r>
              <a:rPr lang="cs-CZ" sz="4400" b="0" dirty="0" smtClean="0"/>
              <a:t>Správná klinická praxe</a:t>
            </a:r>
            <a:br>
              <a:rPr lang="cs-CZ" sz="4400" b="0" dirty="0" smtClean="0"/>
            </a:br>
            <a:r>
              <a:rPr lang="cs-CZ" sz="4400" b="0" dirty="0" smtClean="0"/>
              <a:t>a regulace KH v ČR </a:t>
            </a:r>
            <a:r>
              <a:rPr lang="cs-CZ" sz="4400" b="0" smtClean="0"/>
              <a:t>a </a:t>
            </a:r>
            <a:r>
              <a:rPr lang="cs-CZ" sz="4400" b="0" smtClean="0"/>
              <a:t>EU</a:t>
            </a:r>
            <a:br>
              <a:rPr lang="cs-CZ" sz="4400" b="0" smtClean="0"/>
            </a:br>
            <a:r>
              <a:rPr lang="cs-CZ" sz="4400" b="0" smtClean="0"/>
              <a:t>1.den</a:t>
            </a:r>
            <a:endParaRPr lang="cs-CZ" sz="4400" b="0" cap="all"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3" name="TextovéPole 2"/>
          <p:cNvSpPr txBox="1"/>
          <p:nvPr/>
        </p:nvSpPr>
        <p:spPr>
          <a:xfrm>
            <a:off x="1106614" y="4149080"/>
            <a:ext cx="7783221" cy="1446550"/>
          </a:xfrm>
          <a:prstGeom prst="rect">
            <a:avLst/>
          </a:prstGeom>
          <a:noFill/>
        </p:spPr>
        <p:txBody>
          <a:bodyPr wrap="none" rtlCol="0" anchor="ctr">
            <a:spAutoFit/>
          </a:bodyPr>
          <a:lstStyle/>
          <a:p>
            <a:pPr marL="0" marR="0" indent="0" algn="just" defTabSz="914400" rtl="0" eaLnBrk="1" fontAlgn="auto" latinLnBrk="0" hangingPunct="1">
              <a:lnSpc>
                <a:spcPct val="100000"/>
              </a:lnSpc>
              <a:spcBef>
                <a:spcPts val="0"/>
              </a:spcBef>
              <a:spcAft>
                <a:spcPts val="0"/>
              </a:spcAft>
              <a:buClrTx/>
              <a:buSzTx/>
              <a:buFontTx/>
              <a:buNone/>
              <a:tabLst/>
            </a:pPr>
            <a:r>
              <a:rPr lang="cs-CZ" sz="4400" kern="1200" baseline="30000" dirty="0" smtClean="0">
                <a:solidFill>
                  <a:schemeClr val="bg1"/>
                </a:solidFill>
                <a:latin typeface="+mn-lt"/>
                <a:ea typeface="+mn-ea"/>
                <a:cs typeface="+mn-cs"/>
              </a:rPr>
              <a:t>                         Oddělení klinických hodnocení léčiv</a:t>
            </a:r>
          </a:p>
          <a:p>
            <a:pPr marL="0" marR="0" indent="0" algn="just" defTabSz="914400" rtl="0" eaLnBrk="1" fontAlgn="auto" latinLnBrk="0" hangingPunct="1">
              <a:lnSpc>
                <a:spcPct val="100000"/>
              </a:lnSpc>
              <a:spcBef>
                <a:spcPts val="0"/>
              </a:spcBef>
              <a:spcAft>
                <a:spcPts val="0"/>
              </a:spcAft>
              <a:buClrTx/>
              <a:buSzTx/>
              <a:buFontTx/>
              <a:buNone/>
              <a:tabLst/>
            </a:pPr>
            <a:r>
              <a:rPr lang="cs-CZ" sz="4400" baseline="30000" dirty="0" smtClean="0">
                <a:solidFill>
                  <a:schemeClr val="bg1"/>
                </a:solidFill>
              </a:rPr>
              <a:t>Oddělení posuzování farmaceutické dokumentace</a:t>
            </a:r>
          </a:p>
          <a:p>
            <a:pPr marL="0" marR="0" indent="0" algn="just" defTabSz="914400" rtl="0" eaLnBrk="1" fontAlgn="auto" latinLnBrk="0" hangingPunct="1">
              <a:lnSpc>
                <a:spcPct val="100000"/>
              </a:lnSpc>
              <a:spcBef>
                <a:spcPts val="0"/>
              </a:spcBef>
              <a:spcAft>
                <a:spcPts val="0"/>
              </a:spcAft>
              <a:buClrTx/>
              <a:buSzTx/>
              <a:buFontTx/>
              <a:buNone/>
              <a:tabLst/>
            </a:pPr>
            <a:r>
              <a:rPr lang="cs-CZ" sz="4400" kern="1200" baseline="30000" dirty="0" smtClean="0">
                <a:solidFill>
                  <a:schemeClr val="bg1"/>
                </a:solidFill>
                <a:latin typeface="+mn-lt"/>
                <a:ea typeface="+mn-ea"/>
                <a:cs typeface="+mn-cs"/>
              </a:rPr>
              <a:t>                                                    Sekce registrací SÚKL</a:t>
            </a:r>
          </a:p>
        </p:txBody>
      </p:sp>
    </p:spTree>
    <p:extLst>
      <p:ext uri="{BB962C8B-B14F-4D97-AF65-F5344CB8AC3E}">
        <p14:creationId xmlns:p14="http://schemas.microsoft.com/office/powerpoint/2010/main" val="1113510549"/>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186735" y="98630"/>
            <a:ext cx="2340260" cy="675075"/>
          </a:xfrm>
        </p:spPr>
        <p:txBody>
          <a:bodyPr>
            <a:normAutofit/>
          </a:bodyPr>
          <a:lstStyle/>
          <a:p>
            <a:r>
              <a:rPr lang="cs-CZ" u="sng" dirty="0" smtClean="0">
                <a:solidFill>
                  <a:schemeClr val="tx1">
                    <a:lumMod val="75000"/>
                  </a:schemeClr>
                </a:solidFill>
              </a:rPr>
              <a:t>PROGRAM  </a:t>
            </a:r>
            <a:endParaRPr lang="cs-CZ" u="sng"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graphicFrame>
        <p:nvGraphicFramePr>
          <p:cNvPr id="9" name="Tabulka 8"/>
          <p:cNvGraphicFramePr>
            <a:graphicFrameLocks noGrp="1"/>
          </p:cNvGraphicFramePr>
          <p:nvPr>
            <p:extLst>
              <p:ext uri="{D42A27DB-BD31-4B8C-83A1-F6EECF244321}">
                <p14:modId xmlns:p14="http://schemas.microsoft.com/office/powerpoint/2010/main" val="2811911172"/>
              </p:ext>
            </p:extLst>
          </p:nvPr>
        </p:nvGraphicFramePr>
        <p:xfrm>
          <a:off x="161510" y="683695"/>
          <a:ext cx="8865986" cy="5962098"/>
        </p:xfrm>
        <a:graphic>
          <a:graphicData uri="http://schemas.openxmlformats.org/drawingml/2006/table">
            <a:tbl>
              <a:tblPr firstRow="1" bandRow="1">
                <a:tableStyleId>{5C22544A-7EE6-4342-B048-85BDC9FD1C3A}</a:tableStyleId>
              </a:tblPr>
              <a:tblGrid>
                <a:gridCol w="4432993"/>
                <a:gridCol w="4432993"/>
              </a:tblGrid>
              <a:tr h="381372">
                <a:tc>
                  <a:txBody>
                    <a:bodyPr/>
                    <a:lstStyle/>
                    <a:p>
                      <a:pPr algn="ctr"/>
                      <a:r>
                        <a:rPr lang="cs-CZ" dirty="0" smtClean="0"/>
                        <a:t>1. DEN</a:t>
                      </a:r>
                      <a:endParaRPr lang="cs-CZ" dirty="0"/>
                    </a:p>
                  </a:txBody>
                  <a:tcPr/>
                </a:tc>
                <a:tc>
                  <a:txBody>
                    <a:bodyPr/>
                    <a:lstStyle/>
                    <a:p>
                      <a:pPr algn="ctr"/>
                      <a:r>
                        <a:rPr lang="cs-CZ" dirty="0" smtClean="0"/>
                        <a:t>2. DEN</a:t>
                      </a:r>
                      <a:endParaRPr lang="cs-CZ" dirty="0"/>
                    </a:p>
                  </a:txBody>
                  <a:tcPr/>
                </a:tc>
              </a:tr>
              <a:tr h="369444">
                <a:tc>
                  <a:txBody>
                    <a:bodyPr/>
                    <a:lstStyle/>
                    <a:p>
                      <a:r>
                        <a:rPr lang="cs-CZ" sz="1400" b="1" dirty="0" smtClean="0"/>
                        <a:t>GCP</a:t>
                      </a:r>
                      <a:r>
                        <a:rPr lang="cs-CZ" sz="1400" b="1" baseline="0" dirty="0" smtClean="0"/>
                        <a:t> – ICH E6, principy, základní terminologie</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Etické</a:t>
                      </a:r>
                      <a:r>
                        <a:rPr lang="cs-CZ" sz="1400" b="1" baseline="0" dirty="0" smtClean="0"/>
                        <a:t> komise, </a:t>
                      </a:r>
                      <a:r>
                        <a:rPr lang="cs-CZ" sz="1400" b="1" baseline="0" dirty="0" err="1" smtClean="0"/>
                        <a:t>FoEK</a:t>
                      </a:r>
                      <a:r>
                        <a:rPr lang="cs-CZ" sz="1400" b="1" baseline="0" dirty="0" smtClean="0"/>
                        <a:t>, úloha v KH a ve výzkumu, posuzování KH a dohled nad průběhem KH</a:t>
                      </a:r>
                      <a:endParaRPr lang="cs-CZ" sz="1400" b="1" dirty="0" smtClean="0"/>
                    </a:p>
                  </a:txBody>
                  <a:tcPr/>
                </a:tc>
              </a:tr>
              <a:tr h="610038">
                <a:tc>
                  <a:txBody>
                    <a:bodyPr/>
                    <a:lstStyle/>
                    <a:p>
                      <a:r>
                        <a:rPr lang="cs-CZ" sz="1400" b="1" dirty="0" smtClean="0"/>
                        <a:t>Studie – dělení intervenční/neintervenční;</a:t>
                      </a:r>
                      <a:r>
                        <a:rPr lang="cs-CZ" sz="1400" b="1" baseline="0" dirty="0" smtClean="0"/>
                        <a:t> KH – fáze, typy,</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Informace pro pacienta/informovaný souhlas</a:t>
                      </a:r>
                      <a:endParaRPr lang="cs-CZ" sz="1400" dirty="0" smtClean="0"/>
                    </a:p>
                    <a:p>
                      <a:endParaRPr lang="cs-CZ" sz="1400" b="1" dirty="0"/>
                    </a:p>
                  </a:txBody>
                  <a:tcPr/>
                </a:tc>
              </a:tr>
              <a:tr h="375408">
                <a:tc>
                  <a:txBody>
                    <a:bodyPr/>
                    <a:lstStyle/>
                    <a:p>
                      <a:r>
                        <a:rPr lang="cs-CZ" sz="1400" b="1" dirty="0" smtClean="0"/>
                        <a:t>Právní rámec KH</a:t>
                      </a:r>
                      <a:endParaRPr lang="cs-CZ" sz="1400" b="1" dirty="0"/>
                    </a:p>
                  </a:txBody>
                  <a:tcPr/>
                </a:tc>
                <a:tc>
                  <a:txBody>
                    <a:bodyPr/>
                    <a:lstStyle/>
                    <a:p>
                      <a:r>
                        <a:rPr lang="cs-CZ" sz="1400" b="1" i="0" dirty="0" smtClean="0"/>
                        <a:t>Zkoušející – povinnosti a odpovědnost</a:t>
                      </a:r>
                      <a:endParaRPr lang="cs-CZ" sz="1400" b="1" i="0" dirty="0"/>
                    </a:p>
                  </a:txBody>
                  <a:tcPr/>
                </a:tc>
              </a:tr>
              <a:tr h="375408">
                <a:tc>
                  <a:txBody>
                    <a:bodyPr/>
                    <a:lstStyle/>
                    <a:p>
                      <a:r>
                        <a:rPr lang="cs-CZ" sz="1400" b="1" dirty="0" smtClean="0"/>
                        <a:t>Historie KH v ČR, regulace KH v ČR, úloha SÚKL – proces</a:t>
                      </a:r>
                      <a:r>
                        <a:rPr lang="cs-CZ" sz="1400" b="1" baseline="0" dirty="0" smtClean="0"/>
                        <a:t> posuzování KH, proces posuzování KH SÚKL</a:t>
                      </a:r>
                      <a:endParaRPr lang="cs-CZ" sz="1400" b="1" dirty="0"/>
                    </a:p>
                  </a:txBody>
                  <a:tcPr/>
                </a:tc>
                <a:tc>
                  <a:txBody>
                    <a:bodyPr/>
                    <a:lstStyle/>
                    <a:p>
                      <a:r>
                        <a:rPr lang="cs-CZ" sz="1400" b="1" dirty="0" smtClean="0"/>
                        <a:t>Zadavatel – povinnosti a odpovědnost</a:t>
                      </a:r>
                      <a:endParaRPr lang="cs-CZ" sz="1400" b="1" dirty="0"/>
                    </a:p>
                  </a:txBody>
                  <a:tcPr/>
                </a:tc>
              </a:tr>
              <a:tr h="6100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Validace, formulář žádosti a na co si dát pozor, nejčastější nedostatky</a:t>
                      </a:r>
                      <a:endParaRPr lang="cs-CZ" sz="1400" b="1" dirty="0"/>
                    </a:p>
                  </a:txBody>
                  <a:tcPr/>
                </a:tc>
                <a:tc>
                  <a:txBody>
                    <a:bodyPr/>
                    <a:lstStyle/>
                    <a:p>
                      <a:r>
                        <a:rPr lang="cs-CZ" sz="1400" b="1" dirty="0" smtClean="0"/>
                        <a:t>Monitor, monitoring KH, inspekce GCP a audit</a:t>
                      </a:r>
                      <a:endParaRPr lang="cs-CZ" sz="1400" b="1" dirty="0"/>
                    </a:p>
                  </a:txBody>
                  <a:tcPr/>
                </a:tc>
              </a:tr>
              <a:tr h="572058">
                <a:tc>
                  <a:txBody>
                    <a:bodyPr/>
                    <a:lstStyle/>
                    <a:p>
                      <a:r>
                        <a:rPr lang="cs-CZ" sz="1400" b="1" dirty="0" smtClean="0"/>
                        <a:t>Klinická část dokumentace, nejčastější nedostatky</a:t>
                      </a:r>
                      <a:endParaRPr lang="cs-CZ" sz="1400" b="1" dirty="0"/>
                    </a:p>
                  </a:txBody>
                  <a:tcPr/>
                </a:tc>
                <a:tc>
                  <a:txBody>
                    <a:bodyPr/>
                    <a:lstStyle/>
                    <a:p>
                      <a:r>
                        <a:rPr lang="cs-CZ" sz="1400" b="1" dirty="0" smtClean="0"/>
                        <a:t>Dohled</a:t>
                      </a:r>
                      <a:r>
                        <a:rPr lang="cs-CZ" sz="1400" b="1" baseline="0" dirty="0" smtClean="0"/>
                        <a:t> nad průběhem KH – povinná hlášení v KH – SÚKL  a EK</a:t>
                      </a:r>
                      <a:endParaRPr lang="cs-CZ" sz="1400" b="1" dirty="0"/>
                    </a:p>
                  </a:txBody>
                  <a:tcPr/>
                </a:tc>
              </a:tr>
              <a:tr h="422334">
                <a:tc>
                  <a:txBody>
                    <a:bodyPr/>
                    <a:lstStyle/>
                    <a:p>
                      <a:r>
                        <a:rPr lang="cs-CZ" sz="1400" b="1" dirty="0" smtClean="0"/>
                        <a:t>Co je VHP procedura, jak se zapojuje SÚKL</a:t>
                      </a:r>
                      <a:endParaRPr lang="cs-CZ" sz="1400" b="1" dirty="0"/>
                    </a:p>
                  </a:txBody>
                  <a:tcPr/>
                </a:tc>
                <a:tc>
                  <a:txBody>
                    <a:bodyPr/>
                    <a:lstStyle/>
                    <a:p>
                      <a:r>
                        <a:rPr lang="cs-CZ" sz="1400" b="1" dirty="0" err="1" smtClean="0"/>
                        <a:t>Farmakovigilance</a:t>
                      </a:r>
                      <a:r>
                        <a:rPr lang="cs-CZ" sz="1400" b="1" dirty="0" smtClean="0"/>
                        <a:t> KH včetně základní terminologie</a:t>
                      </a:r>
                      <a:endParaRPr lang="cs-CZ" sz="1400" b="1" dirty="0"/>
                    </a:p>
                  </a:txBody>
                  <a:tcPr/>
                </a:tc>
              </a:tr>
              <a:tr h="810415">
                <a:tc>
                  <a:txBody>
                    <a:bodyPr/>
                    <a:lstStyle/>
                    <a:p>
                      <a:r>
                        <a:rPr lang="cs-CZ" sz="1400" b="1" dirty="0" smtClean="0"/>
                        <a:t>Farmaceutická</a:t>
                      </a:r>
                      <a:r>
                        <a:rPr lang="cs-CZ" sz="1400" b="1" baseline="0" dirty="0" smtClean="0"/>
                        <a:t> dokumentace – základní pojmy, léčivá látka/léčivý přípravek, radiofarmaka,  opiáty, léčivé přípravky pro moderní terapie, značení IMP</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Kde lze najít informace o KH a jaké – web SÚKL, </a:t>
                      </a:r>
                      <a:r>
                        <a:rPr lang="cs-CZ" sz="1400" b="1" dirty="0" err="1" smtClean="0"/>
                        <a:t>Clinical</a:t>
                      </a:r>
                      <a:r>
                        <a:rPr lang="cs-CZ" sz="1400" b="1" dirty="0" smtClean="0"/>
                        <a:t> </a:t>
                      </a:r>
                      <a:r>
                        <a:rPr lang="cs-CZ" sz="1400" b="1" dirty="0" err="1" smtClean="0"/>
                        <a:t>Trials</a:t>
                      </a:r>
                      <a:r>
                        <a:rPr lang="cs-CZ" sz="1400" b="1" dirty="0" smtClean="0"/>
                        <a:t> </a:t>
                      </a:r>
                      <a:r>
                        <a:rPr lang="cs-CZ" sz="1400" b="1" dirty="0" err="1" smtClean="0"/>
                        <a:t>Register</a:t>
                      </a:r>
                      <a:r>
                        <a:rPr lang="cs-CZ" sz="1400" b="1" dirty="0" smtClean="0"/>
                        <a:t>, aj.</a:t>
                      </a:r>
                    </a:p>
                    <a:p>
                      <a:endParaRPr lang="cs-CZ" sz="1400" b="1" dirty="0"/>
                    </a:p>
                  </a:txBody>
                  <a:tcPr/>
                </a:tc>
              </a:tr>
              <a:tr h="333700">
                <a:tc>
                  <a:txBody>
                    <a:bodyPr/>
                    <a:lstStyle/>
                    <a:p>
                      <a:r>
                        <a:rPr lang="cs-CZ" sz="1400" b="1" dirty="0" smtClean="0"/>
                        <a:t>Přípravky</a:t>
                      </a:r>
                      <a:r>
                        <a:rPr lang="cs-CZ" sz="1400" b="1" baseline="0" dirty="0" smtClean="0"/>
                        <a:t> pro moderní terapie (LPMT/ATMP)</a:t>
                      </a:r>
                      <a:endParaRPr lang="cs-CZ" sz="1400" b="1" dirty="0"/>
                    </a:p>
                  </a:txBody>
                  <a:tcPr/>
                </a:tc>
                <a:tc>
                  <a:txBody>
                    <a:bodyPr/>
                    <a:lstStyle/>
                    <a:p>
                      <a:r>
                        <a:rPr lang="cs-CZ" sz="1400" b="1" dirty="0" smtClean="0"/>
                        <a:t>Co ještě nebylo řečeno a závěr</a:t>
                      </a:r>
                      <a:endParaRPr lang="cs-CZ" sz="1400" b="1" dirty="0"/>
                    </a:p>
                  </a:txBody>
                  <a:tcPr/>
                </a:tc>
              </a:tr>
              <a:tr h="810415">
                <a:tc>
                  <a:txBody>
                    <a:bodyPr/>
                    <a:lstStyle/>
                    <a:p>
                      <a:r>
                        <a:rPr lang="cs-CZ" sz="1400" b="1" dirty="0" smtClean="0"/>
                        <a:t>Studijní medikace – distribuce, zapojení lékáren, likvidace hodnocených LP, zajištění</a:t>
                      </a:r>
                      <a:r>
                        <a:rPr lang="cs-CZ" sz="1400" b="1" baseline="0" dirty="0" smtClean="0"/>
                        <a:t> léčby po skončení KH</a:t>
                      </a:r>
                      <a:endParaRPr lang="cs-CZ" sz="1400" b="1" dirty="0"/>
                    </a:p>
                  </a:txBody>
                  <a:tcPr/>
                </a:tc>
                <a:tc>
                  <a:txBody>
                    <a:bodyPr/>
                    <a:lstStyle/>
                    <a:p>
                      <a:endParaRPr lang="cs-CZ" sz="1400" b="1" dirty="0"/>
                    </a:p>
                  </a:txBody>
                  <a:tcPr/>
                </a:tc>
              </a:tr>
            </a:tbl>
          </a:graphicData>
        </a:graphic>
      </p:graphicFrame>
    </p:spTree>
    <p:extLst>
      <p:ext uri="{BB962C8B-B14F-4D97-AF65-F5344CB8AC3E}">
        <p14:creationId xmlns:p14="http://schemas.microsoft.com/office/powerpoint/2010/main" val="2074909084"/>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476545" y="1403775"/>
            <a:ext cx="8276557" cy="3330370"/>
          </a:xfrm>
        </p:spPr>
        <p:txBody>
          <a:bodyPr>
            <a:normAutofit fontScale="90000"/>
          </a:bodyPr>
          <a:lstStyle/>
          <a:p>
            <a:pPr algn="r"/>
            <a:r>
              <a:rPr lang="cs-CZ" sz="5400" u="sng" dirty="0" smtClean="0"/>
              <a:t>SPRÁVNÁ KLINICKÁ PRAXE</a:t>
            </a:r>
            <a:r>
              <a:rPr lang="cs-CZ" sz="5400" dirty="0" smtClean="0"/>
              <a:t/>
            </a:r>
            <a:br>
              <a:rPr lang="cs-CZ" sz="5400" dirty="0" smtClean="0"/>
            </a:br>
            <a:r>
              <a:rPr lang="cs-CZ" sz="5400" dirty="0" smtClean="0"/>
              <a:t>	HISTORIE</a:t>
            </a:r>
            <a:br>
              <a:rPr lang="cs-CZ" sz="5400" dirty="0" smtClean="0"/>
            </a:br>
            <a:r>
              <a:rPr lang="cs-CZ" sz="5400" dirty="0" smtClean="0"/>
              <a:t>ZÁKLADNÍ PRINCIPY</a:t>
            </a:r>
            <a:br>
              <a:rPr lang="cs-CZ" sz="5400" dirty="0" smtClean="0"/>
            </a:br>
            <a:r>
              <a:rPr lang="cs-CZ" sz="5400" dirty="0" smtClean="0"/>
              <a:t>TERMINOLOGIE</a:t>
            </a:r>
            <a:br>
              <a:rPr lang="cs-CZ" sz="5400" dirty="0" smtClean="0"/>
            </a:br>
            <a:endParaRPr lang="cs-CZ" cap="all"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3" name="TextovéPole 2"/>
          <p:cNvSpPr txBox="1"/>
          <p:nvPr/>
        </p:nvSpPr>
        <p:spPr>
          <a:xfrm>
            <a:off x="5787135" y="4959170"/>
            <a:ext cx="2896049" cy="461665"/>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3600" kern="1200" baseline="30000" dirty="0" smtClean="0">
                <a:solidFill>
                  <a:schemeClr val="bg1"/>
                </a:solidFill>
                <a:latin typeface="+mn-lt"/>
                <a:ea typeface="+mn-ea"/>
                <a:cs typeface="+mn-cs"/>
              </a:rPr>
              <a:t>MUDr. Alice Němcová</a:t>
            </a:r>
          </a:p>
        </p:txBody>
      </p:sp>
    </p:spTree>
    <p:extLst>
      <p:ext uri="{BB962C8B-B14F-4D97-AF65-F5344CB8AC3E}">
        <p14:creationId xmlns:p14="http://schemas.microsoft.com/office/powerpoint/2010/main" val="27079605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31541" y="1583795"/>
            <a:ext cx="8460940" cy="5130569"/>
          </a:xfrm>
        </p:spPr>
        <p:txBody>
          <a:bodyPr>
            <a:normAutofit/>
          </a:bodyPr>
          <a:lstStyle/>
          <a:p>
            <a:pPr>
              <a:buNone/>
            </a:pPr>
            <a:r>
              <a:rPr lang="cs-CZ" b="1" u="sng" dirty="0" smtClean="0">
                <a:solidFill>
                  <a:schemeClr val="tx1">
                    <a:lumMod val="75000"/>
                  </a:schemeClr>
                </a:solidFill>
              </a:rPr>
              <a:t>Helsinská deklarace 1964</a:t>
            </a:r>
          </a:p>
          <a:p>
            <a:pPr>
              <a:buFont typeface="Arial" pitchFamily="34" charset="0"/>
              <a:buChar char="•"/>
            </a:pPr>
            <a:r>
              <a:rPr lang="cs-CZ" sz="2400" dirty="0" smtClean="0">
                <a:solidFill>
                  <a:schemeClr val="tx1">
                    <a:lumMod val="75000"/>
                  </a:schemeClr>
                </a:solidFill>
              </a:rPr>
              <a:t>Důležitý krok na cestě k etice ve výzkumu </a:t>
            </a:r>
          </a:p>
          <a:p>
            <a:pPr algn="just">
              <a:buFont typeface="Arial" pitchFamily="34" charset="0"/>
              <a:buChar char="•"/>
            </a:pPr>
            <a:r>
              <a:rPr lang="cs-CZ" sz="2400" b="1" dirty="0" smtClean="0">
                <a:solidFill>
                  <a:schemeClr val="tx1">
                    <a:lumMod val="75000"/>
                  </a:schemeClr>
                </a:solidFill>
              </a:rPr>
              <a:t>Světová lékařská asociace (WMA) </a:t>
            </a:r>
            <a:r>
              <a:rPr lang="cs-CZ" sz="2400" dirty="0" smtClean="0">
                <a:solidFill>
                  <a:schemeClr val="tx1">
                    <a:lumMod val="75000"/>
                  </a:schemeClr>
                </a:solidFill>
              </a:rPr>
              <a:t>– návod </a:t>
            </a:r>
            <a:br>
              <a:rPr lang="cs-CZ" sz="2400" dirty="0" smtClean="0">
                <a:solidFill>
                  <a:schemeClr val="tx1">
                    <a:lumMod val="75000"/>
                  </a:schemeClr>
                </a:solidFill>
              </a:rPr>
            </a:br>
            <a:r>
              <a:rPr lang="cs-CZ" sz="2400" dirty="0" smtClean="0">
                <a:solidFill>
                  <a:schemeClr val="tx1">
                    <a:lumMod val="75000"/>
                  </a:schemeClr>
                </a:solidFill>
              </a:rPr>
              <a:t>k etickým zásadám lékařského výzkumu zahrnujícího lidské subjekty, včetně výzkumu na identifikovatelném lidském materiálu a datech</a:t>
            </a:r>
          </a:p>
          <a:p>
            <a:pPr algn="just">
              <a:buFont typeface="Arial" pitchFamily="34" charset="0"/>
              <a:buChar char="•"/>
            </a:pPr>
            <a:r>
              <a:rPr lang="cs-CZ" sz="2400" dirty="0" smtClean="0">
                <a:solidFill>
                  <a:schemeClr val="tx1">
                    <a:lumMod val="75000"/>
                  </a:schemeClr>
                </a:solidFill>
              </a:rPr>
              <a:t>Adresována v prvé řadě lékařům, ale etické zásady by měly dodržovat i jiné osoby účastnící se výzkumu</a:t>
            </a:r>
          </a:p>
          <a:p>
            <a:pPr algn="just">
              <a:buFont typeface="Arial" pitchFamily="34" charset="0"/>
              <a:buChar char="•"/>
            </a:pPr>
            <a:r>
              <a:rPr lang="cs-CZ" sz="2400" dirty="0" smtClean="0">
                <a:solidFill>
                  <a:srgbClr val="C00000"/>
                </a:solidFill>
              </a:rPr>
              <a:t>„Zdraví mého pacienta je pro mne na prvním místě.“</a:t>
            </a:r>
          </a:p>
          <a:p>
            <a:pPr algn="just">
              <a:buFont typeface="Arial" pitchFamily="34" charset="0"/>
              <a:buChar char="•"/>
            </a:pPr>
            <a:r>
              <a:rPr lang="cs-CZ" sz="2400" dirty="0" smtClean="0">
                <a:solidFill>
                  <a:srgbClr val="C00000"/>
                </a:solidFill>
              </a:rPr>
              <a:t>„Při poskytování lékařské péče jedná lékař </a:t>
            </a:r>
            <a:br>
              <a:rPr lang="cs-CZ" sz="2400" dirty="0" smtClean="0">
                <a:solidFill>
                  <a:srgbClr val="C00000"/>
                </a:solidFill>
              </a:rPr>
            </a:br>
            <a:r>
              <a:rPr lang="cs-CZ" sz="2400" dirty="0" smtClean="0">
                <a:solidFill>
                  <a:srgbClr val="C00000"/>
                </a:solidFill>
              </a:rPr>
              <a:t>v nejlepším zájmu pacienta.“</a:t>
            </a:r>
            <a:endParaRPr lang="cs-CZ" sz="2400" dirty="0" smtClean="0"/>
          </a:p>
          <a:p>
            <a:pPr>
              <a:buFont typeface="Wingdings" pitchFamily="2" charset="2"/>
              <a:buChar char="§"/>
            </a:pPr>
            <a:endParaRPr lang="cs-CZ" sz="2400" dirty="0" smtClean="0"/>
          </a:p>
          <a:p>
            <a:pPr>
              <a:buFont typeface="Wingdings" pitchFamily="2" charset="2"/>
              <a:buChar char="§"/>
            </a:pPr>
            <a:endParaRPr lang="cs-CZ" sz="2600" dirty="0" smtClean="0"/>
          </a:p>
          <a:p>
            <a:pPr>
              <a:buNone/>
            </a:pPr>
            <a:endParaRPr lang="cs-CZ" sz="4000" dirty="0" smtClean="0"/>
          </a:p>
          <a:p>
            <a:pPr>
              <a:buNone/>
            </a:pPr>
            <a:endParaRPr lang="cs-CZ" sz="3700" dirty="0" smtClean="0"/>
          </a:p>
        </p:txBody>
      </p:sp>
      <p:sp>
        <p:nvSpPr>
          <p:cNvPr id="5" name="Date Placeholder 4"/>
          <p:cNvSpPr>
            <a:spLocks noGrp="1"/>
          </p:cNvSpPr>
          <p:nvPr>
            <p:ph type="dt" sz="half" idx="10"/>
          </p:nvPr>
        </p:nvSpPr>
        <p:spPr/>
        <p:txBody>
          <a:bodyPr/>
          <a:lstStyle/>
          <a:p>
            <a:r>
              <a:rPr lang="cs-CZ" smtClean="0"/>
              <a:t>19. 5. 2016</a:t>
            </a:r>
            <a:endParaRPr lang="cs-CZ" dirty="0"/>
          </a:p>
        </p:txBody>
      </p:sp>
      <p:sp>
        <p:nvSpPr>
          <p:cNvPr id="6" name="Footer Placeholder 5"/>
          <p:cNvSpPr>
            <a:spLocks noGrp="1"/>
          </p:cNvSpPr>
          <p:nvPr>
            <p:ph type="ftr" sz="quarter" idx="11"/>
          </p:nvPr>
        </p:nvSpPr>
        <p:spPr/>
        <p:txBody>
          <a:bodyPr/>
          <a:lstStyle/>
          <a:p>
            <a:r>
              <a:rPr lang="cs-CZ" smtClean="0"/>
              <a:t>© 2016  STÁTNÍ ÚSTAV PRO KONTROLU LÉČIV</a:t>
            </a:r>
            <a:endParaRPr lang="cs-CZ"/>
          </a:p>
        </p:txBody>
      </p:sp>
      <p:sp>
        <p:nvSpPr>
          <p:cNvPr id="8" name="Text Placeholder 7"/>
          <p:cNvSpPr>
            <a:spLocks noGrp="1"/>
          </p:cNvSpPr>
          <p:nvPr>
            <p:ph type="body" sz="quarter" idx="13"/>
          </p:nvPr>
        </p:nvSpPr>
        <p:spPr/>
        <p:txBody>
          <a:bodyPr/>
          <a:lstStyle/>
          <a:p>
            <a:endParaRPr lang="cs-CZ"/>
          </a:p>
        </p:txBody>
      </p:sp>
      <p:sp>
        <p:nvSpPr>
          <p:cNvPr id="9" name="Nadpis 1"/>
          <p:cNvSpPr>
            <a:spLocks noGrp="1"/>
          </p:cNvSpPr>
          <p:nvPr>
            <p:ph type="title"/>
          </p:nvPr>
        </p:nvSpPr>
        <p:spPr>
          <a:xfrm>
            <a:off x="431800" y="908050"/>
            <a:ext cx="8229600" cy="630238"/>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Historie, která vedla k GCP </a:t>
            </a:r>
            <a:endParaRPr lang="cs-CZ" u="sng" dirty="0">
              <a:solidFill>
                <a:schemeClr val="tx1">
                  <a:lumMod val="75000"/>
                </a:schemeClr>
              </a:solidFill>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6508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Helsinská deklarace</a:t>
            </a:r>
            <a:r>
              <a:rPr lang="cs-CZ" dirty="0" smtClean="0">
                <a:solidFill>
                  <a:schemeClr val="tx1">
                    <a:lumMod val="75000"/>
                  </a:schemeClr>
                </a:solidFill>
              </a:rPr>
              <a:t> (</a:t>
            </a:r>
            <a:r>
              <a:rPr lang="cs-CZ" b="0" dirty="0" smtClean="0">
                <a:solidFill>
                  <a:schemeClr val="tx1">
                    <a:lumMod val="75000"/>
                  </a:schemeClr>
                </a:solidFill>
              </a:rPr>
              <a:t>1964 – 2013 </a:t>
            </a:r>
            <a:r>
              <a:rPr lang="cs-CZ" b="0" dirty="0" err="1" smtClean="0">
                <a:solidFill>
                  <a:schemeClr val="tx1">
                    <a:lumMod val="75000"/>
                  </a:schemeClr>
                </a:solidFill>
              </a:rPr>
              <a:t>posl</a:t>
            </a:r>
            <a:r>
              <a:rPr lang="cs-CZ" b="0" dirty="0" smtClean="0">
                <a:solidFill>
                  <a:schemeClr val="tx1">
                    <a:lumMod val="75000"/>
                  </a:schemeClr>
                </a:solidFill>
              </a:rPr>
              <a:t>. aktualizace)</a:t>
            </a:r>
            <a:endParaRPr lang="cs-CZ" sz="2800" dirty="0">
              <a:solidFill>
                <a:schemeClr val="tx1">
                  <a:lumMod val="75000"/>
                </a:schemeClr>
              </a:solidFill>
            </a:endParaRPr>
          </a:p>
        </p:txBody>
      </p:sp>
      <p:sp>
        <p:nvSpPr>
          <p:cNvPr id="3" name="Zástupný symbol pro obsah 2"/>
          <p:cNvSpPr>
            <a:spLocks noGrp="1"/>
          </p:cNvSpPr>
          <p:nvPr>
            <p:ph idx="1"/>
          </p:nvPr>
        </p:nvSpPr>
        <p:spPr>
          <a:xfrm>
            <a:off x="251520" y="1853825"/>
            <a:ext cx="8730969" cy="4455494"/>
          </a:xfrm>
        </p:spPr>
        <p:txBody>
          <a:bodyPr>
            <a:normAutofit fontScale="92500" lnSpcReduction="10000"/>
          </a:bodyPr>
          <a:lstStyle/>
          <a:p>
            <a:pPr algn="just"/>
            <a:r>
              <a:rPr lang="cs-CZ" dirty="0" smtClean="0">
                <a:solidFill>
                  <a:srgbClr val="002060"/>
                </a:solidFill>
              </a:rPr>
              <a:t>Je </a:t>
            </a:r>
            <a:r>
              <a:rPr lang="cs-CZ" b="1" dirty="0" smtClean="0">
                <a:solidFill>
                  <a:srgbClr val="002060"/>
                </a:solidFill>
              </a:rPr>
              <a:t>povinností lékaře prosazovat a chránit zdraví, blaho </a:t>
            </a:r>
            <a:br>
              <a:rPr lang="cs-CZ" b="1" dirty="0" smtClean="0">
                <a:solidFill>
                  <a:srgbClr val="002060"/>
                </a:solidFill>
              </a:rPr>
            </a:br>
            <a:r>
              <a:rPr lang="cs-CZ" b="1" dirty="0" smtClean="0">
                <a:solidFill>
                  <a:srgbClr val="002060"/>
                </a:solidFill>
              </a:rPr>
              <a:t>a práva pacientů</a:t>
            </a:r>
            <a:r>
              <a:rPr lang="cs-CZ" dirty="0" smtClean="0">
                <a:solidFill>
                  <a:srgbClr val="002060"/>
                </a:solidFill>
              </a:rPr>
              <a:t>, a to včetně těch, kteří jsou </a:t>
            </a:r>
            <a:r>
              <a:rPr lang="cs-CZ" b="1" dirty="0" smtClean="0">
                <a:solidFill>
                  <a:srgbClr val="002060"/>
                </a:solidFill>
              </a:rPr>
              <a:t>účastníky lékařského výzkumu.</a:t>
            </a:r>
          </a:p>
          <a:p>
            <a:pPr algn="just"/>
            <a:r>
              <a:rPr lang="cs-CZ" dirty="0" smtClean="0">
                <a:solidFill>
                  <a:srgbClr val="002060"/>
                </a:solidFill>
              </a:rPr>
              <a:t>Lékařský pokrok je založen na výzkumu, který nutně zahrnuje i studie na lidských subjektech.</a:t>
            </a:r>
          </a:p>
          <a:p>
            <a:pPr algn="just"/>
            <a:r>
              <a:rPr lang="cs-CZ" b="1" dirty="0" smtClean="0">
                <a:solidFill>
                  <a:srgbClr val="002060"/>
                </a:solidFill>
              </a:rPr>
              <a:t>Lékařský výzkum podléhá etickým normám</a:t>
            </a:r>
            <a:r>
              <a:rPr lang="cs-CZ" dirty="0" smtClean="0">
                <a:solidFill>
                  <a:srgbClr val="002060"/>
                </a:solidFill>
              </a:rPr>
              <a:t>, jež prosazují </a:t>
            </a:r>
            <a:br>
              <a:rPr lang="cs-CZ" dirty="0" smtClean="0">
                <a:solidFill>
                  <a:srgbClr val="002060"/>
                </a:solidFill>
              </a:rPr>
            </a:br>
            <a:r>
              <a:rPr lang="cs-CZ" dirty="0" smtClean="0">
                <a:solidFill>
                  <a:srgbClr val="002060"/>
                </a:solidFill>
              </a:rPr>
              <a:t>a </a:t>
            </a:r>
            <a:r>
              <a:rPr lang="cs-CZ" u="sng" dirty="0" smtClean="0">
                <a:solidFill>
                  <a:srgbClr val="002060"/>
                </a:solidFill>
              </a:rPr>
              <a:t>zajišťují respekt vůči lidským bytostem a chrání jejich zdraví a práva</a:t>
            </a:r>
            <a:r>
              <a:rPr lang="cs-CZ" dirty="0" smtClean="0">
                <a:solidFill>
                  <a:srgbClr val="002060"/>
                </a:solidFill>
              </a:rPr>
              <a:t>.</a:t>
            </a:r>
          </a:p>
          <a:p>
            <a:pPr algn="just"/>
            <a:r>
              <a:rPr lang="cs-CZ" u="sng" dirty="0" smtClean="0">
                <a:solidFill>
                  <a:srgbClr val="002060"/>
                </a:solidFill>
              </a:rPr>
              <a:t>Prvořadým smyslem lékařského výzkumu je zajišťovat nové poznatky</a:t>
            </a:r>
            <a:r>
              <a:rPr lang="cs-CZ" dirty="0" smtClean="0">
                <a:solidFill>
                  <a:srgbClr val="002060"/>
                </a:solidFill>
              </a:rPr>
              <a:t>, ale tento cíl </a:t>
            </a:r>
            <a:r>
              <a:rPr lang="cs-CZ" b="1" dirty="0" smtClean="0">
                <a:solidFill>
                  <a:srgbClr val="002060"/>
                </a:solidFill>
              </a:rPr>
              <a:t>nesmí být nikdy nadřazen nad práva </a:t>
            </a:r>
            <a:br>
              <a:rPr lang="cs-CZ" b="1" dirty="0" smtClean="0">
                <a:solidFill>
                  <a:srgbClr val="002060"/>
                </a:solidFill>
              </a:rPr>
            </a:br>
            <a:r>
              <a:rPr lang="cs-CZ" b="1" dirty="0" smtClean="0">
                <a:solidFill>
                  <a:srgbClr val="002060"/>
                </a:solidFill>
              </a:rPr>
              <a:t>a zájmy zkoumaných jedinců</a:t>
            </a:r>
            <a:r>
              <a:rPr lang="cs-CZ" dirty="0" smtClean="0">
                <a:solidFill>
                  <a:srgbClr val="002060"/>
                </a:solidFill>
              </a:rPr>
              <a:t>.</a:t>
            </a:r>
            <a:endParaRPr lang="cs-CZ"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NAŘÍZENÍ </a:t>
            </a:r>
            <a:r>
              <a:rPr lang="cs-CZ" dirty="0"/>
              <a:t>Č. 536/2014 PRO </a:t>
            </a:r>
            <a:r>
              <a:rPr lang="cs-CZ" dirty="0" smtClean="0"/>
              <a:t>KLINICKÁ </a:t>
            </a:r>
            <a:r>
              <a:rPr lang="cs-CZ" dirty="0"/>
              <a:t>HODNOCENÍ LP</a:t>
            </a:r>
          </a:p>
          <a:p>
            <a:endParaRPr lang="cs-CZ" dirty="0"/>
          </a:p>
        </p:txBody>
      </p:sp>
    </p:spTree>
    <p:extLst>
      <p:ext uri="{BB962C8B-B14F-4D97-AF65-F5344CB8AC3E}">
        <p14:creationId xmlns:p14="http://schemas.microsoft.com/office/powerpoint/2010/main" val="2266473334"/>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6508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Helsinská deklarace</a:t>
            </a:r>
            <a:r>
              <a:rPr lang="cs-CZ" dirty="0" smtClean="0">
                <a:solidFill>
                  <a:schemeClr val="tx1">
                    <a:lumMod val="75000"/>
                  </a:schemeClr>
                </a:solidFill>
              </a:rPr>
              <a:t> (</a:t>
            </a:r>
            <a:r>
              <a:rPr lang="cs-CZ" b="0" dirty="0" smtClean="0">
                <a:solidFill>
                  <a:schemeClr val="tx1">
                    <a:lumMod val="75000"/>
                  </a:schemeClr>
                </a:solidFill>
              </a:rPr>
              <a:t>1964 – 2013 </a:t>
            </a:r>
            <a:r>
              <a:rPr lang="cs-CZ" b="0" dirty="0" err="1" smtClean="0">
                <a:solidFill>
                  <a:schemeClr val="tx1">
                    <a:lumMod val="75000"/>
                  </a:schemeClr>
                </a:solidFill>
              </a:rPr>
              <a:t>posl</a:t>
            </a:r>
            <a:r>
              <a:rPr lang="cs-CZ" b="0" dirty="0" smtClean="0">
                <a:solidFill>
                  <a:schemeClr val="tx1">
                    <a:lumMod val="75000"/>
                  </a:schemeClr>
                </a:solidFill>
              </a:rPr>
              <a:t>. aktualizace)</a:t>
            </a:r>
            <a:endParaRPr lang="cs-CZ" sz="2800" dirty="0">
              <a:solidFill>
                <a:schemeClr val="tx1">
                  <a:lumMod val="75000"/>
                </a:schemeClr>
              </a:solidFill>
            </a:endParaRPr>
          </a:p>
        </p:txBody>
      </p:sp>
      <p:sp>
        <p:nvSpPr>
          <p:cNvPr id="3" name="Zástupný symbol pro obsah 2"/>
          <p:cNvSpPr>
            <a:spLocks noGrp="1"/>
          </p:cNvSpPr>
          <p:nvPr>
            <p:ph idx="1"/>
          </p:nvPr>
        </p:nvSpPr>
        <p:spPr>
          <a:xfrm>
            <a:off x="251520" y="1853825"/>
            <a:ext cx="8730969" cy="4455494"/>
          </a:xfrm>
        </p:spPr>
        <p:txBody>
          <a:bodyPr>
            <a:normAutofit fontScale="92500"/>
          </a:bodyPr>
          <a:lstStyle/>
          <a:p>
            <a:pPr algn="just"/>
            <a:r>
              <a:rPr lang="cs-CZ" b="1" dirty="0" smtClean="0">
                <a:solidFill>
                  <a:srgbClr val="002060"/>
                </a:solidFill>
              </a:rPr>
              <a:t>Povinností lékařů</a:t>
            </a:r>
            <a:r>
              <a:rPr lang="cs-CZ" dirty="0" smtClean="0">
                <a:solidFill>
                  <a:srgbClr val="002060"/>
                </a:solidFill>
              </a:rPr>
              <a:t>, kteří se účastní lékařského výzkumu, je </a:t>
            </a:r>
            <a:r>
              <a:rPr lang="cs-CZ" b="1" dirty="0" smtClean="0">
                <a:solidFill>
                  <a:srgbClr val="002060"/>
                </a:solidFill>
              </a:rPr>
              <a:t>chránit život, zdraví a důstojnost, integritu, právo na sebeurčení, soukromí a osobní data zkoumaných subjektů.</a:t>
            </a:r>
          </a:p>
          <a:p>
            <a:pPr algn="just"/>
            <a:r>
              <a:rPr lang="cs-CZ" b="1" dirty="0" smtClean="0">
                <a:solidFill>
                  <a:srgbClr val="002060"/>
                </a:solidFill>
              </a:rPr>
              <a:t>Odpovědnost za tuto ochranu </a:t>
            </a:r>
            <a:r>
              <a:rPr lang="cs-CZ" dirty="0" smtClean="0">
                <a:solidFill>
                  <a:srgbClr val="002060"/>
                </a:solidFill>
              </a:rPr>
              <a:t>nesou </a:t>
            </a:r>
            <a:r>
              <a:rPr lang="cs-CZ" b="1" dirty="0" smtClean="0">
                <a:solidFill>
                  <a:srgbClr val="002060"/>
                </a:solidFill>
              </a:rPr>
              <a:t>vždy lékaři jiní zdravotničtí profesionálové</a:t>
            </a:r>
            <a:r>
              <a:rPr lang="cs-CZ" dirty="0" smtClean="0">
                <a:solidFill>
                  <a:srgbClr val="002060"/>
                </a:solidFill>
              </a:rPr>
              <a:t>, </a:t>
            </a:r>
            <a:r>
              <a:rPr lang="cs-CZ" b="1" dirty="0" smtClean="0">
                <a:solidFill>
                  <a:srgbClr val="002060"/>
                </a:solidFill>
              </a:rPr>
              <a:t>nikdy ne subjekt</a:t>
            </a:r>
            <a:r>
              <a:rPr lang="cs-CZ" dirty="0" smtClean="0">
                <a:solidFill>
                  <a:srgbClr val="002060"/>
                </a:solidFill>
              </a:rPr>
              <a:t>, který dal souhlas.</a:t>
            </a:r>
          </a:p>
          <a:p>
            <a:pPr algn="just"/>
            <a:r>
              <a:rPr lang="cs-CZ" b="1" dirty="0" smtClean="0">
                <a:solidFill>
                  <a:srgbClr val="002060"/>
                </a:solidFill>
              </a:rPr>
              <a:t>Lékaři</a:t>
            </a:r>
            <a:r>
              <a:rPr lang="cs-CZ" dirty="0" smtClean="0">
                <a:solidFill>
                  <a:srgbClr val="002060"/>
                </a:solidFill>
              </a:rPr>
              <a:t>  - </a:t>
            </a:r>
            <a:r>
              <a:rPr lang="cs-CZ" b="1" dirty="0" smtClean="0">
                <a:solidFill>
                  <a:srgbClr val="002060"/>
                </a:solidFill>
              </a:rPr>
              <a:t>dodržovat etické, právní a regulační normy </a:t>
            </a:r>
            <a:br>
              <a:rPr lang="cs-CZ" b="1" dirty="0" smtClean="0">
                <a:solidFill>
                  <a:srgbClr val="002060"/>
                </a:solidFill>
              </a:rPr>
            </a:br>
            <a:r>
              <a:rPr lang="cs-CZ" dirty="0" smtClean="0">
                <a:solidFill>
                  <a:srgbClr val="002060"/>
                </a:solidFill>
              </a:rPr>
              <a:t>a standardy výzkumu na lidských subjektech, </a:t>
            </a:r>
            <a:r>
              <a:rPr lang="cs-CZ" b="1" dirty="0" smtClean="0">
                <a:solidFill>
                  <a:srgbClr val="002060"/>
                </a:solidFill>
              </a:rPr>
              <a:t>které platí             v jejich zemi i mezinárodně.</a:t>
            </a:r>
            <a:r>
              <a:rPr lang="cs-CZ" dirty="0" smtClean="0">
                <a:solidFill>
                  <a:srgbClr val="002060"/>
                </a:solidFill>
              </a:rPr>
              <a:t> Nelze snížit ochranu subjektu stanovenou touto Deklarací.</a:t>
            </a:r>
            <a:endParaRPr lang="cs-CZ"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NAŘÍZENÍ </a:t>
            </a:r>
            <a:r>
              <a:rPr lang="cs-CZ" dirty="0"/>
              <a:t>Č. 536/2014 PRO </a:t>
            </a:r>
            <a:r>
              <a:rPr lang="cs-CZ" dirty="0" smtClean="0"/>
              <a:t>KLINICKÁ </a:t>
            </a:r>
            <a:r>
              <a:rPr lang="cs-CZ" dirty="0"/>
              <a:t>HODNOCENÍ LP</a:t>
            </a:r>
          </a:p>
          <a:p>
            <a:endParaRPr lang="cs-CZ" dirty="0"/>
          </a:p>
        </p:txBody>
      </p:sp>
    </p:spTree>
    <p:extLst>
      <p:ext uri="{BB962C8B-B14F-4D97-AF65-F5344CB8AC3E}">
        <p14:creationId xmlns:p14="http://schemas.microsoft.com/office/powerpoint/2010/main" val="887788405"/>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6508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Helsinská deklarace</a:t>
            </a:r>
            <a:r>
              <a:rPr lang="cs-CZ" dirty="0" smtClean="0">
                <a:solidFill>
                  <a:schemeClr val="tx1">
                    <a:lumMod val="75000"/>
                  </a:schemeClr>
                </a:solidFill>
              </a:rPr>
              <a:t> (</a:t>
            </a:r>
            <a:r>
              <a:rPr lang="cs-CZ" b="0" dirty="0" smtClean="0">
                <a:solidFill>
                  <a:schemeClr val="tx1">
                    <a:lumMod val="75000"/>
                  </a:schemeClr>
                </a:solidFill>
              </a:rPr>
              <a:t>1964 – 2013 </a:t>
            </a:r>
            <a:r>
              <a:rPr lang="cs-CZ" b="0" dirty="0" err="1" smtClean="0">
                <a:solidFill>
                  <a:schemeClr val="tx1">
                    <a:lumMod val="75000"/>
                  </a:schemeClr>
                </a:solidFill>
              </a:rPr>
              <a:t>posl</a:t>
            </a:r>
            <a:r>
              <a:rPr lang="cs-CZ" b="0" dirty="0" smtClean="0">
                <a:solidFill>
                  <a:schemeClr val="tx1">
                    <a:lumMod val="75000"/>
                  </a:schemeClr>
                </a:solidFill>
              </a:rPr>
              <a:t>. aktualizace)</a:t>
            </a:r>
            <a:endParaRPr lang="cs-CZ" sz="2800" dirty="0">
              <a:solidFill>
                <a:schemeClr val="tx1">
                  <a:lumMod val="75000"/>
                </a:schemeClr>
              </a:solidFill>
            </a:endParaRPr>
          </a:p>
        </p:txBody>
      </p:sp>
      <p:sp>
        <p:nvSpPr>
          <p:cNvPr id="3" name="Zástupný symbol pro obsah 2"/>
          <p:cNvSpPr>
            <a:spLocks noGrp="1"/>
          </p:cNvSpPr>
          <p:nvPr>
            <p:ph idx="1"/>
          </p:nvPr>
        </p:nvSpPr>
        <p:spPr>
          <a:xfrm>
            <a:off x="251520" y="1853825"/>
            <a:ext cx="8730969" cy="4455494"/>
          </a:xfrm>
        </p:spPr>
        <p:txBody>
          <a:bodyPr>
            <a:normAutofit/>
          </a:bodyPr>
          <a:lstStyle/>
          <a:p>
            <a:pPr algn="just"/>
            <a:r>
              <a:rPr lang="cs-CZ" dirty="0" smtClean="0">
                <a:solidFill>
                  <a:srgbClr val="002060"/>
                </a:solidFill>
              </a:rPr>
              <a:t>Lékařský výzkum – musí být jasně popsán a zdůvodněn                    v </a:t>
            </a:r>
            <a:r>
              <a:rPr lang="cs-CZ" b="1" u="sng" dirty="0" smtClean="0">
                <a:solidFill>
                  <a:srgbClr val="002060"/>
                </a:solidFill>
              </a:rPr>
              <a:t>protokolu</a:t>
            </a:r>
            <a:r>
              <a:rPr lang="cs-CZ" dirty="0" smtClean="0">
                <a:solidFill>
                  <a:srgbClr val="002060"/>
                </a:solidFill>
              </a:rPr>
              <a:t> o výzkumu</a:t>
            </a:r>
          </a:p>
          <a:p>
            <a:pPr algn="just"/>
            <a:r>
              <a:rPr lang="cs-CZ" b="1" u="sng" dirty="0" smtClean="0">
                <a:solidFill>
                  <a:srgbClr val="002060"/>
                </a:solidFill>
              </a:rPr>
              <a:t>Protokol</a:t>
            </a:r>
            <a:r>
              <a:rPr lang="cs-CZ" dirty="0" smtClean="0">
                <a:solidFill>
                  <a:srgbClr val="002060"/>
                </a:solidFill>
              </a:rPr>
              <a:t> – </a:t>
            </a:r>
          </a:p>
          <a:p>
            <a:pPr lvl="1" algn="just">
              <a:buFont typeface="Wingdings" panose="05000000000000000000" pitchFamily="2" charset="2"/>
              <a:buChar char="§"/>
            </a:pPr>
            <a:r>
              <a:rPr lang="cs-CZ" dirty="0" smtClean="0">
                <a:solidFill>
                  <a:srgbClr val="002060"/>
                </a:solidFill>
              </a:rPr>
              <a:t>Etické prohlášení</a:t>
            </a:r>
          </a:p>
          <a:p>
            <a:pPr lvl="1" algn="just">
              <a:buFont typeface="Wingdings" panose="05000000000000000000" pitchFamily="2" charset="2"/>
              <a:buChar char="§"/>
            </a:pPr>
            <a:r>
              <a:rPr lang="cs-CZ" dirty="0" smtClean="0">
                <a:solidFill>
                  <a:srgbClr val="002060"/>
                </a:solidFill>
              </a:rPr>
              <a:t>Uvést, jak jsou dodržovány zásady deklarace</a:t>
            </a:r>
          </a:p>
          <a:p>
            <a:pPr lvl="1" algn="just">
              <a:buFont typeface="Wingdings" panose="05000000000000000000" pitchFamily="2" charset="2"/>
              <a:buChar char="§"/>
            </a:pPr>
            <a:r>
              <a:rPr lang="cs-CZ" dirty="0" smtClean="0">
                <a:solidFill>
                  <a:srgbClr val="002060"/>
                </a:solidFill>
              </a:rPr>
              <a:t>Informace o financování, sponzorech, institucionální příslušnosti, potenciálních konfliktech zájmů, podnětů </a:t>
            </a:r>
            <a:br>
              <a:rPr lang="cs-CZ" dirty="0" smtClean="0">
                <a:solidFill>
                  <a:srgbClr val="002060"/>
                </a:solidFill>
              </a:rPr>
            </a:br>
            <a:r>
              <a:rPr lang="cs-CZ" dirty="0" smtClean="0">
                <a:solidFill>
                  <a:srgbClr val="002060"/>
                </a:solidFill>
              </a:rPr>
              <a:t>pro účastníky a informace o způsobu zacházení a/nebo kompenzací při újmě v důsledku účasti ve výzkumné studii</a:t>
            </a:r>
          </a:p>
          <a:p>
            <a:pPr lvl="1" algn="just">
              <a:buFont typeface="Wingdings" panose="05000000000000000000" pitchFamily="2" charset="2"/>
              <a:buChar char="§"/>
            </a:pPr>
            <a:r>
              <a:rPr lang="cs-CZ" u="sng" dirty="0" smtClean="0">
                <a:solidFill>
                  <a:srgbClr val="002060"/>
                </a:solidFill>
              </a:rPr>
              <a:t>Opatření po skončení studie</a:t>
            </a:r>
            <a:endParaRPr lang="cs-CZ" u="sng"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NAŘÍZENÍ </a:t>
            </a:r>
            <a:r>
              <a:rPr lang="cs-CZ" dirty="0"/>
              <a:t>Č. 536/2014 PRO </a:t>
            </a:r>
            <a:r>
              <a:rPr lang="cs-CZ" dirty="0" smtClean="0"/>
              <a:t>KLINICKÁ </a:t>
            </a:r>
            <a:r>
              <a:rPr lang="cs-CZ" dirty="0"/>
              <a:t>HODNOCENÍ LP</a:t>
            </a:r>
          </a:p>
          <a:p>
            <a:endParaRPr lang="cs-CZ" dirty="0"/>
          </a:p>
        </p:txBody>
      </p:sp>
    </p:spTree>
    <p:extLst>
      <p:ext uri="{BB962C8B-B14F-4D97-AF65-F5344CB8AC3E}">
        <p14:creationId xmlns:p14="http://schemas.microsoft.com/office/powerpoint/2010/main" val="1083020997"/>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86535" y="5004175"/>
            <a:ext cx="8595956" cy="1395155"/>
          </a:xfrm>
        </p:spPr>
        <p:txBody>
          <a:bodyPr>
            <a:normAutofit/>
          </a:bodyPr>
          <a:lstStyle/>
          <a:p>
            <a:pPr>
              <a:buNone/>
            </a:pPr>
            <a:r>
              <a:rPr lang="cs-CZ" sz="2400" b="1" u="sng" dirty="0" smtClean="0">
                <a:solidFill>
                  <a:schemeClr val="tx1">
                    <a:lumMod val="75000"/>
                  </a:schemeClr>
                </a:solidFill>
              </a:rPr>
              <a:t>1974 Kongres USA </a:t>
            </a:r>
            <a:r>
              <a:rPr lang="cs-CZ" sz="2400" b="1" dirty="0" smtClean="0">
                <a:solidFill>
                  <a:schemeClr val="tx1">
                    <a:lumMod val="75000"/>
                  </a:schemeClr>
                </a:solidFill>
              </a:rPr>
              <a:t>- </a:t>
            </a:r>
            <a:r>
              <a:rPr lang="cs-CZ" sz="2400" dirty="0" smtClean="0">
                <a:solidFill>
                  <a:schemeClr val="tx1">
                    <a:lumMod val="75000"/>
                  </a:schemeClr>
                </a:solidFill>
              </a:rPr>
              <a:t>„</a:t>
            </a:r>
            <a:r>
              <a:rPr lang="cs-CZ" sz="2400" b="1" dirty="0" smtClean="0">
                <a:solidFill>
                  <a:schemeClr val="tx1">
                    <a:lumMod val="75000"/>
                  </a:schemeClr>
                </a:solidFill>
              </a:rPr>
              <a:t>Zákon o vytvoření a funkci národní etické komise“</a:t>
            </a:r>
            <a:r>
              <a:rPr lang="cs-CZ" sz="2400" dirty="0" smtClean="0">
                <a:solidFill>
                  <a:schemeClr val="tx1">
                    <a:lumMod val="75000"/>
                  </a:schemeClr>
                </a:solidFill>
              </a:rPr>
              <a:t> (The Investigational Review Board National Research Act)</a:t>
            </a:r>
            <a:endParaRPr lang="cs-CZ" sz="2400" dirty="0">
              <a:solidFill>
                <a:schemeClr val="tx1">
                  <a:lumMod val="75000"/>
                </a:schemeClr>
              </a:solidFill>
            </a:endParaRPr>
          </a:p>
        </p:txBody>
      </p:sp>
      <p:sp>
        <p:nvSpPr>
          <p:cNvPr id="5" name="Date Placeholder 4"/>
          <p:cNvSpPr>
            <a:spLocks noGrp="1"/>
          </p:cNvSpPr>
          <p:nvPr>
            <p:ph type="dt" sz="half" idx="10"/>
          </p:nvPr>
        </p:nvSpPr>
        <p:spPr/>
        <p:txBody>
          <a:bodyPr/>
          <a:lstStyle/>
          <a:p>
            <a:r>
              <a:rPr lang="cs-CZ" smtClean="0"/>
              <a:t>19. 5. 2016</a:t>
            </a:r>
            <a:endParaRPr lang="cs-CZ"/>
          </a:p>
        </p:txBody>
      </p:sp>
      <p:sp>
        <p:nvSpPr>
          <p:cNvPr id="6" name="Footer Placeholder 5"/>
          <p:cNvSpPr>
            <a:spLocks noGrp="1"/>
          </p:cNvSpPr>
          <p:nvPr>
            <p:ph type="ftr" sz="quarter" idx="11"/>
          </p:nvPr>
        </p:nvSpPr>
        <p:spPr/>
        <p:txBody>
          <a:bodyPr/>
          <a:lstStyle/>
          <a:p>
            <a:r>
              <a:rPr lang="cs-CZ" smtClean="0"/>
              <a:t>© 2016  STÁTNÍ ÚSTAV PRO KONTROLU LÉČIV</a:t>
            </a:r>
            <a:endParaRPr lang="cs-CZ"/>
          </a:p>
        </p:txBody>
      </p:sp>
      <p:sp>
        <p:nvSpPr>
          <p:cNvPr id="8" name="Text Placeholder 7"/>
          <p:cNvSpPr>
            <a:spLocks noGrp="1"/>
          </p:cNvSpPr>
          <p:nvPr>
            <p:ph type="body" sz="quarter" idx="13"/>
          </p:nvPr>
        </p:nvSpPr>
        <p:spPr/>
        <p:txBody>
          <a:bodyPr/>
          <a:lstStyle/>
          <a:p>
            <a:endParaRPr lang="cs-CZ"/>
          </a:p>
        </p:txBody>
      </p:sp>
      <p:sp>
        <p:nvSpPr>
          <p:cNvPr id="9" name="Nadpis 1"/>
          <p:cNvSpPr>
            <a:spLocks noGrp="1"/>
          </p:cNvSpPr>
          <p:nvPr>
            <p:ph type="title"/>
          </p:nvPr>
        </p:nvSpPr>
        <p:spPr>
          <a:xfrm>
            <a:off x="431800" y="908050"/>
            <a:ext cx="8229600" cy="630238"/>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Historie správné klinická praxe </a:t>
            </a:r>
            <a:endParaRPr lang="cs-CZ" u="sng" dirty="0">
              <a:solidFill>
                <a:schemeClr val="tx1">
                  <a:lumMod val="75000"/>
                </a:schemeClr>
              </a:solidFill>
            </a:endParaRPr>
          </a:p>
        </p:txBody>
      </p:sp>
      <p:sp>
        <p:nvSpPr>
          <p:cNvPr id="13" name="Content Placeholder 3"/>
          <p:cNvSpPr>
            <a:spLocks noGrp="1"/>
          </p:cNvSpPr>
          <p:nvPr>
            <p:ph sz="half" idx="2"/>
          </p:nvPr>
        </p:nvSpPr>
        <p:spPr>
          <a:xfrm>
            <a:off x="386536" y="1673805"/>
            <a:ext cx="8550950" cy="3375375"/>
          </a:xfrm>
        </p:spPr>
        <p:txBody>
          <a:bodyPr>
            <a:normAutofit/>
          </a:bodyPr>
          <a:lstStyle/>
          <a:p>
            <a:pPr>
              <a:buNone/>
            </a:pPr>
            <a:r>
              <a:rPr lang="cs-CZ" sz="2600" b="1" u="sng" dirty="0" smtClean="0">
                <a:solidFill>
                  <a:schemeClr val="tx1">
                    <a:lumMod val="75000"/>
                  </a:schemeClr>
                </a:solidFill>
              </a:rPr>
              <a:t>Belmont report</a:t>
            </a:r>
            <a:r>
              <a:rPr lang="cs-CZ" sz="2600" b="1" dirty="0" smtClean="0">
                <a:solidFill>
                  <a:schemeClr val="tx1">
                    <a:lumMod val="75000"/>
                  </a:schemeClr>
                </a:solidFill>
              </a:rPr>
              <a:t> - 1974 v USA</a:t>
            </a:r>
            <a:endParaRPr lang="cs-CZ" sz="2600" dirty="0" smtClean="0">
              <a:solidFill>
                <a:schemeClr val="tx1">
                  <a:lumMod val="75000"/>
                </a:schemeClr>
              </a:solidFill>
            </a:endParaRPr>
          </a:p>
          <a:p>
            <a:pPr>
              <a:buFont typeface="Arial" pitchFamily="34" charset="0"/>
              <a:buChar char="•"/>
            </a:pPr>
            <a:r>
              <a:rPr lang="cs-CZ" sz="2600" dirty="0" smtClean="0">
                <a:solidFill>
                  <a:schemeClr val="tx1">
                    <a:lumMod val="75000"/>
                  </a:schemeClr>
                </a:solidFill>
              </a:rPr>
              <a:t>Definuje etické principy pro ochranu SH účastnících se KH</a:t>
            </a:r>
          </a:p>
          <a:p>
            <a:pPr marL="514350" indent="-514350">
              <a:buAutoNum type="arabicPeriod"/>
            </a:pPr>
            <a:r>
              <a:rPr lang="cs-CZ" sz="2200" dirty="0" smtClean="0">
                <a:solidFill>
                  <a:schemeClr val="tx1">
                    <a:lumMod val="75000"/>
                  </a:schemeClr>
                </a:solidFill>
              </a:rPr>
              <a:t>Respektování autonomie a důstojnosti člověka, hl. zranitelných subjektů</a:t>
            </a:r>
          </a:p>
          <a:p>
            <a:pPr marL="514350" indent="-514350">
              <a:buAutoNum type="arabicPeriod"/>
            </a:pPr>
            <a:r>
              <a:rPr lang="cs-CZ" sz="2200" dirty="0" smtClean="0">
                <a:solidFill>
                  <a:schemeClr val="tx1">
                    <a:lumMod val="75000"/>
                  </a:schemeClr>
                </a:solidFill>
              </a:rPr>
              <a:t>Povinnost minimalizovat riziko a chránit člověka před poškozením</a:t>
            </a:r>
          </a:p>
          <a:p>
            <a:pPr marL="514350" indent="-514350">
              <a:buAutoNum type="arabicPeriod"/>
            </a:pPr>
            <a:r>
              <a:rPr lang="cs-CZ" sz="2200" dirty="0" smtClean="0">
                <a:solidFill>
                  <a:schemeClr val="tx1">
                    <a:lumMod val="75000"/>
                  </a:schemeClr>
                </a:solidFill>
              </a:rPr>
              <a:t>Vždy upřednostňovat ve výzkumu prospěch versus riziko</a:t>
            </a:r>
            <a:endParaRPr lang="cs-CZ" sz="2200" dirty="0">
              <a:solidFill>
                <a:schemeClr val="tx1">
                  <a:lumMod val="75000"/>
                </a:schemeClr>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41530" y="4869160"/>
            <a:ext cx="8595954" cy="1350150"/>
          </a:xfrm>
        </p:spPr>
        <p:txBody>
          <a:bodyPr>
            <a:noAutofit/>
          </a:bodyPr>
          <a:lstStyle/>
          <a:p>
            <a:pPr algn="ctr">
              <a:spcBef>
                <a:spcPts val="0"/>
              </a:spcBef>
              <a:buNone/>
            </a:pPr>
            <a:r>
              <a:rPr lang="cs-CZ" sz="4400" b="1" dirty="0" smtClean="0">
                <a:solidFill>
                  <a:schemeClr val="tx1">
                    <a:lumMod val="75000"/>
                  </a:schemeClr>
                </a:solidFill>
              </a:rPr>
              <a:t>ICH E6 GCP  </a:t>
            </a:r>
          </a:p>
          <a:p>
            <a:pPr algn="ctr">
              <a:spcBef>
                <a:spcPts val="0"/>
              </a:spcBef>
              <a:buNone/>
            </a:pPr>
            <a:r>
              <a:rPr lang="cs-CZ" sz="4400" b="1" dirty="0" smtClean="0">
                <a:solidFill>
                  <a:schemeClr val="tx1">
                    <a:lumMod val="75000"/>
                  </a:schemeClr>
                </a:solidFill>
              </a:rPr>
              <a:t>Good Clinical Practice</a:t>
            </a:r>
            <a:endParaRPr lang="cs-CZ" sz="4400" b="1" dirty="0">
              <a:solidFill>
                <a:schemeClr val="tx1">
                  <a:lumMod val="75000"/>
                </a:schemeClr>
              </a:solidFill>
            </a:endParaRPr>
          </a:p>
        </p:txBody>
      </p:sp>
      <p:sp>
        <p:nvSpPr>
          <p:cNvPr id="5" name="Date Placeholder 4"/>
          <p:cNvSpPr>
            <a:spLocks noGrp="1"/>
          </p:cNvSpPr>
          <p:nvPr>
            <p:ph type="dt" sz="half" idx="10"/>
          </p:nvPr>
        </p:nvSpPr>
        <p:spPr/>
        <p:txBody>
          <a:bodyPr/>
          <a:lstStyle/>
          <a:p>
            <a:r>
              <a:rPr lang="cs-CZ" smtClean="0"/>
              <a:t>19. 5. 2016</a:t>
            </a:r>
            <a:endParaRPr lang="cs-CZ"/>
          </a:p>
        </p:txBody>
      </p:sp>
      <p:sp>
        <p:nvSpPr>
          <p:cNvPr id="6" name="Footer Placeholder 5"/>
          <p:cNvSpPr>
            <a:spLocks noGrp="1"/>
          </p:cNvSpPr>
          <p:nvPr>
            <p:ph type="ftr" sz="quarter" idx="11"/>
          </p:nvPr>
        </p:nvSpPr>
        <p:spPr/>
        <p:txBody>
          <a:bodyPr/>
          <a:lstStyle/>
          <a:p>
            <a:r>
              <a:rPr lang="cs-CZ" smtClean="0"/>
              <a:t>© 2016  STÁTNÍ ÚSTAV PRO KONTROLU LÉČIV</a:t>
            </a:r>
            <a:endParaRPr lang="cs-CZ"/>
          </a:p>
        </p:txBody>
      </p:sp>
      <p:sp>
        <p:nvSpPr>
          <p:cNvPr id="8" name="Text Placeholder 7"/>
          <p:cNvSpPr>
            <a:spLocks noGrp="1"/>
          </p:cNvSpPr>
          <p:nvPr>
            <p:ph type="body" sz="quarter" idx="13"/>
          </p:nvPr>
        </p:nvSpPr>
        <p:spPr/>
        <p:txBody>
          <a:bodyPr/>
          <a:lstStyle/>
          <a:p>
            <a:endParaRPr lang="cs-CZ"/>
          </a:p>
        </p:txBody>
      </p:sp>
      <p:sp>
        <p:nvSpPr>
          <p:cNvPr id="9" name="Nadpis 1"/>
          <p:cNvSpPr>
            <a:spLocks noGrp="1"/>
          </p:cNvSpPr>
          <p:nvPr>
            <p:ph type="title"/>
          </p:nvPr>
        </p:nvSpPr>
        <p:spPr>
          <a:xfrm>
            <a:off x="431800" y="908050"/>
            <a:ext cx="8229600" cy="630238"/>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Historie správné klinická praxe </a:t>
            </a:r>
            <a:endParaRPr lang="cs-CZ" u="sng" dirty="0">
              <a:solidFill>
                <a:schemeClr val="tx1">
                  <a:lumMod val="75000"/>
                </a:schemeClr>
              </a:solidFill>
            </a:endParaRPr>
          </a:p>
        </p:txBody>
      </p:sp>
      <p:sp>
        <p:nvSpPr>
          <p:cNvPr id="13" name="Content Placeholder 3"/>
          <p:cNvSpPr>
            <a:spLocks noGrp="1"/>
          </p:cNvSpPr>
          <p:nvPr>
            <p:ph sz="half" idx="2"/>
          </p:nvPr>
        </p:nvSpPr>
        <p:spPr>
          <a:xfrm>
            <a:off x="341530" y="1673806"/>
            <a:ext cx="8595955" cy="2880320"/>
          </a:xfrm>
        </p:spPr>
        <p:txBody>
          <a:bodyPr>
            <a:normAutofit/>
          </a:bodyPr>
          <a:lstStyle/>
          <a:p>
            <a:pPr>
              <a:buNone/>
            </a:pPr>
            <a:r>
              <a:rPr lang="cs-CZ" sz="2400" b="1" dirty="0" smtClean="0"/>
              <a:t>     </a:t>
            </a:r>
            <a:r>
              <a:rPr lang="en-US" sz="2400" b="1" u="sng" dirty="0" smtClean="0">
                <a:solidFill>
                  <a:schemeClr val="tx1">
                    <a:lumMod val="75000"/>
                  </a:schemeClr>
                </a:solidFill>
              </a:rPr>
              <a:t>Council for International Organizations </a:t>
            </a:r>
            <a:r>
              <a:rPr lang="cs-CZ" sz="2400" b="1" u="sng" dirty="0" smtClean="0">
                <a:solidFill>
                  <a:schemeClr val="tx1">
                    <a:lumMod val="75000"/>
                  </a:schemeClr>
                </a:solidFill>
              </a:rPr>
              <a:t/>
            </a:r>
            <a:br>
              <a:rPr lang="cs-CZ" sz="2400" b="1" u="sng" dirty="0" smtClean="0">
                <a:solidFill>
                  <a:schemeClr val="tx1">
                    <a:lumMod val="75000"/>
                  </a:schemeClr>
                </a:solidFill>
              </a:rPr>
            </a:br>
            <a:r>
              <a:rPr lang="en-US" sz="2400" b="1" u="sng" dirty="0" smtClean="0">
                <a:solidFill>
                  <a:schemeClr val="tx1">
                    <a:lumMod val="75000"/>
                  </a:schemeClr>
                </a:solidFill>
              </a:rPr>
              <a:t>of Medical Science </a:t>
            </a:r>
            <a:r>
              <a:rPr lang="en-US" sz="2400" b="1" dirty="0" smtClean="0">
                <a:solidFill>
                  <a:schemeClr val="tx1">
                    <a:lumMod val="75000"/>
                  </a:schemeClr>
                </a:solidFill>
              </a:rPr>
              <a:t>(CIOMS)</a:t>
            </a:r>
          </a:p>
          <a:p>
            <a:pPr>
              <a:buNone/>
            </a:pPr>
            <a:r>
              <a:rPr lang="cs-CZ" sz="2400" dirty="0" smtClean="0">
                <a:solidFill>
                  <a:schemeClr val="tx1">
                    <a:lumMod val="75000"/>
                  </a:schemeClr>
                </a:solidFill>
              </a:rPr>
              <a:t>     V roce </a:t>
            </a:r>
            <a:r>
              <a:rPr lang="en-US" sz="2400" dirty="0" smtClean="0">
                <a:solidFill>
                  <a:schemeClr val="tx1">
                    <a:lumMod val="75000"/>
                  </a:schemeClr>
                </a:solidFill>
              </a:rPr>
              <a:t>1982</a:t>
            </a:r>
            <a:r>
              <a:rPr lang="cs-CZ" sz="2400" dirty="0" smtClean="0">
                <a:solidFill>
                  <a:schemeClr val="tx1">
                    <a:lumMod val="75000"/>
                  </a:schemeClr>
                </a:solidFill>
              </a:rPr>
              <a:t> - </a:t>
            </a:r>
            <a:r>
              <a:rPr lang="en-US" sz="2400" dirty="0" smtClean="0">
                <a:solidFill>
                  <a:schemeClr val="tx1">
                    <a:lumMod val="75000"/>
                  </a:schemeClr>
                </a:solidFill>
              </a:rPr>
              <a:t> </a:t>
            </a:r>
            <a:r>
              <a:rPr lang="cs-CZ" sz="2400" dirty="0" smtClean="0">
                <a:solidFill>
                  <a:schemeClr val="tx1">
                    <a:lumMod val="75000"/>
                  </a:schemeClr>
                </a:solidFill>
              </a:rPr>
              <a:t>vydány Mezinárodní etické pokyny pro biomedicínský výzkum (CIOMs) - (T</a:t>
            </a:r>
            <a:r>
              <a:rPr lang="en-US" sz="2400" dirty="0" smtClean="0">
                <a:solidFill>
                  <a:schemeClr val="tx1">
                    <a:lumMod val="75000"/>
                  </a:schemeClr>
                </a:solidFill>
              </a:rPr>
              <a:t>he </a:t>
            </a:r>
            <a:r>
              <a:rPr lang="en-US" sz="2400" i="1" dirty="0" smtClean="0">
                <a:solidFill>
                  <a:schemeClr val="tx1">
                    <a:lumMod val="75000"/>
                  </a:schemeClr>
                </a:solidFill>
              </a:rPr>
              <a:t>Proposed International Ethical Guidelines for Biomedical Research Involving Human Subjects</a:t>
            </a:r>
            <a:r>
              <a:rPr lang="cs-CZ" sz="2400" i="1" dirty="0" smtClean="0">
                <a:solidFill>
                  <a:schemeClr val="tx1">
                    <a:lumMod val="75000"/>
                  </a:schemeClr>
                </a:solidFill>
              </a:rPr>
              <a:t>)</a:t>
            </a:r>
            <a:r>
              <a:rPr lang="en-US" sz="2400" i="1" dirty="0" smtClean="0">
                <a:solidFill>
                  <a:schemeClr val="tx1">
                    <a:lumMod val="75000"/>
                  </a:schemeClr>
                </a:solidFill>
              </a:rPr>
              <a:t> </a:t>
            </a:r>
            <a:endParaRPr lang="en-US" sz="2400" dirty="0" smtClean="0">
              <a:solidFill>
                <a:schemeClr val="tx1">
                  <a:lumMod val="75000"/>
                </a:schemeClr>
              </a:solidFill>
            </a:endParaRPr>
          </a:p>
          <a:p>
            <a:pPr>
              <a:buNone/>
            </a:pPr>
            <a:endParaRPr lang="cs-CZ" sz="2200" dirty="0"/>
          </a:p>
        </p:txBody>
      </p:sp>
      <p:sp>
        <p:nvSpPr>
          <p:cNvPr id="14" name="Down Arrow 13"/>
          <p:cNvSpPr/>
          <p:nvPr/>
        </p:nvSpPr>
        <p:spPr>
          <a:xfrm>
            <a:off x="4276489" y="4083725"/>
            <a:ext cx="484632" cy="6300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06515" y="1763814"/>
            <a:ext cx="8565899" cy="4365485"/>
          </a:xfrm>
        </p:spPr>
        <p:txBody>
          <a:bodyPr>
            <a:normAutofit fontScale="92500"/>
          </a:bodyPr>
          <a:lstStyle/>
          <a:p>
            <a:pPr algn="just">
              <a:buClr>
                <a:schemeClr val="bg2">
                  <a:lumMod val="50000"/>
                </a:schemeClr>
              </a:buClr>
              <a:buNone/>
            </a:pPr>
            <a:r>
              <a:rPr lang="cs-CZ" sz="3000" dirty="0" smtClean="0"/>
              <a:t>    </a:t>
            </a:r>
            <a:r>
              <a:rPr lang="cs-CZ" sz="3000" b="1" dirty="0" smtClean="0">
                <a:solidFill>
                  <a:schemeClr val="tx1">
                    <a:lumMod val="75000"/>
                  </a:schemeClr>
                </a:solidFill>
              </a:rPr>
              <a:t>soubor</a:t>
            </a:r>
            <a:r>
              <a:rPr lang="cs-CZ" sz="3000" dirty="0" smtClean="0">
                <a:solidFill>
                  <a:schemeClr val="tx1">
                    <a:lumMod val="75000"/>
                  </a:schemeClr>
                </a:solidFill>
              </a:rPr>
              <a:t> mezinárodně uznávaných </a:t>
            </a:r>
            <a:r>
              <a:rPr lang="cs-CZ" sz="3000" b="1" dirty="0" smtClean="0">
                <a:solidFill>
                  <a:schemeClr val="tx1">
                    <a:lumMod val="75000"/>
                  </a:schemeClr>
                </a:solidFill>
              </a:rPr>
              <a:t>standardů, principů pravidel</a:t>
            </a:r>
            <a:r>
              <a:rPr lang="cs-CZ" sz="3000" dirty="0" smtClean="0">
                <a:solidFill>
                  <a:schemeClr val="tx1">
                    <a:lumMod val="75000"/>
                  </a:schemeClr>
                </a:solidFill>
              </a:rPr>
              <a:t>, které musí být dodržovány při </a:t>
            </a:r>
            <a:r>
              <a:rPr lang="cs-CZ" sz="3000" b="1" dirty="0" smtClean="0">
                <a:solidFill>
                  <a:schemeClr val="tx1">
                    <a:lumMod val="75000"/>
                  </a:schemeClr>
                </a:solidFill>
              </a:rPr>
              <a:t>navrhování, provádění, zaznamenávání</a:t>
            </a:r>
            <a:r>
              <a:rPr lang="cs-CZ" sz="3000" dirty="0" smtClean="0">
                <a:solidFill>
                  <a:schemeClr val="tx1">
                    <a:lumMod val="75000"/>
                  </a:schemeClr>
                </a:solidFill>
              </a:rPr>
              <a:t> a </a:t>
            </a:r>
            <a:r>
              <a:rPr lang="cs-CZ" sz="3000" b="1" dirty="0" smtClean="0">
                <a:solidFill>
                  <a:schemeClr val="tx1">
                    <a:lumMod val="75000"/>
                  </a:schemeClr>
                </a:solidFill>
              </a:rPr>
              <a:t>předkládání zpráv</a:t>
            </a:r>
            <a:r>
              <a:rPr lang="cs-CZ" sz="3000" dirty="0" smtClean="0">
                <a:solidFill>
                  <a:schemeClr val="tx1">
                    <a:lumMod val="75000"/>
                  </a:schemeClr>
                </a:solidFill>
              </a:rPr>
              <a:t>             o </a:t>
            </a:r>
            <a:r>
              <a:rPr lang="cs-CZ" sz="3000" b="1" dirty="0" smtClean="0">
                <a:solidFill>
                  <a:schemeClr val="tx1">
                    <a:lumMod val="75000"/>
                  </a:schemeClr>
                </a:solidFill>
              </a:rPr>
              <a:t>klinických hodnoceních s účastí lidských subjektů  </a:t>
            </a:r>
            <a:r>
              <a:rPr lang="cs-CZ" sz="3000" dirty="0" smtClean="0">
                <a:solidFill>
                  <a:schemeClr val="tx1">
                    <a:lumMod val="75000"/>
                  </a:schemeClr>
                </a:solidFill>
              </a:rPr>
              <a:t>     s </a:t>
            </a:r>
            <a:r>
              <a:rPr lang="cs-CZ" sz="3000" u="sng" dirty="0" smtClean="0">
                <a:solidFill>
                  <a:schemeClr val="tx1">
                    <a:lumMod val="75000"/>
                  </a:schemeClr>
                </a:solidFill>
              </a:rPr>
              <a:t>cílem ochránit osoby </a:t>
            </a:r>
            <a:r>
              <a:rPr lang="cs-CZ" sz="3000" dirty="0" smtClean="0">
                <a:solidFill>
                  <a:schemeClr val="tx1">
                    <a:lumMod val="75000"/>
                  </a:schemeClr>
                </a:solidFill>
              </a:rPr>
              <a:t>účastnící se daného výzkumu a zároveň </a:t>
            </a:r>
            <a:r>
              <a:rPr lang="cs-CZ" sz="3000" u="sng" dirty="0" smtClean="0">
                <a:solidFill>
                  <a:schemeClr val="tx1">
                    <a:lumMod val="75000"/>
                  </a:schemeClr>
                </a:solidFill>
              </a:rPr>
              <a:t>získat objektivní a věrohodná data</a:t>
            </a:r>
            <a:endParaRPr lang="cs-CZ" sz="3000" dirty="0" smtClean="0">
              <a:solidFill>
                <a:schemeClr val="tx1">
                  <a:lumMod val="75000"/>
                </a:schemeClr>
              </a:solidFill>
            </a:endParaRPr>
          </a:p>
          <a:p>
            <a:pPr algn="just">
              <a:buClr>
                <a:schemeClr val="bg2">
                  <a:lumMod val="50000"/>
                </a:schemeClr>
              </a:buClr>
              <a:buNone/>
            </a:pPr>
            <a:endParaRPr lang="cs-CZ" dirty="0" smtClean="0">
              <a:solidFill>
                <a:schemeClr val="tx1">
                  <a:lumMod val="75000"/>
                </a:schemeClr>
              </a:solidFill>
            </a:endParaRPr>
          </a:p>
          <a:p>
            <a:pPr marL="109728" indent="0" algn="r">
              <a:buClr>
                <a:schemeClr val="bg2">
                  <a:lumMod val="50000"/>
                </a:schemeClr>
              </a:buClr>
              <a:buNone/>
            </a:pPr>
            <a:r>
              <a:rPr lang="cs-CZ" sz="2400" b="1" i="1" dirty="0" smtClean="0">
                <a:solidFill>
                  <a:schemeClr val="accent1">
                    <a:lumMod val="50000"/>
                  </a:schemeClr>
                </a:solidFill>
              </a:rPr>
              <a:t>					</a:t>
            </a:r>
            <a:r>
              <a:rPr lang="cs-CZ" sz="1900" dirty="0" smtClean="0">
                <a:solidFill>
                  <a:srgbClr val="0070C0"/>
                </a:solidFill>
              </a:rPr>
              <a:t>Direktiva 2001/20/EK</a:t>
            </a:r>
          </a:p>
          <a:p>
            <a:pPr marL="109728" indent="0" algn="r">
              <a:buClr>
                <a:schemeClr val="bg2">
                  <a:lumMod val="50000"/>
                </a:schemeClr>
              </a:buClr>
              <a:buNone/>
            </a:pPr>
            <a:r>
              <a:rPr lang="cs-CZ" sz="1700" b="1" dirty="0" smtClean="0">
                <a:solidFill>
                  <a:srgbClr val="0070C0"/>
                </a:solidFill>
              </a:rPr>
              <a:t>(pokyn International Conference on Harmonisation ICH E6 - Efficacy Guideline – GCP</a:t>
            </a:r>
          </a:p>
          <a:p>
            <a:pPr marL="109728" indent="0" algn="r">
              <a:buClr>
                <a:schemeClr val="bg2">
                  <a:lumMod val="50000"/>
                </a:schemeClr>
              </a:buClr>
              <a:buNone/>
            </a:pPr>
            <a:r>
              <a:rPr lang="cs-CZ" sz="1700" b="1" dirty="0" smtClean="0">
                <a:solidFill>
                  <a:srgbClr val="0070C0"/>
                </a:solidFill>
              </a:rPr>
              <a:t> vydaný Evropskou agenturou pro léčivé přípravky (EMA) jako pokyn CPMP/ICH/135/95)</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542814" y="953725"/>
            <a:ext cx="7695855"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ICH E6 – </a:t>
            </a:r>
            <a:r>
              <a:rPr lang="cs-CZ" sz="3200" b="1" dirty="0" err="1" smtClean="0">
                <a:solidFill>
                  <a:schemeClr val="tx1">
                    <a:lumMod val="75000"/>
                  </a:schemeClr>
                </a:solidFill>
              </a:rPr>
              <a:t>Good</a:t>
            </a:r>
            <a:r>
              <a:rPr lang="cs-CZ" sz="3200" b="1" dirty="0" smtClean="0">
                <a:solidFill>
                  <a:schemeClr val="tx1">
                    <a:lumMod val="75000"/>
                  </a:schemeClr>
                </a:solidFill>
              </a:rPr>
              <a:t> </a:t>
            </a:r>
            <a:r>
              <a:rPr lang="cs-CZ" sz="3200" b="1" dirty="0" err="1" smtClean="0">
                <a:solidFill>
                  <a:schemeClr val="tx1">
                    <a:lumMod val="75000"/>
                  </a:schemeClr>
                </a:solidFill>
              </a:rPr>
              <a:t>Clinical</a:t>
            </a:r>
            <a:r>
              <a:rPr lang="cs-CZ" sz="3200" b="1" dirty="0" smtClean="0">
                <a:solidFill>
                  <a:schemeClr val="tx1">
                    <a:lumMod val="75000"/>
                  </a:schemeClr>
                </a:solidFill>
              </a:rPr>
              <a:t> </a:t>
            </a:r>
            <a:r>
              <a:rPr lang="cs-CZ" sz="3200" b="1" dirty="0" err="1" smtClean="0">
                <a:solidFill>
                  <a:schemeClr val="tx1">
                    <a:lumMod val="75000"/>
                  </a:schemeClr>
                </a:solidFill>
              </a:rPr>
              <a:t>Practice</a:t>
            </a:r>
            <a:endParaRPr lang="cs-CZ" sz="3200" b="1" baseline="30000" dirty="0" smtClean="0">
              <a:solidFill>
                <a:schemeClr val="tx1">
                  <a:lumMod val="75000"/>
                </a:schemeClr>
              </a:solidFill>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158220945"/>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76545" y="1988841"/>
            <a:ext cx="8229600" cy="4230470"/>
          </a:xfrm>
        </p:spPr>
        <p:txBody>
          <a:bodyPr>
            <a:normAutofit fontScale="62500" lnSpcReduction="20000"/>
          </a:bodyPr>
          <a:lstStyle/>
          <a:p>
            <a:pPr>
              <a:buClr>
                <a:srgbClr val="002060"/>
              </a:buClr>
              <a:buFont typeface="Wingdings" pitchFamily="2" charset="2"/>
              <a:buChar char="Ø"/>
            </a:pPr>
            <a:r>
              <a:rPr lang="cs-CZ" sz="3400" dirty="0" smtClean="0">
                <a:solidFill>
                  <a:schemeClr val="tx1">
                    <a:lumMod val="75000"/>
                  </a:schemeClr>
                </a:solidFill>
              </a:rPr>
              <a:t>vydána 4. května 1996</a:t>
            </a:r>
          </a:p>
          <a:p>
            <a:pPr>
              <a:buClr>
                <a:srgbClr val="002060"/>
              </a:buClr>
              <a:buFont typeface="Wingdings" pitchFamily="2" charset="2"/>
              <a:buChar char="Ø"/>
            </a:pPr>
            <a:r>
              <a:rPr lang="cs-CZ" sz="3400" dirty="0" smtClean="0">
                <a:solidFill>
                  <a:schemeClr val="tx1">
                    <a:lumMod val="75000"/>
                  </a:schemeClr>
                </a:solidFill>
              </a:rPr>
              <a:t>obsahuje 8 kapitol</a:t>
            </a:r>
          </a:p>
          <a:p>
            <a:pPr marL="624078" indent="-514350">
              <a:buClr>
                <a:srgbClr val="002060"/>
              </a:buClr>
              <a:buSzPct val="100000"/>
              <a:buFont typeface="+mj-lt"/>
              <a:buAutoNum type="arabicParenR"/>
            </a:pPr>
            <a:r>
              <a:rPr lang="cs-CZ" sz="4200" b="1" dirty="0" smtClean="0">
                <a:solidFill>
                  <a:schemeClr val="tx1">
                    <a:lumMod val="75000"/>
                  </a:schemeClr>
                </a:solidFill>
              </a:rPr>
              <a:t>Slovník pojmů</a:t>
            </a:r>
          </a:p>
          <a:p>
            <a:pPr marL="624078" indent="-514350">
              <a:buClr>
                <a:srgbClr val="002060"/>
              </a:buClr>
              <a:buSzPct val="100000"/>
              <a:buFont typeface="+mj-lt"/>
              <a:buAutoNum type="arabicParenR"/>
            </a:pPr>
            <a:r>
              <a:rPr lang="cs-CZ" sz="4200" b="1" dirty="0" smtClean="0">
                <a:solidFill>
                  <a:schemeClr val="tx1">
                    <a:lumMod val="75000"/>
                  </a:schemeClr>
                </a:solidFill>
              </a:rPr>
              <a:t>Principy GCP (13 zlatých standardů)</a:t>
            </a:r>
          </a:p>
          <a:p>
            <a:pPr marL="624078" indent="-514350">
              <a:buClr>
                <a:srgbClr val="002060"/>
              </a:buClr>
              <a:buSzPct val="100000"/>
              <a:buFont typeface="+mj-lt"/>
              <a:buAutoNum type="arabicParenR"/>
            </a:pPr>
            <a:r>
              <a:rPr lang="cs-CZ" sz="4200" b="1" dirty="0" smtClean="0">
                <a:solidFill>
                  <a:schemeClr val="tx1">
                    <a:lumMod val="75000"/>
                  </a:schemeClr>
                </a:solidFill>
              </a:rPr>
              <a:t>Schvalování, odpovědnost, procedurální náležitosti</a:t>
            </a:r>
          </a:p>
          <a:p>
            <a:pPr marL="624078" indent="-514350">
              <a:buClr>
                <a:srgbClr val="002060"/>
              </a:buClr>
              <a:buSzPct val="100000"/>
              <a:buFont typeface="+mj-lt"/>
              <a:buAutoNum type="arabicParenR"/>
            </a:pPr>
            <a:r>
              <a:rPr lang="cs-CZ" sz="4200" b="1" dirty="0" smtClean="0">
                <a:solidFill>
                  <a:schemeClr val="tx1">
                    <a:lumMod val="75000"/>
                  </a:schemeClr>
                </a:solidFill>
              </a:rPr>
              <a:t>Zkoušející</a:t>
            </a:r>
          </a:p>
          <a:p>
            <a:pPr marL="624078" indent="-514350">
              <a:buClr>
                <a:srgbClr val="002060"/>
              </a:buClr>
              <a:buSzPct val="100000"/>
              <a:buFont typeface="+mj-lt"/>
              <a:buAutoNum type="arabicParenR"/>
            </a:pPr>
            <a:r>
              <a:rPr lang="cs-CZ" sz="4200" b="1" dirty="0" smtClean="0">
                <a:solidFill>
                  <a:schemeClr val="tx1">
                    <a:lumMod val="75000"/>
                  </a:schemeClr>
                </a:solidFill>
              </a:rPr>
              <a:t>Zadavatel</a:t>
            </a:r>
          </a:p>
          <a:p>
            <a:pPr marL="624078" indent="-514350">
              <a:buClr>
                <a:srgbClr val="002060"/>
              </a:buClr>
              <a:buSzPct val="100000"/>
              <a:buFont typeface="+mj-lt"/>
              <a:buAutoNum type="arabicParenR"/>
            </a:pPr>
            <a:r>
              <a:rPr lang="cs-CZ" sz="4200" b="1" dirty="0" smtClean="0">
                <a:solidFill>
                  <a:schemeClr val="tx1">
                    <a:lumMod val="75000"/>
                  </a:schemeClr>
                </a:solidFill>
              </a:rPr>
              <a:t>Protokol a dodatky k protokolu</a:t>
            </a:r>
          </a:p>
          <a:p>
            <a:pPr marL="624078" indent="-514350">
              <a:buClr>
                <a:srgbClr val="002060"/>
              </a:buClr>
              <a:buSzPct val="100000"/>
              <a:buFont typeface="+mj-lt"/>
              <a:buAutoNum type="arabicParenR"/>
            </a:pPr>
            <a:r>
              <a:rPr lang="cs-CZ" sz="4200" b="1" dirty="0" smtClean="0">
                <a:solidFill>
                  <a:schemeClr val="tx1">
                    <a:lumMod val="75000"/>
                  </a:schemeClr>
                </a:solidFill>
              </a:rPr>
              <a:t>Příručka pro zkoušejícího (Investigator´s Brochure)</a:t>
            </a:r>
          </a:p>
          <a:p>
            <a:pPr marL="624078" indent="-514350">
              <a:buClr>
                <a:srgbClr val="002060"/>
              </a:buClr>
              <a:buSzPct val="100000"/>
              <a:buFont typeface="+mj-lt"/>
              <a:buAutoNum type="arabicParenR"/>
            </a:pPr>
            <a:r>
              <a:rPr lang="cs-CZ" sz="4200" b="1" dirty="0" smtClean="0">
                <a:solidFill>
                  <a:schemeClr val="tx1">
                    <a:lumMod val="75000"/>
                  </a:schemeClr>
                </a:solidFill>
              </a:rPr>
              <a:t>Dokumentace a uchovávání</a:t>
            </a:r>
            <a:r>
              <a:rPr lang="cs-CZ" b="1" dirty="0" smtClean="0">
                <a:solidFill>
                  <a:schemeClr val="tx1">
                    <a:lumMod val="75000"/>
                  </a:schemeClr>
                </a:solidFill>
              </a:rPr>
              <a:t>   </a:t>
            </a:r>
            <a:endParaRPr lang="cs-CZ" sz="20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566555" y="953724"/>
            <a:ext cx="6570730" cy="765085"/>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75000" lnSpcReduction="20000"/>
          </a:bodyPr>
          <a:lstStyle/>
          <a:p>
            <a:endParaRPr lang="cs-CZ" sz="3200" b="1" dirty="0" smtClean="0">
              <a:solidFill>
                <a:schemeClr val="tx1">
                  <a:lumMod val="75000"/>
                </a:schemeClr>
              </a:solidFill>
            </a:endParaRPr>
          </a:p>
          <a:p>
            <a:r>
              <a:rPr lang="cs-CZ" sz="3200" b="1" dirty="0" smtClean="0">
                <a:solidFill>
                  <a:schemeClr val="tx1">
                    <a:lumMod val="75000"/>
                  </a:schemeClr>
                </a:solidFill>
              </a:rPr>
              <a:t> </a:t>
            </a:r>
            <a:r>
              <a:rPr lang="cs-CZ" sz="4300" b="1" u="sng" dirty="0" smtClean="0">
                <a:solidFill>
                  <a:schemeClr val="tx1">
                    <a:lumMod val="75000"/>
                  </a:schemeClr>
                </a:solidFill>
              </a:rPr>
              <a:t>ICH E6 Good Clinical Practice</a:t>
            </a:r>
          </a:p>
          <a:p>
            <a:endParaRPr lang="cs-CZ" sz="3200" b="1" baseline="30000" dirty="0" smtClean="0">
              <a:solidFill>
                <a:schemeClr val="tx1">
                  <a:lumMod val="75000"/>
                </a:schemeClr>
              </a:solidFill>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11004178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673805"/>
            <a:ext cx="8505945" cy="4725524"/>
          </a:xfrm>
        </p:spPr>
        <p:txBody>
          <a:bodyPr>
            <a:normAutofit fontScale="70000" lnSpcReduction="20000"/>
          </a:bodyPr>
          <a:lstStyle/>
          <a:p>
            <a:pPr>
              <a:buNone/>
            </a:pPr>
            <a:endParaRPr lang="cs-CZ" sz="1400" b="1" u="sng" dirty="0" smtClean="0">
              <a:solidFill>
                <a:srgbClr val="0070C0"/>
              </a:solidFill>
            </a:endParaRPr>
          </a:p>
          <a:p>
            <a:pPr marL="566928" indent="-457200">
              <a:buSzPct val="100000"/>
              <a:buFont typeface="+mj-lt"/>
              <a:buAutoNum type="arabicParenR"/>
            </a:pPr>
            <a:r>
              <a:rPr lang="cs-CZ" sz="3600" b="1" dirty="0" smtClean="0">
                <a:solidFill>
                  <a:schemeClr val="tx1">
                    <a:lumMod val="75000"/>
                  </a:schemeClr>
                </a:solidFill>
                <a:cs typeface="Times New Roman" pitchFamily="18" charset="0"/>
              </a:rPr>
              <a:t>KH</a:t>
            </a:r>
            <a:r>
              <a:rPr lang="cs-CZ" sz="3600" dirty="0" smtClean="0">
                <a:solidFill>
                  <a:schemeClr val="tx1">
                    <a:lumMod val="75000"/>
                  </a:schemeClr>
                </a:solidFill>
                <a:cs typeface="Times New Roman" pitchFamily="18" charset="0"/>
              </a:rPr>
              <a:t> by mělo být </a:t>
            </a:r>
            <a:r>
              <a:rPr lang="cs-CZ" sz="3600" b="1" dirty="0" smtClean="0">
                <a:solidFill>
                  <a:schemeClr val="tx1">
                    <a:lumMod val="75000"/>
                  </a:schemeClr>
                </a:solidFill>
                <a:cs typeface="Times New Roman" pitchFamily="18" charset="0"/>
              </a:rPr>
              <a:t>prováděno v souladu s etickými principy</a:t>
            </a:r>
            <a:r>
              <a:rPr lang="cs-CZ" sz="3600" dirty="0" smtClean="0">
                <a:solidFill>
                  <a:schemeClr val="tx1">
                    <a:lumMod val="75000"/>
                  </a:schemeClr>
                </a:solidFill>
                <a:cs typeface="Times New Roman" pitchFamily="18" charset="0"/>
              </a:rPr>
              <a:t>, které vycházejí z </a:t>
            </a:r>
            <a:r>
              <a:rPr lang="cs-CZ" sz="3600" u="sng" dirty="0" smtClean="0">
                <a:solidFill>
                  <a:schemeClr val="tx1">
                    <a:lumMod val="75000"/>
                  </a:schemeClr>
                </a:solidFill>
                <a:cs typeface="Times New Roman" pitchFamily="18" charset="0"/>
              </a:rPr>
              <a:t>Helsinské deklarace </a:t>
            </a:r>
            <a:r>
              <a:rPr lang="cs-CZ" sz="3600" dirty="0" smtClean="0">
                <a:solidFill>
                  <a:schemeClr val="tx1">
                    <a:lumMod val="75000"/>
                  </a:schemeClr>
                </a:solidFill>
                <a:cs typeface="Times New Roman" pitchFamily="18" charset="0"/>
              </a:rPr>
              <a:t>a které jsou </a:t>
            </a:r>
            <a:r>
              <a:rPr lang="cs-CZ" sz="3600" u="sng" dirty="0" smtClean="0">
                <a:solidFill>
                  <a:schemeClr val="tx1">
                    <a:lumMod val="75000"/>
                  </a:schemeClr>
                </a:solidFill>
                <a:cs typeface="Times New Roman" pitchFamily="18" charset="0"/>
              </a:rPr>
              <a:t>v souladu      s GCP </a:t>
            </a:r>
            <a:r>
              <a:rPr lang="cs-CZ" sz="3600" dirty="0" smtClean="0">
                <a:solidFill>
                  <a:schemeClr val="tx1">
                    <a:lumMod val="75000"/>
                  </a:schemeClr>
                </a:solidFill>
                <a:cs typeface="Times New Roman" pitchFamily="18" charset="0"/>
              </a:rPr>
              <a:t>a </a:t>
            </a:r>
            <a:r>
              <a:rPr lang="cs-CZ" sz="3600" u="sng" dirty="0" smtClean="0">
                <a:solidFill>
                  <a:schemeClr val="tx1">
                    <a:lumMod val="75000"/>
                  </a:schemeClr>
                </a:solidFill>
                <a:cs typeface="Times New Roman" pitchFamily="18" charset="0"/>
              </a:rPr>
              <a:t>s právními předpisy</a:t>
            </a:r>
            <a:r>
              <a:rPr lang="cs-CZ" sz="3600" dirty="0" smtClean="0">
                <a:solidFill>
                  <a:schemeClr val="tx1">
                    <a:lumMod val="75000"/>
                  </a:schemeClr>
                </a:solidFill>
                <a:cs typeface="Times New Roman" pitchFamily="18" charset="0"/>
              </a:rPr>
              <a:t>.</a:t>
            </a:r>
          </a:p>
          <a:p>
            <a:pPr marL="566928" indent="-457200">
              <a:buSzPct val="100000"/>
              <a:buFont typeface="+mj-lt"/>
              <a:buAutoNum type="arabicParenR"/>
            </a:pPr>
            <a:r>
              <a:rPr lang="cs-CZ" sz="3600" dirty="0" smtClean="0">
                <a:solidFill>
                  <a:schemeClr val="tx1">
                    <a:lumMod val="75000"/>
                  </a:schemeClr>
                </a:solidFill>
                <a:cs typeface="Times New Roman" pitchFamily="18" charset="0"/>
              </a:rPr>
              <a:t>Předtím, než je KH zahájeno, je nutné zvážit </a:t>
            </a:r>
            <a:r>
              <a:rPr lang="cs-CZ" sz="3600" b="1" dirty="0" smtClean="0">
                <a:solidFill>
                  <a:schemeClr val="tx1">
                    <a:lumMod val="75000"/>
                  </a:schemeClr>
                </a:solidFill>
                <a:cs typeface="Times New Roman" pitchFamily="18" charset="0"/>
              </a:rPr>
              <a:t>předvídatelná rizika a nevýhody v porovnání s očekávaným prospěchem </a:t>
            </a:r>
            <a:r>
              <a:rPr lang="cs-CZ" sz="3600" dirty="0" smtClean="0">
                <a:solidFill>
                  <a:schemeClr val="tx1">
                    <a:lumMod val="75000"/>
                  </a:schemeClr>
                </a:solidFill>
                <a:cs typeface="Times New Roman" pitchFamily="18" charset="0"/>
              </a:rPr>
              <a:t>pro jednotlivé SH a pro společnost. Studie může být zahájena a prováděna jen tehdy, ospravedlňuje-li očekávaný prospěch dané riziko.</a:t>
            </a:r>
          </a:p>
          <a:p>
            <a:pPr marL="566928" indent="-457200">
              <a:buSzPct val="100000"/>
              <a:buFont typeface="+mj-lt"/>
              <a:buAutoNum type="arabicParenR"/>
            </a:pPr>
            <a:r>
              <a:rPr lang="cs-CZ" sz="3600" b="1" dirty="0" smtClean="0">
                <a:solidFill>
                  <a:schemeClr val="tx1">
                    <a:lumMod val="75000"/>
                  </a:schemeClr>
                </a:solidFill>
                <a:cs typeface="Times New Roman" pitchFamily="18" charset="0"/>
              </a:rPr>
              <a:t>Práva, bezpečnost a zdraví SH </a:t>
            </a:r>
            <a:r>
              <a:rPr lang="cs-CZ" sz="3600" dirty="0" smtClean="0">
                <a:solidFill>
                  <a:schemeClr val="tx1">
                    <a:lumMod val="75000"/>
                  </a:schemeClr>
                </a:solidFill>
                <a:cs typeface="Times New Roman" pitchFamily="18" charset="0"/>
              </a:rPr>
              <a:t>jsou nejdůležitějšími hledisky a měly by </a:t>
            </a:r>
            <a:r>
              <a:rPr lang="cs-CZ" sz="3600" b="1" dirty="0" smtClean="0">
                <a:solidFill>
                  <a:schemeClr val="tx1">
                    <a:lumMod val="75000"/>
                  </a:schemeClr>
                </a:solidFill>
                <a:cs typeface="Times New Roman" pitchFamily="18" charset="0"/>
              </a:rPr>
              <a:t>převažovat nad zájmy vědy a společnosti</a:t>
            </a:r>
            <a:r>
              <a:rPr lang="cs-CZ" sz="3600" dirty="0" smtClean="0">
                <a:solidFill>
                  <a:schemeClr val="tx1">
                    <a:lumMod val="75000"/>
                  </a:schemeClr>
                </a:solidFill>
                <a:cs typeface="Times New Roman" pitchFamily="18" charset="0"/>
              </a:rPr>
              <a:t>.</a:t>
            </a:r>
          </a:p>
          <a:p>
            <a:pPr marL="566928" indent="-457200">
              <a:buSzPct val="100000"/>
              <a:buFont typeface="+mj-lt"/>
              <a:buAutoNum type="arabicParenR"/>
            </a:pPr>
            <a:r>
              <a:rPr lang="cs-CZ" sz="3600" dirty="0" smtClean="0">
                <a:solidFill>
                  <a:schemeClr val="tx1">
                    <a:lumMod val="75000"/>
                  </a:schemeClr>
                </a:solidFill>
                <a:cs typeface="Times New Roman" pitchFamily="18" charset="0"/>
              </a:rPr>
              <a:t>Dostupné </a:t>
            </a:r>
            <a:r>
              <a:rPr lang="cs-CZ" sz="3600" b="1" dirty="0" smtClean="0">
                <a:solidFill>
                  <a:schemeClr val="tx1">
                    <a:lumMod val="75000"/>
                  </a:schemeClr>
                </a:solidFill>
                <a:cs typeface="Times New Roman" pitchFamily="18" charset="0"/>
              </a:rPr>
              <a:t>preklinické a klinické informace </a:t>
            </a:r>
            <a:r>
              <a:rPr lang="cs-CZ" sz="3600" dirty="0" smtClean="0">
                <a:solidFill>
                  <a:schemeClr val="tx1">
                    <a:lumMod val="75000"/>
                  </a:schemeClr>
                </a:solidFill>
                <a:cs typeface="Times New Roman" pitchFamily="18" charset="0"/>
              </a:rPr>
              <a:t>o hodnoceném LP by měly být </a:t>
            </a:r>
            <a:r>
              <a:rPr lang="cs-CZ" sz="3600" b="1" dirty="0" smtClean="0">
                <a:solidFill>
                  <a:schemeClr val="tx1">
                    <a:lumMod val="75000"/>
                  </a:schemeClr>
                </a:solidFill>
                <a:cs typeface="Times New Roman" pitchFamily="18" charset="0"/>
              </a:rPr>
              <a:t>dostatečné pro opodstatnění navrhovaného KH</a:t>
            </a:r>
            <a:r>
              <a:rPr lang="cs-CZ" sz="3600" dirty="0" smtClean="0">
                <a:solidFill>
                  <a:schemeClr val="tx1">
                    <a:lumMod val="75000"/>
                  </a:schemeClr>
                </a:solidFill>
                <a:cs typeface="Times New Roman" pitchFamily="18" charset="0"/>
              </a:rPr>
              <a:t>.</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12" name="Rectangle 2"/>
          <p:cNvSpPr txBox="1">
            <a:spLocks noChangeArrowheads="1"/>
          </p:cNvSpPr>
          <p:nvPr/>
        </p:nvSpPr>
        <p:spPr>
          <a:xfrm>
            <a:off x="521550" y="863715"/>
            <a:ext cx="7740860" cy="585065"/>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ICH E 6 – GCP – 13 zlatých standardů</a:t>
            </a:r>
            <a:endParaRPr lang="cs-CZ" sz="3200" b="1" baseline="30000" dirty="0" smtClean="0">
              <a:solidFill>
                <a:schemeClr val="tx1">
                  <a:lumMod val="75000"/>
                </a:schemeClr>
              </a:solidFill>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4112216018"/>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76544" y="1493785"/>
            <a:ext cx="8505945" cy="5175575"/>
          </a:xfrm>
        </p:spPr>
        <p:txBody>
          <a:bodyPr>
            <a:normAutofit fontScale="85000" lnSpcReduction="20000"/>
          </a:bodyPr>
          <a:lstStyle/>
          <a:p>
            <a:pPr marL="566928" indent="-457200">
              <a:buSzPct val="100000"/>
              <a:buNone/>
            </a:pPr>
            <a:endParaRPr lang="cs-CZ" sz="3100" dirty="0" smtClean="0">
              <a:cs typeface="Times New Roman" pitchFamily="18" charset="0"/>
            </a:endParaRPr>
          </a:p>
          <a:p>
            <a:pPr marL="624078" indent="-514350">
              <a:buSzPct val="100000"/>
              <a:buFont typeface="+mj-lt"/>
              <a:buAutoNum type="arabicParenR" startAt="5"/>
            </a:pPr>
            <a:r>
              <a:rPr lang="cs-CZ" sz="3100" b="1" dirty="0" smtClean="0">
                <a:solidFill>
                  <a:schemeClr val="tx1">
                    <a:lumMod val="75000"/>
                  </a:schemeClr>
                </a:solidFill>
                <a:cs typeface="Times New Roman" pitchFamily="18" charset="0"/>
              </a:rPr>
              <a:t>KH</a:t>
            </a:r>
            <a:r>
              <a:rPr lang="cs-CZ" sz="3100" dirty="0" smtClean="0">
                <a:solidFill>
                  <a:schemeClr val="tx1">
                    <a:lumMod val="75000"/>
                  </a:schemeClr>
                </a:solidFill>
                <a:cs typeface="Times New Roman" pitchFamily="18" charset="0"/>
              </a:rPr>
              <a:t> by mělo být </a:t>
            </a:r>
            <a:r>
              <a:rPr lang="cs-CZ" sz="3100" b="1" dirty="0" smtClean="0">
                <a:solidFill>
                  <a:schemeClr val="tx1">
                    <a:lumMod val="75000"/>
                  </a:schemeClr>
                </a:solidFill>
                <a:cs typeface="Times New Roman" pitchFamily="18" charset="0"/>
              </a:rPr>
              <a:t>vědecky spolehlivé </a:t>
            </a:r>
            <a:r>
              <a:rPr lang="cs-CZ" sz="3100" dirty="0" smtClean="0">
                <a:solidFill>
                  <a:schemeClr val="tx1">
                    <a:lumMod val="75000"/>
                  </a:schemeClr>
                </a:solidFill>
                <a:cs typeface="Times New Roman" pitchFamily="18" charset="0"/>
              </a:rPr>
              <a:t>a popsané formou přesného a podrobného protokolu.</a:t>
            </a:r>
          </a:p>
          <a:p>
            <a:pPr marL="624078" indent="-514350">
              <a:buSzPct val="100000"/>
              <a:buFont typeface="+mj-lt"/>
              <a:buAutoNum type="arabicParenR" startAt="5"/>
            </a:pPr>
            <a:r>
              <a:rPr lang="cs-CZ" sz="3100" b="1" dirty="0" smtClean="0">
                <a:solidFill>
                  <a:schemeClr val="tx1">
                    <a:lumMod val="75000"/>
                  </a:schemeClr>
                </a:solidFill>
                <a:cs typeface="Times New Roman" pitchFamily="18" charset="0"/>
              </a:rPr>
              <a:t>KH</a:t>
            </a:r>
            <a:r>
              <a:rPr lang="cs-CZ" sz="3100" dirty="0" smtClean="0">
                <a:solidFill>
                  <a:schemeClr val="tx1">
                    <a:lumMod val="75000"/>
                  </a:schemeClr>
                </a:solidFill>
                <a:cs typeface="Times New Roman" pitchFamily="18" charset="0"/>
              </a:rPr>
              <a:t> by mělo být </a:t>
            </a:r>
            <a:r>
              <a:rPr lang="cs-CZ" sz="3100" b="1" dirty="0" smtClean="0">
                <a:solidFill>
                  <a:schemeClr val="tx1">
                    <a:lumMod val="75000"/>
                  </a:schemeClr>
                </a:solidFill>
                <a:cs typeface="Times New Roman" pitchFamily="18" charset="0"/>
              </a:rPr>
              <a:t>prováděno v souladu s protokolem</a:t>
            </a:r>
            <a:r>
              <a:rPr lang="cs-CZ" sz="3100" dirty="0" smtClean="0">
                <a:solidFill>
                  <a:schemeClr val="tx1">
                    <a:lumMod val="75000"/>
                  </a:schemeClr>
                </a:solidFill>
                <a:cs typeface="Times New Roman" pitchFamily="18" charset="0"/>
              </a:rPr>
              <a:t>, který byl předložen a </a:t>
            </a:r>
            <a:r>
              <a:rPr lang="cs-CZ" sz="3100" b="1" dirty="0" smtClean="0">
                <a:solidFill>
                  <a:schemeClr val="tx1">
                    <a:lumMod val="75000"/>
                  </a:schemeClr>
                </a:solidFill>
                <a:cs typeface="Times New Roman" pitchFamily="18" charset="0"/>
              </a:rPr>
              <a:t>odsouhlasen nebo doporučen etickou komisí </a:t>
            </a:r>
            <a:r>
              <a:rPr lang="cs-CZ" sz="3100" dirty="0" smtClean="0">
                <a:solidFill>
                  <a:schemeClr val="tx1">
                    <a:lumMod val="75000"/>
                  </a:schemeClr>
                </a:solidFill>
                <a:cs typeface="Times New Roman" pitchFamily="18" charset="0"/>
              </a:rPr>
              <a:t>před zahájením KH.</a:t>
            </a:r>
          </a:p>
          <a:p>
            <a:pPr marL="566928" indent="-457200">
              <a:buSzPct val="100000"/>
              <a:buFont typeface="+mj-lt"/>
              <a:buAutoNum type="arabicParenR" startAt="7"/>
            </a:pPr>
            <a:r>
              <a:rPr lang="cs-CZ" sz="3200" b="1" dirty="0" smtClean="0">
                <a:solidFill>
                  <a:schemeClr val="tx1">
                    <a:lumMod val="75000"/>
                  </a:schemeClr>
                </a:solidFill>
                <a:cs typeface="Times New Roman" pitchFamily="18" charset="0"/>
              </a:rPr>
              <a:t>Za poskytovanou lékařskou péči</a:t>
            </a:r>
            <a:r>
              <a:rPr lang="cs-CZ" sz="3200" dirty="0" smtClean="0">
                <a:solidFill>
                  <a:schemeClr val="tx1">
                    <a:lumMod val="75000"/>
                  </a:schemeClr>
                </a:solidFill>
                <a:cs typeface="Times New Roman" pitchFamily="18" charset="0"/>
              </a:rPr>
              <a:t> a lékařská rozhodnutí týkající se SH by měl být vždy </a:t>
            </a:r>
            <a:r>
              <a:rPr lang="cs-CZ" sz="3200" b="1" dirty="0" smtClean="0">
                <a:solidFill>
                  <a:schemeClr val="tx1">
                    <a:lumMod val="75000"/>
                  </a:schemeClr>
                </a:solidFill>
                <a:cs typeface="Times New Roman" pitchFamily="18" charset="0"/>
              </a:rPr>
              <a:t>odpovědný kvalifikovaný lékař </a:t>
            </a:r>
            <a:r>
              <a:rPr lang="cs-CZ" sz="3200" dirty="0" smtClean="0">
                <a:solidFill>
                  <a:schemeClr val="tx1">
                    <a:lumMod val="75000"/>
                  </a:schemeClr>
                </a:solidFill>
                <a:cs typeface="Times New Roman" pitchFamily="18" charset="0"/>
              </a:rPr>
              <a:t>nebo </a:t>
            </a:r>
            <a:r>
              <a:rPr lang="cs-CZ" sz="3200" b="1" dirty="0" smtClean="0">
                <a:solidFill>
                  <a:schemeClr val="tx1">
                    <a:lumMod val="75000"/>
                  </a:schemeClr>
                </a:solidFill>
                <a:cs typeface="Times New Roman" pitchFamily="18" charset="0"/>
              </a:rPr>
              <a:t>stomatolog</a:t>
            </a:r>
            <a:r>
              <a:rPr lang="cs-CZ" sz="3200" dirty="0" smtClean="0">
                <a:solidFill>
                  <a:schemeClr val="tx1">
                    <a:lumMod val="75000"/>
                  </a:schemeClr>
                </a:solidFill>
                <a:cs typeface="Times New Roman" pitchFamily="18" charset="0"/>
              </a:rPr>
              <a:t>.</a:t>
            </a:r>
          </a:p>
          <a:p>
            <a:pPr marL="566928" indent="-457200">
              <a:buSzPct val="100000"/>
              <a:buFont typeface="+mj-lt"/>
              <a:buAutoNum type="arabicParenR" startAt="7"/>
            </a:pPr>
            <a:r>
              <a:rPr lang="cs-CZ" sz="3200" b="1" dirty="0" smtClean="0">
                <a:solidFill>
                  <a:schemeClr val="tx1">
                    <a:lumMod val="75000"/>
                  </a:schemeClr>
                </a:solidFill>
                <a:cs typeface="Times New Roman" pitchFamily="18" charset="0"/>
              </a:rPr>
              <a:t>Každá osoba podílející se na provádění KH </a:t>
            </a:r>
            <a:r>
              <a:rPr lang="cs-CZ" sz="3200" dirty="0" smtClean="0">
                <a:solidFill>
                  <a:schemeClr val="tx1">
                    <a:lumMod val="75000"/>
                  </a:schemeClr>
                </a:solidFill>
                <a:cs typeface="Times New Roman" pitchFamily="18" charset="0"/>
              </a:rPr>
              <a:t>by měla být </a:t>
            </a:r>
            <a:r>
              <a:rPr lang="cs-CZ" sz="3200" b="1" dirty="0" smtClean="0">
                <a:solidFill>
                  <a:schemeClr val="tx1">
                    <a:lumMod val="75000"/>
                  </a:schemeClr>
                </a:solidFill>
                <a:cs typeface="Times New Roman" pitchFamily="18" charset="0"/>
              </a:rPr>
              <a:t>kvalifikována</a:t>
            </a:r>
            <a:r>
              <a:rPr lang="cs-CZ" sz="3200" dirty="0" smtClean="0">
                <a:solidFill>
                  <a:schemeClr val="tx1">
                    <a:lumMod val="75000"/>
                  </a:schemeClr>
                </a:solidFill>
                <a:cs typeface="Times New Roman" pitchFamily="18" charset="0"/>
              </a:rPr>
              <a:t>   svým vzděláním, </a:t>
            </a:r>
            <a:r>
              <a:rPr lang="cs-CZ" sz="3200" b="1" dirty="0" smtClean="0">
                <a:solidFill>
                  <a:schemeClr val="tx1">
                    <a:lumMod val="75000"/>
                  </a:schemeClr>
                </a:solidFill>
                <a:cs typeface="Times New Roman" pitchFamily="18" charset="0"/>
              </a:rPr>
              <a:t>praxí a zkušenostmi </a:t>
            </a:r>
            <a:r>
              <a:rPr lang="cs-CZ" sz="3200" dirty="0" smtClean="0">
                <a:solidFill>
                  <a:schemeClr val="tx1">
                    <a:lumMod val="75000"/>
                  </a:schemeClr>
                </a:solidFill>
                <a:cs typeface="Times New Roman" pitchFamily="18" charset="0"/>
              </a:rPr>
              <a:t>pro provádění příslušných úkolů.</a:t>
            </a:r>
          </a:p>
          <a:p>
            <a:pPr marL="566928" indent="-457200">
              <a:buSzPct val="100000"/>
              <a:buFont typeface="+mj-lt"/>
              <a:buAutoNum type="arabicParenR" startAt="7"/>
            </a:pPr>
            <a:r>
              <a:rPr lang="cs-CZ" sz="3200" b="1" dirty="0" smtClean="0">
                <a:solidFill>
                  <a:schemeClr val="tx1">
                    <a:lumMod val="75000"/>
                  </a:schemeClr>
                </a:solidFill>
                <a:cs typeface="Times New Roman" pitchFamily="18" charset="0"/>
              </a:rPr>
              <a:t>Od každého SH </a:t>
            </a:r>
            <a:r>
              <a:rPr lang="cs-CZ" sz="3200" dirty="0" smtClean="0">
                <a:solidFill>
                  <a:schemeClr val="tx1">
                    <a:lumMod val="75000"/>
                  </a:schemeClr>
                </a:solidFill>
                <a:cs typeface="Times New Roman" pitchFamily="18" charset="0"/>
              </a:rPr>
              <a:t>by měl být před účastí v KH získán </a:t>
            </a:r>
            <a:r>
              <a:rPr lang="cs-CZ" sz="3200" b="1" dirty="0" smtClean="0">
                <a:solidFill>
                  <a:schemeClr val="tx1">
                    <a:lumMod val="75000"/>
                  </a:schemeClr>
                </a:solidFill>
                <a:cs typeface="Times New Roman" pitchFamily="18" charset="0"/>
              </a:rPr>
              <a:t>dobrovolný IS</a:t>
            </a:r>
            <a:r>
              <a:rPr lang="cs-CZ" sz="3200" dirty="0" smtClean="0">
                <a:solidFill>
                  <a:schemeClr val="tx1">
                    <a:lumMod val="75000"/>
                  </a:schemeClr>
                </a:solidFill>
                <a:cs typeface="Times New Roman" pitchFamily="18" charset="0"/>
              </a:rPr>
              <a:t>.</a:t>
            </a:r>
          </a:p>
          <a:p>
            <a:pPr marL="566928" indent="-457200">
              <a:buSzPct val="100000"/>
              <a:buFont typeface="+mj-lt"/>
              <a:buAutoNum type="arabicParenR" startAt="7"/>
            </a:pPr>
            <a:endParaRPr lang="cs-CZ" sz="3200" dirty="0" smtClean="0">
              <a:solidFill>
                <a:schemeClr val="tx1">
                  <a:lumMod val="75000"/>
                </a:schemeClr>
              </a:solidFill>
              <a:cs typeface="Times New Roman" pitchFamily="18" charset="0"/>
            </a:endParaRPr>
          </a:p>
          <a:p>
            <a:pPr marL="624078" indent="-514350">
              <a:buSzPct val="100000"/>
              <a:buFont typeface="+mj-lt"/>
              <a:buAutoNum type="arabicParenR" startAt="5"/>
            </a:pPr>
            <a:endParaRPr lang="cs-CZ" sz="3100"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12" name="Rectangle 2"/>
          <p:cNvSpPr txBox="1">
            <a:spLocks noChangeArrowheads="1"/>
          </p:cNvSpPr>
          <p:nvPr/>
        </p:nvSpPr>
        <p:spPr>
          <a:xfrm>
            <a:off x="521550" y="953725"/>
            <a:ext cx="7740860"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ICH E 6 – GCP – 13 zlatých standardů</a:t>
            </a:r>
            <a:endParaRPr lang="cs-CZ" sz="3200" b="1" baseline="30000" dirty="0" smtClean="0">
              <a:solidFill>
                <a:schemeClr val="tx1">
                  <a:lumMod val="75000"/>
                </a:schemeClr>
              </a:solidFill>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4112216018"/>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08820"/>
            <a:ext cx="8505945" cy="4770530"/>
          </a:xfrm>
        </p:spPr>
        <p:txBody>
          <a:bodyPr>
            <a:normAutofit fontScale="77500" lnSpcReduction="20000"/>
          </a:bodyPr>
          <a:lstStyle/>
          <a:p>
            <a:pPr marL="624078" indent="-514350">
              <a:buSzPct val="100000"/>
              <a:buFont typeface="+mj-lt"/>
              <a:buAutoNum type="arabicParenR" startAt="10"/>
            </a:pPr>
            <a:r>
              <a:rPr lang="cs-CZ" sz="3400" b="1" dirty="0" smtClean="0">
                <a:solidFill>
                  <a:schemeClr val="tx1">
                    <a:lumMod val="75000"/>
                  </a:schemeClr>
                </a:solidFill>
                <a:cs typeface="Times New Roman" pitchFamily="18" charset="0"/>
              </a:rPr>
              <a:t>Všechny informace </a:t>
            </a:r>
            <a:r>
              <a:rPr lang="cs-CZ" sz="3400" dirty="0" smtClean="0">
                <a:solidFill>
                  <a:schemeClr val="tx1">
                    <a:lumMod val="75000"/>
                  </a:schemeClr>
                </a:solidFill>
                <a:cs typeface="Times New Roman" pitchFamily="18" charset="0"/>
              </a:rPr>
              <a:t>o KH by měly být </a:t>
            </a:r>
            <a:r>
              <a:rPr lang="cs-CZ" sz="3400" b="1" dirty="0" smtClean="0">
                <a:solidFill>
                  <a:schemeClr val="tx1">
                    <a:lumMod val="75000"/>
                  </a:schemeClr>
                </a:solidFill>
                <a:cs typeface="Times New Roman" pitchFamily="18" charset="0"/>
              </a:rPr>
              <a:t>zaznamenávány, zpracovávány a uchovávány</a:t>
            </a:r>
            <a:r>
              <a:rPr lang="cs-CZ" sz="3400" dirty="0" smtClean="0">
                <a:solidFill>
                  <a:schemeClr val="tx1">
                    <a:lumMod val="75000"/>
                  </a:schemeClr>
                </a:solidFill>
                <a:cs typeface="Times New Roman" pitchFamily="18" charset="0"/>
              </a:rPr>
              <a:t> tak, aby bylo </a:t>
            </a:r>
            <a:r>
              <a:rPr lang="cs-CZ" sz="3400" u="sng" dirty="0" smtClean="0">
                <a:solidFill>
                  <a:schemeClr val="tx1">
                    <a:lumMod val="75000"/>
                  </a:schemeClr>
                </a:solidFill>
                <a:cs typeface="Times New Roman" pitchFamily="18" charset="0"/>
              </a:rPr>
              <a:t>umožněno jejich přesné vykazování, hodnocení a ověřování.</a:t>
            </a:r>
          </a:p>
          <a:p>
            <a:pPr marL="624078" indent="-514350">
              <a:buSzPct val="100000"/>
              <a:buFont typeface="+mj-lt"/>
              <a:buAutoNum type="arabicParenR" startAt="10"/>
            </a:pPr>
            <a:r>
              <a:rPr lang="cs-CZ" sz="3400" b="1" dirty="0" smtClean="0">
                <a:solidFill>
                  <a:schemeClr val="tx1">
                    <a:lumMod val="75000"/>
                  </a:schemeClr>
                </a:solidFill>
                <a:cs typeface="Times New Roman" pitchFamily="18" charset="0"/>
              </a:rPr>
              <a:t>Důvěrnost záznamů</a:t>
            </a:r>
            <a:r>
              <a:rPr lang="cs-CZ" sz="3400" dirty="0" smtClean="0">
                <a:solidFill>
                  <a:schemeClr val="tx1">
                    <a:lumMod val="75000"/>
                  </a:schemeClr>
                </a:solidFill>
                <a:cs typeface="Times New Roman" pitchFamily="18" charset="0"/>
              </a:rPr>
              <a:t>, které by mohly identifikovat SH, by měla být </a:t>
            </a:r>
            <a:r>
              <a:rPr lang="cs-CZ" sz="3400" b="1" dirty="0" smtClean="0">
                <a:solidFill>
                  <a:schemeClr val="tx1">
                    <a:lumMod val="75000"/>
                  </a:schemeClr>
                </a:solidFill>
                <a:cs typeface="Times New Roman" pitchFamily="18" charset="0"/>
              </a:rPr>
              <a:t>chráněna</a:t>
            </a:r>
            <a:r>
              <a:rPr lang="cs-CZ" sz="3400" dirty="0" smtClean="0">
                <a:solidFill>
                  <a:schemeClr val="tx1">
                    <a:lumMod val="75000"/>
                  </a:schemeClr>
                </a:solidFill>
                <a:cs typeface="Times New Roman" pitchFamily="18" charset="0"/>
              </a:rPr>
              <a:t>, při respektování soukromí a zásad důvěrnosti ve shodě s právními předpisy.</a:t>
            </a:r>
          </a:p>
          <a:p>
            <a:pPr marL="624078" indent="-514350">
              <a:buSzPct val="100000"/>
              <a:buFont typeface="+mj-lt"/>
              <a:buAutoNum type="arabicParenR" startAt="10"/>
            </a:pPr>
            <a:r>
              <a:rPr lang="cs-CZ" sz="3400" b="1" dirty="0" smtClean="0">
                <a:solidFill>
                  <a:schemeClr val="tx1">
                    <a:lumMod val="75000"/>
                  </a:schemeClr>
                </a:solidFill>
                <a:cs typeface="Times New Roman" pitchFamily="18" charset="0"/>
              </a:rPr>
              <a:t>Výroba, manipulace a skladování hodnocených LP </a:t>
            </a:r>
            <a:r>
              <a:rPr lang="cs-CZ" sz="3400" dirty="0" smtClean="0">
                <a:solidFill>
                  <a:schemeClr val="tx1">
                    <a:lumMod val="75000"/>
                  </a:schemeClr>
                </a:solidFill>
                <a:cs typeface="Times New Roman" pitchFamily="18" charset="0"/>
              </a:rPr>
              <a:t>by měly být v souladu s příslušnými směrnicemi správné výrobní praxe (</a:t>
            </a:r>
            <a:r>
              <a:rPr lang="cs-CZ" sz="3400" b="1" dirty="0" smtClean="0">
                <a:solidFill>
                  <a:schemeClr val="tx1">
                    <a:lumMod val="75000"/>
                  </a:schemeClr>
                </a:solidFill>
                <a:cs typeface="Times New Roman" pitchFamily="18" charset="0"/>
              </a:rPr>
              <a:t>GMP</a:t>
            </a:r>
            <a:r>
              <a:rPr lang="cs-CZ" sz="3400" dirty="0" smtClean="0">
                <a:solidFill>
                  <a:schemeClr val="tx1">
                    <a:lumMod val="75000"/>
                  </a:schemeClr>
                </a:solidFill>
                <a:cs typeface="Times New Roman" pitchFamily="18" charset="0"/>
              </a:rPr>
              <a:t>). </a:t>
            </a:r>
            <a:r>
              <a:rPr lang="cs-CZ" sz="3400" b="1" dirty="0" smtClean="0">
                <a:solidFill>
                  <a:schemeClr val="tx1">
                    <a:lumMod val="75000"/>
                  </a:schemeClr>
                </a:solidFill>
                <a:cs typeface="Times New Roman" pitchFamily="18" charset="0"/>
              </a:rPr>
              <a:t>Použití hodnocených LP </a:t>
            </a:r>
            <a:r>
              <a:rPr lang="cs-CZ" sz="3400" dirty="0" smtClean="0">
                <a:solidFill>
                  <a:schemeClr val="tx1">
                    <a:lumMod val="75000"/>
                  </a:schemeClr>
                </a:solidFill>
                <a:cs typeface="Times New Roman" pitchFamily="18" charset="0"/>
              </a:rPr>
              <a:t>by mělo být </a:t>
            </a:r>
            <a:r>
              <a:rPr lang="cs-CZ" sz="3400" b="1" dirty="0" smtClean="0">
                <a:solidFill>
                  <a:schemeClr val="tx1">
                    <a:lumMod val="75000"/>
                  </a:schemeClr>
                </a:solidFill>
                <a:cs typeface="Times New Roman" pitchFamily="18" charset="0"/>
              </a:rPr>
              <a:t>v souladu </a:t>
            </a:r>
            <a:r>
              <a:rPr lang="cs-CZ" sz="3400" dirty="0" smtClean="0">
                <a:solidFill>
                  <a:schemeClr val="tx1">
                    <a:lumMod val="75000"/>
                  </a:schemeClr>
                </a:solidFill>
                <a:cs typeface="Times New Roman" pitchFamily="18" charset="0"/>
              </a:rPr>
              <a:t>se schváleným </a:t>
            </a:r>
            <a:r>
              <a:rPr lang="cs-CZ" sz="3400" b="1" dirty="0" smtClean="0">
                <a:solidFill>
                  <a:schemeClr val="tx1">
                    <a:lumMod val="75000"/>
                  </a:schemeClr>
                </a:solidFill>
                <a:cs typeface="Times New Roman" pitchFamily="18" charset="0"/>
              </a:rPr>
              <a:t>protokolem</a:t>
            </a:r>
            <a:r>
              <a:rPr lang="cs-CZ" sz="3400" dirty="0" smtClean="0">
                <a:solidFill>
                  <a:schemeClr val="tx1">
                    <a:lumMod val="75000"/>
                  </a:schemeClr>
                </a:solidFill>
                <a:cs typeface="Times New Roman" pitchFamily="18" charset="0"/>
              </a:rPr>
              <a:t>.</a:t>
            </a:r>
          </a:p>
          <a:p>
            <a:pPr marL="624078" indent="-514350">
              <a:buSzPct val="100000"/>
              <a:buFont typeface="+mj-lt"/>
              <a:buAutoNum type="arabicParenR" startAt="10"/>
            </a:pPr>
            <a:r>
              <a:rPr lang="cs-CZ" sz="3400" dirty="0" smtClean="0">
                <a:solidFill>
                  <a:schemeClr val="tx1">
                    <a:lumMod val="75000"/>
                  </a:schemeClr>
                </a:solidFill>
                <a:cs typeface="Times New Roman" pitchFamily="18" charset="0"/>
              </a:rPr>
              <a:t>Měly by být zavedeny </a:t>
            </a:r>
            <a:r>
              <a:rPr lang="cs-CZ" sz="3400" b="1" dirty="0" smtClean="0">
                <a:solidFill>
                  <a:schemeClr val="tx1">
                    <a:lumMod val="75000"/>
                  </a:schemeClr>
                </a:solidFill>
                <a:cs typeface="Times New Roman" pitchFamily="18" charset="0"/>
              </a:rPr>
              <a:t>postupy jištění jakosti </a:t>
            </a:r>
            <a:r>
              <a:rPr lang="cs-CZ" sz="3400" dirty="0" smtClean="0">
                <a:solidFill>
                  <a:schemeClr val="tx1">
                    <a:lumMod val="75000"/>
                  </a:schemeClr>
                </a:solidFill>
                <a:cs typeface="Times New Roman" pitchFamily="18" charset="0"/>
              </a:rPr>
              <a:t>ve vztahu   ke všem aspektům K</a:t>
            </a:r>
            <a:r>
              <a:rPr lang="cs-CZ" sz="3100" dirty="0" smtClean="0">
                <a:solidFill>
                  <a:schemeClr val="tx1">
                    <a:lumMod val="75000"/>
                  </a:schemeClr>
                </a:solidFill>
                <a:cs typeface="Times New Roman" pitchFamily="18" charset="0"/>
              </a:rPr>
              <a:t>H.</a:t>
            </a:r>
            <a:endParaRPr lang="cs-CZ" sz="3100"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476545" y="863715"/>
            <a:ext cx="7740860"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ICH E 6 – GCP – 13 zlatých standardů</a:t>
            </a:r>
            <a:endParaRPr lang="cs-CZ" sz="3200" b="1" baseline="30000" dirty="0" smtClean="0">
              <a:solidFill>
                <a:schemeClr val="tx1">
                  <a:lumMod val="75000"/>
                </a:schemeClr>
              </a:solidFill>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735728344"/>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4294967295"/>
          </p:nvPr>
        </p:nvSpPr>
        <p:spPr>
          <a:xfrm>
            <a:off x="377954" y="552920"/>
            <a:ext cx="8497888" cy="6116440"/>
          </a:xfrm>
          <a:extLst>
            <a:ext uri="{91240B29-F687-4F45-9708-019B960494DF}">
              <a14:hiddenLine xmlns:a14="http://schemas.microsoft.com/office/drawing/2010/main" w="12700" cmpd="sng">
                <a:solidFill>
                  <a:srgbClr val="000000"/>
                </a:solidFill>
                <a:miter lim="800000"/>
                <a:headEnd/>
                <a:tailEnd/>
              </a14:hiddenLine>
            </a:ext>
          </a:extLst>
        </p:spPr>
        <p:txBody>
          <a:bodyPr>
            <a:normAutofit fontScale="25000" lnSpcReduction="20000"/>
          </a:bodyPr>
          <a:lstStyle/>
          <a:p>
            <a:pPr algn="ctr">
              <a:buClr>
                <a:srgbClr val="880404"/>
              </a:buClr>
              <a:buNone/>
            </a:pPr>
            <a:endParaRPr lang="cs-CZ" sz="3000" b="1" i="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buClr>
                <a:srgbClr val="880404"/>
              </a:buClr>
              <a:buNone/>
            </a:pPr>
            <a:r>
              <a:rPr lang="cs-CZ" sz="8000" b="1" dirty="0">
                <a:solidFill>
                  <a:schemeClr val="tx1">
                    <a:lumMod val="75000"/>
                  </a:schemeClr>
                </a:solidFill>
              </a:rPr>
              <a:t>KH – důležitá  součást  životního  cyklu  LP</a:t>
            </a:r>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spcBef>
                <a:spcPts val="0"/>
              </a:spcBef>
              <a:buFont typeface="Wingdings" pitchFamily="2" charset="2"/>
              <a:buChar char="ü"/>
            </a:pPr>
            <a:r>
              <a:rPr lang="cs-CZ" sz="10400" b="1" dirty="0">
                <a:solidFill>
                  <a:schemeClr val="tx1">
                    <a:lumMod val="75000"/>
                  </a:schemeClr>
                </a:solidFill>
              </a:rPr>
              <a:t>Získání objektivních dat</a:t>
            </a:r>
          </a:p>
          <a:p>
            <a:pPr algn="ctr">
              <a:spcBef>
                <a:spcPts val="0"/>
              </a:spcBef>
              <a:buFont typeface="Wingdings" pitchFamily="2" charset="2"/>
              <a:buChar char="ü"/>
            </a:pPr>
            <a:r>
              <a:rPr lang="cs-CZ" sz="10400" b="1" dirty="0">
                <a:solidFill>
                  <a:schemeClr val="tx1">
                    <a:lumMod val="75000"/>
                  </a:schemeClr>
                </a:solidFill>
              </a:rPr>
              <a:t>Testování za srovnatelných podmínek</a:t>
            </a:r>
          </a:p>
          <a:p>
            <a:pPr algn="ctr">
              <a:spcBef>
                <a:spcPts val="0"/>
              </a:spcBef>
              <a:buFont typeface="Wingdings" pitchFamily="2" charset="2"/>
              <a:buChar char="ü"/>
            </a:pPr>
            <a:r>
              <a:rPr lang="cs-CZ" sz="10400" b="1" dirty="0">
                <a:solidFill>
                  <a:schemeClr val="tx1">
                    <a:lumMod val="75000"/>
                  </a:schemeClr>
                </a:solidFill>
              </a:rPr>
              <a:t>Kvalita léčivého </a:t>
            </a:r>
            <a:r>
              <a:rPr lang="cs-CZ" sz="10400" b="1" dirty="0" smtClean="0">
                <a:solidFill>
                  <a:schemeClr val="tx1">
                    <a:lumMod val="75000"/>
                  </a:schemeClr>
                </a:solidFill>
              </a:rPr>
              <a:t>přípravku </a:t>
            </a:r>
          </a:p>
          <a:p>
            <a:pPr algn="ctr">
              <a:spcBef>
                <a:spcPts val="0"/>
              </a:spcBef>
              <a:buFont typeface="Wingdings" pitchFamily="2" charset="2"/>
              <a:buChar char="ü"/>
            </a:pPr>
            <a:r>
              <a:rPr lang="cs-CZ" sz="10400" b="1" dirty="0" smtClean="0">
                <a:solidFill>
                  <a:schemeClr val="tx1">
                    <a:lumMod val="75000"/>
                  </a:schemeClr>
                </a:solidFill>
              </a:rPr>
              <a:t>Vyvážený </a:t>
            </a:r>
            <a:r>
              <a:rPr lang="cs-CZ" sz="10400" b="1" dirty="0">
                <a:solidFill>
                  <a:schemeClr val="tx1">
                    <a:lumMod val="75000"/>
                  </a:schemeClr>
                </a:solidFill>
              </a:rPr>
              <a:t>poměr risk/benefit</a:t>
            </a:r>
          </a:p>
          <a:p>
            <a:pPr algn="ctr">
              <a:spcBef>
                <a:spcPts val="0"/>
              </a:spcBef>
              <a:buFont typeface="Wingdings" pitchFamily="2" charset="2"/>
              <a:buChar char="ü"/>
            </a:pPr>
            <a:r>
              <a:rPr lang="cs-CZ" sz="10400" b="1" dirty="0">
                <a:solidFill>
                  <a:schemeClr val="tx1">
                    <a:lumMod val="75000"/>
                  </a:schemeClr>
                </a:solidFill>
              </a:rPr>
              <a:t>Zajištění bezpečnosti </a:t>
            </a:r>
            <a:r>
              <a:rPr lang="cs-CZ" sz="10400" b="1" dirty="0" smtClean="0">
                <a:solidFill>
                  <a:schemeClr val="tx1">
                    <a:lumMod val="75000"/>
                  </a:schemeClr>
                </a:solidFill>
              </a:rPr>
              <a:t>SH a jejich práv</a:t>
            </a:r>
            <a:endParaRPr lang="cs-CZ" sz="10400" b="1" dirty="0">
              <a:solidFill>
                <a:schemeClr val="tx1">
                  <a:lumMod val="75000"/>
                </a:schemeClr>
              </a:solidFill>
            </a:endParaRPr>
          </a:p>
          <a:p>
            <a:pPr algn="ctr">
              <a:spcBef>
                <a:spcPts val="0"/>
              </a:spcBef>
              <a:buFont typeface="Wingdings" pitchFamily="2" charset="2"/>
              <a:buChar char="ü"/>
            </a:pPr>
            <a:r>
              <a:rPr lang="cs-CZ" sz="10400" b="1" dirty="0" smtClean="0">
                <a:solidFill>
                  <a:schemeClr val="tx1">
                    <a:lumMod val="75000"/>
                  </a:schemeClr>
                </a:solidFill>
              </a:rPr>
              <a:t>Dodržování </a:t>
            </a:r>
            <a:r>
              <a:rPr lang="cs-CZ" sz="10400" b="1" dirty="0">
                <a:solidFill>
                  <a:schemeClr val="tx1">
                    <a:lumMod val="75000"/>
                  </a:schemeClr>
                </a:solidFill>
              </a:rPr>
              <a:t>právních předpisů a GCP</a:t>
            </a:r>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None/>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lgn="ctr">
              <a:buClr>
                <a:srgbClr val="880404"/>
              </a:buClr>
              <a:buNone/>
            </a:pPr>
            <a:r>
              <a:rPr lang="cs-CZ" sz="3000" dirty="0" smtClean="0">
                <a:latin typeface="Times New Roman" pitchFamily="18" charset="0"/>
              </a:rPr>
              <a:t> </a:t>
            </a:r>
            <a:endParaRPr lang="cs-CZ" sz="3400" b="1" dirty="0" smtClean="0">
              <a:solidFill>
                <a:schemeClr val="tx1">
                  <a:lumMod val="75000"/>
                </a:schemeClr>
              </a:solidFill>
            </a:endParaRPr>
          </a:p>
        </p:txBody>
      </p:sp>
      <p:sp>
        <p:nvSpPr>
          <p:cNvPr id="7172" name="Rectangle 4"/>
          <p:cNvSpPr>
            <a:spLocks noChangeArrowheads="1"/>
          </p:cNvSpPr>
          <p:nvPr/>
        </p:nvSpPr>
        <p:spPr bwMode="auto">
          <a:xfrm>
            <a:off x="468313" y="1683849"/>
            <a:ext cx="1439862" cy="576263"/>
          </a:xfrm>
          <a:prstGeom prst="rect">
            <a:avLst/>
          </a:prstGeom>
          <a:solidFill>
            <a:schemeClr val="accent5"/>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sz="1800" b="1" dirty="0"/>
              <a:t>Výzkum</a:t>
            </a:r>
          </a:p>
        </p:txBody>
      </p:sp>
      <p:sp>
        <p:nvSpPr>
          <p:cNvPr id="7173" name="Rectangle 5"/>
          <p:cNvSpPr>
            <a:spLocks noChangeArrowheads="1"/>
          </p:cNvSpPr>
          <p:nvPr/>
        </p:nvSpPr>
        <p:spPr bwMode="auto">
          <a:xfrm>
            <a:off x="2736056" y="1702410"/>
            <a:ext cx="3097213" cy="576263"/>
          </a:xfrm>
          <a:prstGeom prst="rect">
            <a:avLst/>
          </a:prstGeom>
          <a:solidFill>
            <a:schemeClr val="accent5"/>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dirty="0"/>
              <a:t>Vývoj LP</a:t>
            </a:r>
          </a:p>
        </p:txBody>
      </p:sp>
      <p:sp>
        <p:nvSpPr>
          <p:cNvPr id="7174" name="Rectangle 6"/>
          <p:cNvSpPr>
            <a:spLocks noChangeArrowheads="1"/>
          </p:cNvSpPr>
          <p:nvPr/>
        </p:nvSpPr>
        <p:spPr bwMode="auto">
          <a:xfrm>
            <a:off x="6443663" y="1709492"/>
            <a:ext cx="2449512" cy="576263"/>
          </a:xfrm>
          <a:prstGeom prst="rect">
            <a:avLst/>
          </a:prstGeom>
          <a:solidFill>
            <a:schemeClr val="accent5"/>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dirty="0"/>
              <a:t>Uvedení LP na trh</a:t>
            </a:r>
          </a:p>
        </p:txBody>
      </p:sp>
      <p:sp>
        <p:nvSpPr>
          <p:cNvPr id="7175" name="Rectangle 7"/>
          <p:cNvSpPr>
            <a:spLocks noChangeArrowheads="1"/>
          </p:cNvSpPr>
          <p:nvPr/>
        </p:nvSpPr>
        <p:spPr bwMode="auto">
          <a:xfrm>
            <a:off x="1774928" y="2646117"/>
            <a:ext cx="2520950" cy="720725"/>
          </a:xfrm>
          <a:prstGeom prst="rect">
            <a:avLst/>
          </a:prstGeom>
          <a:solidFill>
            <a:schemeClr val="tx1">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a:t>Preklinické </a:t>
            </a:r>
          </a:p>
          <a:p>
            <a:r>
              <a:rPr lang="cs-CZ" b="1"/>
              <a:t>hodnocení</a:t>
            </a:r>
          </a:p>
        </p:txBody>
      </p:sp>
      <p:sp>
        <p:nvSpPr>
          <p:cNvPr id="63496" name="Rectangle 8"/>
          <p:cNvSpPr>
            <a:spLocks noChangeArrowheads="1"/>
          </p:cNvSpPr>
          <p:nvPr/>
        </p:nvSpPr>
        <p:spPr bwMode="auto">
          <a:xfrm>
            <a:off x="4680085" y="2646117"/>
            <a:ext cx="3024187" cy="720725"/>
          </a:xfrm>
          <a:prstGeom prst="rect">
            <a:avLst/>
          </a:prstGeom>
          <a:solidFill>
            <a:schemeClr val="tx1">
              <a:lumMod val="40000"/>
              <a:lumOff val="60000"/>
            </a:schemeClr>
          </a:solidFill>
          <a:ln w="19050">
            <a:solidFill>
              <a:schemeClr val="tx1">
                <a:lumMod val="50000"/>
              </a:schemeClr>
            </a:solidFill>
            <a:miter lim="800000"/>
            <a:headEnd/>
            <a:tailEnd/>
          </a:ln>
          <a:effectLst/>
        </p:spPr>
        <p:txBody>
          <a:bodyPr wrap="none" anchor="ctr"/>
          <a:lstStyle/>
          <a:p>
            <a:pPr>
              <a:defRPr/>
            </a:pPr>
            <a:r>
              <a:rPr lang="cs-CZ" b="1" dirty="0">
                <a:solidFill>
                  <a:schemeClr val="tx1">
                    <a:lumMod val="75000"/>
                  </a:schemeClr>
                </a:solidFill>
              </a:rPr>
              <a:t>Klinická hodnocení</a:t>
            </a:r>
          </a:p>
          <a:p>
            <a:pPr>
              <a:defRPr/>
            </a:pPr>
            <a:r>
              <a:rPr lang="cs-CZ" b="1" dirty="0">
                <a:solidFill>
                  <a:schemeClr val="tx1">
                    <a:lumMod val="75000"/>
                  </a:schemeClr>
                </a:solidFill>
              </a:rPr>
              <a:t>(fáze I, II, III)</a:t>
            </a:r>
          </a:p>
        </p:txBody>
      </p:sp>
      <p:sp>
        <p:nvSpPr>
          <p:cNvPr id="7177" name="Rectangle 9"/>
          <p:cNvSpPr>
            <a:spLocks noChangeArrowheads="1"/>
          </p:cNvSpPr>
          <p:nvPr/>
        </p:nvSpPr>
        <p:spPr bwMode="auto">
          <a:xfrm>
            <a:off x="211870" y="3700706"/>
            <a:ext cx="2520950" cy="719138"/>
          </a:xfrm>
          <a:prstGeom prst="rect">
            <a:avLst/>
          </a:prstGeom>
          <a:solidFill>
            <a:schemeClr val="tx1">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a:t>Plán preklinického </a:t>
            </a:r>
          </a:p>
          <a:p>
            <a:r>
              <a:rPr lang="cs-CZ" b="1"/>
              <a:t>testování</a:t>
            </a:r>
          </a:p>
        </p:txBody>
      </p:sp>
      <p:sp>
        <p:nvSpPr>
          <p:cNvPr id="63498" name="Rectangle 10"/>
          <p:cNvSpPr>
            <a:spLocks noChangeArrowheads="1"/>
          </p:cNvSpPr>
          <p:nvPr/>
        </p:nvSpPr>
        <p:spPr bwMode="auto">
          <a:xfrm>
            <a:off x="3240088" y="3560029"/>
            <a:ext cx="3168650" cy="719138"/>
          </a:xfrm>
          <a:prstGeom prst="rect">
            <a:avLst/>
          </a:prstGeom>
          <a:solidFill>
            <a:schemeClr val="tx1">
              <a:lumMod val="40000"/>
              <a:lumOff val="60000"/>
            </a:schemeClr>
          </a:solidFill>
          <a:ln w="19050">
            <a:solidFill>
              <a:schemeClr val="tx1">
                <a:lumMod val="50000"/>
              </a:schemeClr>
            </a:solidFill>
            <a:miter lim="800000"/>
            <a:headEnd/>
            <a:tailEnd/>
          </a:ln>
          <a:effectLst/>
        </p:spPr>
        <p:txBody>
          <a:bodyPr wrap="none" anchor="ctr"/>
          <a:lstStyle/>
          <a:p>
            <a:pPr>
              <a:defRPr/>
            </a:pPr>
            <a:r>
              <a:rPr lang="cs-CZ" b="1" dirty="0">
                <a:solidFill>
                  <a:schemeClr val="tx1">
                    <a:lumMod val="75000"/>
                  </a:schemeClr>
                </a:solidFill>
              </a:rPr>
              <a:t>Žádost o povolení/</a:t>
            </a:r>
          </a:p>
          <a:p>
            <a:pPr>
              <a:defRPr/>
            </a:pPr>
            <a:r>
              <a:rPr lang="cs-CZ" b="1" dirty="0">
                <a:solidFill>
                  <a:schemeClr val="tx1">
                    <a:lumMod val="75000"/>
                  </a:schemeClr>
                </a:solidFill>
              </a:rPr>
              <a:t>ohlášení KH</a:t>
            </a:r>
          </a:p>
        </p:txBody>
      </p:sp>
      <p:sp>
        <p:nvSpPr>
          <p:cNvPr id="63499" name="Rectangle 11"/>
          <p:cNvSpPr>
            <a:spLocks noChangeArrowheads="1"/>
          </p:cNvSpPr>
          <p:nvPr/>
        </p:nvSpPr>
        <p:spPr bwMode="auto">
          <a:xfrm>
            <a:off x="6659563" y="3700706"/>
            <a:ext cx="2233612" cy="719138"/>
          </a:xfrm>
          <a:prstGeom prst="rect">
            <a:avLst/>
          </a:prstGeom>
          <a:solidFill>
            <a:schemeClr val="tx1">
              <a:lumMod val="40000"/>
              <a:lumOff val="60000"/>
            </a:schemeClr>
          </a:solidFill>
          <a:ln w="19050">
            <a:solidFill>
              <a:schemeClr val="tx1">
                <a:lumMod val="50000"/>
              </a:schemeClr>
            </a:solidFill>
            <a:miter lim="800000"/>
            <a:headEnd/>
            <a:tailEnd/>
          </a:ln>
          <a:effectLst/>
        </p:spPr>
        <p:txBody>
          <a:bodyPr wrap="none" anchor="ctr"/>
          <a:lstStyle/>
          <a:p>
            <a:pPr>
              <a:defRPr/>
            </a:pPr>
            <a:r>
              <a:rPr lang="cs-CZ" b="1" dirty="0">
                <a:solidFill>
                  <a:schemeClr val="tx1">
                    <a:lumMod val="75000"/>
                  </a:schemeClr>
                </a:solidFill>
              </a:rPr>
              <a:t>Klinické hodnocení </a:t>
            </a:r>
          </a:p>
          <a:p>
            <a:pPr>
              <a:defRPr/>
            </a:pPr>
            <a:r>
              <a:rPr lang="cs-CZ" b="1" dirty="0">
                <a:solidFill>
                  <a:schemeClr val="tx1">
                    <a:lumMod val="75000"/>
                  </a:schemeClr>
                </a:solidFill>
              </a:rPr>
              <a:t>(fáze IV)</a:t>
            </a:r>
          </a:p>
        </p:txBody>
      </p:sp>
      <p:sp>
        <p:nvSpPr>
          <p:cNvPr id="7180" name="Line 12"/>
          <p:cNvSpPr>
            <a:spLocks noChangeShapeType="1"/>
          </p:cNvSpPr>
          <p:nvPr/>
        </p:nvSpPr>
        <p:spPr bwMode="auto">
          <a:xfrm>
            <a:off x="1872456" y="1997624"/>
            <a:ext cx="863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1" name="Line 13"/>
          <p:cNvSpPr>
            <a:spLocks noChangeShapeType="1"/>
          </p:cNvSpPr>
          <p:nvPr/>
        </p:nvSpPr>
        <p:spPr bwMode="auto">
          <a:xfrm>
            <a:off x="5867400" y="1997624"/>
            <a:ext cx="576263"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2" name="Line 14"/>
          <p:cNvSpPr>
            <a:spLocks noChangeShapeType="1"/>
          </p:cNvSpPr>
          <p:nvPr/>
        </p:nvSpPr>
        <p:spPr bwMode="auto">
          <a:xfrm flipH="1">
            <a:off x="4032250" y="2285755"/>
            <a:ext cx="504825" cy="3603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3" name="Line 15"/>
          <p:cNvSpPr>
            <a:spLocks noChangeShapeType="1"/>
          </p:cNvSpPr>
          <p:nvPr/>
        </p:nvSpPr>
        <p:spPr bwMode="auto">
          <a:xfrm flipH="1">
            <a:off x="2736851" y="3592756"/>
            <a:ext cx="503237" cy="215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4" name="Line 16"/>
          <p:cNvSpPr>
            <a:spLocks noChangeShapeType="1"/>
          </p:cNvSpPr>
          <p:nvPr/>
        </p:nvSpPr>
        <p:spPr bwMode="auto">
          <a:xfrm>
            <a:off x="4537075" y="2286732"/>
            <a:ext cx="0" cy="1296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5" name="Line 17"/>
          <p:cNvSpPr>
            <a:spLocks noChangeShapeType="1"/>
          </p:cNvSpPr>
          <p:nvPr/>
        </p:nvSpPr>
        <p:spPr bwMode="auto">
          <a:xfrm>
            <a:off x="4500563" y="2285755"/>
            <a:ext cx="647700" cy="3603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7186" name="Line 18"/>
          <p:cNvSpPr>
            <a:spLocks noChangeShapeType="1"/>
          </p:cNvSpPr>
          <p:nvPr/>
        </p:nvSpPr>
        <p:spPr bwMode="auto">
          <a:xfrm>
            <a:off x="8172450" y="2386134"/>
            <a:ext cx="0" cy="1296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cxnSp>
        <p:nvCxnSpPr>
          <p:cNvPr id="20" name="Straight Arrow Connector 19"/>
          <p:cNvCxnSpPr/>
          <p:nvPr/>
        </p:nvCxnSpPr>
        <p:spPr>
          <a:xfrm flipV="1">
            <a:off x="6228556" y="1448781"/>
            <a:ext cx="0" cy="5417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5352437" y="908720"/>
            <a:ext cx="1679485" cy="54006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75000"/>
                  </a:schemeClr>
                </a:solidFill>
              </a:rPr>
              <a:t>REGISTRACE</a:t>
            </a:r>
            <a:endParaRPr lang="cs-CZ" dirty="0">
              <a:solidFill>
                <a:schemeClr val="tx1">
                  <a:lumMod val="75000"/>
                </a:schemeClr>
              </a:solidFill>
            </a:endParaRPr>
          </a:p>
        </p:txBody>
      </p:sp>
      <p:sp>
        <p:nvSpPr>
          <p:cNvPr id="22" name="Title 1"/>
          <p:cNvSpPr txBox="1">
            <a:spLocks/>
          </p:cNvSpPr>
          <p:nvPr/>
        </p:nvSpPr>
        <p:spPr>
          <a:xfrm>
            <a:off x="2024952" y="188640"/>
            <a:ext cx="6714275" cy="585065"/>
          </a:xfrm>
          <a:prstGeom prst="rect">
            <a:avLst/>
          </a:prstGeom>
          <a:solidFill>
            <a:srgbClr val="FFC000"/>
          </a:solidFill>
          <a:ln w="19050">
            <a:solidFill>
              <a:schemeClr val="tx1">
                <a:lumMod val="75000"/>
              </a:schemeClr>
            </a:solidFill>
          </a:ln>
        </p:spPr>
        <p:txBody>
          <a:bodyPr>
            <a:norm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rPr>
              <a:t>Proč regulace klinických hodnocení ? </a:t>
            </a:r>
            <a:endParaRPr lang="cs-CZ" b="0" i="1" dirty="0">
              <a:solidFill>
                <a:schemeClr val="tx1">
                  <a:lumMod val="75000"/>
                </a:schemeClr>
              </a:solidFill>
            </a:endParaRPr>
          </a:p>
        </p:txBody>
      </p:sp>
    </p:spTree>
    <p:extLst>
      <p:ext uri="{BB962C8B-B14F-4D97-AF65-F5344CB8AC3E}">
        <p14:creationId xmlns:p14="http://schemas.microsoft.com/office/powerpoint/2010/main" val="1703225785"/>
      </p:ext>
    </p:extLst>
  </p:cSld>
  <p:clrMapOvr>
    <a:masterClrMapping/>
  </p:clrMapOvr>
  <p:transition>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6705" y="1021232"/>
            <a:ext cx="6647275" cy="3915435"/>
          </a:xfrm>
        </p:spPr>
        <p:txBody>
          <a:bodyPr>
            <a:normAutofit fontScale="90000"/>
          </a:bodyPr>
          <a:lstStyle/>
          <a:p>
            <a:pPr algn="r"/>
            <a:r>
              <a:rPr lang="cs-CZ" sz="4900" dirty="0" smtClean="0"/>
              <a:t>Studie</a:t>
            </a:r>
            <a:r>
              <a:rPr lang="cs-CZ" dirty="0" smtClean="0"/>
              <a:t> </a:t>
            </a:r>
            <a:br>
              <a:rPr lang="cs-CZ" dirty="0" smtClean="0"/>
            </a:br>
            <a:r>
              <a:rPr lang="cs-CZ" dirty="0" smtClean="0"/>
              <a:t>Intervenční a neintervenční</a:t>
            </a:r>
            <a:br>
              <a:rPr lang="cs-CZ" dirty="0" smtClean="0"/>
            </a:br>
            <a:r>
              <a:rPr lang="cs-CZ" dirty="0" smtClean="0"/>
              <a:t>KLINICKÁ HODNOCENÍ – FÁZE</a:t>
            </a:r>
            <a:br>
              <a:rPr lang="cs-CZ" dirty="0" smtClean="0"/>
            </a:br>
            <a:r>
              <a:rPr lang="cs-CZ" dirty="0" smtClean="0"/>
              <a:t>ZÁKLADNÍ TERMINOLOGIE</a:t>
            </a:r>
            <a:br>
              <a:rPr lang="cs-CZ" dirty="0" smtClean="0"/>
            </a:br>
            <a:r>
              <a:rPr lang="cs-CZ" dirty="0"/>
              <a:t/>
            </a:r>
            <a:br>
              <a:rPr lang="cs-CZ" dirty="0"/>
            </a:br>
            <a:r>
              <a:rPr lang="cs-CZ" dirty="0" smtClean="0"/>
              <a:t/>
            </a:r>
            <a:br>
              <a:rPr lang="cs-CZ" dirty="0" smtClean="0"/>
            </a:br>
            <a:r>
              <a:rPr lang="cs-CZ" sz="2400" b="0" dirty="0" smtClean="0"/>
              <a:t>MUDr. Alice Němcová</a:t>
            </a:r>
            <a:r>
              <a:rPr lang="cs-CZ" sz="2400" b="0" dirty="0"/>
              <a:t/>
            </a:r>
            <a:br>
              <a:rPr lang="cs-CZ" sz="2400" b="0" dirty="0"/>
            </a:br>
            <a:r>
              <a:rPr lang="cs-CZ" dirty="0" smtClean="0"/>
              <a:t>  </a:t>
            </a:r>
            <a:endParaRPr lang="cs-CZ"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3526186767"/>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ChangeArrowheads="1"/>
          </p:cNvSpPr>
          <p:nvPr/>
        </p:nvSpPr>
        <p:spPr bwMode="auto">
          <a:xfrm>
            <a:off x="395288" y="2133600"/>
            <a:ext cx="4086702" cy="3887788"/>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cs-CZ"/>
          </a:p>
        </p:txBody>
      </p:sp>
      <p:sp>
        <p:nvSpPr>
          <p:cNvPr id="6148" name="Rectangle 4"/>
          <p:cNvSpPr>
            <a:spLocks noChangeArrowheads="1"/>
          </p:cNvSpPr>
          <p:nvPr/>
        </p:nvSpPr>
        <p:spPr bwMode="auto">
          <a:xfrm>
            <a:off x="4481990" y="2133600"/>
            <a:ext cx="4266723" cy="3887788"/>
          </a:xfrm>
          <a:prstGeom prst="rect">
            <a:avLst/>
          </a:prstGeom>
          <a:solidFill>
            <a:schemeClr val="tx1">
              <a:lumMod val="40000"/>
              <a:lumOff val="60000"/>
            </a:schemeClr>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cs-CZ"/>
          </a:p>
        </p:txBody>
      </p:sp>
      <p:sp>
        <p:nvSpPr>
          <p:cNvPr id="6150" name="Text Box 6"/>
          <p:cNvSpPr txBox="1">
            <a:spLocks noChangeArrowheads="1"/>
          </p:cNvSpPr>
          <p:nvPr/>
        </p:nvSpPr>
        <p:spPr bwMode="auto">
          <a:xfrm>
            <a:off x="2411413" y="1052513"/>
            <a:ext cx="1841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Times New Roman" pitchFamily="18" charset="0"/>
              </a:defRPr>
            </a:lvl1pPr>
            <a:lvl2pPr marL="742950" indent="-285750" eaLnBrk="0" hangingPunct="0">
              <a:defRPr sz="2000">
                <a:solidFill>
                  <a:schemeClr val="tx1"/>
                </a:solidFill>
                <a:latin typeface="Times New Roman" pitchFamily="18" charset="0"/>
              </a:defRPr>
            </a:lvl2pPr>
            <a:lvl3pPr marL="1143000" indent="-228600" eaLnBrk="0" hangingPunct="0">
              <a:defRPr sz="2000">
                <a:solidFill>
                  <a:schemeClr val="tx1"/>
                </a:solidFill>
                <a:latin typeface="Times New Roman" pitchFamily="18" charset="0"/>
              </a:defRPr>
            </a:lvl3pPr>
            <a:lvl4pPr marL="1600200" indent="-228600" eaLnBrk="0" hangingPunct="0">
              <a:defRPr sz="2000">
                <a:solidFill>
                  <a:schemeClr val="tx1"/>
                </a:solidFill>
                <a:latin typeface="Times New Roman" pitchFamily="18" charset="0"/>
              </a:defRPr>
            </a:lvl4pPr>
            <a:lvl5pPr marL="2057400" indent="-228600" eaLnBrk="0" hangingPunct="0">
              <a:defRPr sz="2000">
                <a:solidFill>
                  <a:schemeClr val="tx1"/>
                </a:solidFill>
                <a:latin typeface="Times New Roman" pitchFamily="18" charset="0"/>
              </a:defRPr>
            </a:lvl5pPr>
            <a:lvl6pPr marL="2514600" indent="-228600" algn="ctr" eaLnBrk="0" fontAlgn="base" hangingPunct="0">
              <a:spcBef>
                <a:spcPct val="0"/>
              </a:spcBef>
              <a:spcAft>
                <a:spcPct val="0"/>
              </a:spcAft>
              <a:defRPr sz="2000">
                <a:solidFill>
                  <a:schemeClr val="tx1"/>
                </a:solidFill>
                <a:latin typeface="Times New Roman" pitchFamily="18" charset="0"/>
              </a:defRPr>
            </a:lvl6pPr>
            <a:lvl7pPr marL="2971800" indent="-228600" algn="ctr" eaLnBrk="0" fontAlgn="base" hangingPunct="0">
              <a:spcBef>
                <a:spcPct val="0"/>
              </a:spcBef>
              <a:spcAft>
                <a:spcPct val="0"/>
              </a:spcAft>
              <a:defRPr sz="2000">
                <a:solidFill>
                  <a:schemeClr val="tx1"/>
                </a:solidFill>
                <a:latin typeface="Times New Roman" pitchFamily="18" charset="0"/>
              </a:defRPr>
            </a:lvl7pPr>
            <a:lvl8pPr marL="3429000" indent="-228600" algn="ctr" eaLnBrk="0" fontAlgn="base" hangingPunct="0">
              <a:spcBef>
                <a:spcPct val="0"/>
              </a:spcBef>
              <a:spcAft>
                <a:spcPct val="0"/>
              </a:spcAft>
              <a:defRPr sz="2000">
                <a:solidFill>
                  <a:schemeClr val="tx1"/>
                </a:solidFill>
                <a:latin typeface="Times New Roman" pitchFamily="18" charset="0"/>
              </a:defRPr>
            </a:lvl8pPr>
            <a:lvl9pPr marL="3886200" indent="-228600" algn="ctr" eaLnBrk="0" fontAlgn="base" hangingPunct="0">
              <a:spcBef>
                <a:spcPct val="0"/>
              </a:spcBef>
              <a:spcAft>
                <a:spcPct val="0"/>
              </a:spcAft>
              <a:defRPr sz="2000">
                <a:solidFill>
                  <a:schemeClr val="tx1"/>
                </a:solidFill>
                <a:latin typeface="Times New Roman" pitchFamily="18" charset="0"/>
              </a:defRPr>
            </a:lvl9pPr>
          </a:lstStyle>
          <a:p>
            <a:pPr eaLnBrk="1" hangingPunct="1"/>
            <a:endParaRPr lang="cs-CZ" sz="3200"/>
          </a:p>
        </p:txBody>
      </p:sp>
      <p:sp>
        <p:nvSpPr>
          <p:cNvPr id="6151" name="Text Box 7"/>
          <p:cNvSpPr txBox="1">
            <a:spLocks noChangeArrowheads="1"/>
          </p:cNvSpPr>
          <p:nvPr/>
        </p:nvSpPr>
        <p:spPr bwMode="auto">
          <a:xfrm>
            <a:off x="386534" y="998731"/>
            <a:ext cx="841593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000">
                <a:solidFill>
                  <a:schemeClr val="tx1"/>
                </a:solidFill>
                <a:latin typeface="Times New Roman" pitchFamily="18" charset="0"/>
              </a:defRPr>
            </a:lvl1pPr>
            <a:lvl2pPr marL="742950" indent="-285750" eaLnBrk="0" hangingPunct="0">
              <a:defRPr sz="2000">
                <a:solidFill>
                  <a:schemeClr val="tx1"/>
                </a:solidFill>
                <a:latin typeface="Times New Roman" pitchFamily="18" charset="0"/>
              </a:defRPr>
            </a:lvl2pPr>
            <a:lvl3pPr marL="1143000" indent="-228600" eaLnBrk="0" hangingPunct="0">
              <a:defRPr sz="2000">
                <a:solidFill>
                  <a:schemeClr val="tx1"/>
                </a:solidFill>
                <a:latin typeface="Times New Roman" pitchFamily="18" charset="0"/>
              </a:defRPr>
            </a:lvl3pPr>
            <a:lvl4pPr marL="1600200" indent="-228600" eaLnBrk="0" hangingPunct="0">
              <a:defRPr sz="2000">
                <a:solidFill>
                  <a:schemeClr val="tx1"/>
                </a:solidFill>
                <a:latin typeface="Times New Roman" pitchFamily="18" charset="0"/>
              </a:defRPr>
            </a:lvl4pPr>
            <a:lvl5pPr marL="2057400" indent="-228600" eaLnBrk="0" hangingPunct="0">
              <a:defRPr sz="2000">
                <a:solidFill>
                  <a:schemeClr val="tx1"/>
                </a:solidFill>
                <a:latin typeface="Times New Roman" pitchFamily="18" charset="0"/>
              </a:defRPr>
            </a:lvl5pPr>
            <a:lvl6pPr marL="2514600" indent="-228600" algn="ctr" eaLnBrk="0" fontAlgn="base" hangingPunct="0">
              <a:spcBef>
                <a:spcPct val="0"/>
              </a:spcBef>
              <a:spcAft>
                <a:spcPct val="0"/>
              </a:spcAft>
              <a:defRPr sz="2000">
                <a:solidFill>
                  <a:schemeClr val="tx1"/>
                </a:solidFill>
                <a:latin typeface="Times New Roman" pitchFamily="18" charset="0"/>
              </a:defRPr>
            </a:lvl6pPr>
            <a:lvl7pPr marL="2971800" indent="-228600" algn="ctr" eaLnBrk="0" fontAlgn="base" hangingPunct="0">
              <a:spcBef>
                <a:spcPct val="0"/>
              </a:spcBef>
              <a:spcAft>
                <a:spcPct val="0"/>
              </a:spcAft>
              <a:defRPr sz="2000">
                <a:solidFill>
                  <a:schemeClr val="tx1"/>
                </a:solidFill>
                <a:latin typeface="Times New Roman" pitchFamily="18" charset="0"/>
              </a:defRPr>
            </a:lvl7pPr>
            <a:lvl8pPr marL="3429000" indent="-228600" algn="ctr" eaLnBrk="0" fontAlgn="base" hangingPunct="0">
              <a:spcBef>
                <a:spcPct val="0"/>
              </a:spcBef>
              <a:spcAft>
                <a:spcPct val="0"/>
              </a:spcAft>
              <a:defRPr sz="2000">
                <a:solidFill>
                  <a:schemeClr val="tx1"/>
                </a:solidFill>
                <a:latin typeface="Times New Roman" pitchFamily="18" charset="0"/>
              </a:defRPr>
            </a:lvl8pPr>
            <a:lvl9pPr marL="3886200" indent="-228600" algn="ctr" eaLnBrk="0" fontAlgn="base" hangingPunct="0">
              <a:spcBef>
                <a:spcPct val="0"/>
              </a:spcBef>
              <a:spcAft>
                <a:spcPct val="0"/>
              </a:spcAft>
              <a:defRPr sz="2000">
                <a:solidFill>
                  <a:schemeClr val="tx1"/>
                </a:solidFill>
                <a:latin typeface="Times New Roman" pitchFamily="18" charset="0"/>
              </a:defRPr>
            </a:lvl9pPr>
          </a:lstStyle>
          <a:p>
            <a:pPr eaLnBrk="1" hangingPunct="1"/>
            <a:r>
              <a:rPr lang="cs-CZ" sz="2800" b="1" u="sng" dirty="0" smtClean="0">
                <a:latin typeface="+mn-lt"/>
              </a:rPr>
              <a:t>Intervenční  studie</a:t>
            </a:r>
            <a:r>
              <a:rPr lang="cs-CZ" sz="2800" b="1" dirty="0" smtClean="0">
                <a:latin typeface="+mn-lt"/>
              </a:rPr>
              <a:t>                    </a:t>
            </a:r>
            <a:r>
              <a:rPr lang="cs-CZ" sz="2800" b="1" u="sng" dirty="0" smtClean="0">
                <a:latin typeface="+mn-lt"/>
              </a:rPr>
              <a:t>Neintervenční  studie</a:t>
            </a:r>
          </a:p>
          <a:p>
            <a:pPr eaLnBrk="1" hangingPunct="1"/>
            <a:endParaRPr lang="cs-CZ" sz="2800" b="1" u="sng" dirty="0">
              <a:latin typeface="+mn-lt"/>
            </a:endParaRPr>
          </a:p>
        </p:txBody>
      </p:sp>
      <p:sp>
        <p:nvSpPr>
          <p:cNvPr id="6153" name="Text Box 9"/>
          <p:cNvSpPr txBox="1">
            <a:spLocks noChangeArrowheads="1"/>
          </p:cNvSpPr>
          <p:nvPr/>
        </p:nvSpPr>
        <p:spPr bwMode="auto">
          <a:xfrm>
            <a:off x="468313" y="2492374"/>
            <a:ext cx="3788652"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000">
                <a:solidFill>
                  <a:schemeClr val="tx1"/>
                </a:solidFill>
                <a:latin typeface="Times New Roman" pitchFamily="18" charset="0"/>
              </a:defRPr>
            </a:lvl1pPr>
            <a:lvl2pPr marL="742950" indent="-285750" eaLnBrk="0" hangingPunct="0">
              <a:defRPr sz="2000">
                <a:solidFill>
                  <a:schemeClr val="tx1"/>
                </a:solidFill>
                <a:latin typeface="Times New Roman" pitchFamily="18" charset="0"/>
              </a:defRPr>
            </a:lvl2pPr>
            <a:lvl3pPr marL="1143000" indent="-228600" eaLnBrk="0" hangingPunct="0">
              <a:defRPr sz="2000">
                <a:solidFill>
                  <a:schemeClr val="tx1"/>
                </a:solidFill>
                <a:latin typeface="Times New Roman" pitchFamily="18" charset="0"/>
              </a:defRPr>
            </a:lvl3pPr>
            <a:lvl4pPr marL="1600200" indent="-228600" eaLnBrk="0" hangingPunct="0">
              <a:defRPr sz="2000">
                <a:solidFill>
                  <a:schemeClr val="tx1"/>
                </a:solidFill>
                <a:latin typeface="Times New Roman" pitchFamily="18" charset="0"/>
              </a:defRPr>
            </a:lvl4pPr>
            <a:lvl5pPr marL="2057400" indent="-228600" eaLnBrk="0" hangingPunct="0">
              <a:defRPr sz="2000">
                <a:solidFill>
                  <a:schemeClr val="tx1"/>
                </a:solidFill>
                <a:latin typeface="Times New Roman" pitchFamily="18" charset="0"/>
              </a:defRPr>
            </a:lvl5pPr>
            <a:lvl6pPr marL="2514600" indent="-228600" algn="ctr" eaLnBrk="0" fontAlgn="base" hangingPunct="0">
              <a:spcBef>
                <a:spcPct val="0"/>
              </a:spcBef>
              <a:spcAft>
                <a:spcPct val="0"/>
              </a:spcAft>
              <a:defRPr sz="2000">
                <a:solidFill>
                  <a:schemeClr val="tx1"/>
                </a:solidFill>
                <a:latin typeface="Times New Roman" pitchFamily="18" charset="0"/>
              </a:defRPr>
            </a:lvl6pPr>
            <a:lvl7pPr marL="2971800" indent="-228600" algn="ctr" eaLnBrk="0" fontAlgn="base" hangingPunct="0">
              <a:spcBef>
                <a:spcPct val="0"/>
              </a:spcBef>
              <a:spcAft>
                <a:spcPct val="0"/>
              </a:spcAft>
              <a:defRPr sz="2000">
                <a:solidFill>
                  <a:schemeClr val="tx1"/>
                </a:solidFill>
                <a:latin typeface="Times New Roman" pitchFamily="18" charset="0"/>
              </a:defRPr>
            </a:lvl7pPr>
            <a:lvl8pPr marL="3429000" indent="-228600" algn="ctr" eaLnBrk="0" fontAlgn="base" hangingPunct="0">
              <a:spcBef>
                <a:spcPct val="0"/>
              </a:spcBef>
              <a:spcAft>
                <a:spcPct val="0"/>
              </a:spcAft>
              <a:defRPr sz="2000">
                <a:solidFill>
                  <a:schemeClr val="tx1"/>
                </a:solidFill>
                <a:latin typeface="Times New Roman" pitchFamily="18" charset="0"/>
              </a:defRPr>
            </a:lvl8pPr>
            <a:lvl9pPr marL="3886200" indent="-228600" algn="ctr" eaLnBrk="0" fontAlgn="base" hangingPunct="0">
              <a:spcBef>
                <a:spcPct val="0"/>
              </a:spcBef>
              <a:spcAft>
                <a:spcPct val="0"/>
              </a:spcAft>
              <a:defRPr sz="2000">
                <a:solidFill>
                  <a:schemeClr val="tx1"/>
                </a:solidFill>
                <a:latin typeface="Times New Roman" pitchFamily="18" charset="0"/>
              </a:defRPr>
            </a:lvl9pPr>
          </a:lstStyle>
          <a:p>
            <a:pPr eaLnBrk="1" hangingPunct="1"/>
            <a:r>
              <a:rPr lang="cs-CZ" sz="2600" b="1" dirty="0">
                <a:solidFill>
                  <a:schemeClr val="bg1"/>
                </a:solidFill>
                <a:latin typeface="+mn-lt"/>
              </a:rPr>
              <a:t>Klinické hodnocení </a:t>
            </a:r>
            <a:r>
              <a:rPr lang="cs-CZ" sz="2600" b="1" dirty="0" smtClean="0">
                <a:solidFill>
                  <a:schemeClr val="bg1"/>
                </a:solidFill>
                <a:latin typeface="+mn-lt"/>
              </a:rPr>
              <a:t>LP</a:t>
            </a:r>
          </a:p>
          <a:p>
            <a:pPr eaLnBrk="1" hangingPunct="1"/>
            <a:r>
              <a:rPr lang="cs-CZ" sz="2600" b="1" dirty="0" smtClean="0">
                <a:solidFill>
                  <a:schemeClr val="bg1"/>
                </a:solidFill>
                <a:latin typeface="+mn-lt"/>
              </a:rPr>
              <a:t>Fáze I</a:t>
            </a:r>
          </a:p>
          <a:p>
            <a:pPr eaLnBrk="1" hangingPunct="1"/>
            <a:r>
              <a:rPr lang="cs-CZ" sz="2600" b="1" dirty="0" smtClean="0">
                <a:solidFill>
                  <a:schemeClr val="bg1"/>
                </a:solidFill>
                <a:latin typeface="+mn-lt"/>
              </a:rPr>
              <a:t>Fáze II</a:t>
            </a:r>
          </a:p>
          <a:p>
            <a:pPr eaLnBrk="1" hangingPunct="1"/>
            <a:r>
              <a:rPr lang="cs-CZ" sz="2600" b="1" dirty="0" smtClean="0">
                <a:solidFill>
                  <a:schemeClr val="bg1"/>
                </a:solidFill>
                <a:latin typeface="+mn-lt"/>
              </a:rPr>
              <a:t>Fáze III</a:t>
            </a:r>
          </a:p>
          <a:p>
            <a:pPr eaLnBrk="1" hangingPunct="1"/>
            <a:r>
              <a:rPr lang="cs-CZ" sz="2600" b="1" dirty="0" smtClean="0">
                <a:solidFill>
                  <a:schemeClr val="bg1"/>
                </a:solidFill>
                <a:latin typeface="+mn-lt"/>
              </a:rPr>
              <a:t>Fáze IV</a:t>
            </a:r>
            <a:endParaRPr lang="cs-CZ" sz="2600" b="1" dirty="0">
              <a:solidFill>
                <a:schemeClr val="bg1"/>
              </a:solidFill>
              <a:latin typeface="+mn-lt"/>
            </a:endParaRPr>
          </a:p>
        </p:txBody>
      </p:sp>
      <p:sp>
        <p:nvSpPr>
          <p:cNvPr id="6154" name="Rectangle 10" descr="Vlákna"/>
          <p:cNvSpPr>
            <a:spLocks noChangeArrowheads="1"/>
          </p:cNvSpPr>
          <p:nvPr/>
        </p:nvSpPr>
        <p:spPr bwMode="auto">
          <a:xfrm>
            <a:off x="3806915" y="5004175"/>
            <a:ext cx="4896122" cy="1008063"/>
          </a:xfrm>
          <a:prstGeom prst="rect">
            <a:avLst/>
          </a:prstGeom>
          <a:solidFill>
            <a:srgbClr val="FFC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sz="2200" b="1" dirty="0" smtClean="0"/>
              <a:t>Poregistrační studie bezpečnosti  PASS</a:t>
            </a:r>
          </a:p>
          <a:p>
            <a:r>
              <a:rPr lang="cs-CZ" sz="2200" b="1" dirty="0" smtClean="0"/>
              <a:t>Poregistrační studie účinnosti  PAES</a:t>
            </a:r>
            <a:endParaRPr lang="cs-CZ" sz="2200" b="1" dirty="0"/>
          </a:p>
        </p:txBody>
      </p:sp>
      <p:sp>
        <p:nvSpPr>
          <p:cNvPr id="6155" name="Rectangle 11" descr="Malé tečky"/>
          <p:cNvSpPr>
            <a:spLocks noChangeArrowheads="1"/>
          </p:cNvSpPr>
          <p:nvPr/>
        </p:nvSpPr>
        <p:spPr bwMode="auto">
          <a:xfrm>
            <a:off x="4067175" y="4292600"/>
            <a:ext cx="2592388" cy="431800"/>
          </a:xfrm>
          <a:prstGeom prst="rect">
            <a:avLst/>
          </a:prstGeom>
          <a:solidFill>
            <a:srgbClr val="FFC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cs-CZ"/>
          </a:p>
        </p:txBody>
      </p:sp>
      <p:sp>
        <p:nvSpPr>
          <p:cNvPr id="6156" name="Text Box 12"/>
          <p:cNvSpPr txBox="1">
            <a:spLocks noChangeArrowheads="1"/>
          </p:cNvSpPr>
          <p:nvPr/>
        </p:nvSpPr>
        <p:spPr bwMode="auto">
          <a:xfrm>
            <a:off x="4427538" y="4292600"/>
            <a:ext cx="139012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Times New Roman" pitchFamily="18" charset="0"/>
              </a:defRPr>
            </a:lvl1pPr>
            <a:lvl2pPr marL="742950" indent="-285750" eaLnBrk="0" hangingPunct="0">
              <a:defRPr sz="2000">
                <a:solidFill>
                  <a:schemeClr val="tx1"/>
                </a:solidFill>
                <a:latin typeface="Times New Roman" pitchFamily="18" charset="0"/>
              </a:defRPr>
            </a:lvl2pPr>
            <a:lvl3pPr marL="1143000" indent="-228600" eaLnBrk="0" hangingPunct="0">
              <a:defRPr sz="2000">
                <a:solidFill>
                  <a:schemeClr val="tx1"/>
                </a:solidFill>
                <a:latin typeface="Times New Roman" pitchFamily="18" charset="0"/>
              </a:defRPr>
            </a:lvl3pPr>
            <a:lvl4pPr marL="1600200" indent="-228600" eaLnBrk="0" hangingPunct="0">
              <a:defRPr sz="2000">
                <a:solidFill>
                  <a:schemeClr val="tx1"/>
                </a:solidFill>
                <a:latin typeface="Times New Roman" pitchFamily="18" charset="0"/>
              </a:defRPr>
            </a:lvl4pPr>
            <a:lvl5pPr marL="2057400" indent="-228600" eaLnBrk="0" hangingPunct="0">
              <a:defRPr sz="2000">
                <a:solidFill>
                  <a:schemeClr val="tx1"/>
                </a:solidFill>
                <a:latin typeface="Times New Roman" pitchFamily="18" charset="0"/>
              </a:defRPr>
            </a:lvl5pPr>
            <a:lvl6pPr marL="2514600" indent="-228600" algn="ctr" eaLnBrk="0" fontAlgn="base" hangingPunct="0">
              <a:spcBef>
                <a:spcPct val="0"/>
              </a:spcBef>
              <a:spcAft>
                <a:spcPct val="0"/>
              </a:spcAft>
              <a:defRPr sz="2000">
                <a:solidFill>
                  <a:schemeClr val="tx1"/>
                </a:solidFill>
                <a:latin typeface="Times New Roman" pitchFamily="18" charset="0"/>
              </a:defRPr>
            </a:lvl6pPr>
            <a:lvl7pPr marL="2971800" indent="-228600" algn="ctr" eaLnBrk="0" fontAlgn="base" hangingPunct="0">
              <a:spcBef>
                <a:spcPct val="0"/>
              </a:spcBef>
              <a:spcAft>
                <a:spcPct val="0"/>
              </a:spcAft>
              <a:defRPr sz="2000">
                <a:solidFill>
                  <a:schemeClr val="tx1"/>
                </a:solidFill>
                <a:latin typeface="Times New Roman" pitchFamily="18" charset="0"/>
              </a:defRPr>
            </a:lvl7pPr>
            <a:lvl8pPr marL="3429000" indent="-228600" algn="ctr" eaLnBrk="0" fontAlgn="base" hangingPunct="0">
              <a:spcBef>
                <a:spcPct val="0"/>
              </a:spcBef>
              <a:spcAft>
                <a:spcPct val="0"/>
              </a:spcAft>
              <a:defRPr sz="2000">
                <a:solidFill>
                  <a:schemeClr val="tx1"/>
                </a:solidFill>
                <a:latin typeface="Times New Roman" pitchFamily="18" charset="0"/>
              </a:defRPr>
            </a:lvl8pPr>
            <a:lvl9pPr marL="3886200" indent="-228600" algn="ctr" eaLnBrk="0" fontAlgn="base" hangingPunct="0">
              <a:spcBef>
                <a:spcPct val="0"/>
              </a:spcBef>
              <a:spcAft>
                <a:spcPct val="0"/>
              </a:spcAft>
              <a:defRPr sz="2000">
                <a:solidFill>
                  <a:schemeClr val="tx1"/>
                </a:solidFill>
                <a:latin typeface="Times New Roman" pitchFamily="18" charset="0"/>
              </a:defRPr>
            </a:lvl9pPr>
          </a:lstStyle>
          <a:p>
            <a:pPr eaLnBrk="1" hangingPunct="1"/>
            <a:r>
              <a:rPr lang="cs-CZ" sz="2200" b="1" dirty="0">
                <a:latin typeface="+mn-lt"/>
              </a:rPr>
              <a:t>Marketing</a:t>
            </a:r>
          </a:p>
        </p:txBody>
      </p:sp>
      <p:sp>
        <p:nvSpPr>
          <p:cNvPr id="6157" name="Rectangle 13"/>
          <p:cNvSpPr>
            <a:spLocks noChangeArrowheads="1"/>
          </p:cNvSpPr>
          <p:nvPr/>
        </p:nvSpPr>
        <p:spPr bwMode="auto">
          <a:xfrm>
            <a:off x="3221850" y="3203975"/>
            <a:ext cx="3671887" cy="914400"/>
          </a:xfrm>
          <a:prstGeom prst="rect">
            <a:avLst/>
          </a:prstGeom>
          <a:solidFill>
            <a:srgbClr val="FFC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dirty="0"/>
              <a:t>Ostatní – epidemiologické, </a:t>
            </a:r>
          </a:p>
          <a:p>
            <a:r>
              <a:rPr lang="cs-CZ" dirty="0" smtClean="0"/>
              <a:t>farmakoekonomické, </a:t>
            </a:r>
            <a:r>
              <a:rPr lang="cs-CZ" dirty="0"/>
              <a:t>…</a:t>
            </a:r>
          </a:p>
        </p:txBody>
      </p:sp>
      <p:sp>
        <p:nvSpPr>
          <p:cNvPr id="6158" name="Rectangle 14"/>
          <p:cNvSpPr>
            <a:spLocks noChangeArrowheads="1"/>
          </p:cNvSpPr>
          <p:nvPr/>
        </p:nvSpPr>
        <p:spPr bwMode="auto">
          <a:xfrm>
            <a:off x="3203575" y="1673805"/>
            <a:ext cx="2736850" cy="810090"/>
          </a:xfrm>
          <a:prstGeom prst="rect">
            <a:avLst/>
          </a:prstGeom>
          <a:solidFill>
            <a:srgbClr val="FFC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sz="2200" b="1" dirty="0" smtClean="0"/>
              <a:t>Grantové  projekty</a:t>
            </a:r>
          </a:p>
          <a:p>
            <a:r>
              <a:rPr lang="cs-CZ" sz="2200" b="1" dirty="0" smtClean="0"/>
              <a:t>Akademické studie</a:t>
            </a:r>
            <a:endParaRPr lang="cs-CZ" sz="2200" b="1" dirty="0"/>
          </a:p>
        </p:txBody>
      </p:sp>
    </p:spTree>
    <p:extLst>
      <p:ext uri="{BB962C8B-B14F-4D97-AF65-F5344CB8AC3E}">
        <p14:creationId xmlns:p14="http://schemas.microsoft.com/office/powerpoint/2010/main" val="1609162127"/>
      </p:ext>
    </p:extLst>
  </p:cSld>
  <p:clrMapOvr>
    <a:masterClrMapping/>
  </p:clrMapOvr>
  <p:transition>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21550" y="953725"/>
            <a:ext cx="7920880" cy="855095"/>
          </a:xfrm>
          <a:solidFill>
            <a:srgbClr val="FFC000"/>
          </a:solidFill>
          <a:ln>
            <a:solidFill>
              <a:schemeClr val="accent1"/>
            </a:solidFill>
          </a:ln>
        </p:spPr>
        <p:txBody>
          <a:bodyPr>
            <a:normAutofit fontScale="90000"/>
          </a:bodyPr>
          <a:lstStyle/>
          <a:p>
            <a:r>
              <a:rPr lang="cs-CZ" sz="3100" dirty="0" smtClean="0">
                <a:solidFill>
                  <a:schemeClr val="tx1">
                    <a:lumMod val="75000"/>
                  </a:schemeClr>
                </a:solidFill>
              </a:rPr>
              <a:t>Neintervenční studie - </a:t>
            </a:r>
            <a:r>
              <a:rPr lang="cs-CZ" sz="3100" u="sng" dirty="0" smtClean="0"/>
              <a:t>musí splňovat </a:t>
            </a:r>
            <a:r>
              <a:rPr lang="cs-CZ" sz="3100" u="sng" dirty="0" smtClean="0">
                <a:solidFill>
                  <a:srgbClr val="C00000"/>
                </a:solidFill>
              </a:rPr>
              <a:t>všechny</a:t>
            </a:r>
            <a:r>
              <a:rPr lang="cs-CZ" sz="3100" u="sng" dirty="0" smtClean="0"/>
              <a:t> následující podmínky</a:t>
            </a:r>
            <a:r>
              <a:rPr lang="cs-CZ" u="sng" dirty="0" smtClean="0"/>
              <a:t>:</a:t>
            </a:r>
            <a:endParaRPr lang="cs-CZ" dirty="0">
              <a:solidFill>
                <a:schemeClr val="tx1">
                  <a:lumMod val="75000"/>
                </a:schemeClr>
              </a:solidFill>
            </a:endParaRPr>
          </a:p>
        </p:txBody>
      </p:sp>
      <p:sp>
        <p:nvSpPr>
          <p:cNvPr id="3" name="Zástupný symbol pro obsah 2"/>
          <p:cNvSpPr>
            <a:spLocks noGrp="1"/>
          </p:cNvSpPr>
          <p:nvPr>
            <p:ph idx="1"/>
          </p:nvPr>
        </p:nvSpPr>
        <p:spPr>
          <a:xfrm>
            <a:off x="161510" y="1943835"/>
            <a:ext cx="8775975" cy="4680519"/>
          </a:xfrm>
        </p:spPr>
        <p:txBody>
          <a:bodyPr>
            <a:normAutofit fontScale="92500" lnSpcReduction="10000"/>
          </a:bodyPr>
          <a:lstStyle/>
          <a:p>
            <a:pPr marL="457200" indent="-457200">
              <a:buFont typeface="+mj-lt"/>
              <a:buAutoNum type="arabicPeriod"/>
            </a:pPr>
            <a:r>
              <a:rPr lang="cs-CZ" sz="2400" dirty="0" smtClean="0">
                <a:solidFill>
                  <a:schemeClr val="tx1">
                    <a:lumMod val="75000"/>
                  </a:schemeClr>
                </a:solidFill>
              </a:rPr>
              <a:t>Ve studii </a:t>
            </a:r>
            <a:r>
              <a:rPr lang="cs-CZ" sz="2400" b="1" dirty="0" smtClean="0">
                <a:solidFill>
                  <a:schemeClr val="tx1">
                    <a:lumMod val="75000"/>
                  </a:schemeClr>
                </a:solidFill>
              </a:rPr>
              <a:t>se používají </a:t>
            </a:r>
            <a:r>
              <a:rPr lang="cs-CZ" sz="2400" dirty="0" smtClean="0">
                <a:solidFill>
                  <a:schemeClr val="tx1">
                    <a:lumMod val="75000"/>
                  </a:schemeClr>
                </a:solidFill>
              </a:rPr>
              <a:t>pouze </a:t>
            </a:r>
            <a:r>
              <a:rPr lang="cs-CZ" sz="2400" b="1" dirty="0" smtClean="0">
                <a:solidFill>
                  <a:schemeClr val="tx1">
                    <a:lumMod val="75000"/>
                  </a:schemeClr>
                </a:solidFill>
              </a:rPr>
              <a:t>registrované LP</a:t>
            </a:r>
            <a:r>
              <a:rPr lang="cs-CZ" sz="2400" dirty="0" smtClean="0">
                <a:solidFill>
                  <a:schemeClr val="tx1">
                    <a:lumMod val="75000"/>
                  </a:schemeClr>
                </a:solidFill>
              </a:rPr>
              <a:t> v souladu s podmínkami jejich registrace.</a:t>
            </a:r>
          </a:p>
          <a:p>
            <a:pPr marL="457200" indent="-457200">
              <a:buFont typeface="+mj-lt"/>
              <a:buAutoNum type="arabicPeriod"/>
            </a:pPr>
            <a:r>
              <a:rPr lang="cs-CZ" sz="2400" dirty="0" smtClean="0">
                <a:solidFill>
                  <a:schemeClr val="tx1">
                    <a:lumMod val="75000"/>
                  </a:schemeClr>
                </a:solidFill>
              </a:rPr>
              <a:t>Podmínky </a:t>
            </a:r>
            <a:r>
              <a:rPr lang="cs-CZ" sz="2400" b="1" dirty="0" smtClean="0">
                <a:solidFill>
                  <a:schemeClr val="tx1">
                    <a:lumMod val="75000"/>
                  </a:schemeClr>
                </a:solidFill>
              </a:rPr>
              <a:t>používání LP </a:t>
            </a:r>
            <a:r>
              <a:rPr lang="cs-CZ" sz="2400" dirty="0" smtClean="0">
                <a:solidFill>
                  <a:schemeClr val="tx1">
                    <a:lumMod val="75000"/>
                  </a:schemeClr>
                </a:solidFill>
              </a:rPr>
              <a:t>ve studii jsou zcela </a:t>
            </a:r>
            <a:r>
              <a:rPr lang="cs-CZ" sz="2400" b="1" dirty="0" smtClean="0">
                <a:solidFill>
                  <a:schemeClr val="tx1">
                    <a:lumMod val="75000"/>
                  </a:schemeClr>
                </a:solidFill>
              </a:rPr>
              <a:t>v souladu </a:t>
            </a:r>
            <a:r>
              <a:rPr lang="cs-CZ" sz="2400" dirty="0" smtClean="0">
                <a:solidFill>
                  <a:schemeClr val="tx1">
                    <a:lumMod val="75000"/>
                  </a:schemeClr>
                </a:solidFill>
              </a:rPr>
              <a:t>s příslušnými současně </a:t>
            </a:r>
            <a:r>
              <a:rPr lang="cs-CZ" sz="2400" b="1" dirty="0" smtClean="0">
                <a:solidFill>
                  <a:schemeClr val="tx1">
                    <a:lumMod val="75000"/>
                  </a:schemeClr>
                </a:solidFill>
              </a:rPr>
              <a:t>platnými SmPC</a:t>
            </a:r>
            <a:r>
              <a:rPr lang="cs-CZ" sz="2400" dirty="0" smtClean="0">
                <a:solidFill>
                  <a:schemeClr val="tx1">
                    <a:lumMod val="75000"/>
                  </a:schemeClr>
                </a:solidFill>
              </a:rPr>
              <a:t>. Případné změny SmPC či jiná regulační opatření týkající se bezpečného používání přípravků se musí ihned zohlednit i v prováděných studiích.</a:t>
            </a:r>
          </a:p>
          <a:p>
            <a:pPr marL="457200" indent="-457200">
              <a:buFont typeface="+mj-lt"/>
              <a:buAutoNum type="arabicPeriod"/>
            </a:pPr>
            <a:r>
              <a:rPr lang="cs-CZ" sz="2400" dirty="0" smtClean="0">
                <a:solidFill>
                  <a:schemeClr val="tx1">
                    <a:lumMod val="75000"/>
                  </a:schemeClr>
                </a:solidFill>
              </a:rPr>
              <a:t>Držitel rozhodnutí o registraci (</a:t>
            </a:r>
            <a:r>
              <a:rPr lang="cs-CZ" sz="2400" b="1" dirty="0" smtClean="0">
                <a:solidFill>
                  <a:schemeClr val="tx1">
                    <a:lumMod val="75000"/>
                  </a:schemeClr>
                </a:solidFill>
              </a:rPr>
              <a:t>MAH</a:t>
            </a:r>
            <a:r>
              <a:rPr lang="cs-CZ" sz="2400" dirty="0" smtClean="0">
                <a:solidFill>
                  <a:schemeClr val="tx1">
                    <a:lumMod val="75000"/>
                  </a:schemeClr>
                </a:solidFill>
              </a:rPr>
              <a:t>) </a:t>
            </a:r>
            <a:r>
              <a:rPr lang="cs-CZ" sz="2400" b="1" dirty="0" smtClean="0">
                <a:solidFill>
                  <a:schemeClr val="tx1">
                    <a:lumMod val="75000"/>
                  </a:schemeClr>
                </a:solidFill>
              </a:rPr>
              <a:t>nesmí zdravotnickým pracovníkům poskytovat za účast na studiích finanční náhrady přesahující náhrady jejich času a vzniklých výdajů</a:t>
            </a:r>
            <a:r>
              <a:rPr lang="cs-CZ" sz="2400" dirty="0" smtClean="0">
                <a:solidFill>
                  <a:schemeClr val="tx1">
                    <a:lumMod val="75000"/>
                  </a:schemeClr>
                </a:solidFill>
              </a:rPr>
              <a:t>.</a:t>
            </a:r>
          </a:p>
          <a:p>
            <a:pPr marL="457200" indent="-457200">
              <a:buFont typeface="+mj-lt"/>
              <a:buAutoNum type="arabicPeriod"/>
            </a:pPr>
            <a:r>
              <a:rPr lang="cs-CZ" sz="2400" b="1" dirty="0" smtClean="0">
                <a:solidFill>
                  <a:schemeClr val="tx1">
                    <a:lumMod val="75000"/>
                  </a:schemeClr>
                </a:solidFill>
              </a:rPr>
              <a:t>Všechny LP </a:t>
            </a:r>
            <a:r>
              <a:rPr lang="cs-CZ" sz="2400" dirty="0" smtClean="0">
                <a:solidFill>
                  <a:schemeClr val="tx1">
                    <a:lumMod val="75000"/>
                  </a:schemeClr>
                </a:solidFill>
              </a:rPr>
              <a:t>užívané ve studii již musí být </a:t>
            </a:r>
            <a:r>
              <a:rPr lang="cs-CZ" sz="2400" b="1" dirty="0" smtClean="0">
                <a:solidFill>
                  <a:schemeClr val="tx1">
                    <a:lumMod val="75000"/>
                  </a:schemeClr>
                </a:solidFill>
              </a:rPr>
              <a:t>uvedeny na trh v ČR </a:t>
            </a:r>
            <a:r>
              <a:rPr lang="cs-CZ" sz="2400" dirty="0" smtClean="0">
                <a:solidFill>
                  <a:schemeClr val="tx1">
                    <a:lumMod val="75000"/>
                  </a:schemeClr>
                </a:solidFill>
              </a:rPr>
              <a:t>a být </a:t>
            </a:r>
            <a:r>
              <a:rPr lang="cs-CZ" sz="2400" b="1" dirty="0" smtClean="0">
                <a:solidFill>
                  <a:schemeClr val="tx1">
                    <a:lumMod val="75000"/>
                  </a:schemeClr>
                </a:solidFill>
              </a:rPr>
              <a:t>dostupné  v </a:t>
            </a:r>
            <a:r>
              <a:rPr lang="cs-CZ" sz="2400" dirty="0" smtClean="0">
                <a:solidFill>
                  <a:schemeClr val="tx1">
                    <a:lumMod val="75000"/>
                  </a:schemeClr>
                </a:solidFill>
              </a:rPr>
              <a:t>obvyklé </a:t>
            </a:r>
            <a:r>
              <a:rPr lang="cs-CZ" sz="2400" b="1" dirty="0" smtClean="0">
                <a:solidFill>
                  <a:schemeClr val="tx1">
                    <a:lumMod val="75000"/>
                  </a:schemeClr>
                </a:solidFill>
              </a:rPr>
              <a:t>distribuční síti</a:t>
            </a:r>
            <a:r>
              <a:rPr lang="cs-CZ" sz="2400" dirty="0" smtClean="0">
                <a:solidFill>
                  <a:schemeClr val="tx1">
                    <a:lumMod val="75000"/>
                  </a:schemeClr>
                </a:solidFill>
              </a:rPr>
              <a:t>.</a:t>
            </a:r>
            <a:r>
              <a:rPr lang="cs-CZ" sz="2400" b="1" u="sng" dirty="0" smtClean="0">
                <a:solidFill>
                  <a:schemeClr val="tx1">
                    <a:lumMod val="75000"/>
                  </a:schemeClr>
                </a:solidFill>
              </a:rPr>
              <a:t> </a:t>
            </a:r>
          </a:p>
          <a:p>
            <a:pPr marL="457200" indent="-457200">
              <a:buFont typeface="+mj-lt"/>
              <a:buAutoNum type="arabicPeriod"/>
            </a:pPr>
            <a:r>
              <a:rPr lang="cs-CZ" sz="2400" dirty="0" smtClean="0">
                <a:solidFill>
                  <a:schemeClr val="tx1">
                    <a:lumMod val="75000"/>
                  </a:schemeClr>
                </a:solidFill>
              </a:rPr>
              <a:t>LP jsou </a:t>
            </a:r>
            <a:r>
              <a:rPr lang="cs-CZ" sz="2400" b="1" dirty="0" smtClean="0">
                <a:solidFill>
                  <a:schemeClr val="tx1">
                    <a:lumMod val="75000"/>
                  </a:schemeClr>
                </a:solidFill>
              </a:rPr>
              <a:t>předepisovány a vydávány běžným způsobem</a:t>
            </a:r>
            <a:r>
              <a:rPr lang="cs-CZ" sz="2400" dirty="0" smtClean="0">
                <a:solidFill>
                  <a:schemeClr val="tx1">
                    <a:lumMod val="75000"/>
                  </a:schemeClr>
                </a:solidFill>
              </a:rPr>
              <a:t>, tj. předepsány lékařem a vydány na základě lékařského předpisu lékárníkem. V žádném případě </a:t>
            </a:r>
            <a:r>
              <a:rPr lang="cs-CZ" sz="2400" dirty="0" smtClean="0">
                <a:solidFill>
                  <a:srgbClr val="C00000"/>
                </a:solidFill>
              </a:rPr>
              <a:t>nelze využít reklamní vzorky.</a:t>
            </a:r>
            <a:endParaRPr lang="cs-CZ" sz="2400" dirty="0" smtClean="0">
              <a:solidFill>
                <a:schemeClr val="tx1">
                  <a:lumMod val="75000"/>
                </a:schemeClr>
              </a:solidFill>
            </a:endParaRPr>
          </a:p>
          <a:p>
            <a:pPr lvl="1"/>
            <a:endParaRPr lang="cs-CZ" sz="1800" dirty="0"/>
          </a:p>
        </p:txBody>
      </p:sp>
      <p:sp>
        <p:nvSpPr>
          <p:cNvPr id="4" name="Zástupný symbol pro datum 3"/>
          <p:cNvSpPr>
            <a:spLocks noGrp="1"/>
          </p:cNvSpPr>
          <p:nvPr>
            <p:ph type="dt" sz="half" idx="10"/>
          </p:nvPr>
        </p:nvSpPr>
        <p:spPr>
          <a:xfrm>
            <a:off x="6876000" y="6399370"/>
            <a:ext cx="1800000" cy="360000"/>
          </a:xfrm>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02894608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08720"/>
            <a:ext cx="8229600" cy="990110"/>
          </a:xfrm>
          <a:solidFill>
            <a:srgbClr val="FFC000"/>
          </a:solidFill>
          <a:ln>
            <a:solidFill>
              <a:schemeClr val="accent1"/>
            </a:solidFill>
          </a:ln>
        </p:spPr>
        <p:txBody>
          <a:bodyPr>
            <a:normAutofit fontScale="90000"/>
          </a:bodyPr>
          <a:lstStyle/>
          <a:p>
            <a:r>
              <a:rPr lang="cs-CZ" dirty="0" smtClean="0">
                <a:solidFill>
                  <a:schemeClr val="tx1">
                    <a:lumMod val="75000"/>
                  </a:schemeClr>
                </a:solidFill>
              </a:rPr>
              <a:t>Neintervenční studie - </a:t>
            </a:r>
            <a:r>
              <a:rPr lang="cs-CZ" u="sng" dirty="0" smtClean="0"/>
              <a:t>musí splňovat </a:t>
            </a:r>
            <a:r>
              <a:rPr lang="cs-CZ" u="sng" dirty="0" smtClean="0">
                <a:solidFill>
                  <a:srgbClr val="C00000"/>
                </a:solidFill>
              </a:rPr>
              <a:t>všechny</a:t>
            </a:r>
            <a:r>
              <a:rPr lang="cs-CZ" u="sng" dirty="0" smtClean="0"/>
              <a:t> následující podmínky:</a:t>
            </a:r>
            <a:endParaRPr lang="cs-CZ" dirty="0">
              <a:solidFill>
                <a:schemeClr val="tx1">
                  <a:lumMod val="75000"/>
                </a:schemeClr>
              </a:solidFill>
            </a:endParaRPr>
          </a:p>
        </p:txBody>
      </p:sp>
      <p:sp>
        <p:nvSpPr>
          <p:cNvPr id="3" name="Zástupný symbol pro obsah 2"/>
          <p:cNvSpPr>
            <a:spLocks noGrp="1"/>
          </p:cNvSpPr>
          <p:nvPr>
            <p:ph idx="1"/>
          </p:nvPr>
        </p:nvSpPr>
        <p:spPr>
          <a:xfrm>
            <a:off x="161510" y="2123855"/>
            <a:ext cx="8775975" cy="4545505"/>
          </a:xfrm>
        </p:spPr>
        <p:txBody>
          <a:bodyPr>
            <a:normAutofit fontScale="92500"/>
          </a:bodyPr>
          <a:lstStyle/>
          <a:p>
            <a:pPr marL="457200" indent="-457200">
              <a:buFont typeface="+mj-lt"/>
              <a:buAutoNum type="arabicPeriod" startAt="6"/>
            </a:pPr>
            <a:r>
              <a:rPr lang="cs-CZ" sz="2400" b="1" dirty="0" smtClean="0">
                <a:solidFill>
                  <a:schemeClr val="tx1">
                    <a:lumMod val="75000"/>
                  </a:schemeClr>
                </a:solidFill>
              </a:rPr>
              <a:t>LP nesmí být poskytovány zdarma či se slevou </a:t>
            </a:r>
            <a:r>
              <a:rPr lang="cs-CZ" sz="2400" dirty="0" smtClean="0">
                <a:solidFill>
                  <a:schemeClr val="tx1">
                    <a:lumMod val="75000"/>
                  </a:schemeClr>
                </a:solidFill>
              </a:rPr>
              <a:t>oproti jejich běžné dostupnosti na trhu. To se týká i výše doplatků pacientů v lékárně.</a:t>
            </a:r>
          </a:p>
          <a:p>
            <a:pPr marL="457200" indent="-457200">
              <a:buFont typeface="+mj-lt"/>
              <a:buAutoNum type="arabicPeriod" startAt="6"/>
            </a:pPr>
            <a:r>
              <a:rPr lang="cs-CZ" sz="2400" dirty="0" smtClean="0">
                <a:solidFill>
                  <a:schemeClr val="tx1">
                    <a:lumMod val="75000"/>
                  </a:schemeClr>
                </a:solidFill>
              </a:rPr>
              <a:t>Studie </a:t>
            </a:r>
            <a:r>
              <a:rPr lang="cs-CZ" sz="2400" b="1" dirty="0" smtClean="0">
                <a:solidFill>
                  <a:schemeClr val="tx1">
                    <a:lumMod val="75000"/>
                  </a:schemeClr>
                </a:solidFill>
              </a:rPr>
              <a:t>nesmí propagovat používání </a:t>
            </a:r>
            <a:r>
              <a:rPr lang="cs-CZ" sz="2400" dirty="0" smtClean="0">
                <a:solidFill>
                  <a:schemeClr val="tx1">
                    <a:lumMod val="75000"/>
                  </a:schemeClr>
                </a:solidFill>
              </a:rPr>
              <a:t>konkrétního </a:t>
            </a:r>
            <a:r>
              <a:rPr lang="cs-CZ" sz="2400" b="1" dirty="0" smtClean="0">
                <a:solidFill>
                  <a:schemeClr val="tx1">
                    <a:lumMod val="75000"/>
                  </a:schemeClr>
                </a:solidFill>
              </a:rPr>
              <a:t>LP</a:t>
            </a:r>
            <a:r>
              <a:rPr lang="cs-CZ" sz="2400" dirty="0" smtClean="0">
                <a:solidFill>
                  <a:schemeClr val="tx1">
                    <a:lumMod val="75000"/>
                  </a:schemeClr>
                </a:solidFill>
              </a:rPr>
              <a:t>.</a:t>
            </a:r>
          </a:p>
          <a:p>
            <a:pPr marL="457200" indent="-457200">
              <a:buFont typeface="+mj-lt"/>
              <a:buAutoNum type="arabicPeriod" startAt="6"/>
            </a:pPr>
            <a:r>
              <a:rPr lang="cs-CZ" sz="2400" b="1" dirty="0" smtClean="0">
                <a:solidFill>
                  <a:schemeClr val="tx1">
                    <a:lumMod val="75000"/>
                  </a:schemeClr>
                </a:solidFill>
              </a:rPr>
              <a:t>Výběr pacientů nesmí </a:t>
            </a:r>
            <a:r>
              <a:rPr lang="cs-CZ" sz="2400" dirty="0" smtClean="0">
                <a:solidFill>
                  <a:schemeClr val="tx1">
                    <a:lumMod val="75000"/>
                  </a:schemeClr>
                </a:solidFill>
              </a:rPr>
              <a:t>být nijak </a:t>
            </a:r>
            <a:r>
              <a:rPr lang="cs-CZ" sz="2400" b="1" dirty="0" smtClean="0">
                <a:solidFill>
                  <a:schemeClr val="tx1">
                    <a:lumMod val="75000"/>
                  </a:schemeClr>
                </a:solidFill>
              </a:rPr>
              <a:t>předem ovlivněn</a:t>
            </a:r>
            <a:r>
              <a:rPr lang="cs-CZ" sz="2400" dirty="0" smtClean="0">
                <a:solidFill>
                  <a:schemeClr val="tx1">
                    <a:lumMod val="75000"/>
                  </a:schemeClr>
                </a:solidFill>
              </a:rPr>
              <a:t> a musí být </a:t>
            </a:r>
            <a:r>
              <a:rPr lang="cs-CZ" sz="2400" b="1" dirty="0" smtClean="0">
                <a:solidFill>
                  <a:schemeClr val="tx1">
                    <a:lumMod val="75000"/>
                  </a:schemeClr>
                </a:solidFill>
              </a:rPr>
              <a:t>ponechán</a:t>
            </a:r>
            <a:r>
              <a:rPr lang="cs-CZ" sz="2400" dirty="0" smtClean="0">
                <a:solidFill>
                  <a:schemeClr val="tx1">
                    <a:lumMod val="75000"/>
                  </a:schemeClr>
                </a:solidFill>
              </a:rPr>
              <a:t> výhradně </a:t>
            </a:r>
            <a:r>
              <a:rPr lang="cs-CZ" sz="2400" b="1" dirty="0" smtClean="0">
                <a:solidFill>
                  <a:schemeClr val="tx1">
                    <a:lumMod val="75000"/>
                  </a:schemeClr>
                </a:solidFill>
              </a:rPr>
              <a:t>na rozhodnutí ošetřujícího lékaře v rámci běžné praxe</a:t>
            </a:r>
            <a:r>
              <a:rPr lang="cs-CZ" sz="2400" dirty="0" smtClean="0">
                <a:solidFill>
                  <a:schemeClr val="tx1">
                    <a:lumMod val="75000"/>
                  </a:schemeClr>
                </a:solidFill>
              </a:rPr>
              <a:t>. Lékař musí v průběhu studie respektovat výzkumný plán a schválené SmPC.</a:t>
            </a:r>
          </a:p>
          <a:p>
            <a:pPr marL="457200" indent="-457200">
              <a:buFont typeface="+mj-lt"/>
              <a:buAutoNum type="arabicPeriod" startAt="6"/>
            </a:pPr>
            <a:r>
              <a:rPr lang="cs-CZ" sz="2400" dirty="0" smtClean="0">
                <a:solidFill>
                  <a:schemeClr val="tx1">
                    <a:lumMod val="75000"/>
                  </a:schemeClr>
                </a:solidFill>
              </a:rPr>
              <a:t>U pacientů se </a:t>
            </a:r>
            <a:r>
              <a:rPr lang="cs-CZ" sz="2400" b="1" dirty="0" smtClean="0">
                <a:solidFill>
                  <a:schemeClr val="tx1">
                    <a:lumMod val="75000"/>
                  </a:schemeClr>
                </a:solidFill>
              </a:rPr>
              <a:t>nepoužijí žádné dodatečné diagnostické či monitorovací postupy </a:t>
            </a:r>
            <a:r>
              <a:rPr lang="cs-CZ" sz="2400" dirty="0" smtClean="0">
                <a:solidFill>
                  <a:schemeClr val="tx1">
                    <a:lumMod val="75000"/>
                  </a:schemeClr>
                </a:solidFill>
              </a:rPr>
              <a:t>a </a:t>
            </a:r>
            <a:r>
              <a:rPr lang="cs-CZ" sz="2400" b="1" dirty="0" smtClean="0">
                <a:solidFill>
                  <a:schemeClr val="tx1">
                    <a:lumMod val="75000"/>
                  </a:schemeClr>
                </a:solidFill>
              </a:rPr>
              <a:t>pro analýzu shromážděných údajů </a:t>
            </a:r>
            <a:r>
              <a:rPr lang="cs-CZ" sz="2400" dirty="0" smtClean="0">
                <a:solidFill>
                  <a:schemeClr val="tx1">
                    <a:lumMod val="75000"/>
                  </a:schemeClr>
                </a:solidFill>
              </a:rPr>
              <a:t>se použijí </a:t>
            </a:r>
            <a:r>
              <a:rPr lang="cs-CZ" sz="2400" b="1" dirty="0" smtClean="0">
                <a:solidFill>
                  <a:schemeClr val="tx1">
                    <a:lumMod val="75000"/>
                  </a:schemeClr>
                </a:solidFill>
              </a:rPr>
              <a:t>epidemiologické metody. </a:t>
            </a:r>
            <a:r>
              <a:rPr lang="cs-CZ" sz="2400" dirty="0" smtClean="0">
                <a:solidFill>
                  <a:schemeClr val="tx1">
                    <a:lumMod val="75000"/>
                  </a:schemeClr>
                </a:solidFill>
              </a:rPr>
              <a:t>Všechny diagnostické a terapeutické výkony, které jsou prováděny na pacientech zařazených lékařem do studie, musí být hrazeny pouze běžným způsobem.</a:t>
            </a:r>
            <a:endParaRPr lang="cs-CZ" sz="1800"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457092944"/>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1223755"/>
            <a:ext cx="8229600" cy="765085"/>
          </a:xfrm>
          <a:solidFill>
            <a:srgbClr val="FFC000"/>
          </a:solidFill>
          <a:ln>
            <a:solidFill>
              <a:schemeClr val="tx1">
                <a:lumMod val="75000"/>
              </a:schemeClr>
            </a:solidFill>
          </a:ln>
        </p:spPr>
        <p:txBody>
          <a:bodyPr>
            <a:normAutofit fontScale="90000"/>
          </a:bodyPr>
          <a:lstStyle/>
          <a:p>
            <a:r>
              <a:rPr lang="cs-CZ" dirty="0" smtClean="0">
                <a:solidFill>
                  <a:schemeClr val="tx1">
                    <a:lumMod val="75000"/>
                  </a:schemeClr>
                </a:solidFill>
              </a:rPr>
              <a:t>Ostatní intervenční studie, které nereguluje SÚKL a nespadají pod zákon o léčivech:</a:t>
            </a:r>
            <a:endParaRPr lang="cs-CZ" dirty="0">
              <a:solidFill>
                <a:schemeClr val="tx1">
                  <a:lumMod val="75000"/>
                </a:schemeClr>
              </a:solidFill>
            </a:endParaRPr>
          </a:p>
        </p:txBody>
      </p:sp>
      <p:sp>
        <p:nvSpPr>
          <p:cNvPr id="3" name="Zástupný symbol pro obsah 2"/>
          <p:cNvSpPr>
            <a:spLocks noGrp="1"/>
          </p:cNvSpPr>
          <p:nvPr>
            <p:ph idx="1"/>
          </p:nvPr>
        </p:nvSpPr>
        <p:spPr>
          <a:xfrm>
            <a:off x="296525" y="2483895"/>
            <a:ext cx="8229600" cy="3420380"/>
          </a:xfrm>
        </p:spPr>
        <p:txBody>
          <a:bodyPr/>
          <a:lstStyle/>
          <a:p>
            <a:r>
              <a:rPr lang="cs-CZ" b="1" dirty="0" smtClean="0">
                <a:solidFill>
                  <a:schemeClr val="tx1">
                    <a:lumMod val="75000"/>
                  </a:schemeClr>
                </a:solidFill>
              </a:rPr>
              <a:t>Srovnávající nezavedené léčebné metody</a:t>
            </a:r>
          </a:p>
          <a:p>
            <a:r>
              <a:rPr lang="cs-CZ" b="1" dirty="0" smtClean="0">
                <a:solidFill>
                  <a:schemeClr val="tx1">
                    <a:lumMod val="75000"/>
                  </a:schemeClr>
                </a:solidFill>
              </a:rPr>
              <a:t>Srovnávající operační výkony</a:t>
            </a:r>
          </a:p>
          <a:p>
            <a:r>
              <a:rPr lang="cs-CZ" b="1" dirty="0" smtClean="0">
                <a:solidFill>
                  <a:schemeClr val="tx1">
                    <a:lumMod val="75000"/>
                  </a:schemeClr>
                </a:solidFill>
              </a:rPr>
              <a:t>S doplňky stravy</a:t>
            </a:r>
          </a:p>
          <a:p>
            <a:r>
              <a:rPr lang="cs-CZ" b="1" dirty="0" smtClean="0">
                <a:solidFill>
                  <a:schemeClr val="tx1">
                    <a:lumMod val="75000"/>
                  </a:schemeClr>
                </a:solidFill>
              </a:rPr>
              <a:t>S potravinami</a:t>
            </a:r>
          </a:p>
          <a:p>
            <a:r>
              <a:rPr lang="cs-CZ" b="1" dirty="0" smtClean="0">
                <a:solidFill>
                  <a:schemeClr val="tx1">
                    <a:lumMod val="75000"/>
                  </a:schemeClr>
                </a:solidFill>
              </a:rPr>
              <a:t>Pro registry nemocí – genetická vyšetření</a:t>
            </a:r>
          </a:p>
          <a:p>
            <a:r>
              <a:rPr lang="cs-CZ" b="1" dirty="0" smtClean="0">
                <a:solidFill>
                  <a:schemeClr val="tx1">
                    <a:lumMod val="75000"/>
                  </a:schemeClr>
                </a:solidFill>
              </a:rPr>
              <a:t>Diagnostické aj.</a:t>
            </a:r>
          </a:p>
          <a:p>
            <a:endParaRPr lang="cs-CZ" dirty="0" smtClean="0"/>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104019685"/>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431540" y="998730"/>
            <a:ext cx="7425825" cy="647700"/>
          </a:xfrm>
        </p:spPr>
        <p:txBody>
          <a:bodyPr>
            <a:normAutofit fontScale="90000"/>
          </a:bodyPr>
          <a:lstStyle/>
          <a:p>
            <a:r>
              <a:rPr lang="cs-CZ" sz="3600" u="sng" dirty="0" smtClean="0">
                <a:solidFill>
                  <a:srgbClr val="0070C0"/>
                </a:solidFill>
                <a:latin typeface="+mn-lt"/>
              </a:rPr>
              <a:t>Proč regulace klinických hodnocení?</a:t>
            </a:r>
            <a:r>
              <a:rPr lang="cs-CZ" sz="3000" u="sng" dirty="0" smtClean="0">
                <a:solidFill>
                  <a:schemeClr val="tx1">
                    <a:lumMod val="75000"/>
                  </a:schemeClr>
                </a:solidFill>
                <a:latin typeface="+mn-lt"/>
              </a:rPr>
              <a:t/>
            </a:r>
            <a:br>
              <a:rPr lang="cs-CZ" sz="3000" u="sng" dirty="0" smtClean="0">
                <a:solidFill>
                  <a:schemeClr val="tx1">
                    <a:lumMod val="75000"/>
                  </a:schemeClr>
                </a:solidFill>
                <a:latin typeface="+mn-lt"/>
              </a:rPr>
            </a:br>
            <a:endParaRPr lang="cs-CZ" sz="2800" u="sng" dirty="0" smtClean="0">
              <a:solidFill>
                <a:schemeClr val="tx1">
                  <a:lumMod val="75000"/>
                </a:schemeClr>
              </a:solidFill>
              <a:latin typeface="+mn-lt"/>
            </a:endParaRPr>
          </a:p>
        </p:txBody>
      </p:sp>
      <p:sp>
        <p:nvSpPr>
          <p:cNvPr id="7171" name="Rectangle 3"/>
          <p:cNvSpPr>
            <a:spLocks noGrp="1" noChangeArrowheads="1"/>
          </p:cNvSpPr>
          <p:nvPr>
            <p:ph type="body" idx="4294967295"/>
          </p:nvPr>
        </p:nvSpPr>
        <p:spPr>
          <a:xfrm>
            <a:off x="251520" y="998730"/>
            <a:ext cx="8497888" cy="5310590"/>
          </a:xfrm>
          <a:extLst>
            <a:ext uri="{91240B29-F687-4F45-9708-019B960494DF}">
              <a14:hiddenLine xmlns:a14="http://schemas.microsoft.com/office/drawing/2010/main" w="12700" cmpd="sng">
                <a:solidFill>
                  <a:srgbClr val="000000"/>
                </a:solidFill>
                <a:miter lim="800000"/>
                <a:headEnd/>
                <a:tailEnd/>
              </a14:hiddenLine>
            </a:ext>
          </a:extLst>
        </p:spPr>
        <p:txBody>
          <a:bodyPr>
            <a:normAutofit fontScale="25000" lnSpcReduction="20000"/>
          </a:bodyPr>
          <a:lstStyle/>
          <a:p>
            <a:pPr algn="ctr">
              <a:buClr>
                <a:srgbClr val="880404"/>
              </a:buClr>
              <a:buNone/>
            </a:pPr>
            <a:endParaRPr lang="cs-CZ" sz="3000" b="1" i="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3000" b="1" dirty="0" smtClean="0"/>
          </a:p>
          <a:p>
            <a:pPr algn="ctr">
              <a:buClr>
                <a:srgbClr val="880404"/>
              </a:buClr>
              <a:buNone/>
            </a:pPr>
            <a:endParaRPr lang="cs-CZ" sz="12800" b="1" dirty="0" smtClean="0"/>
          </a:p>
          <a:p>
            <a:pPr algn="ctr">
              <a:buClr>
                <a:srgbClr val="880404"/>
              </a:buClr>
              <a:buNone/>
            </a:pPr>
            <a:r>
              <a:rPr lang="cs-CZ" sz="12800" b="1" dirty="0" smtClean="0"/>
              <a:t>KH – důležitá  součást  životního  cyklu  LP</a:t>
            </a: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None/>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buClr>
                <a:srgbClr val="880404"/>
              </a:buClr>
              <a:buFont typeface="Webdings" pitchFamily="18" charset="2"/>
              <a:buBlip>
                <a:blip r:embed="rId2"/>
              </a:buBlip>
            </a:pPr>
            <a:endParaRPr lang="cs-CZ" sz="3000" dirty="0" smtClean="0">
              <a:latin typeface="Times New Roman" pitchFamily="18" charset="0"/>
            </a:endParaRPr>
          </a:p>
          <a:p>
            <a:pPr algn="ctr">
              <a:buClr>
                <a:srgbClr val="880404"/>
              </a:buClr>
              <a:buNone/>
            </a:pPr>
            <a:r>
              <a:rPr lang="cs-CZ" sz="3000" dirty="0" smtClean="0">
                <a:latin typeface="Times New Roman" pitchFamily="18" charset="0"/>
              </a:rPr>
              <a:t> </a:t>
            </a:r>
            <a:endParaRPr lang="cs-CZ" sz="3400" b="1" dirty="0" smtClean="0">
              <a:solidFill>
                <a:schemeClr val="tx1">
                  <a:lumMod val="75000"/>
                </a:schemeClr>
              </a:solidFill>
            </a:endParaRPr>
          </a:p>
        </p:txBody>
      </p:sp>
      <p:sp>
        <p:nvSpPr>
          <p:cNvPr id="7172" name="Rectangle 4"/>
          <p:cNvSpPr>
            <a:spLocks noChangeArrowheads="1"/>
          </p:cNvSpPr>
          <p:nvPr/>
        </p:nvSpPr>
        <p:spPr bwMode="auto">
          <a:xfrm>
            <a:off x="468313" y="2276475"/>
            <a:ext cx="1439862" cy="576263"/>
          </a:xfrm>
          <a:prstGeom prst="rect">
            <a:avLst/>
          </a:prstGeom>
          <a:solidFill>
            <a:schemeClr val="accent5"/>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sz="1800" b="1" dirty="0">
                <a:solidFill>
                  <a:schemeClr val="tx1">
                    <a:lumMod val="75000"/>
                  </a:schemeClr>
                </a:solidFill>
              </a:rPr>
              <a:t>Výzkum</a:t>
            </a:r>
          </a:p>
        </p:txBody>
      </p:sp>
      <p:sp>
        <p:nvSpPr>
          <p:cNvPr id="7173" name="Rectangle 5"/>
          <p:cNvSpPr>
            <a:spLocks noChangeArrowheads="1"/>
          </p:cNvSpPr>
          <p:nvPr/>
        </p:nvSpPr>
        <p:spPr bwMode="auto">
          <a:xfrm>
            <a:off x="2771775" y="2276475"/>
            <a:ext cx="3097213" cy="576263"/>
          </a:xfrm>
          <a:prstGeom prst="rect">
            <a:avLst/>
          </a:prstGeom>
          <a:solidFill>
            <a:schemeClr val="accent5"/>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dirty="0">
                <a:solidFill>
                  <a:schemeClr val="tx1">
                    <a:lumMod val="75000"/>
                  </a:schemeClr>
                </a:solidFill>
              </a:rPr>
              <a:t>Vývoj LP</a:t>
            </a:r>
          </a:p>
        </p:txBody>
      </p:sp>
      <p:sp>
        <p:nvSpPr>
          <p:cNvPr id="7174" name="Rectangle 6"/>
          <p:cNvSpPr>
            <a:spLocks noChangeArrowheads="1"/>
          </p:cNvSpPr>
          <p:nvPr/>
        </p:nvSpPr>
        <p:spPr bwMode="auto">
          <a:xfrm>
            <a:off x="6443663" y="2276475"/>
            <a:ext cx="2449512" cy="576263"/>
          </a:xfrm>
          <a:prstGeom prst="rect">
            <a:avLst/>
          </a:prstGeom>
          <a:solidFill>
            <a:schemeClr val="accent5"/>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dirty="0">
                <a:solidFill>
                  <a:schemeClr val="tx1">
                    <a:lumMod val="75000"/>
                  </a:schemeClr>
                </a:solidFill>
              </a:rPr>
              <a:t>Uvedení LP na trh</a:t>
            </a:r>
          </a:p>
        </p:txBody>
      </p:sp>
      <p:sp>
        <p:nvSpPr>
          <p:cNvPr id="7175" name="Rectangle 7"/>
          <p:cNvSpPr>
            <a:spLocks noChangeArrowheads="1"/>
          </p:cNvSpPr>
          <p:nvPr/>
        </p:nvSpPr>
        <p:spPr bwMode="auto">
          <a:xfrm>
            <a:off x="1763713" y="3213100"/>
            <a:ext cx="2520950" cy="720725"/>
          </a:xfrm>
          <a:prstGeom prst="rect">
            <a:avLst/>
          </a:prstGeom>
          <a:solidFill>
            <a:schemeClr val="tx1">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a:t>Preklinické </a:t>
            </a:r>
          </a:p>
          <a:p>
            <a:r>
              <a:rPr lang="cs-CZ" b="1"/>
              <a:t>hodnocení</a:t>
            </a:r>
          </a:p>
        </p:txBody>
      </p:sp>
      <p:sp>
        <p:nvSpPr>
          <p:cNvPr id="63496" name="Rectangle 8"/>
          <p:cNvSpPr>
            <a:spLocks noChangeArrowheads="1"/>
          </p:cNvSpPr>
          <p:nvPr/>
        </p:nvSpPr>
        <p:spPr bwMode="auto">
          <a:xfrm>
            <a:off x="4716463" y="3213100"/>
            <a:ext cx="3024187" cy="720725"/>
          </a:xfrm>
          <a:prstGeom prst="rect">
            <a:avLst/>
          </a:prstGeom>
          <a:solidFill>
            <a:schemeClr val="tx1"/>
          </a:solidFill>
          <a:ln w="19050">
            <a:solidFill>
              <a:schemeClr val="tx1">
                <a:lumMod val="50000"/>
              </a:schemeClr>
            </a:solidFill>
            <a:miter lim="800000"/>
            <a:headEnd/>
            <a:tailEnd/>
          </a:ln>
          <a:effectLst/>
        </p:spPr>
        <p:txBody>
          <a:bodyPr wrap="none" anchor="ctr"/>
          <a:lstStyle/>
          <a:p>
            <a:pPr>
              <a:defRPr/>
            </a:pPr>
            <a:r>
              <a:rPr lang="cs-CZ" b="1" dirty="0">
                <a:solidFill>
                  <a:schemeClr val="bg1"/>
                </a:solidFill>
              </a:rPr>
              <a:t>Klinická hodnocení</a:t>
            </a:r>
          </a:p>
          <a:p>
            <a:pPr>
              <a:defRPr/>
            </a:pPr>
            <a:r>
              <a:rPr lang="cs-CZ" b="1" dirty="0">
                <a:solidFill>
                  <a:schemeClr val="bg1"/>
                </a:solidFill>
              </a:rPr>
              <a:t>(fáze I, II, III)</a:t>
            </a:r>
          </a:p>
        </p:txBody>
      </p:sp>
      <p:sp>
        <p:nvSpPr>
          <p:cNvPr id="7177" name="Rectangle 9"/>
          <p:cNvSpPr>
            <a:spLocks noChangeArrowheads="1"/>
          </p:cNvSpPr>
          <p:nvPr/>
        </p:nvSpPr>
        <p:spPr bwMode="auto">
          <a:xfrm>
            <a:off x="179388" y="4149725"/>
            <a:ext cx="2520950" cy="719138"/>
          </a:xfrm>
          <a:prstGeom prst="rect">
            <a:avLst/>
          </a:prstGeom>
          <a:solidFill>
            <a:schemeClr val="tx1">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cs-CZ" b="1"/>
              <a:t>Plán preklinického </a:t>
            </a:r>
          </a:p>
          <a:p>
            <a:r>
              <a:rPr lang="cs-CZ" b="1"/>
              <a:t>testování</a:t>
            </a:r>
          </a:p>
        </p:txBody>
      </p:sp>
      <p:sp>
        <p:nvSpPr>
          <p:cNvPr id="63498" name="Rectangle 10"/>
          <p:cNvSpPr>
            <a:spLocks noChangeArrowheads="1"/>
          </p:cNvSpPr>
          <p:nvPr/>
        </p:nvSpPr>
        <p:spPr bwMode="auto">
          <a:xfrm>
            <a:off x="3132138" y="4149725"/>
            <a:ext cx="3168650" cy="719138"/>
          </a:xfrm>
          <a:prstGeom prst="rect">
            <a:avLst/>
          </a:prstGeom>
          <a:solidFill>
            <a:schemeClr val="tx1"/>
          </a:solidFill>
          <a:ln w="19050">
            <a:solidFill>
              <a:schemeClr val="tx1">
                <a:lumMod val="50000"/>
              </a:schemeClr>
            </a:solidFill>
            <a:miter lim="800000"/>
            <a:headEnd/>
            <a:tailEnd/>
          </a:ln>
          <a:effectLst/>
        </p:spPr>
        <p:txBody>
          <a:bodyPr wrap="none" anchor="ctr"/>
          <a:lstStyle/>
          <a:p>
            <a:pPr>
              <a:defRPr/>
            </a:pPr>
            <a:r>
              <a:rPr lang="cs-CZ" b="1" dirty="0">
                <a:solidFill>
                  <a:schemeClr val="bg1"/>
                </a:solidFill>
              </a:rPr>
              <a:t>Žádost o povolení/</a:t>
            </a:r>
          </a:p>
          <a:p>
            <a:pPr>
              <a:defRPr/>
            </a:pPr>
            <a:r>
              <a:rPr lang="cs-CZ" b="1" dirty="0">
                <a:solidFill>
                  <a:schemeClr val="bg1"/>
                </a:solidFill>
              </a:rPr>
              <a:t>ohlášení KH</a:t>
            </a:r>
          </a:p>
        </p:txBody>
      </p:sp>
      <p:sp>
        <p:nvSpPr>
          <p:cNvPr id="63499" name="Rectangle 11"/>
          <p:cNvSpPr>
            <a:spLocks noChangeArrowheads="1"/>
          </p:cNvSpPr>
          <p:nvPr/>
        </p:nvSpPr>
        <p:spPr bwMode="auto">
          <a:xfrm>
            <a:off x="6642230" y="4149080"/>
            <a:ext cx="2233612" cy="719138"/>
          </a:xfrm>
          <a:prstGeom prst="rect">
            <a:avLst/>
          </a:prstGeom>
          <a:solidFill>
            <a:schemeClr val="tx1"/>
          </a:solidFill>
          <a:ln w="19050">
            <a:solidFill>
              <a:schemeClr val="tx1">
                <a:lumMod val="50000"/>
              </a:schemeClr>
            </a:solidFill>
            <a:miter lim="800000"/>
            <a:headEnd/>
            <a:tailEnd/>
          </a:ln>
          <a:effectLst/>
        </p:spPr>
        <p:txBody>
          <a:bodyPr wrap="none" anchor="ctr"/>
          <a:lstStyle/>
          <a:p>
            <a:pPr>
              <a:defRPr/>
            </a:pPr>
            <a:r>
              <a:rPr lang="cs-CZ" b="1" dirty="0">
                <a:solidFill>
                  <a:schemeClr val="bg1"/>
                </a:solidFill>
              </a:rPr>
              <a:t>Klinické hodnocení </a:t>
            </a:r>
          </a:p>
          <a:p>
            <a:pPr>
              <a:defRPr/>
            </a:pPr>
            <a:r>
              <a:rPr lang="cs-CZ" b="1" dirty="0">
                <a:solidFill>
                  <a:schemeClr val="bg1"/>
                </a:solidFill>
              </a:rPr>
              <a:t>(fáze IV)</a:t>
            </a:r>
          </a:p>
        </p:txBody>
      </p:sp>
      <p:sp>
        <p:nvSpPr>
          <p:cNvPr id="7180" name="Line 12"/>
          <p:cNvSpPr>
            <a:spLocks noChangeShapeType="1"/>
          </p:cNvSpPr>
          <p:nvPr/>
        </p:nvSpPr>
        <p:spPr bwMode="auto">
          <a:xfrm>
            <a:off x="1908175" y="2492375"/>
            <a:ext cx="863600" cy="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1" name="Line 13"/>
          <p:cNvSpPr>
            <a:spLocks noChangeShapeType="1"/>
          </p:cNvSpPr>
          <p:nvPr/>
        </p:nvSpPr>
        <p:spPr bwMode="auto">
          <a:xfrm>
            <a:off x="5867400" y="2492375"/>
            <a:ext cx="576263" cy="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2" name="Line 14"/>
          <p:cNvSpPr>
            <a:spLocks noChangeShapeType="1"/>
          </p:cNvSpPr>
          <p:nvPr/>
        </p:nvSpPr>
        <p:spPr bwMode="auto">
          <a:xfrm flipH="1">
            <a:off x="3995738" y="2852738"/>
            <a:ext cx="504825" cy="360362"/>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3" name="Line 15"/>
          <p:cNvSpPr>
            <a:spLocks noChangeShapeType="1"/>
          </p:cNvSpPr>
          <p:nvPr/>
        </p:nvSpPr>
        <p:spPr bwMode="auto">
          <a:xfrm flipH="1">
            <a:off x="2484438" y="3933825"/>
            <a:ext cx="503237" cy="21590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4" name="Line 16"/>
          <p:cNvSpPr>
            <a:spLocks noChangeShapeType="1"/>
          </p:cNvSpPr>
          <p:nvPr/>
        </p:nvSpPr>
        <p:spPr bwMode="auto">
          <a:xfrm>
            <a:off x="4500563" y="2852738"/>
            <a:ext cx="0" cy="1296987"/>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5" name="Line 17"/>
          <p:cNvSpPr>
            <a:spLocks noChangeShapeType="1"/>
          </p:cNvSpPr>
          <p:nvPr/>
        </p:nvSpPr>
        <p:spPr bwMode="auto">
          <a:xfrm>
            <a:off x="4500563" y="2852738"/>
            <a:ext cx="647700" cy="360362"/>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sp>
        <p:nvSpPr>
          <p:cNvPr id="7186" name="Line 18"/>
          <p:cNvSpPr>
            <a:spLocks noChangeShapeType="1"/>
          </p:cNvSpPr>
          <p:nvPr/>
        </p:nvSpPr>
        <p:spPr bwMode="auto">
          <a:xfrm>
            <a:off x="8172450" y="2852738"/>
            <a:ext cx="0" cy="1296987"/>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a:lstStyle/>
          <a:p>
            <a:endParaRPr lang="cs-CZ"/>
          </a:p>
        </p:txBody>
      </p:sp>
      <p:cxnSp>
        <p:nvCxnSpPr>
          <p:cNvPr id="20" name="Straight Arrow Connector 19"/>
          <p:cNvCxnSpPr>
            <a:endCxn id="21" idx="2"/>
          </p:cNvCxnSpPr>
          <p:nvPr/>
        </p:nvCxnSpPr>
        <p:spPr>
          <a:xfrm flipV="1">
            <a:off x="6192180" y="2123855"/>
            <a:ext cx="29653" cy="36004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1" name="Rectangle 20"/>
          <p:cNvSpPr/>
          <p:nvPr/>
        </p:nvSpPr>
        <p:spPr>
          <a:xfrm>
            <a:off x="5382090" y="1583795"/>
            <a:ext cx="1679485" cy="540060"/>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bg1"/>
                </a:solidFill>
              </a:rPr>
              <a:t>REGISTRACE</a:t>
            </a:r>
            <a:endParaRPr lang="cs-CZ" b="1" dirty="0">
              <a:solidFill>
                <a:schemeClr val="bg1"/>
              </a:solidFill>
            </a:endParaRPr>
          </a:p>
        </p:txBody>
      </p:sp>
      <p:sp>
        <p:nvSpPr>
          <p:cNvPr id="22" name="Title 1"/>
          <p:cNvSpPr txBox="1">
            <a:spLocks/>
          </p:cNvSpPr>
          <p:nvPr/>
        </p:nvSpPr>
        <p:spPr>
          <a:xfrm>
            <a:off x="447523" y="908720"/>
            <a:ext cx="6239712" cy="585065"/>
          </a:xfrm>
          <a:prstGeom prst="rect">
            <a:avLst/>
          </a:prstGeom>
          <a:solidFill>
            <a:srgbClr val="FFC000"/>
          </a:solidFill>
          <a:ln w="19050">
            <a:solidFill>
              <a:schemeClr val="tx1">
                <a:lumMod val="75000"/>
              </a:schemeClr>
            </a:solidFill>
          </a:ln>
        </p:spPr>
        <p:txBody>
          <a:bodyPr>
            <a:norm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rPr>
              <a:t>Klinická hodnocení humánních LP</a:t>
            </a:r>
            <a:endParaRPr lang="cs-CZ" b="0" i="1" dirty="0">
              <a:solidFill>
                <a:schemeClr val="tx1">
                  <a:lumMod val="75000"/>
                </a:schemeClr>
              </a:solidFill>
            </a:endParaRPr>
          </a:p>
        </p:txBody>
      </p:sp>
    </p:spTree>
    <p:extLst>
      <p:ext uri="{BB962C8B-B14F-4D97-AF65-F5344CB8AC3E}">
        <p14:creationId xmlns:p14="http://schemas.microsoft.com/office/powerpoint/2010/main" val="465811656"/>
      </p:ext>
    </p:extLst>
  </p:cSld>
  <p:clrMapOvr>
    <a:masterClrMapping/>
  </p:clrMapOvr>
  <p:transition>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988840"/>
            <a:ext cx="8229600" cy="4131160"/>
          </a:xfrm>
        </p:spPr>
        <p:txBody>
          <a:bodyPr>
            <a:normAutofit lnSpcReduction="10000"/>
          </a:bodyPr>
          <a:lstStyle/>
          <a:p>
            <a:pPr marL="0" indent="0">
              <a:buNone/>
              <a:tabLst>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b="1" u="sng" dirty="0" smtClean="0">
                <a:solidFill>
                  <a:schemeClr val="tx1">
                    <a:lumMod val="75000"/>
                  </a:schemeClr>
                </a:solidFill>
              </a:rPr>
              <a:t>systematické </a:t>
            </a:r>
            <a:r>
              <a:rPr lang="cs-CZ" altLang="cs-CZ" b="1" u="sng" dirty="0">
                <a:solidFill>
                  <a:schemeClr val="tx1">
                    <a:lumMod val="75000"/>
                  </a:schemeClr>
                </a:solidFill>
              </a:rPr>
              <a:t>testování</a:t>
            </a:r>
            <a:r>
              <a:rPr lang="cs-CZ" altLang="cs-CZ" b="1" dirty="0">
                <a:solidFill>
                  <a:schemeClr val="tx1">
                    <a:lumMod val="75000"/>
                  </a:schemeClr>
                </a:solidFill>
              </a:rPr>
              <a:t> </a:t>
            </a:r>
            <a:r>
              <a:rPr lang="cs-CZ" altLang="cs-CZ" b="1" dirty="0" smtClean="0">
                <a:solidFill>
                  <a:schemeClr val="tx1">
                    <a:lumMod val="75000"/>
                  </a:schemeClr>
                </a:solidFill>
              </a:rPr>
              <a:t>prováděné na </a:t>
            </a:r>
            <a:r>
              <a:rPr lang="cs-CZ" altLang="cs-CZ" b="1" u="sng" dirty="0">
                <a:solidFill>
                  <a:srgbClr val="C00000"/>
                </a:solidFill>
              </a:rPr>
              <a:t>lidských subjektech</a:t>
            </a:r>
            <a:r>
              <a:rPr lang="cs-CZ" altLang="cs-CZ" dirty="0">
                <a:solidFill>
                  <a:schemeClr val="tx1">
                    <a:lumMod val="75000"/>
                  </a:schemeClr>
                </a:solidFill>
              </a:rPr>
              <a:t> </a:t>
            </a:r>
            <a:r>
              <a:rPr lang="cs-CZ" altLang="cs-CZ" dirty="0" smtClean="0">
                <a:solidFill>
                  <a:schemeClr val="tx1">
                    <a:lumMod val="75000"/>
                  </a:schemeClr>
                </a:solidFill>
              </a:rPr>
              <a:t>(</a:t>
            </a:r>
            <a:r>
              <a:rPr lang="cs-CZ" altLang="cs-CZ" dirty="0">
                <a:solidFill>
                  <a:schemeClr val="tx1">
                    <a:lumMod val="75000"/>
                  </a:schemeClr>
                </a:solidFill>
              </a:rPr>
              <a:t>pacienti, zdraví dobrovolníci</a:t>
            </a:r>
            <a:r>
              <a:rPr lang="cs-CZ" altLang="cs-CZ" dirty="0" smtClean="0">
                <a:solidFill>
                  <a:schemeClr val="tx1">
                    <a:lumMod val="75000"/>
                  </a:schemeClr>
                </a:solidFill>
              </a:rPr>
              <a:t>) </a:t>
            </a:r>
            <a:r>
              <a:rPr lang="cs-CZ" altLang="cs-CZ" b="1" dirty="0" smtClean="0">
                <a:solidFill>
                  <a:schemeClr val="tx1">
                    <a:lumMod val="75000"/>
                  </a:schemeClr>
                </a:solidFill>
              </a:rPr>
              <a:t>za účelem</a:t>
            </a:r>
            <a:endParaRPr lang="cs-CZ" altLang="cs-CZ" b="1" dirty="0">
              <a:solidFill>
                <a:schemeClr val="tx1">
                  <a:lumMod val="75000"/>
                </a:schemeClr>
              </a:solidFill>
            </a:endParaRPr>
          </a:p>
          <a:p>
            <a:pPr>
              <a:spcBef>
                <a:spcPts val="750"/>
              </a:spcBef>
              <a:spcAft>
                <a:spcPts val="500"/>
              </a:spcAft>
              <a:buClr>
                <a:srgbClr val="2D3291"/>
              </a:buClr>
              <a:buSzPct val="140000"/>
              <a:buFont typeface="Arial" panose="020B0604020202020204" pitchFamily="34" charset="0"/>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b="1" dirty="0" smtClean="0">
                <a:solidFill>
                  <a:schemeClr val="tx1">
                    <a:lumMod val="75000"/>
                  </a:schemeClr>
                </a:solidFill>
              </a:rPr>
              <a:t>zjistit</a:t>
            </a:r>
            <a:r>
              <a:rPr lang="cs-CZ" altLang="cs-CZ" dirty="0" smtClean="0">
                <a:solidFill>
                  <a:schemeClr val="tx1">
                    <a:lumMod val="75000"/>
                  </a:schemeClr>
                </a:solidFill>
              </a:rPr>
              <a:t> </a:t>
            </a:r>
            <a:r>
              <a:rPr lang="cs-CZ" altLang="cs-CZ" dirty="0">
                <a:solidFill>
                  <a:schemeClr val="tx1">
                    <a:lumMod val="75000"/>
                  </a:schemeClr>
                </a:solidFill>
              </a:rPr>
              <a:t>či </a:t>
            </a:r>
            <a:r>
              <a:rPr lang="cs-CZ" altLang="cs-CZ" b="1" u="sng" dirty="0">
                <a:solidFill>
                  <a:schemeClr val="tx1">
                    <a:lumMod val="75000"/>
                  </a:schemeClr>
                </a:solidFill>
              </a:rPr>
              <a:t>ověřit klinické</a:t>
            </a:r>
            <a:r>
              <a:rPr lang="cs-CZ" altLang="cs-CZ" b="1" dirty="0">
                <a:solidFill>
                  <a:schemeClr val="tx1">
                    <a:lumMod val="75000"/>
                  </a:schemeClr>
                </a:solidFill>
              </a:rPr>
              <a:t>, farmakologické </a:t>
            </a:r>
            <a:r>
              <a:rPr lang="cs-CZ" altLang="cs-CZ" dirty="0">
                <a:solidFill>
                  <a:schemeClr val="tx1">
                    <a:lumMod val="75000"/>
                  </a:schemeClr>
                </a:solidFill>
              </a:rPr>
              <a:t>nebo </a:t>
            </a:r>
            <a:r>
              <a:rPr lang="cs-CZ" altLang="cs-CZ" dirty="0" smtClean="0">
                <a:solidFill>
                  <a:schemeClr val="tx1">
                    <a:lumMod val="75000"/>
                  </a:schemeClr>
                </a:solidFill>
              </a:rPr>
              <a:t> </a:t>
            </a:r>
            <a:r>
              <a:rPr lang="cs-CZ" altLang="cs-CZ" b="1" dirty="0">
                <a:solidFill>
                  <a:schemeClr val="tx1">
                    <a:lumMod val="75000"/>
                  </a:schemeClr>
                </a:solidFill>
              </a:rPr>
              <a:t>farmakodynamické účinky</a:t>
            </a:r>
          </a:p>
          <a:p>
            <a:pPr>
              <a:spcBef>
                <a:spcPts val="750"/>
              </a:spcBef>
              <a:spcAft>
                <a:spcPts val="500"/>
              </a:spcAft>
              <a:buClr>
                <a:srgbClr val="2D3291"/>
              </a:buClr>
              <a:buSzPct val="140000"/>
              <a:buFont typeface="Arial" panose="020B0604020202020204" pitchFamily="34" charset="0"/>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b="1" dirty="0" smtClean="0">
                <a:solidFill>
                  <a:schemeClr val="tx1">
                    <a:lumMod val="75000"/>
                  </a:schemeClr>
                </a:solidFill>
              </a:rPr>
              <a:t>stanovit </a:t>
            </a:r>
            <a:r>
              <a:rPr lang="cs-CZ" altLang="cs-CZ" b="1" dirty="0">
                <a:solidFill>
                  <a:schemeClr val="tx1">
                    <a:lumMod val="75000"/>
                  </a:schemeClr>
                </a:solidFill>
              </a:rPr>
              <a:t>nežádoucí účinky</a:t>
            </a:r>
          </a:p>
          <a:p>
            <a:pPr>
              <a:spcBef>
                <a:spcPts val="750"/>
              </a:spcBef>
              <a:spcAft>
                <a:spcPts val="500"/>
              </a:spcAft>
              <a:buClr>
                <a:srgbClr val="2D3291"/>
              </a:buClr>
              <a:buSzPct val="140000"/>
              <a:buFont typeface="Arial" panose="020B0604020202020204" pitchFamily="34" charset="0"/>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b="1" dirty="0">
                <a:solidFill>
                  <a:schemeClr val="tx1">
                    <a:lumMod val="75000"/>
                  </a:schemeClr>
                </a:solidFill>
              </a:rPr>
              <a:t>s</a:t>
            </a:r>
            <a:r>
              <a:rPr lang="cs-CZ" altLang="cs-CZ" b="1" dirty="0" smtClean="0">
                <a:solidFill>
                  <a:schemeClr val="tx1">
                    <a:lumMod val="75000"/>
                  </a:schemeClr>
                </a:solidFill>
              </a:rPr>
              <a:t>tudovat </a:t>
            </a:r>
            <a:r>
              <a:rPr lang="cs-CZ" altLang="cs-CZ" b="1" dirty="0">
                <a:solidFill>
                  <a:schemeClr val="tx1">
                    <a:lumMod val="75000"/>
                  </a:schemeClr>
                </a:solidFill>
              </a:rPr>
              <a:t>absorpci, distribuci, metabolismus </a:t>
            </a:r>
            <a:r>
              <a:rPr lang="cs-CZ" altLang="cs-CZ" dirty="0">
                <a:solidFill>
                  <a:schemeClr val="tx1">
                    <a:lumMod val="75000"/>
                  </a:schemeClr>
                </a:solidFill>
              </a:rPr>
              <a:t>nebo </a:t>
            </a:r>
            <a:r>
              <a:rPr lang="cs-CZ" altLang="cs-CZ" b="1" dirty="0">
                <a:solidFill>
                  <a:schemeClr val="tx1">
                    <a:lumMod val="75000"/>
                  </a:schemeClr>
                </a:solidFill>
              </a:rPr>
              <a:t>vylučování </a:t>
            </a:r>
            <a:r>
              <a:rPr lang="cs-CZ" altLang="cs-CZ" b="1" dirty="0" smtClean="0">
                <a:solidFill>
                  <a:schemeClr val="tx1">
                    <a:lumMod val="75000"/>
                  </a:schemeClr>
                </a:solidFill>
              </a:rPr>
              <a:t>jednoho </a:t>
            </a:r>
            <a:r>
              <a:rPr lang="cs-CZ" altLang="cs-CZ" dirty="0" smtClean="0">
                <a:solidFill>
                  <a:schemeClr val="tx1">
                    <a:lumMod val="75000"/>
                  </a:schemeClr>
                </a:solidFill>
              </a:rPr>
              <a:t>nebo </a:t>
            </a:r>
            <a:r>
              <a:rPr lang="cs-CZ" altLang="cs-CZ" b="1" dirty="0" smtClean="0">
                <a:solidFill>
                  <a:schemeClr val="tx1">
                    <a:lumMod val="75000"/>
                  </a:schemeClr>
                </a:solidFill>
              </a:rPr>
              <a:t>více léčivých přípravků </a:t>
            </a:r>
            <a:endParaRPr lang="cs-CZ" altLang="cs-CZ" b="1" dirty="0">
              <a:solidFill>
                <a:schemeClr val="tx1">
                  <a:lumMod val="75000"/>
                </a:schemeClr>
              </a:solidFill>
            </a:endParaRPr>
          </a:p>
          <a:p>
            <a:pPr marL="457200" indent="-457200">
              <a:buNone/>
              <a:tabLst>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dirty="0" smtClean="0">
                <a:solidFill>
                  <a:schemeClr val="tx1">
                    <a:lumMod val="75000"/>
                  </a:schemeClr>
                </a:solidFill>
              </a:rPr>
              <a:t>s cílem </a:t>
            </a:r>
            <a:r>
              <a:rPr lang="cs-CZ" altLang="cs-CZ" b="1" u="sng" dirty="0" smtClean="0">
                <a:solidFill>
                  <a:schemeClr val="tx1">
                    <a:lumMod val="75000"/>
                  </a:schemeClr>
                </a:solidFill>
              </a:rPr>
              <a:t>ověřit bezpečnost </a:t>
            </a:r>
            <a:r>
              <a:rPr lang="cs-CZ" altLang="cs-CZ" u="sng" dirty="0">
                <a:solidFill>
                  <a:schemeClr val="tx1">
                    <a:lumMod val="75000"/>
                  </a:schemeClr>
                </a:solidFill>
              </a:rPr>
              <a:t>nebo </a:t>
            </a:r>
            <a:r>
              <a:rPr lang="cs-CZ" altLang="cs-CZ" b="1" u="sng" dirty="0" smtClean="0">
                <a:solidFill>
                  <a:schemeClr val="tx1">
                    <a:lumMod val="75000"/>
                  </a:schemeClr>
                </a:solidFill>
              </a:rPr>
              <a:t>účinnost </a:t>
            </a:r>
            <a:r>
              <a:rPr lang="cs-CZ" altLang="cs-CZ" b="1" u="sng" dirty="0" smtClean="0">
                <a:solidFill>
                  <a:srgbClr val="C00000"/>
                </a:solidFill>
              </a:rPr>
              <a:t>léčivého přípravku/léčivých přípravků</a:t>
            </a:r>
            <a:endParaRPr lang="cs-CZ" altLang="cs-CZ" b="1" u="sng" dirty="0">
              <a:solidFill>
                <a:srgbClr val="C00000"/>
              </a:solidFill>
            </a:endParaRPr>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9" name="Rectangle 1"/>
          <p:cNvSpPr>
            <a:spLocks noGrp="1" noChangeArrowheads="1"/>
          </p:cNvSpPr>
          <p:nvPr>
            <p:ph type="title"/>
          </p:nvPr>
        </p:nvSpPr>
        <p:spPr>
          <a:xfrm>
            <a:off x="386535" y="998730"/>
            <a:ext cx="8229600" cy="630070"/>
          </a:xfrm>
          <a:solidFill>
            <a:srgbClr val="FFC000"/>
          </a:solidFill>
          <a:ln>
            <a:solidFill>
              <a:schemeClr val="tx1">
                <a:lumMod val="75000"/>
              </a:schemeClr>
            </a:solidFill>
          </a:ln>
        </p:spPr>
        <p:txBody>
          <a:bodyPr>
            <a:normAutofit fontScale="90000"/>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altLang="cs-CZ" sz="2800" dirty="0" smtClean="0">
                <a:solidFill>
                  <a:srgbClr val="F06423"/>
                </a:solidFill>
              </a:rPr>
              <a:t/>
            </a:r>
            <a:br>
              <a:rPr lang="cs-CZ" altLang="cs-CZ" sz="2800" dirty="0" smtClean="0">
                <a:solidFill>
                  <a:srgbClr val="F06423"/>
                </a:solidFill>
              </a:rPr>
            </a:br>
            <a:r>
              <a:rPr lang="cs-CZ" altLang="cs-CZ" sz="3600" dirty="0" smtClean="0">
                <a:solidFill>
                  <a:schemeClr val="tx1">
                    <a:lumMod val="75000"/>
                  </a:schemeClr>
                </a:solidFill>
              </a:rPr>
              <a:t>Co je klinické hodnocení humánních LP ? </a:t>
            </a:r>
            <a:r>
              <a:rPr lang="cs-CZ" altLang="cs-CZ" sz="3100" b="0" dirty="0" smtClean="0">
                <a:solidFill>
                  <a:schemeClr val="tx1">
                    <a:lumMod val="75000"/>
                  </a:schemeClr>
                </a:solidFill>
              </a:rPr>
              <a:t/>
            </a:r>
            <a:br>
              <a:rPr lang="cs-CZ" altLang="cs-CZ" sz="3100" b="0" dirty="0" smtClean="0">
                <a:solidFill>
                  <a:schemeClr val="tx1">
                    <a:lumMod val="75000"/>
                  </a:schemeClr>
                </a:solidFill>
              </a:rPr>
            </a:br>
            <a:endParaRPr lang="cs-CZ" altLang="cs-CZ" sz="3100" b="0" dirty="0" smtClean="0">
              <a:solidFill>
                <a:schemeClr val="tx1">
                  <a:lumMod val="75000"/>
                </a:schemeClr>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627517083"/>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31540" y="1718809"/>
            <a:ext cx="8424936" cy="2745305"/>
          </a:xfrm>
        </p:spPr>
        <p:txBody>
          <a:bodyPr>
            <a:normAutofit fontScale="92500" lnSpcReduction="10000"/>
          </a:bodyPr>
          <a:lstStyle/>
          <a:p>
            <a:pPr marL="514350" indent="-514350">
              <a:buClr>
                <a:schemeClr val="tx1">
                  <a:lumMod val="75000"/>
                </a:schemeClr>
              </a:buClr>
              <a:buAutoNum type="alphaLcParenR"/>
            </a:pPr>
            <a:r>
              <a:rPr lang="cs-CZ" altLang="cs-CZ" sz="2600" b="1" dirty="0" smtClean="0">
                <a:solidFill>
                  <a:schemeClr val="tx1">
                    <a:lumMod val="75000"/>
                  </a:schemeClr>
                </a:solidFill>
              </a:rPr>
              <a:t>látka </a:t>
            </a:r>
            <a:r>
              <a:rPr lang="cs-CZ" altLang="cs-CZ" sz="2600" dirty="0" smtClean="0">
                <a:solidFill>
                  <a:schemeClr val="tx1">
                    <a:lumMod val="75000"/>
                  </a:schemeClr>
                </a:solidFill>
              </a:rPr>
              <a:t>nebo </a:t>
            </a:r>
            <a:r>
              <a:rPr lang="cs-CZ" altLang="cs-CZ" sz="2600" b="1" dirty="0" smtClean="0">
                <a:solidFill>
                  <a:schemeClr val="tx1">
                    <a:lumMod val="75000"/>
                  </a:schemeClr>
                </a:solidFill>
              </a:rPr>
              <a:t>kombinace látek, </a:t>
            </a:r>
            <a:r>
              <a:rPr lang="cs-CZ" altLang="cs-CZ" sz="2600" dirty="0" smtClean="0">
                <a:solidFill>
                  <a:schemeClr val="tx1">
                    <a:lumMod val="75000"/>
                  </a:schemeClr>
                </a:solidFill>
              </a:rPr>
              <a:t>u nichž je deklarován </a:t>
            </a:r>
            <a:r>
              <a:rPr lang="cs-CZ" altLang="cs-CZ" sz="2600" b="1" dirty="0" smtClean="0">
                <a:solidFill>
                  <a:schemeClr val="tx1">
                    <a:lumMod val="75000"/>
                  </a:schemeClr>
                </a:solidFill>
              </a:rPr>
              <a:t>léčebný </a:t>
            </a:r>
            <a:r>
              <a:rPr lang="cs-CZ" altLang="cs-CZ" sz="2600" dirty="0" smtClean="0">
                <a:solidFill>
                  <a:schemeClr val="tx1">
                    <a:lumMod val="75000"/>
                  </a:schemeClr>
                </a:solidFill>
              </a:rPr>
              <a:t>nebo</a:t>
            </a:r>
            <a:r>
              <a:rPr lang="cs-CZ" altLang="cs-CZ" sz="2600" b="1" dirty="0" smtClean="0">
                <a:solidFill>
                  <a:schemeClr val="tx1">
                    <a:lumMod val="75000"/>
                  </a:schemeClr>
                </a:solidFill>
              </a:rPr>
              <a:t> preventivní účinek </a:t>
            </a:r>
            <a:r>
              <a:rPr lang="cs-CZ" altLang="cs-CZ" sz="2600" dirty="0" smtClean="0">
                <a:solidFill>
                  <a:schemeClr val="tx1">
                    <a:lumMod val="75000"/>
                  </a:schemeClr>
                </a:solidFill>
              </a:rPr>
              <a:t>na onemocnění lidí</a:t>
            </a:r>
          </a:p>
          <a:p>
            <a:pPr marL="514350" indent="-514350">
              <a:buClr>
                <a:schemeClr val="tx2"/>
              </a:buClr>
              <a:buNone/>
            </a:pPr>
            <a:r>
              <a:rPr lang="cs-CZ" altLang="cs-CZ" sz="2600" dirty="0" smtClean="0">
                <a:solidFill>
                  <a:schemeClr val="tx1">
                    <a:lumMod val="75000"/>
                  </a:schemeClr>
                </a:solidFill>
              </a:rPr>
              <a:t>nebo</a:t>
            </a:r>
          </a:p>
          <a:p>
            <a:pPr marL="514350" indent="-514350">
              <a:buClr>
                <a:schemeClr val="tx1">
                  <a:lumMod val="75000"/>
                </a:schemeClr>
              </a:buClr>
              <a:buFont typeface="+mj-lt"/>
              <a:buAutoNum type="alphaLcParenR" startAt="2"/>
            </a:pPr>
            <a:r>
              <a:rPr lang="cs-CZ" altLang="cs-CZ" sz="2600" b="1" dirty="0" smtClean="0">
                <a:solidFill>
                  <a:srgbClr val="000066"/>
                </a:solidFill>
              </a:rPr>
              <a:t>látka </a:t>
            </a:r>
            <a:r>
              <a:rPr lang="cs-CZ" altLang="cs-CZ" sz="2600" dirty="0" smtClean="0">
                <a:solidFill>
                  <a:srgbClr val="000066"/>
                </a:solidFill>
              </a:rPr>
              <a:t>nebo</a:t>
            </a:r>
            <a:r>
              <a:rPr lang="cs-CZ" altLang="cs-CZ" sz="2600" b="1" dirty="0" smtClean="0">
                <a:solidFill>
                  <a:srgbClr val="000066"/>
                </a:solidFill>
              </a:rPr>
              <a:t> kombinace látek</a:t>
            </a:r>
            <a:r>
              <a:rPr lang="cs-CZ" altLang="cs-CZ" sz="2600" dirty="0" smtClean="0">
                <a:solidFill>
                  <a:srgbClr val="000066"/>
                </a:solidFill>
              </a:rPr>
              <a:t>, které mají u lidí </a:t>
            </a:r>
            <a:r>
              <a:rPr lang="cs-CZ" altLang="cs-CZ" sz="2600" b="1" dirty="0" smtClean="0">
                <a:solidFill>
                  <a:srgbClr val="000066"/>
                </a:solidFill>
              </a:rPr>
              <a:t>farmakologický, imunologický </a:t>
            </a:r>
            <a:r>
              <a:rPr lang="cs-CZ" altLang="cs-CZ" sz="2600" dirty="0" smtClean="0">
                <a:solidFill>
                  <a:srgbClr val="000066"/>
                </a:solidFill>
              </a:rPr>
              <a:t>nebo</a:t>
            </a:r>
            <a:r>
              <a:rPr lang="cs-CZ" altLang="cs-CZ" sz="2600" b="1" dirty="0" smtClean="0">
                <a:solidFill>
                  <a:srgbClr val="000066"/>
                </a:solidFill>
              </a:rPr>
              <a:t> metabolický účinek</a:t>
            </a:r>
            <a:r>
              <a:rPr lang="cs-CZ" altLang="cs-CZ" sz="2600" dirty="0" smtClean="0">
                <a:solidFill>
                  <a:srgbClr val="000066"/>
                </a:solidFill>
              </a:rPr>
              <a:t> vedoucí </a:t>
            </a:r>
            <a:r>
              <a:rPr lang="cs-CZ" altLang="cs-CZ" sz="2600" b="1" dirty="0" smtClean="0">
                <a:solidFill>
                  <a:srgbClr val="000066"/>
                </a:solidFill>
              </a:rPr>
              <a:t>k obnově, úpravě</a:t>
            </a:r>
            <a:r>
              <a:rPr lang="cs-CZ" altLang="cs-CZ" sz="2600" dirty="0" smtClean="0">
                <a:solidFill>
                  <a:srgbClr val="000066"/>
                </a:solidFill>
              </a:rPr>
              <a:t> či </a:t>
            </a:r>
            <a:r>
              <a:rPr lang="cs-CZ" altLang="cs-CZ" sz="2600" b="1" dirty="0" smtClean="0">
                <a:solidFill>
                  <a:srgbClr val="000066"/>
                </a:solidFill>
              </a:rPr>
              <a:t>ovlivnění fyziologických funkcí </a:t>
            </a:r>
            <a:r>
              <a:rPr lang="cs-CZ" altLang="cs-CZ" sz="2600" dirty="0" smtClean="0">
                <a:solidFill>
                  <a:srgbClr val="000066"/>
                </a:solidFill>
              </a:rPr>
              <a:t>nebo slouží </a:t>
            </a:r>
            <a:br>
              <a:rPr lang="cs-CZ" altLang="cs-CZ" sz="2600" dirty="0" smtClean="0">
                <a:solidFill>
                  <a:srgbClr val="000066"/>
                </a:solidFill>
              </a:rPr>
            </a:br>
            <a:r>
              <a:rPr lang="cs-CZ" altLang="cs-CZ" sz="2600" dirty="0" smtClean="0">
                <a:solidFill>
                  <a:srgbClr val="000066"/>
                </a:solidFill>
              </a:rPr>
              <a:t>ke </a:t>
            </a:r>
            <a:r>
              <a:rPr lang="cs-CZ" altLang="cs-CZ" sz="2600" b="1" dirty="0" smtClean="0">
                <a:solidFill>
                  <a:srgbClr val="000066"/>
                </a:solidFill>
              </a:rPr>
              <a:t>stanovení diagnozy</a:t>
            </a:r>
            <a:endParaRPr lang="cs-CZ" altLang="cs-CZ" sz="2600" b="1" u="sng" dirty="0" smtClean="0">
              <a:solidFill>
                <a:srgbClr val="000066"/>
              </a:solidFill>
            </a:endParaRPr>
          </a:p>
          <a:p>
            <a:pPr marL="0" indent="0">
              <a:buClr>
                <a:schemeClr val="tx2"/>
              </a:buClr>
              <a:buNone/>
            </a:pPr>
            <a:endParaRPr lang="cs-CZ" b="1" u="sng" dirty="0" smtClean="0">
              <a:solidFill>
                <a:srgbClr val="000066"/>
              </a:solidFill>
              <a:latin typeface="+mj-lt"/>
            </a:endParaRPr>
          </a:p>
          <a:p>
            <a:pPr marL="0" indent="0">
              <a:buClr>
                <a:schemeClr val="tx2"/>
              </a:buClr>
              <a:buNone/>
            </a:pPr>
            <a:endParaRPr lang="cs-CZ" dirty="0">
              <a:latin typeface="+mj-lt"/>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8" name="Rectangle 2"/>
          <p:cNvSpPr txBox="1">
            <a:spLocks noChangeArrowheads="1"/>
          </p:cNvSpPr>
          <p:nvPr/>
        </p:nvSpPr>
        <p:spPr>
          <a:xfrm>
            <a:off x="521549" y="953725"/>
            <a:ext cx="4140461"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pPr lvl="0" algn="l" fontAlgn="auto">
              <a:spcAft>
                <a:spcPts val="0"/>
              </a:spcAft>
            </a:pPr>
            <a:r>
              <a:rPr lang="cs-CZ" sz="3000" b="1" dirty="0" smtClean="0">
                <a:solidFill>
                  <a:schemeClr val="accent2">
                    <a:lumMod val="50000"/>
                  </a:schemeClr>
                </a:solidFill>
                <a:latin typeface="+mj-lt"/>
              </a:rPr>
              <a:t> </a:t>
            </a:r>
            <a:r>
              <a:rPr lang="cs-CZ" sz="3300" b="1" dirty="0" smtClean="0">
                <a:solidFill>
                  <a:schemeClr val="tx1">
                    <a:lumMod val="75000"/>
                  </a:schemeClr>
                </a:solidFill>
                <a:latin typeface="+mj-lt"/>
              </a:rPr>
              <a:t>Co je léčivý přípravek ?</a:t>
            </a:r>
            <a:endParaRPr kumimoji="0" lang="cs-CZ" sz="3300" b="1" i="0" u="none" strike="noStrike" kern="1200" cap="none" spc="0" normalizeH="0" baseline="0" noProof="0" dirty="0" smtClean="0">
              <a:ln>
                <a:noFill/>
              </a:ln>
              <a:solidFill>
                <a:schemeClr val="tx1">
                  <a:lumMod val="75000"/>
                </a:schemeClr>
              </a:solidFill>
              <a:effectLst/>
              <a:uLnTx/>
              <a:uFillTx/>
              <a:latin typeface="+mj-lt"/>
              <a:ea typeface="+mj-ea"/>
              <a:cs typeface="Times New Roman" pitchFamily="18" charset="0"/>
            </a:endParaRPr>
          </a:p>
        </p:txBody>
      </p:sp>
      <p:sp>
        <p:nvSpPr>
          <p:cNvPr id="2" name="Zástupný symbol pro zápatí 1"/>
          <p:cNvSpPr>
            <a:spLocks noGrp="1"/>
          </p:cNvSpPr>
          <p:nvPr>
            <p:ph type="ftr" sz="quarter" idx="11"/>
          </p:nvPr>
        </p:nvSpPr>
        <p:spPr/>
        <p:txBody>
          <a:bodyPr/>
          <a:lstStyle/>
          <a:p>
            <a:r>
              <a:rPr lang="cs-CZ" smtClean="0"/>
              <a:t>© 2016  STÁTNÍ ÚSTAV PRO KONTROLU LÉČIV</a:t>
            </a:r>
            <a:endParaRPr lang="cs-CZ"/>
          </a:p>
        </p:txBody>
      </p:sp>
      <p:sp>
        <p:nvSpPr>
          <p:cNvPr id="7" name="TextBox 6"/>
          <p:cNvSpPr txBox="1"/>
          <p:nvPr/>
        </p:nvSpPr>
        <p:spPr>
          <a:xfrm>
            <a:off x="2231740" y="596008"/>
            <a:ext cx="2194062" cy="276999"/>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p:txBody>
      </p:sp>
      <p:sp>
        <p:nvSpPr>
          <p:cNvPr id="9" name="Rectangle 2"/>
          <p:cNvSpPr txBox="1">
            <a:spLocks noChangeArrowheads="1"/>
          </p:cNvSpPr>
          <p:nvPr/>
        </p:nvSpPr>
        <p:spPr>
          <a:xfrm>
            <a:off x="521550" y="4734145"/>
            <a:ext cx="4140461"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pPr lvl="0" algn="l" fontAlgn="auto">
              <a:spcAft>
                <a:spcPts val="0"/>
              </a:spcAft>
            </a:pPr>
            <a:r>
              <a:rPr lang="cs-CZ" sz="3000" b="1" dirty="0" smtClean="0">
                <a:solidFill>
                  <a:schemeClr val="accent2">
                    <a:lumMod val="50000"/>
                  </a:schemeClr>
                </a:solidFill>
                <a:latin typeface="+mj-lt"/>
              </a:rPr>
              <a:t> </a:t>
            </a:r>
            <a:r>
              <a:rPr lang="cs-CZ" sz="3000" b="1" dirty="0" smtClean="0">
                <a:solidFill>
                  <a:schemeClr val="tx1">
                    <a:lumMod val="75000"/>
                  </a:schemeClr>
                </a:solidFill>
                <a:latin typeface="+mj-lt"/>
              </a:rPr>
              <a:t>Subjekt hodnocení</a:t>
            </a:r>
            <a:r>
              <a:rPr lang="cs-CZ" sz="3300" b="1" dirty="0" smtClean="0">
                <a:solidFill>
                  <a:schemeClr val="tx1">
                    <a:lumMod val="75000"/>
                  </a:schemeClr>
                </a:solidFill>
                <a:latin typeface="+mj-lt"/>
              </a:rPr>
              <a:t> ?</a:t>
            </a:r>
            <a:endParaRPr kumimoji="0" lang="cs-CZ" sz="3300" b="1" i="0" u="none" strike="noStrike" kern="1200" cap="none" spc="0" normalizeH="0" baseline="0" noProof="0" dirty="0" smtClean="0">
              <a:ln>
                <a:noFill/>
              </a:ln>
              <a:solidFill>
                <a:schemeClr val="tx1">
                  <a:lumMod val="75000"/>
                </a:schemeClr>
              </a:solidFill>
              <a:effectLst/>
              <a:uLnTx/>
              <a:uFillTx/>
              <a:latin typeface="+mj-lt"/>
              <a:ea typeface="+mj-ea"/>
              <a:cs typeface="Times New Roman" pitchFamily="18" charset="0"/>
            </a:endParaRPr>
          </a:p>
        </p:txBody>
      </p:sp>
      <p:sp>
        <p:nvSpPr>
          <p:cNvPr id="10" name="Zástupný symbol pro obsah 2"/>
          <p:cNvSpPr txBox="1">
            <a:spLocks/>
          </p:cNvSpPr>
          <p:nvPr/>
        </p:nvSpPr>
        <p:spPr>
          <a:xfrm>
            <a:off x="431540" y="5544235"/>
            <a:ext cx="5850650" cy="720080"/>
          </a:xfrm>
          <a:prstGeom prst="rect">
            <a:avLst/>
          </a:prstGeom>
        </p:spPr>
        <p:txBody>
          <a:bodyPr vert="horz" lIns="91440" tIns="45720" rIns="91440" bIns="45720" rtlCol="0">
            <a:normAutofit/>
          </a:bodyPr>
          <a:lstStyle/>
          <a:p>
            <a:pPr marL="514350" marR="0" lvl="0" indent="-514350" algn="l" defTabSz="914400" rtl="0" eaLnBrk="1" fontAlgn="auto" latinLnBrk="0" hangingPunct="1">
              <a:lnSpc>
                <a:spcPct val="100000"/>
              </a:lnSpc>
              <a:spcBef>
                <a:spcPct val="20000"/>
              </a:spcBef>
              <a:spcAft>
                <a:spcPts val="0"/>
              </a:spcAft>
              <a:buClr>
                <a:schemeClr val="tx2"/>
              </a:buClr>
              <a:buSzTx/>
              <a:buFontTx/>
              <a:buNone/>
              <a:tabLst/>
              <a:defRPr/>
            </a:pPr>
            <a:r>
              <a:rPr kumimoji="0" lang="cs-CZ" altLang="cs-CZ" sz="2400" b="1" i="0" u="none" strike="noStrike" kern="1200" cap="none" spc="0" normalizeH="0" baseline="0" noProof="0" dirty="0" smtClean="0">
                <a:ln>
                  <a:noFill/>
                </a:ln>
                <a:solidFill>
                  <a:schemeClr val="tx1">
                    <a:lumMod val="75000"/>
                  </a:schemeClr>
                </a:solidFill>
                <a:effectLst/>
                <a:uLnTx/>
                <a:uFillTx/>
                <a:latin typeface="+mn-lt"/>
                <a:ea typeface="+mn-ea"/>
                <a:cs typeface="+mn-cs"/>
              </a:rPr>
              <a:t>Pacient </a:t>
            </a:r>
            <a:r>
              <a:rPr kumimoji="0" lang="cs-CZ" altLang="cs-CZ" sz="2400" b="0" i="0" u="none" strike="noStrike" kern="1200" cap="none" spc="0" normalizeH="0" baseline="0" noProof="0" dirty="0" smtClean="0">
                <a:ln>
                  <a:noFill/>
                </a:ln>
                <a:solidFill>
                  <a:schemeClr val="tx1">
                    <a:lumMod val="75000"/>
                  </a:schemeClr>
                </a:solidFill>
                <a:effectLst/>
                <a:uLnTx/>
                <a:uFillTx/>
                <a:latin typeface="+mn-lt"/>
                <a:ea typeface="+mn-ea"/>
                <a:cs typeface="+mn-cs"/>
              </a:rPr>
              <a:t>nebo </a:t>
            </a:r>
            <a:r>
              <a:rPr kumimoji="0" lang="cs-CZ" altLang="cs-CZ" sz="2400" b="1" i="0" u="none" strike="noStrike" kern="1200" cap="none" spc="0" normalizeH="0" baseline="0" noProof="0" dirty="0" smtClean="0">
                <a:ln>
                  <a:noFill/>
                </a:ln>
                <a:solidFill>
                  <a:schemeClr val="tx1">
                    <a:lumMod val="75000"/>
                  </a:schemeClr>
                </a:solidFill>
                <a:effectLst/>
                <a:uLnTx/>
                <a:uFillTx/>
                <a:latin typeface="+mn-lt"/>
                <a:ea typeface="+mn-ea"/>
                <a:cs typeface="+mn-cs"/>
              </a:rPr>
              <a:t>zdravý dobrovolník</a:t>
            </a:r>
          </a:p>
          <a:p>
            <a:pPr marL="0" marR="0" lvl="0" indent="0" algn="l" defTabSz="914400" rtl="0" eaLnBrk="1" fontAlgn="auto" latinLnBrk="0" hangingPunct="1">
              <a:lnSpc>
                <a:spcPct val="100000"/>
              </a:lnSpc>
              <a:spcBef>
                <a:spcPct val="20000"/>
              </a:spcBef>
              <a:spcAft>
                <a:spcPts val="0"/>
              </a:spcAft>
              <a:buClr>
                <a:schemeClr val="tx2"/>
              </a:buClr>
              <a:buSzTx/>
              <a:buFontTx/>
              <a:buNone/>
              <a:tabLst/>
              <a:defRPr/>
            </a:pPr>
            <a:endParaRPr kumimoji="0" lang="cs-CZ" sz="2800" b="1" i="0" u="sng" strike="noStrike" kern="1200" cap="none" spc="0" normalizeH="0" baseline="0" noProof="0" dirty="0" smtClean="0">
              <a:ln>
                <a:noFill/>
              </a:ln>
              <a:solidFill>
                <a:srgbClr val="000066"/>
              </a:solidFill>
              <a:effectLst/>
              <a:uLnTx/>
              <a:uFillTx/>
              <a:latin typeface="+mj-lt"/>
              <a:ea typeface="+mn-ea"/>
              <a:cs typeface="+mn-cs"/>
            </a:endParaRPr>
          </a:p>
          <a:p>
            <a:pPr marL="0" marR="0" lvl="0" indent="0" algn="l" defTabSz="914400" rtl="0" eaLnBrk="1" fontAlgn="auto" latinLnBrk="0" hangingPunct="1">
              <a:lnSpc>
                <a:spcPct val="100000"/>
              </a:lnSpc>
              <a:spcBef>
                <a:spcPct val="20000"/>
              </a:spcBef>
              <a:spcAft>
                <a:spcPts val="0"/>
              </a:spcAft>
              <a:buClr>
                <a:schemeClr val="tx2"/>
              </a:buClr>
              <a:buSzTx/>
              <a:buFontTx/>
              <a:buNone/>
              <a:tabLst/>
              <a:defRPr/>
            </a:pPr>
            <a:endParaRPr kumimoji="0" lang="cs-CZ" sz="2800" b="0" i="0" u="none" strike="noStrike" kern="1200" cap="none" spc="0" normalizeH="0" baseline="0" noProof="0" dirty="0">
              <a:ln>
                <a:noFill/>
              </a:ln>
              <a:solidFill>
                <a:schemeClr val="tx1"/>
              </a:solidFill>
              <a:effectLst/>
              <a:uLnTx/>
              <a:uFillTx/>
              <a:latin typeface="+mj-lt"/>
              <a:ea typeface="+mn-ea"/>
              <a:cs typeface="+mn-cs"/>
            </a:endParaRPr>
          </a:p>
        </p:txBody>
      </p:sp>
    </p:spTree>
    <p:extLst>
      <p:ext uri="{BB962C8B-B14F-4D97-AF65-F5344CB8AC3E}">
        <p14:creationId xmlns:p14="http://schemas.microsoft.com/office/powerpoint/2010/main" val="451759666"/>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628800"/>
            <a:ext cx="8229600" cy="4500500"/>
          </a:xfrm>
        </p:spPr>
        <p:txBody>
          <a:bodyPr>
            <a:normAutofit fontScale="85000" lnSpcReduction="20000"/>
          </a:bodyPr>
          <a:lstStyle/>
          <a:p>
            <a:pPr marL="0" indent="0">
              <a:buClr>
                <a:schemeClr val="tx2"/>
              </a:buClr>
              <a:buNone/>
            </a:pPr>
            <a:r>
              <a:rPr lang="cs-CZ" altLang="cs-CZ" b="1" u="sng" dirty="0">
                <a:solidFill>
                  <a:srgbClr val="0070C0"/>
                </a:solidFill>
                <a:latin typeface="+mj-lt"/>
              </a:rPr>
              <a:t>Intervence </a:t>
            </a:r>
            <a:r>
              <a:rPr lang="cs-CZ" altLang="cs-CZ" b="1" dirty="0">
                <a:solidFill>
                  <a:srgbClr val="0070C0"/>
                </a:solidFill>
                <a:latin typeface="+mj-lt"/>
              </a:rPr>
              <a:t> </a:t>
            </a:r>
            <a:r>
              <a:rPr lang="cs-CZ" altLang="cs-CZ" dirty="0">
                <a:solidFill>
                  <a:srgbClr val="990000"/>
                </a:solidFill>
                <a:latin typeface="+mj-lt"/>
              </a:rPr>
              <a:t/>
            </a:r>
            <a:br>
              <a:rPr lang="cs-CZ" altLang="cs-CZ" dirty="0">
                <a:solidFill>
                  <a:srgbClr val="990000"/>
                </a:solidFill>
                <a:latin typeface="+mj-lt"/>
              </a:rPr>
            </a:br>
            <a:r>
              <a:rPr lang="cs-CZ" altLang="cs-CZ" dirty="0">
                <a:latin typeface="+mj-lt"/>
              </a:rPr>
              <a:t>- </a:t>
            </a:r>
            <a:r>
              <a:rPr lang="cs-CZ" altLang="cs-CZ" dirty="0">
                <a:solidFill>
                  <a:srgbClr val="000066"/>
                </a:solidFill>
                <a:latin typeface="+mj-lt"/>
              </a:rPr>
              <a:t>jakýkoli způsob zásahu </a:t>
            </a:r>
            <a:r>
              <a:rPr lang="cs-CZ" altLang="cs-CZ" b="1" u="sng" dirty="0">
                <a:solidFill>
                  <a:srgbClr val="000066"/>
                </a:solidFill>
                <a:latin typeface="+mj-lt"/>
              </a:rPr>
              <a:t>do užití LP</a:t>
            </a:r>
            <a:r>
              <a:rPr lang="cs-CZ" altLang="cs-CZ" b="1" dirty="0">
                <a:solidFill>
                  <a:srgbClr val="000066"/>
                </a:solidFill>
                <a:latin typeface="+mj-lt"/>
              </a:rPr>
              <a:t> </a:t>
            </a:r>
            <a:r>
              <a:rPr lang="cs-CZ" altLang="cs-CZ" dirty="0">
                <a:solidFill>
                  <a:srgbClr val="000066"/>
                </a:solidFill>
                <a:latin typeface="+mj-lt"/>
              </a:rPr>
              <a:t>(předem striktně Protokolem daný způsob podávání, dávky, úprava dávek); </a:t>
            </a:r>
            <a:r>
              <a:rPr lang="cs-CZ" altLang="cs-CZ" b="1" u="sng" dirty="0">
                <a:solidFill>
                  <a:srgbClr val="000066"/>
                </a:solidFill>
                <a:latin typeface="+mj-lt"/>
              </a:rPr>
              <a:t>do vyšetřovacích postupů</a:t>
            </a:r>
            <a:r>
              <a:rPr lang="cs-CZ" altLang="cs-CZ" b="1" dirty="0">
                <a:solidFill>
                  <a:srgbClr val="000066"/>
                </a:solidFill>
                <a:latin typeface="+mj-lt"/>
              </a:rPr>
              <a:t> </a:t>
            </a:r>
            <a:r>
              <a:rPr lang="cs-CZ" altLang="cs-CZ" dirty="0">
                <a:solidFill>
                  <a:srgbClr val="000066"/>
                </a:solidFill>
                <a:latin typeface="+mj-lt"/>
              </a:rPr>
              <a:t>(vyšetření mimo běžnou praxi pro účely KH) či </a:t>
            </a:r>
            <a:r>
              <a:rPr lang="cs-CZ" altLang="cs-CZ" b="1" u="sng" dirty="0">
                <a:solidFill>
                  <a:srgbClr val="000066"/>
                </a:solidFill>
                <a:latin typeface="+mj-lt"/>
              </a:rPr>
              <a:t>ošetřovacích postupů</a:t>
            </a:r>
            <a:r>
              <a:rPr lang="cs-CZ" altLang="cs-CZ" b="1" dirty="0">
                <a:solidFill>
                  <a:srgbClr val="000066"/>
                </a:solidFill>
                <a:latin typeface="+mj-lt"/>
              </a:rPr>
              <a:t> </a:t>
            </a:r>
            <a:r>
              <a:rPr lang="cs-CZ" altLang="cs-CZ" dirty="0">
                <a:solidFill>
                  <a:srgbClr val="000066"/>
                </a:solidFill>
                <a:latin typeface="+mj-lt"/>
              </a:rPr>
              <a:t>(vizity nad rámec běžné praxe – předem dáno </a:t>
            </a:r>
            <a:r>
              <a:rPr lang="cs-CZ" altLang="cs-CZ" dirty="0" smtClean="0">
                <a:solidFill>
                  <a:srgbClr val="000066"/>
                </a:solidFill>
                <a:latin typeface="+mj-lt"/>
              </a:rPr>
              <a:t>Protokolem) </a:t>
            </a:r>
          </a:p>
          <a:p>
            <a:pPr marL="0" indent="0">
              <a:buClr>
                <a:schemeClr val="tx2"/>
              </a:buClr>
              <a:buNone/>
            </a:pPr>
            <a:endParaRPr lang="cs-CZ" altLang="cs-CZ" sz="1200" b="1" u="sng" dirty="0" smtClean="0">
              <a:solidFill>
                <a:srgbClr val="000066"/>
              </a:solidFill>
              <a:latin typeface="+mj-lt"/>
            </a:endParaRPr>
          </a:p>
          <a:p>
            <a:pPr marL="0" indent="0">
              <a:buClr>
                <a:schemeClr val="tx2"/>
              </a:buClr>
              <a:buNone/>
            </a:pPr>
            <a:r>
              <a:rPr lang="cs-CZ" altLang="cs-CZ" b="1" u="sng" dirty="0" smtClean="0">
                <a:solidFill>
                  <a:srgbClr val="0070C0"/>
                </a:solidFill>
                <a:latin typeface="+mj-lt"/>
              </a:rPr>
              <a:t>Prvky intervence:</a:t>
            </a:r>
          </a:p>
          <a:p>
            <a:pPr marL="0" indent="0">
              <a:buClr>
                <a:schemeClr val="tx2"/>
              </a:buClr>
              <a:buNone/>
            </a:pPr>
            <a:r>
              <a:rPr lang="cs-CZ" altLang="cs-CZ" b="1" u="sng" dirty="0" smtClean="0">
                <a:solidFill>
                  <a:srgbClr val="000066"/>
                </a:solidFill>
                <a:latin typeface="+mj-lt"/>
              </a:rPr>
              <a:t>Randomizace</a:t>
            </a:r>
            <a:r>
              <a:rPr lang="cs-CZ" altLang="cs-CZ" b="1" dirty="0" smtClean="0">
                <a:solidFill>
                  <a:srgbClr val="000066"/>
                </a:solidFill>
                <a:latin typeface="+mj-lt"/>
              </a:rPr>
              <a:t> do léčebných ramen</a:t>
            </a:r>
          </a:p>
          <a:p>
            <a:pPr marL="0" indent="0">
              <a:buClr>
                <a:schemeClr val="tx2"/>
              </a:buClr>
              <a:buNone/>
            </a:pPr>
            <a:r>
              <a:rPr lang="cs-CZ" altLang="cs-CZ" b="1" u="sng" dirty="0" smtClean="0">
                <a:solidFill>
                  <a:srgbClr val="000066"/>
                </a:solidFill>
                <a:latin typeface="+mj-lt"/>
              </a:rPr>
              <a:t>Zaslepení léčby</a:t>
            </a:r>
          </a:p>
          <a:p>
            <a:pPr marL="0" indent="0">
              <a:buClr>
                <a:schemeClr val="tx2"/>
              </a:buClr>
              <a:buNone/>
            </a:pPr>
            <a:r>
              <a:rPr lang="cs-CZ" altLang="cs-CZ" b="1" u="sng" dirty="0" smtClean="0">
                <a:solidFill>
                  <a:srgbClr val="000066"/>
                </a:solidFill>
                <a:latin typeface="+mj-lt"/>
              </a:rPr>
              <a:t>Použití placeba</a:t>
            </a:r>
          </a:p>
          <a:p>
            <a:pPr marL="0" indent="0">
              <a:buClr>
                <a:schemeClr val="tx2"/>
              </a:buClr>
              <a:buNone/>
            </a:pPr>
            <a:r>
              <a:rPr lang="cs-CZ" altLang="cs-CZ" b="1" dirty="0" smtClean="0">
                <a:solidFill>
                  <a:srgbClr val="000066"/>
                </a:solidFill>
                <a:latin typeface="+mj-lt"/>
              </a:rPr>
              <a:t>Změna dávky, jiná cesta podání, jiná dg., jiná věková populace</a:t>
            </a:r>
          </a:p>
          <a:p>
            <a:pPr marL="0" indent="0">
              <a:buClr>
                <a:schemeClr val="tx2"/>
              </a:buClr>
              <a:buNone/>
            </a:pPr>
            <a:endParaRPr lang="cs-CZ" altLang="cs-CZ" sz="1300" b="1" dirty="0" smtClean="0">
              <a:solidFill>
                <a:srgbClr val="000066"/>
              </a:solidFill>
              <a:latin typeface="+mj-lt"/>
            </a:endParaRPr>
          </a:p>
          <a:p>
            <a:pPr marL="0" indent="0">
              <a:buClr>
                <a:schemeClr val="tx2"/>
              </a:buClr>
              <a:buNone/>
            </a:pPr>
            <a:r>
              <a:rPr lang="cs-CZ" altLang="cs-CZ" b="1" u="sng" dirty="0" smtClean="0">
                <a:solidFill>
                  <a:srgbClr val="0070C0"/>
                </a:solidFill>
                <a:latin typeface="+mj-lt"/>
              </a:rPr>
              <a:t>Není intervence </a:t>
            </a:r>
            <a:r>
              <a:rPr lang="cs-CZ" altLang="cs-CZ" b="1" dirty="0" smtClean="0">
                <a:solidFill>
                  <a:srgbClr val="000066"/>
                </a:solidFill>
                <a:latin typeface="+mj-lt"/>
              </a:rPr>
              <a:t>– </a:t>
            </a:r>
            <a:r>
              <a:rPr lang="cs-CZ" altLang="cs-CZ" b="1" dirty="0" smtClean="0">
                <a:solidFill>
                  <a:srgbClr val="0070C0"/>
                </a:solidFill>
                <a:latin typeface="+mj-lt"/>
              </a:rPr>
              <a:t>vyplnění dotazníku pacientem</a:t>
            </a:r>
            <a:endParaRPr lang="cs-CZ" altLang="cs-CZ" b="1" dirty="0" smtClean="0">
              <a:solidFill>
                <a:srgbClr val="000066"/>
              </a:solidFill>
              <a:latin typeface="+mj-lt"/>
            </a:endParaRPr>
          </a:p>
          <a:p>
            <a:pPr marL="0" indent="0">
              <a:buClr>
                <a:schemeClr val="tx2"/>
              </a:buClr>
              <a:buNone/>
            </a:pPr>
            <a:endParaRPr lang="cs-CZ" altLang="cs-CZ" b="1" u="sng" dirty="0" smtClean="0">
              <a:solidFill>
                <a:srgbClr val="000066"/>
              </a:solidFill>
              <a:latin typeface="+mj-lt"/>
            </a:endParaRPr>
          </a:p>
          <a:p>
            <a:pPr marL="0" indent="0">
              <a:buClr>
                <a:schemeClr val="tx2"/>
              </a:buClr>
              <a:buNone/>
            </a:pPr>
            <a:endParaRPr lang="cs-CZ" b="1" u="sng" dirty="0" smtClean="0">
              <a:solidFill>
                <a:srgbClr val="000066"/>
              </a:solidFill>
              <a:latin typeface="+mj-lt"/>
            </a:endParaRPr>
          </a:p>
          <a:p>
            <a:pPr marL="0" indent="0">
              <a:buClr>
                <a:schemeClr val="tx2"/>
              </a:buClr>
              <a:buNone/>
            </a:pPr>
            <a:endParaRPr lang="cs-CZ" dirty="0">
              <a:latin typeface="+mj-lt"/>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8" name="Rectangle 2"/>
          <p:cNvSpPr txBox="1">
            <a:spLocks noChangeArrowheads="1"/>
          </p:cNvSpPr>
          <p:nvPr/>
        </p:nvSpPr>
        <p:spPr>
          <a:xfrm>
            <a:off x="521550" y="908720"/>
            <a:ext cx="3105345" cy="648072"/>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pPr lvl="0" algn="l" fontAlgn="auto">
              <a:spcAft>
                <a:spcPts val="0"/>
              </a:spcAft>
            </a:pPr>
            <a:r>
              <a:rPr lang="cs-CZ" sz="3000" b="1" dirty="0" smtClean="0">
                <a:solidFill>
                  <a:schemeClr val="accent2">
                    <a:lumMod val="50000"/>
                  </a:schemeClr>
                </a:solidFill>
                <a:latin typeface="+mj-lt"/>
              </a:rPr>
              <a:t> </a:t>
            </a:r>
            <a:r>
              <a:rPr lang="cs-CZ" sz="3300" b="1" dirty="0" smtClean="0">
                <a:solidFill>
                  <a:schemeClr val="accent2">
                    <a:lumMod val="50000"/>
                  </a:schemeClr>
                </a:solidFill>
                <a:latin typeface="+mj-lt"/>
              </a:rPr>
              <a:t>Co je intervence ?</a:t>
            </a:r>
            <a:endParaRPr kumimoji="0" lang="cs-CZ" sz="3300" b="1" i="0" u="none" strike="noStrike" kern="1200" cap="none" spc="0" normalizeH="0" baseline="0" noProof="0" dirty="0" smtClean="0">
              <a:ln>
                <a:noFill/>
              </a:ln>
              <a:solidFill>
                <a:schemeClr val="accent2">
                  <a:lumMod val="50000"/>
                </a:schemeClr>
              </a:solidFill>
              <a:effectLst/>
              <a:uLnTx/>
              <a:uFillTx/>
              <a:latin typeface="+mj-lt"/>
              <a:ea typeface="+mj-ea"/>
              <a:cs typeface="Times New Roman" pitchFamily="18" charset="0"/>
            </a:endParaRPr>
          </a:p>
        </p:txBody>
      </p:sp>
      <p:sp>
        <p:nvSpPr>
          <p:cNvPr id="2" name="Zástupný symbol pro zápatí 1"/>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4248344734"/>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08720"/>
            <a:ext cx="1980220" cy="630070"/>
          </a:xfrm>
          <a:solidFill>
            <a:srgbClr val="FFC000"/>
          </a:solidFill>
          <a:ln>
            <a:solidFill>
              <a:schemeClr val="tx1">
                <a:lumMod val="75000"/>
              </a:schemeClr>
            </a:solidFill>
          </a:ln>
        </p:spPr>
        <p:txBody>
          <a:bodyPr>
            <a:normAutofit/>
          </a:bodyPr>
          <a:lstStyle/>
          <a:p>
            <a:r>
              <a:rPr lang="cs-CZ" u="sng" dirty="0" smtClean="0">
                <a:solidFill>
                  <a:srgbClr val="002060"/>
                </a:solidFill>
              </a:rPr>
              <a:t>Fáze I</a:t>
            </a:r>
            <a:endParaRPr lang="cs-CZ" u="sng" dirty="0">
              <a:solidFill>
                <a:srgbClr val="002060"/>
              </a:solidFill>
            </a:endParaRPr>
          </a:p>
        </p:txBody>
      </p:sp>
      <p:sp>
        <p:nvSpPr>
          <p:cNvPr id="20" name="Zástupný symbol pro obsah 19"/>
          <p:cNvSpPr>
            <a:spLocks noGrp="1"/>
          </p:cNvSpPr>
          <p:nvPr>
            <p:ph idx="1"/>
          </p:nvPr>
        </p:nvSpPr>
        <p:spPr>
          <a:xfrm>
            <a:off x="476545" y="1628799"/>
            <a:ext cx="8460940" cy="4815536"/>
          </a:xfrm>
        </p:spPr>
        <p:txBody>
          <a:bodyPr>
            <a:normAutofit/>
          </a:bodyPr>
          <a:lstStyle/>
          <a:p>
            <a:pPr marL="446088" indent="-446088"/>
            <a:r>
              <a:rPr lang="cs-CZ" b="1" u="sng" dirty="0" smtClean="0">
                <a:solidFill>
                  <a:srgbClr val="C00000"/>
                </a:solidFill>
              </a:rPr>
              <a:t>Fáze I </a:t>
            </a:r>
            <a:r>
              <a:rPr lang="cs-CZ" sz="2400" b="1" dirty="0" smtClean="0">
                <a:solidFill>
                  <a:srgbClr val="002060"/>
                </a:solidFill>
              </a:rPr>
              <a:t>(Human pharmacology)</a:t>
            </a:r>
          </a:p>
          <a:p>
            <a:pPr lvl="1">
              <a:spcBef>
                <a:spcPts val="800"/>
              </a:spcBef>
              <a:buFont typeface="Arial" panose="020B0604020202020204" pitchFamily="34" charset="0"/>
              <a:buChar char="•"/>
            </a:pPr>
            <a:r>
              <a:rPr lang="cs-CZ" dirty="0" smtClean="0">
                <a:solidFill>
                  <a:srgbClr val="002060"/>
                </a:solidFill>
              </a:rPr>
              <a:t>Přípravek </a:t>
            </a:r>
            <a:r>
              <a:rPr lang="cs-CZ" dirty="0">
                <a:solidFill>
                  <a:srgbClr val="002060"/>
                </a:solidFill>
              </a:rPr>
              <a:t>je </a:t>
            </a:r>
            <a:r>
              <a:rPr lang="cs-CZ" b="1" dirty="0">
                <a:solidFill>
                  <a:srgbClr val="002060"/>
                </a:solidFill>
              </a:rPr>
              <a:t>poprvé podán člověku</a:t>
            </a:r>
            <a:r>
              <a:rPr lang="cs-CZ" dirty="0" smtClean="0">
                <a:solidFill>
                  <a:srgbClr val="002060"/>
                </a:solidFill>
              </a:rPr>
              <a:t>, </a:t>
            </a:r>
            <a:r>
              <a:rPr lang="cs-CZ" dirty="0">
                <a:solidFill>
                  <a:srgbClr val="002060"/>
                </a:solidFill>
              </a:rPr>
              <a:t>nejčastěji </a:t>
            </a:r>
            <a:r>
              <a:rPr lang="cs-CZ" u="sng" dirty="0">
                <a:solidFill>
                  <a:srgbClr val="002060"/>
                </a:solidFill>
              </a:rPr>
              <a:t>zdravým </a:t>
            </a:r>
            <a:r>
              <a:rPr lang="cs-CZ" u="sng" dirty="0" smtClean="0">
                <a:solidFill>
                  <a:srgbClr val="002060"/>
                </a:solidFill>
              </a:rPr>
              <a:t>dobrovolníkům</a:t>
            </a:r>
            <a:r>
              <a:rPr lang="cs-CZ" dirty="0" smtClean="0">
                <a:solidFill>
                  <a:srgbClr val="002060"/>
                </a:solidFill>
              </a:rPr>
              <a:t> (ne u vysoké toxicity přípravku - cystostatika)</a:t>
            </a:r>
          </a:p>
          <a:p>
            <a:pPr lvl="1">
              <a:spcBef>
                <a:spcPts val="800"/>
              </a:spcBef>
              <a:buFont typeface="Arial" panose="020B0604020202020204" pitchFamily="34" charset="0"/>
              <a:buChar char="•"/>
            </a:pPr>
            <a:r>
              <a:rPr lang="cs-CZ" dirty="0">
                <a:solidFill>
                  <a:srgbClr val="002060"/>
                </a:solidFill>
              </a:rPr>
              <a:t>↓ počet zařazovaných </a:t>
            </a:r>
            <a:r>
              <a:rPr lang="cs-CZ" dirty="0" smtClean="0">
                <a:solidFill>
                  <a:srgbClr val="002060"/>
                </a:solidFill>
              </a:rPr>
              <a:t>subjektů </a:t>
            </a:r>
            <a:endParaRPr lang="cs-CZ" dirty="0">
              <a:solidFill>
                <a:srgbClr val="002060"/>
              </a:solidFill>
            </a:endParaRPr>
          </a:p>
          <a:p>
            <a:pPr lvl="1">
              <a:spcBef>
                <a:spcPts val="800"/>
              </a:spcBef>
              <a:buFont typeface="Arial" panose="020B0604020202020204" pitchFamily="34" charset="0"/>
              <a:buChar char="•"/>
            </a:pPr>
            <a:r>
              <a:rPr lang="cs-CZ" dirty="0" smtClean="0">
                <a:solidFill>
                  <a:srgbClr val="002060"/>
                </a:solidFill>
              </a:rPr>
              <a:t>Cíl: </a:t>
            </a:r>
            <a:r>
              <a:rPr lang="cs-CZ" b="1" dirty="0" smtClean="0">
                <a:solidFill>
                  <a:srgbClr val="002060"/>
                </a:solidFill>
              </a:rPr>
              <a:t>ověřit bezpečnost </a:t>
            </a:r>
            <a:r>
              <a:rPr lang="cs-CZ" dirty="0" smtClean="0">
                <a:solidFill>
                  <a:srgbClr val="002060"/>
                </a:solidFill>
              </a:rPr>
              <a:t>a </a:t>
            </a:r>
            <a:r>
              <a:rPr lang="cs-CZ" b="1" dirty="0" smtClean="0">
                <a:solidFill>
                  <a:srgbClr val="002060"/>
                </a:solidFill>
              </a:rPr>
              <a:t>snášenlivost LP</a:t>
            </a:r>
          </a:p>
          <a:p>
            <a:pPr lvl="1">
              <a:spcBef>
                <a:spcPts val="800"/>
              </a:spcBef>
              <a:buFont typeface="Arial" panose="020B0604020202020204" pitchFamily="34" charset="0"/>
              <a:buChar char="•"/>
            </a:pPr>
            <a:r>
              <a:rPr lang="cs-CZ" dirty="0" smtClean="0">
                <a:solidFill>
                  <a:srgbClr val="002060"/>
                </a:solidFill>
              </a:rPr>
              <a:t>Sledování případných </a:t>
            </a:r>
            <a:r>
              <a:rPr lang="cs-CZ" b="1" dirty="0" smtClean="0">
                <a:solidFill>
                  <a:srgbClr val="C00000"/>
                </a:solidFill>
              </a:rPr>
              <a:t>nežádoucích účinků</a:t>
            </a:r>
          </a:p>
          <a:p>
            <a:pPr lvl="1">
              <a:spcBef>
                <a:spcPts val="800"/>
              </a:spcBef>
              <a:buFont typeface="Arial" panose="020B0604020202020204" pitchFamily="34" charset="0"/>
              <a:buChar char="•"/>
            </a:pPr>
            <a:r>
              <a:rPr lang="cs-CZ" dirty="0" smtClean="0">
                <a:solidFill>
                  <a:srgbClr val="002060"/>
                </a:solidFill>
              </a:rPr>
              <a:t>Stanovení </a:t>
            </a:r>
            <a:r>
              <a:rPr lang="cs-CZ" b="1" dirty="0" smtClean="0">
                <a:solidFill>
                  <a:srgbClr val="002060"/>
                </a:solidFill>
              </a:rPr>
              <a:t>farmakokinetiky a farmakodynamiky LP</a:t>
            </a:r>
            <a:r>
              <a:rPr lang="cs-CZ" dirty="0" smtClean="0">
                <a:solidFill>
                  <a:srgbClr val="002060"/>
                </a:solidFill>
              </a:rPr>
              <a:t> </a:t>
            </a:r>
          </a:p>
          <a:p>
            <a:pPr lvl="1">
              <a:spcBef>
                <a:spcPts val="800"/>
              </a:spcBef>
              <a:buFont typeface="Arial" panose="020B0604020202020204" pitchFamily="34" charset="0"/>
              <a:buChar char="•"/>
            </a:pPr>
            <a:r>
              <a:rPr lang="cs-CZ" b="1" dirty="0" smtClean="0">
                <a:solidFill>
                  <a:srgbClr val="002060"/>
                </a:solidFill>
              </a:rPr>
              <a:t>Jednorázové podání SAD/Opakované podávání přípravku MAD</a:t>
            </a:r>
            <a:r>
              <a:rPr lang="cs-CZ" dirty="0" smtClean="0">
                <a:solidFill>
                  <a:srgbClr val="002060"/>
                </a:solidFill>
              </a:rPr>
              <a:t> </a:t>
            </a:r>
            <a:r>
              <a:rPr lang="cs-CZ" dirty="0" smtClean="0">
                <a:solidFill>
                  <a:schemeClr val="tx1">
                    <a:lumMod val="75000"/>
                  </a:schemeClr>
                </a:solidFill>
                <a:sym typeface="Wingdings"/>
              </a:rPr>
              <a:t></a:t>
            </a:r>
            <a:r>
              <a:rPr lang="cs-CZ" dirty="0" smtClean="0">
                <a:solidFill>
                  <a:srgbClr val="0070C0"/>
                </a:solidFill>
                <a:sym typeface="Wingdings"/>
              </a:rPr>
              <a:t> </a:t>
            </a:r>
            <a:r>
              <a:rPr lang="cs-CZ" b="1" dirty="0" smtClean="0">
                <a:solidFill>
                  <a:srgbClr val="C00000"/>
                </a:solidFill>
              </a:rPr>
              <a:t>stanovení maximální tolerované dávky</a:t>
            </a:r>
            <a:r>
              <a:rPr lang="cs-CZ" dirty="0" smtClean="0">
                <a:solidFill>
                  <a:srgbClr val="0070C0"/>
                </a:solidFill>
              </a:rPr>
              <a:t> </a:t>
            </a:r>
          </a:p>
          <a:p>
            <a:pPr lvl="2"/>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994764511"/>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08720"/>
            <a:ext cx="1980220" cy="630070"/>
          </a:xfrm>
          <a:solidFill>
            <a:srgbClr val="FFC000"/>
          </a:solidFill>
          <a:ln>
            <a:solidFill>
              <a:schemeClr val="tx1">
                <a:lumMod val="75000"/>
              </a:schemeClr>
            </a:solidFill>
          </a:ln>
        </p:spPr>
        <p:txBody>
          <a:bodyPr>
            <a:normAutofit/>
          </a:bodyPr>
          <a:lstStyle/>
          <a:p>
            <a:r>
              <a:rPr lang="cs-CZ" u="sng" dirty="0" smtClean="0">
                <a:solidFill>
                  <a:srgbClr val="002060"/>
                </a:solidFill>
              </a:rPr>
              <a:t>Fáze I</a:t>
            </a:r>
            <a:endParaRPr lang="cs-CZ" u="sng" dirty="0">
              <a:solidFill>
                <a:srgbClr val="002060"/>
              </a:solidFill>
            </a:endParaRPr>
          </a:p>
        </p:txBody>
      </p:sp>
      <p:sp>
        <p:nvSpPr>
          <p:cNvPr id="20" name="Zástupný symbol pro obsah 19"/>
          <p:cNvSpPr>
            <a:spLocks noGrp="1"/>
          </p:cNvSpPr>
          <p:nvPr>
            <p:ph idx="1"/>
          </p:nvPr>
        </p:nvSpPr>
        <p:spPr>
          <a:xfrm>
            <a:off x="476545" y="1538790"/>
            <a:ext cx="8460940" cy="4455495"/>
          </a:xfrm>
        </p:spPr>
        <p:txBody>
          <a:bodyPr>
            <a:normAutofit lnSpcReduction="10000"/>
          </a:bodyPr>
          <a:lstStyle/>
          <a:p>
            <a:pPr>
              <a:spcBef>
                <a:spcPts val="800"/>
              </a:spcBef>
              <a:buNone/>
            </a:pPr>
            <a:r>
              <a:rPr lang="cs-CZ" b="1" dirty="0" smtClean="0">
                <a:solidFill>
                  <a:srgbClr val="002060"/>
                </a:solidFill>
              </a:rPr>
              <a:t>Při prvním podání přípravku člověku </a:t>
            </a:r>
          </a:p>
          <a:p>
            <a:pPr>
              <a:spcBef>
                <a:spcPts val="800"/>
              </a:spcBef>
              <a:buNone/>
            </a:pPr>
            <a:r>
              <a:rPr lang="cs-CZ" dirty="0" smtClean="0">
                <a:solidFill>
                  <a:schemeClr val="tx1">
                    <a:lumMod val="75000"/>
                  </a:schemeClr>
                </a:solidFill>
              </a:rPr>
              <a:t>    </a:t>
            </a:r>
            <a:r>
              <a:rPr lang="en-US" dirty="0" smtClean="0">
                <a:solidFill>
                  <a:schemeClr val="tx1">
                    <a:lumMod val="75000"/>
                  </a:schemeClr>
                </a:solidFill>
              </a:rPr>
              <a:t>G</a:t>
            </a:r>
            <a:r>
              <a:rPr lang="cs-CZ" dirty="0" smtClean="0">
                <a:solidFill>
                  <a:schemeClr val="tx1">
                    <a:lumMod val="75000"/>
                  </a:schemeClr>
                </a:solidFill>
              </a:rPr>
              <a:t>uideline on strategies to identify and mitigate risks foer </a:t>
            </a:r>
            <a:r>
              <a:rPr lang="cs-CZ" b="1" u="sng" dirty="0" smtClean="0">
                <a:solidFill>
                  <a:schemeClr val="tx1">
                    <a:lumMod val="75000"/>
                  </a:schemeClr>
                </a:solidFill>
              </a:rPr>
              <a:t>first-in-human</a:t>
            </a:r>
            <a:r>
              <a:rPr lang="cs-CZ" dirty="0" smtClean="0">
                <a:solidFill>
                  <a:schemeClr val="tx1">
                    <a:lumMod val="75000"/>
                  </a:schemeClr>
                </a:solidFill>
              </a:rPr>
              <a:t> clinical trials with investigational medicinal products.</a:t>
            </a:r>
          </a:p>
          <a:p>
            <a:pPr>
              <a:spcBef>
                <a:spcPts val="800"/>
              </a:spcBef>
              <a:buNone/>
            </a:pPr>
            <a:endParaRPr lang="cs-CZ" sz="1600" dirty="0" smtClean="0">
              <a:solidFill>
                <a:schemeClr val="tx1">
                  <a:lumMod val="75000"/>
                </a:schemeClr>
              </a:solidFill>
            </a:endParaRPr>
          </a:p>
          <a:p>
            <a:pPr>
              <a:spcBef>
                <a:spcPts val="800"/>
              </a:spcBef>
              <a:buNone/>
            </a:pPr>
            <a:r>
              <a:rPr lang="cs-CZ" u="sng" dirty="0" smtClean="0">
                <a:solidFill>
                  <a:srgbClr val="C00000"/>
                </a:solidFill>
              </a:rPr>
              <a:t>Požadavek SÚKL</a:t>
            </a:r>
            <a:r>
              <a:rPr lang="cs-CZ" dirty="0" smtClean="0">
                <a:solidFill>
                  <a:srgbClr val="C00000"/>
                </a:solidFill>
              </a:rPr>
              <a:t>:</a:t>
            </a:r>
          </a:p>
          <a:p>
            <a:pPr marL="1254125" lvl="2" indent="-339725">
              <a:spcBef>
                <a:spcPts val="800"/>
              </a:spcBef>
              <a:buFont typeface="Courier New" panose="02070309020205020404" pitchFamily="49" charset="0"/>
              <a:buChar char="o"/>
            </a:pPr>
            <a:r>
              <a:rPr lang="cs-CZ" sz="2200" b="1" dirty="0" smtClean="0">
                <a:solidFill>
                  <a:schemeClr val="tx1">
                    <a:lumMod val="75000"/>
                  </a:schemeClr>
                </a:solidFill>
              </a:rPr>
              <a:t>volba erudovaných center </a:t>
            </a:r>
            <a:r>
              <a:rPr lang="cs-CZ" sz="2200" dirty="0" smtClean="0">
                <a:solidFill>
                  <a:schemeClr val="tx1">
                    <a:lumMod val="75000"/>
                  </a:schemeClr>
                </a:solidFill>
              </a:rPr>
              <a:t>se zázemím JIP</a:t>
            </a:r>
          </a:p>
          <a:p>
            <a:pPr marL="1254125" lvl="2" indent="-339725">
              <a:spcBef>
                <a:spcPts val="800"/>
              </a:spcBef>
              <a:buFont typeface="Courier New" panose="02070309020205020404" pitchFamily="49" charset="0"/>
              <a:buChar char="o"/>
            </a:pPr>
            <a:r>
              <a:rPr lang="cs-CZ" sz="2200" b="1" dirty="0" smtClean="0">
                <a:solidFill>
                  <a:schemeClr val="tx1">
                    <a:lumMod val="75000"/>
                  </a:schemeClr>
                </a:solidFill>
              </a:rPr>
              <a:t>hospitalizace </a:t>
            </a:r>
            <a:r>
              <a:rPr lang="cs-CZ" sz="2200" dirty="0" smtClean="0">
                <a:solidFill>
                  <a:schemeClr val="tx1">
                    <a:lumMod val="75000"/>
                  </a:schemeClr>
                </a:solidFill>
              </a:rPr>
              <a:t>subjektů</a:t>
            </a:r>
          </a:p>
          <a:p>
            <a:pPr marL="1254125" lvl="2" indent="-339725">
              <a:spcBef>
                <a:spcPts val="800"/>
              </a:spcBef>
              <a:buFont typeface="Courier New" panose="02070309020205020404" pitchFamily="49" charset="0"/>
              <a:buChar char="o"/>
            </a:pPr>
            <a:r>
              <a:rPr lang="cs-CZ" sz="2200" b="1" dirty="0" smtClean="0">
                <a:solidFill>
                  <a:schemeClr val="tx1">
                    <a:lumMod val="75000"/>
                  </a:schemeClr>
                </a:solidFill>
              </a:rPr>
              <a:t>podrobný popis designu v protokolu!</a:t>
            </a:r>
          </a:p>
          <a:p>
            <a:pPr marL="1254125" lvl="2" indent="-339725">
              <a:spcBef>
                <a:spcPts val="800"/>
              </a:spcBef>
              <a:buFont typeface="Courier New" panose="02070309020205020404" pitchFamily="49" charset="0"/>
              <a:buChar char="o"/>
            </a:pPr>
            <a:r>
              <a:rPr lang="cs-CZ" sz="2200" b="1" dirty="0" smtClean="0">
                <a:solidFill>
                  <a:schemeClr val="tx1">
                    <a:lumMod val="75000"/>
                  </a:schemeClr>
                </a:solidFill>
              </a:rPr>
              <a:t>postupné zvyšování dávek</a:t>
            </a:r>
            <a:r>
              <a:rPr lang="cs-CZ" sz="2200" dirty="0" smtClean="0">
                <a:solidFill>
                  <a:schemeClr val="tx1">
                    <a:lumMod val="75000"/>
                  </a:schemeClr>
                </a:solidFill>
              </a:rPr>
              <a:t>, nezbytné vyhodnocení předchozí dávky</a:t>
            </a:r>
          </a:p>
          <a:p>
            <a:pPr lvl="2"/>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491531214"/>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521549" y="1808820"/>
            <a:ext cx="8145906" cy="4455495"/>
          </a:xfrm>
        </p:spPr>
        <p:txBody>
          <a:bodyPr>
            <a:normAutofit/>
          </a:bodyPr>
          <a:lstStyle/>
          <a:p>
            <a:pPr lvl="1">
              <a:spcBef>
                <a:spcPts val="500"/>
              </a:spcBef>
              <a:buFont typeface="Arial" panose="020B0604020202020204" pitchFamily="34" charset="0"/>
              <a:buChar char="•"/>
            </a:pPr>
            <a:r>
              <a:rPr lang="cs-CZ" dirty="0" smtClean="0">
                <a:solidFill>
                  <a:srgbClr val="002060"/>
                </a:solidFill>
              </a:rPr>
              <a:t>První podání přípravku </a:t>
            </a:r>
            <a:r>
              <a:rPr lang="cs-CZ" u="sng" dirty="0" smtClean="0">
                <a:solidFill>
                  <a:srgbClr val="002060"/>
                </a:solidFill>
              </a:rPr>
              <a:t>pacientům</a:t>
            </a:r>
            <a:r>
              <a:rPr lang="cs-CZ" dirty="0" smtClean="0">
                <a:solidFill>
                  <a:srgbClr val="002060"/>
                </a:solidFill>
              </a:rPr>
              <a:t> </a:t>
            </a:r>
          </a:p>
          <a:p>
            <a:pPr lvl="1">
              <a:spcBef>
                <a:spcPts val="500"/>
              </a:spcBef>
              <a:buFont typeface="Arial" panose="020B0604020202020204" pitchFamily="34" charset="0"/>
              <a:buChar char="•"/>
            </a:pPr>
            <a:r>
              <a:rPr lang="cs-CZ" b="1" dirty="0" smtClean="0">
                <a:solidFill>
                  <a:srgbClr val="002060"/>
                </a:solidFill>
              </a:rPr>
              <a:t>Cíl </a:t>
            </a:r>
            <a:r>
              <a:rPr lang="cs-CZ" dirty="0" smtClean="0">
                <a:solidFill>
                  <a:srgbClr val="002060"/>
                </a:solidFill>
              </a:rPr>
              <a:t>– </a:t>
            </a:r>
            <a:r>
              <a:rPr lang="cs-CZ" b="1" dirty="0" smtClean="0">
                <a:solidFill>
                  <a:srgbClr val="002060"/>
                </a:solidFill>
              </a:rPr>
              <a:t>ověřit účinnost </a:t>
            </a:r>
            <a:r>
              <a:rPr lang="cs-CZ" dirty="0" smtClean="0">
                <a:solidFill>
                  <a:srgbClr val="002060"/>
                </a:solidFill>
              </a:rPr>
              <a:t>u zvolené diagnózy</a:t>
            </a:r>
          </a:p>
          <a:p>
            <a:pPr lvl="2">
              <a:spcBef>
                <a:spcPts val="500"/>
              </a:spcBef>
            </a:pPr>
            <a:r>
              <a:rPr lang="cs-CZ" sz="2400" b="1" dirty="0" smtClean="0">
                <a:solidFill>
                  <a:srgbClr val="002060"/>
                </a:solidFill>
              </a:rPr>
              <a:t>stanovit dávky </a:t>
            </a:r>
            <a:r>
              <a:rPr lang="cs-CZ" sz="2400" dirty="0" smtClean="0">
                <a:solidFill>
                  <a:srgbClr val="002060"/>
                </a:solidFill>
              </a:rPr>
              <a:t>do dalšího vývoje, </a:t>
            </a:r>
          </a:p>
          <a:p>
            <a:pPr lvl="2">
              <a:spcBef>
                <a:spcPts val="500"/>
              </a:spcBef>
            </a:pPr>
            <a:r>
              <a:rPr lang="cs-CZ" sz="2400" b="1" dirty="0" smtClean="0">
                <a:solidFill>
                  <a:schemeClr val="tx1">
                    <a:lumMod val="75000"/>
                  </a:schemeClr>
                </a:solidFill>
              </a:rPr>
              <a:t>sledovat další informasce k bezpečnosti LP</a:t>
            </a:r>
          </a:p>
          <a:p>
            <a:pPr lvl="1">
              <a:spcBef>
                <a:spcPts val="500"/>
              </a:spcBef>
              <a:buFont typeface="Arial" panose="020B0604020202020204" pitchFamily="34" charset="0"/>
              <a:buChar char="•"/>
            </a:pPr>
            <a:r>
              <a:rPr lang="cs-CZ" dirty="0" smtClean="0">
                <a:solidFill>
                  <a:schemeClr val="tx1">
                    <a:lumMod val="75000"/>
                  </a:schemeClr>
                </a:solidFill>
              </a:rPr>
              <a:t>zařazeny desítky až sta pacientů</a:t>
            </a:r>
          </a:p>
          <a:p>
            <a:pPr>
              <a:spcBef>
                <a:spcPts val="500"/>
              </a:spcBef>
              <a:buNone/>
            </a:pPr>
            <a:r>
              <a:rPr lang="cs-CZ" u="sng" dirty="0" smtClean="0">
                <a:solidFill>
                  <a:srgbClr val="C00000"/>
                </a:solidFill>
              </a:rPr>
              <a:t>Požadavek SÚKL:</a:t>
            </a:r>
          </a:p>
          <a:p>
            <a:pPr lvl="1">
              <a:spcBef>
                <a:spcPts val="500"/>
              </a:spcBef>
              <a:buFont typeface="Arial" panose="020B0604020202020204" pitchFamily="34" charset="0"/>
              <a:buChar char="•"/>
            </a:pPr>
            <a:r>
              <a:rPr lang="cs-CZ" dirty="0" smtClean="0">
                <a:solidFill>
                  <a:srgbClr val="002060"/>
                </a:solidFill>
              </a:rPr>
              <a:t>Pro zahájení – finální výsledky </a:t>
            </a:r>
            <a:r>
              <a:rPr lang="cs-CZ" b="1" dirty="0" smtClean="0">
                <a:solidFill>
                  <a:srgbClr val="002060"/>
                </a:solidFill>
              </a:rPr>
              <a:t>ze studií fáze I </a:t>
            </a:r>
            <a:r>
              <a:rPr lang="cs-CZ" dirty="0" smtClean="0">
                <a:solidFill>
                  <a:srgbClr val="002060"/>
                </a:solidFill>
              </a:rPr>
              <a:t>(SAD, MAD)!</a:t>
            </a:r>
          </a:p>
          <a:p>
            <a:pPr lvl="1">
              <a:spcBef>
                <a:spcPts val="500"/>
              </a:spcBef>
              <a:buFont typeface="Arial" panose="020B0604020202020204" pitchFamily="34" charset="0"/>
              <a:buChar char="•"/>
            </a:pPr>
            <a:r>
              <a:rPr lang="cs-CZ" b="1" dirty="0" smtClean="0">
                <a:solidFill>
                  <a:srgbClr val="002060"/>
                </a:solidFill>
              </a:rPr>
              <a:t>První studie fáze II</a:t>
            </a:r>
            <a:r>
              <a:rPr lang="cs-CZ" dirty="0" smtClean="0">
                <a:solidFill>
                  <a:srgbClr val="002060"/>
                </a:solidFill>
              </a:rPr>
              <a:t> – tzv. „Proof of Concept Study“</a:t>
            </a:r>
          </a:p>
          <a:p>
            <a:pPr lvl="1">
              <a:spcBef>
                <a:spcPts val="500"/>
              </a:spcBef>
              <a:buFont typeface="Arial" panose="020B0604020202020204" pitchFamily="34" charset="0"/>
              <a:buChar char="•"/>
            </a:pPr>
            <a:r>
              <a:rPr lang="cs-CZ" b="1" dirty="0" smtClean="0">
                <a:solidFill>
                  <a:srgbClr val="002060"/>
                </a:solidFill>
              </a:rPr>
              <a:t>Přesně vydefinovaná populace pacientů</a:t>
            </a:r>
          </a:p>
          <a:p>
            <a:pPr lvl="1">
              <a:spcBef>
                <a:spcPts val="500"/>
              </a:spcBef>
              <a:buFont typeface="Arial" panose="020B0604020202020204" pitchFamily="34" charset="0"/>
              <a:buChar char="•"/>
            </a:pPr>
            <a:endParaRPr lang="cs-CZ" b="1" dirty="0" smtClean="0">
              <a:solidFill>
                <a:schemeClr val="tx2">
                  <a:lumMod val="75000"/>
                </a:schemeClr>
              </a:solidFill>
            </a:endParaRPr>
          </a:p>
          <a:p>
            <a:pPr marL="457200" lvl="1" indent="0">
              <a:spcBef>
                <a:spcPts val="800"/>
              </a:spcBef>
              <a:buNone/>
            </a:pPr>
            <a:endParaRPr lang="cs-CZ" sz="22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Nadpis 18"/>
          <p:cNvSpPr>
            <a:spLocks noGrp="1"/>
          </p:cNvSpPr>
          <p:nvPr>
            <p:ph type="title"/>
          </p:nvPr>
        </p:nvSpPr>
        <p:spPr>
          <a:xfrm>
            <a:off x="476545" y="908720"/>
            <a:ext cx="5850650" cy="630070"/>
          </a:xfrm>
          <a:solidFill>
            <a:srgbClr val="FFC000"/>
          </a:solidFill>
          <a:ln>
            <a:solidFill>
              <a:schemeClr val="tx1">
                <a:lumMod val="75000"/>
              </a:schemeClr>
            </a:solidFill>
          </a:ln>
        </p:spPr>
        <p:txBody>
          <a:bodyPr>
            <a:normAutofit/>
          </a:bodyPr>
          <a:lstStyle/>
          <a:p>
            <a:r>
              <a:rPr lang="cs-CZ" u="sng" dirty="0" smtClean="0">
                <a:solidFill>
                  <a:srgbClr val="002060"/>
                </a:solidFill>
              </a:rPr>
              <a:t>Fáze II – Therapeutic exploratory</a:t>
            </a:r>
            <a:endParaRPr lang="cs-CZ" u="sng" dirty="0">
              <a:solidFill>
                <a:srgbClr val="002060"/>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275976048"/>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5" y="1988840"/>
            <a:ext cx="8505945" cy="4500499"/>
          </a:xfrm>
        </p:spPr>
        <p:txBody>
          <a:bodyPr>
            <a:normAutofit/>
          </a:bodyPr>
          <a:lstStyle/>
          <a:p>
            <a:pPr>
              <a:buFont typeface="Arial" panose="020B0604020202020204" pitchFamily="34" charset="0"/>
              <a:buChar char="•"/>
            </a:pPr>
            <a:r>
              <a:rPr lang="cs-CZ" sz="2600" dirty="0" smtClean="0">
                <a:solidFill>
                  <a:srgbClr val="002060"/>
                </a:solidFill>
              </a:rPr>
              <a:t>Zahrnuty</a:t>
            </a:r>
            <a:r>
              <a:rPr lang="cs-CZ" sz="2600" b="1" dirty="0" smtClean="0">
                <a:solidFill>
                  <a:srgbClr val="002060"/>
                </a:solidFill>
              </a:rPr>
              <a:t> </a:t>
            </a:r>
            <a:r>
              <a:rPr lang="cs-CZ" sz="2600" b="1" dirty="0">
                <a:solidFill>
                  <a:srgbClr val="002060"/>
                </a:solidFill>
              </a:rPr>
              <a:t>stovky až tisíce </a:t>
            </a:r>
            <a:r>
              <a:rPr lang="cs-CZ" sz="2600" b="1" dirty="0" smtClean="0">
                <a:solidFill>
                  <a:srgbClr val="002060"/>
                </a:solidFill>
              </a:rPr>
              <a:t>pacientů, delší </a:t>
            </a:r>
            <a:r>
              <a:rPr lang="cs-CZ" sz="2600" b="1" dirty="0">
                <a:solidFill>
                  <a:srgbClr val="002060"/>
                </a:solidFill>
              </a:rPr>
              <a:t>doba podávání </a:t>
            </a:r>
            <a:r>
              <a:rPr lang="cs-CZ" sz="2600" b="1" dirty="0" smtClean="0">
                <a:solidFill>
                  <a:srgbClr val="002060"/>
                </a:solidFill>
              </a:rPr>
              <a:t>IMP</a:t>
            </a:r>
            <a:endParaRPr lang="cs-CZ" sz="2600" b="1" dirty="0">
              <a:solidFill>
                <a:srgbClr val="002060"/>
              </a:solidFill>
            </a:endParaRPr>
          </a:p>
          <a:p>
            <a:pPr>
              <a:buFont typeface="Arial" panose="020B0604020202020204" pitchFamily="34" charset="0"/>
              <a:buChar char="•"/>
            </a:pPr>
            <a:r>
              <a:rPr lang="cs-CZ" sz="2600" b="1" dirty="0" smtClean="0">
                <a:solidFill>
                  <a:schemeClr val="tx1">
                    <a:lumMod val="75000"/>
                  </a:schemeClr>
                </a:solidFill>
              </a:rPr>
              <a:t>Design: KH zaslepené, placebem nebo aktivní substancí kontrolované</a:t>
            </a:r>
          </a:p>
          <a:p>
            <a:pPr>
              <a:buFont typeface="Arial" panose="020B0604020202020204" pitchFamily="34" charset="0"/>
              <a:buChar char="•"/>
            </a:pPr>
            <a:r>
              <a:rPr lang="cs-CZ" sz="2600" b="1" u="sng" dirty="0" smtClean="0">
                <a:solidFill>
                  <a:schemeClr val="tx1">
                    <a:lumMod val="75000"/>
                  </a:schemeClr>
                </a:solidFill>
              </a:rPr>
              <a:t>Průkaz účinnosti </a:t>
            </a:r>
            <a:r>
              <a:rPr lang="cs-CZ" sz="2600" dirty="0" smtClean="0">
                <a:solidFill>
                  <a:schemeClr val="tx1">
                    <a:lumMod val="75000"/>
                  </a:schemeClr>
                </a:solidFill>
              </a:rPr>
              <a:t>přípravku</a:t>
            </a:r>
          </a:p>
          <a:p>
            <a:pPr>
              <a:buFont typeface="Arial" panose="020B0604020202020204" pitchFamily="34" charset="0"/>
              <a:buChar char="•"/>
            </a:pPr>
            <a:r>
              <a:rPr lang="cs-CZ" sz="2600" b="1" dirty="0" smtClean="0">
                <a:solidFill>
                  <a:schemeClr val="tx1">
                    <a:lumMod val="75000"/>
                  </a:schemeClr>
                </a:solidFill>
              </a:rPr>
              <a:t>Další informace </a:t>
            </a:r>
            <a:r>
              <a:rPr lang="cs-CZ" sz="2600" b="1" dirty="0">
                <a:solidFill>
                  <a:schemeClr val="tx1">
                    <a:lumMod val="75000"/>
                  </a:schemeClr>
                </a:solidFill>
              </a:rPr>
              <a:t>o bezpečnosti přípravku</a:t>
            </a:r>
          </a:p>
          <a:p>
            <a:pPr>
              <a:buFont typeface="Arial" panose="020B0604020202020204" pitchFamily="34" charset="0"/>
              <a:buChar char="•"/>
            </a:pPr>
            <a:r>
              <a:rPr lang="cs-CZ" sz="2600" dirty="0">
                <a:solidFill>
                  <a:srgbClr val="002060"/>
                </a:solidFill>
              </a:rPr>
              <a:t>Většinou studie </a:t>
            </a:r>
            <a:r>
              <a:rPr lang="cs-CZ" sz="2600" b="1" dirty="0">
                <a:solidFill>
                  <a:srgbClr val="002060"/>
                </a:solidFill>
              </a:rPr>
              <a:t>multicentrické, </a:t>
            </a:r>
            <a:r>
              <a:rPr lang="cs-CZ" sz="2600" b="1" dirty="0" smtClean="0">
                <a:solidFill>
                  <a:srgbClr val="002060"/>
                </a:solidFill>
              </a:rPr>
              <a:t>mezinárodní</a:t>
            </a:r>
          </a:p>
          <a:p>
            <a:pPr>
              <a:buNone/>
            </a:pPr>
            <a:r>
              <a:rPr lang="cs-CZ" sz="2600" dirty="0" smtClean="0">
                <a:solidFill>
                  <a:srgbClr val="C00000"/>
                </a:solidFill>
              </a:rPr>
              <a:t>Požadavek SÚKL:</a:t>
            </a:r>
            <a:endParaRPr lang="cs-CZ" sz="2600" dirty="0">
              <a:solidFill>
                <a:srgbClr val="C00000"/>
              </a:solidFill>
            </a:endParaRPr>
          </a:p>
          <a:p>
            <a:pPr marL="57150" indent="0">
              <a:spcBef>
                <a:spcPts val="1200"/>
              </a:spcBef>
              <a:buNone/>
            </a:pPr>
            <a:r>
              <a:rPr lang="cs-CZ" sz="2600" b="1" dirty="0" smtClean="0">
                <a:solidFill>
                  <a:srgbClr val="002060"/>
                </a:solidFill>
              </a:rPr>
              <a:t>KH fáze </a:t>
            </a:r>
            <a:r>
              <a:rPr lang="cs-CZ" sz="2600" b="1" dirty="0">
                <a:solidFill>
                  <a:srgbClr val="002060"/>
                </a:solidFill>
              </a:rPr>
              <a:t>III lze povolit až po předložení výsledků z fáze II</a:t>
            </a:r>
            <a:endParaRPr lang="cs-CZ" sz="2600" dirty="0">
              <a:solidFill>
                <a:srgbClr val="002060"/>
              </a:solidFill>
            </a:endParaRPr>
          </a:p>
          <a:p>
            <a:pPr marL="457200" lvl="1" indent="0">
              <a:spcBef>
                <a:spcPts val="800"/>
              </a:spcBef>
              <a:buNone/>
            </a:pPr>
            <a:endParaRPr lang="cs-CZ" sz="22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9" name="Nadpis 18"/>
          <p:cNvSpPr>
            <a:spLocks noGrp="1"/>
          </p:cNvSpPr>
          <p:nvPr>
            <p:ph type="title"/>
          </p:nvPr>
        </p:nvSpPr>
        <p:spPr>
          <a:xfrm>
            <a:off x="521550" y="863715"/>
            <a:ext cx="5850650" cy="630070"/>
          </a:xfrm>
          <a:solidFill>
            <a:srgbClr val="FFC000"/>
          </a:solidFill>
          <a:ln>
            <a:solidFill>
              <a:schemeClr val="tx1">
                <a:lumMod val="75000"/>
              </a:schemeClr>
            </a:solidFill>
          </a:ln>
        </p:spPr>
        <p:txBody>
          <a:bodyPr>
            <a:normAutofit fontScale="90000"/>
          </a:bodyPr>
          <a:lstStyle/>
          <a:p>
            <a:r>
              <a:rPr lang="cs-CZ" u="sng" dirty="0" smtClean="0">
                <a:solidFill>
                  <a:srgbClr val="002060"/>
                </a:solidFill>
              </a:rPr>
              <a:t>Fáze III – Therapeutic confirmation</a:t>
            </a:r>
            <a:endParaRPr lang="cs-CZ" u="sng" dirty="0">
              <a:solidFill>
                <a:srgbClr val="002060"/>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7719679"/>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31540" y="2303875"/>
            <a:ext cx="8229600" cy="2835315"/>
          </a:xfrm>
        </p:spPr>
        <p:txBody>
          <a:bodyPr>
            <a:normAutofit/>
          </a:bodyPr>
          <a:lstStyle/>
          <a:p>
            <a:pPr marL="446088" lvl="0" indent="-446088"/>
            <a:r>
              <a:rPr lang="cs-CZ" b="1" dirty="0" smtClean="0">
                <a:solidFill>
                  <a:srgbClr val="002060"/>
                </a:solidFill>
              </a:rPr>
              <a:t>Nové </a:t>
            </a:r>
            <a:r>
              <a:rPr lang="cs-CZ" b="1" dirty="0">
                <a:solidFill>
                  <a:srgbClr val="002060"/>
                </a:solidFill>
              </a:rPr>
              <a:t>indikace </a:t>
            </a:r>
            <a:r>
              <a:rPr lang="cs-CZ" b="1" dirty="0">
                <a:solidFill>
                  <a:srgbClr val="C00000"/>
                </a:solidFill>
              </a:rPr>
              <a:t>již registrovaného přípravku </a:t>
            </a:r>
            <a:endParaRPr lang="cs-CZ" b="1" dirty="0" smtClean="0">
              <a:solidFill>
                <a:srgbClr val="C00000"/>
              </a:solidFill>
            </a:endParaRPr>
          </a:p>
          <a:p>
            <a:pPr marL="446088" lvl="0" indent="-446088"/>
            <a:endParaRPr lang="cs-CZ" sz="1400" b="1" dirty="0" smtClean="0">
              <a:solidFill>
                <a:schemeClr val="tx2">
                  <a:lumMod val="75000"/>
                </a:schemeClr>
              </a:solidFill>
            </a:endParaRPr>
          </a:p>
          <a:p>
            <a:pPr marL="446088" lvl="0" indent="-446088"/>
            <a:r>
              <a:rPr lang="cs-CZ" b="1" dirty="0" smtClean="0">
                <a:solidFill>
                  <a:srgbClr val="002060"/>
                </a:solidFill>
              </a:rPr>
              <a:t>Nová </a:t>
            </a:r>
            <a:r>
              <a:rPr lang="cs-CZ" b="1" dirty="0">
                <a:solidFill>
                  <a:srgbClr val="002060"/>
                </a:solidFill>
              </a:rPr>
              <a:t>léčebná </a:t>
            </a:r>
            <a:r>
              <a:rPr lang="cs-CZ" b="1" dirty="0" smtClean="0">
                <a:solidFill>
                  <a:srgbClr val="002060"/>
                </a:solidFill>
              </a:rPr>
              <a:t>schémata</a:t>
            </a:r>
            <a:r>
              <a:rPr lang="cs-CZ" dirty="0" smtClean="0">
                <a:solidFill>
                  <a:srgbClr val="002060"/>
                </a:solidFill>
              </a:rPr>
              <a:t> </a:t>
            </a:r>
          </a:p>
          <a:p>
            <a:pPr marL="446088" lvl="0" indent="-446088"/>
            <a:endParaRPr lang="cs-CZ" sz="1400" dirty="0" smtClean="0">
              <a:solidFill>
                <a:srgbClr val="002060"/>
              </a:solidFill>
            </a:endParaRPr>
          </a:p>
          <a:p>
            <a:pPr marL="446088" lvl="0" indent="-446088"/>
            <a:r>
              <a:rPr lang="cs-CZ" dirty="0" smtClean="0">
                <a:solidFill>
                  <a:srgbClr val="002060"/>
                </a:solidFill>
              </a:rPr>
              <a:t>Užívání </a:t>
            </a:r>
            <a:r>
              <a:rPr lang="cs-CZ" dirty="0">
                <a:solidFill>
                  <a:srgbClr val="002060"/>
                </a:solidFill>
              </a:rPr>
              <a:t>léku </a:t>
            </a:r>
            <a:r>
              <a:rPr lang="cs-CZ" b="1" dirty="0">
                <a:solidFill>
                  <a:srgbClr val="002060"/>
                </a:solidFill>
              </a:rPr>
              <a:t>specifickými skupinami pacientů</a:t>
            </a:r>
            <a:r>
              <a:rPr lang="cs-CZ" dirty="0">
                <a:solidFill>
                  <a:srgbClr val="002060"/>
                </a:solidFill>
              </a:rPr>
              <a:t>, jakými jsou např. děti nebo staří </a:t>
            </a:r>
            <a:r>
              <a:rPr lang="cs-CZ" dirty="0" smtClean="0">
                <a:solidFill>
                  <a:srgbClr val="002060"/>
                </a:solidFill>
              </a:rPr>
              <a:t>lidé</a:t>
            </a:r>
            <a:endParaRPr lang="cs-CZ" b="1" dirty="0" smtClean="0">
              <a:solidFill>
                <a:srgbClr val="0070C0"/>
              </a:solidFill>
            </a:endParaRPr>
          </a:p>
          <a:p>
            <a:pPr marL="446088" lvl="0" indent="-446088">
              <a:spcBef>
                <a:spcPts val="900"/>
              </a:spcBef>
            </a:pPr>
            <a:endParaRPr lang="cs-CZ" sz="24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Nadpis 18"/>
          <p:cNvSpPr>
            <a:spLocks noGrp="1"/>
          </p:cNvSpPr>
          <p:nvPr>
            <p:ph type="title"/>
          </p:nvPr>
        </p:nvSpPr>
        <p:spPr>
          <a:xfrm>
            <a:off x="521550" y="1088740"/>
            <a:ext cx="5850650" cy="630070"/>
          </a:xfrm>
          <a:solidFill>
            <a:srgbClr val="FFC000"/>
          </a:solidFill>
          <a:ln>
            <a:solidFill>
              <a:schemeClr val="tx1">
                <a:lumMod val="75000"/>
              </a:schemeClr>
            </a:solidFill>
          </a:ln>
        </p:spPr>
        <p:txBody>
          <a:bodyPr>
            <a:normAutofit/>
          </a:bodyPr>
          <a:lstStyle/>
          <a:p>
            <a:r>
              <a:rPr lang="cs-CZ" u="sng" dirty="0" smtClean="0">
                <a:solidFill>
                  <a:srgbClr val="002060"/>
                </a:solidFill>
              </a:rPr>
              <a:t>Fáze III b -  poregistrační</a:t>
            </a:r>
            <a:endParaRPr lang="cs-CZ" u="sng" dirty="0">
              <a:solidFill>
                <a:srgbClr val="002060"/>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163924471"/>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1853826"/>
            <a:ext cx="8229600" cy="4635514"/>
          </a:xfrm>
        </p:spPr>
        <p:txBody>
          <a:bodyPr>
            <a:normAutofit/>
          </a:bodyPr>
          <a:lstStyle/>
          <a:p>
            <a:pPr marL="446088" lvl="0" indent="-446088">
              <a:spcBef>
                <a:spcPts val="900"/>
              </a:spcBef>
            </a:pPr>
            <a:r>
              <a:rPr lang="cs-CZ" b="1" dirty="0" smtClean="0">
                <a:solidFill>
                  <a:srgbClr val="002060"/>
                </a:solidFill>
              </a:rPr>
              <a:t>Poregistrační sledování </a:t>
            </a:r>
          </a:p>
          <a:p>
            <a:pPr marL="446088" lvl="0" indent="-446088">
              <a:spcBef>
                <a:spcPts val="900"/>
              </a:spcBef>
            </a:pPr>
            <a:r>
              <a:rPr lang="cs-CZ" dirty="0" smtClean="0">
                <a:solidFill>
                  <a:srgbClr val="002060"/>
                </a:solidFill>
              </a:rPr>
              <a:t>Výskyt </a:t>
            </a:r>
            <a:r>
              <a:rPr lang="cs-CZ" b="1" dirty="0">
                <a:solidFill>
                  <a:srgbClr val="002060"/>
                </a:solidFill>
              </a:rPr>
              <a:t>nežádoucích </a:t>
            </a:r>
            <a:r>
              <a:rPr lang="cs-CZ" b="1" dirty="0" smtClean="0">
                <a:solidFill>
                  <a:srgbClr val="002060"/>
                </a:solidFill>
              </a:rPr>
              <a:t>účinků</a:t>
            </a:r>
            <a:r>
              <a:rPr lang="cs-CZ" dirty="0" smtClean="0">
                <a:solidFill>
                  <a:srgbClr val="002060"/>
                </a:solidFill>
              </a:rPr>
              <a:t> (intervenční PASS)</a:t>
            </a:r>
          </a:p>
          <a:p>
            <a:pPr marL="446088" lvl="0" indent="-446088">
              <a:spcBef>
                <a:spcPts val="900"/>
              </a:spcBef>
            </a:pPr>
            <a:r>
              <a:rPr lang="cs-CZ" dirty="0" smtClean="0">
                <a:solidFill>
                  <a:srgbClr val="002060"/>
                </a:solidFill>
              </a:rPr>
              <a:t>Účinky přípravku </a:t>
            </a:r>
            <a:r>
              <a:rPr lang="cs-CZ" dirty="0">
                <a:solidFill>
                  <a:srgbClr val="002060"/>
                </a:solidFill>
              </a:rPr>
              <a:t>při </a:t>
            </a:r>
            <a:r>
              <a:rPr lang="cs-CZ" b="1" dirty="0">
                <a:solidFill>
                  <a:srgbClr val="002060"/>
                </a:solidFill>
              </a:rPr>
              <a:t>dlouhodobém </a:t>
            </a:r>
            <a:r>
              <a:rPr lang="cs-CZ" b="1" dirty="0" smtClean="0">
                <a:solidFill>
                  <a:srgbClr val="002060"/>
                </a:solidFill>
              </a:rPr>
              <a:t>užívání </a:t>
            </a:r>
            <a:r>
              <a:rPr lang="cs-CZ" dirty="0" smtClean="0">
                <a:solidFill>
                  <a:srgbClr val="002060"/>
                </a:solidFill>
              </a:rPr>
              <a:t>(intervenční PAES)</a:t>
            </a:r>
          </a:p>
          <a:p>
            <a:pPr marL="446088" lvl="0" indent="-446088">
              <a:spcBef>
                <a:spcPts val="900"/>
              </a:spcBef>
            </a:pPr>
            <a:r>
              <a:rPr lang="cs-CZ" dirty="0" smtClean="0">
                <a:solidFill>
                  <a:srgbClr val="002060"/>
                </a:solidFill>
              </a:rPr>
              <a:t>Informace </a:t>
            </a:r>
            <a:r>
              <a:rPr lang="cs-CZ" dirty="0">
                <a:solidFill>
                  <a:srgbClr val="002060"/>
                </a:solidFill>
              </a:rPr>
              <a:t>o možných </a:t>
            </a:r>
            <a:r>
              <a:rPr lang="cs-CZ" b="1" dirty="0">
                <a:solidFill>
                  <a:srgbClr val="002060"/>
                </a:solidFill>
              </a:rPr>
              <a:t>interakcích s dalšími </a:t>
            </a:r>
            <a:r>
              <a:rPr lang="cs-CZ" b="1" dirty="0" smtClean="0">
                <a:solidFill>
                  <a:srgbClr val="002060"/>
                </a:solidFill>
              </a:rPr>
              <a:t>léky </a:t>
            </a:r>
          </a:p>
          <a:p>
            <a:pPr marL="0" indent="0">
              <a:buNone/>
            </a:pPr>
            <a:endParaRPr lang="cs-CZ" sz="1100" b="1" dirty="0" smtClean="0">
              <a:solidFill>
                <a:srgbClr val="002060"/>
              </a:solidFill>
            </a:endParaRPr>
          </a:p>
          <a:p>
            <a:pPr marL="0" indent="0">
              <a:buNone/>
            </a:pPr>
            <a:r>
              <a:rPr lang="cs-CZ" sz="2400" b="1" dirty="0" smtClean="0">
                <a:solidFill>
                  <a:srgbClr val="002060"/>
                </a:solidFill>
              </a:rPr>
              <a:t>Dle zadavatele studie fáze IV, dle SÚKL fáze III </a:t>
            </a:r>
            <a:r>
              <a:rPr lang="cs-CZ" sz="2400" dirty="0" smtClean="0">
                <a:solidFill>
                  <a:srgbClr val="002060"/>
                </a:solidFill>
              </a:rPr>
              <a:t>– co s tím?</a:t>
            </a:r>
          </a:p>
          <a:p>
            <a:pPr marL="1169988" indent="-361950">
              <a:buNone/>
            </a:pPr>
            <a:r>
              <a:rPr lang="cs-CZ" sz="2400" dirty="0" smtClean="0">
                <a:solidFill>
                  <a:srgbClr val="002060"/>
                </a:solidFill>
              </a:rPr>
              <a:t>Např.:</a:t>
            </a:r>
          </a:p>
          <a:p>
            <a:pPr marL="1169988" indent="-361950">
              <a:buFont typeface="Wingdings" panose="05000000000000000000" pitchFamily="2" charset="2"/>
              <a:buChar char="ü"/>
            </a:pPr>
            <a:r>
              <a:rPr lang="cs-CZ" sz="2400" b="1" dirty="0" smtClean="0">
                <a:solidFill>
                  <a:srgbClr val="002060"/>
                </a:solidFill>
              </a:rPr>
              <a:t>IMP registrováno v jiné zemi EU </a:t>
            </a:r>
          </a:p>
          <a:p>
            <a:pPr marL="1169988" indent="-361950">
              <a:buFont typeface="Wingdings" panose="05000000000000000000" pitchFamily="2" charset="2"/>
              <a:buChar char="ü"/>
            </a:pPr>
            <a:r>
              <a:rPr lang="cs-CZ" sz="2400" b="1" dirty="0" err="1" smtClean="0">
                <a:solidFill>
                  <a:srgbClr val="002060"/>
                </a:solidFill>
              </a:rPr>
              <a:t>SmPC</a:t>
            </a:r>
            <a:r>
              <a:rPr lang="cs-CZ" sz="2400" b="1" dirty="0" smtClean="0">
                <a:solidFill>
                  <a:srgbClr val="002060"/>
                </a:solidFill>
              </a:rPr>
              <a:t> přípravku se liší v jednotlivých zemích</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Nadpis 18"/>
          <p:cNvSpPr>
            <a:spLocks noGrp="1"/>
          </p:cNvSpPr>
          <p:nvPr>
            <p:ph type="title"/>
          </p:nvPr>
        </p:nvSpPr>
        <p:spPr>
          <a:xfrm>
            <a:off x="566555" y="863715"/>
            <a:ext cx="8190910" cy="630070"/>
          </a:xfrm>
          <a:solidFill>
            <a:srgbClr val="FFC000"/>
          </a:solidFill>
          <a:ln>
            <a:solidFill>
              <a:schemeClr val="tx1">
                <a:lumMod val="75000"/>
              </a:schemeClr>
            </a:solidFill>
          </a:ln>
        </p:spPr>
        <p:txBody>
          <a:bodyPr>
            <a:normAutofit/>
          </a:bodyPr>
          <a:lstStyle/>
          <a:p>
            <a:r>
              <a:rPr lang="cs-CZ" u="sng" dirty="0" smtClean="0">
                <a:solidFill>
                  <a:srgbClr val="002060"/>
                </a:solidFill>
              </a:rPr>
              <a:t>Fáze IV – Therapeutic use - poregistrační studie</a:t>
            </a:r>
            <a:endParaRPr lang="cs-CZ" u="sng" dirty="0">
              <a:solidFill>
                <a:srgbClr val="002060"/>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401421716"/>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1673805"/>
            <a:ext cx="8229600" cy="4815535"/>
          </a:xfrm>
        </p:spPr>
        <p:txBody>
          <a:bodyPr>
            <a:normAutofit fontScale="70000" lnSpcReduction="20000"/>
          </a:bodyPr>
          <a:lstStyle/>
          <a:p>
            <a:pPr marL="446088" lvl="0" indent="-446088">
              <a:spcBef>
                <a:spcPts val="900"/>
              </a:spcBef>
            </a:pPr>
            <a:r>
              <a:rPr lang="cs-CZ" u="sng" dirty="0" smtClean="0">
                <a:solidFill>
                  <a:schemeClr val="tx1">
                    <a:lumMod val="75000"/>
                  </a:schemeClr>
                </a:solidFill>
              </a:rPr>
              <a:t>Cílem</a:t>
            </a:r>
            <a:r>
              <a:rPr lang="cs-CZ" dirty="0" smtClean="0">
                <a:solidFill>
                  <a:schemeClr val="tx1">
                    <a:lumMod val="75000"/>
                  </a:schemeClr>
                </a:solidFill>
              </a:rPr>
              <a:t> - </a:t>
            </a:r>
            <a:r>
              <a:rPr lang="cs-CZ" b="1" dirty="0" smtClean="0">
                <a:solidFill>
                  <a:schemeClr val="tx1">
                    <a:lumMod val="75000"/>
                  </a:schemeClr>
                </a:solidFill>
              </a:rPr>
              <a:t>prokázat porovnáním farmakokinetických vlastností léků jejich terapeutickou srovnatelnost</a:t>
            </a:r>
          </a:p>
          <a:p>
            <a:pPr marL="446088" lvl="0" indent="-446088">
              <a:spcBef>
                <a:spcPts val="900"/>
              </a:spcBef>
            </a:pPr>
            <a:r>
              <a:rPr lang="cs-CZ" dirty="0" smtClean="0">
                <a:solidFill>
                  <a:schemeClr val="tx1">
                    <a:lumMod val="75000"/>
                  </a:schemeClr>
                </a:solidFill>
              </a:rPr>
              <a:t>Podkladem pro registraci generického LP</a:t>
            </a:r>
          </a:p>
          <a:p>
            <a:pPr marL="446088" lvl="0" indent="-446088">
              <a:spcBef>
                <a:spcPts val="900"/>
              </a:spcBef>
            </a:pPr>
            <a:r>
              <a:rPr lang="cs-CZ" b="1" dirty="0" smtClean="0">
                <a:solidFill>
                  <a:schemeClr val="tx1">
                    <a:lumMod val="75000"/>
                  </a:schemeClr>
                </a:solidFill>
              </a:rPr>
              <a:t>SH - zdraví dobrovolníci</a:t>
            </a:r>
          </a:p>
          <a:p>
            <a:pPr marL="446088" lvl="0" indent="-446088">
              <a:spcBef>
                <a:spcPts val="900"/>
              </a:spcBef>
            </a:pPr>
            <a:r>
              <a:rPr lang="cs-CZ" b="1" dirty="0" smtClean="0">
                <a:solidFill>
                  <a:schemeClr val="tx1">
                    <a:lumMod val="75000"/>
                  </a:schemeClr>
                </a:solidFill>
              </a:rPr>
              <a:t>Bez léčebného přínosu pro zařazené SH</a:t>
            </a:r>
          </a:p>
          <a:p>
            <a:pPr marL="446088" lvl="0" indent="-446088">
              <a:spcBef>
                <a:spcPts val="900"/>
              </a:spcBef>
            </a:pPr>
            <a:r>
              <a:rPr lang="cs-CZ" b="1" dirty="0" smtClean="0">
                <a:solidFill>
                  <a:schemeClr val="tx1">
                    <a:lumMod val="75000"/>
                  </a:schemeClr>
                </a:solidFill>
              </a:rPr>
              <a:t>1 centrum</a:t>
            </a:r>
          </a:p>
          <a:p>
            <a:pPr marL="446088" lvl="0" indent="-446088">
              <a:spcBef>
                <a:spcPts val="900"/>
              </a:spcBef>
            </a:pPr>
            <a:r>
              <a:rPr lang="cs-CZ" dirty="0" smtClean="0">
                <a:solidFill>
                  <a:schemeClr val="tx1">
                    <a:lumMod val="75000"/>
                  </a:schemeClr>
                </a:solidFill>
              </a:rPr>
              <a:t>Testované i srovnávací LP používané v BE studiích registrované nebo neregistrované v ČR</a:t>
            </a:r>
          </a:p>
          <a:p>
            <a:pPr marL="446088" lvl="0" indent="-446088">
              <a:spcBef>
                <a:spcPts val="900"/>
              </a:spcBef>
            </a:pPr>
            <a:r>
              <a:rPr lang="cs-CZ" dirty="0" smtClean="0">
                <a:solidFill>
                  <a:schemeClr val="tx1">
                    <a:lumMod val="75000"/>
                  </a:schemeClr>
                </a:solidFill>
              </a:rPr>
              <a:t>Vlastnosti referenčního LP – dobře známé </a:t>
            </a:r>
          </a:p>
          <a:p>
            <a:pPr marL="446088" lvl="0" indent="-446088">
              <a:spcBef>
                <a:spcPts val="900"/>
              </a:spcBef>
            </a:pPr>
            <a:r>
              <a:rPr lang="cs-CZ" dirty="0" smtClean="0">
                <a:solidFill>
                  <a:schemeClr val="tx1">
                    <a:lumMod val="75000"/>
                  </a:schemeClr>
                </a:solidFill>
              </a:rPr>
              <a:t>Vlastnosti testovaného přípravku (obdobné složení) - se příliš neliší</a:t>
            </a:r>
          </a:p>
          <a:p>
            <a:pPr marL="446088" lvl="0" indent="-446088">
              <a:spcBef>
                <a:spcPts val="900"/>
              </a:spcBef>
            </a:pPr>
            <a:r>
              <a:rPr lang="cs-CZ" b="1" dirty="0" smtClean="0">
                <a:solidFill>
                  <a:schemeClr val="tx1">
                    <a:lumMod val="75000"/>
                  </a:schemeClr>
                </a:solidFill>
              </a:rPr>
              <a:t>Podání LP </a:t>
            </a:r>
            <a:r>
              <a:rPr lang="cs-CZ" dirty="0" smtClean="0">
                <a:solidFill>
                  <a:schemeClr val="tx1">
                    <a:lumMod val="75000"/>
                  </a:schemeClr>
                </a:solidFill>
              </a:rPr>
              <a:t>- </a:t>
            </a:r>
            <a:r>
              <a:rPr lang="cs-CZ" b="1" dirty="0" smtClean="0">
                <a:solidFill>
                  <a:schemeClr val="tx1">
                    <a:lumMod val="75000"/>
                  </a:schemeClr>
                </a:solidFill>
              </a:rPr>
              <a:t>jednorázové</a:t>
            </a:r>
            <a:r>
              <a:rPr lang="cs-CZ" dirty="0" smtClean="0">
                <a:solidFill>
                  <a:schemeClr val="tx1">
                    <a:lumMod val="75000"/>
                  </a:schemeClr>
                </a:solidFill>
              </a:rPr>
              <a:t> nebo </a:t>
            </a:r>
            <a:r>
              <a:rPr lang="cs-CZ" b="1" dirty="0" smtClean="0">
                <a:solidFill>
                  <a:schemeClr val="tx1">
                    <a:lumMod val="75000"/>
                  </a:schemeClr>
                </a:solidFill>
              </a:rPr>
              <a:t>krátkodobé</a:t>
            </a:r>
            <a:r>
              <a:rPr lang="cs-CZ" dirty="0" smtClean="0">
                <a:solidFill>
                  <a:schemeClr val="tx1">
                    <a:lumMod val="75000"/>
                  </a:schemeClr>
                </a:solidFill>
              </a:rPr>
              <a:t> / na lačno nebo pojídle </a:t>
            </a:r>
          </a:p>
          <a:p>
            <a:pPr marL="446088" lvl="0" indent="-446088">
              <a:spcBef>
                <a:spcPts val="900"/>
              </a:spcBef>
            </a:pPr>
            <a:r>
              <a:rPr lang="cs-CZ" dirty="0" smtClean="0">
                <a:solidFill>
                  <a:schemeClr val="tx1">
                    <a:lumMod val="75000"/>
                  </a:schemeClr>
                </a:solidFill>
              </a:rPr>
              <a:t>SH  v BE musí dodržovat velmi přísný režim (např. jíst předem stanovené množství stravy, v daném čase, podstupují opakované odběry, po podání přípravku mají i předem daný pohybový režim…)</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Nadpis 18"/>
          <p:cNvSpPr>
            <a:spLocks noGrp="1"/>
          </p:cNvSpPr>
          <p:nvPr>
            <p:ph type="title"/>
          </p:nvPr>
        </p:nvSpPr>
        <p:spPr>
          <a:xfrm>
            <a:off x="566555" y="863715"/>
            <a:ext cx="4905545" cy="630070"/>
          </a:xfrm>
          <a:solidFill>
            <a:srgbClr val="FFC000"/>
          </a:solidFill>
          <a:ln>
            <a:solidFill>
              <a:schemeClr val="tx1">
                <a:lumMod val="75000"/>
              </a:schemeClr>
            </a:solidFill>
          </a:ln>
        </p:spPr>
        <p:txBody>
          <a:bodyPr>
            <a:normAutofit/>
          </a:bodyPr>
          <a:lstStyle/>
          <a:p>
            <a:r>
              <a:rPr lang="cs-CZ" u="sng" dirty="0" smtClean="0">
                <a:solidFill>
                  <a:srgbClr val="002060"/>
                </a:solidFill>
              </a:rPr>
              <a:t>Bioekvivalenční studie  (BE)</a:t>
            </a:r>
            <a:endParaRPr lang="cs-CZ" u="sng" dirty="0">
              <a:solidFill>
                <a:srgbClr val="002060"/>
              </a:solidFill>
            </a:endParaRPr>
          </a:p>
        </p:txBody>
      </p:sp>
      <p:sp>
        <p:nvSpPr>
          <p:cNvPr id="2" name="Zástupný symbol pro text 1"/>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8760618"/>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4860540" cy="585065"/>
          </a:xfrm>
          <a:solidFill>
            <a:srgbClr val="FFC000"/>
          </a:solidFill>
          <a:ln>
            <a:solidFill>
              <a:schemeClr val="tx1">
                <a:lumMod val="75000"/>
              </a:schemeClr>
            </a:solidFill>
          </a:ln>
        </p:spPr>
        <p:txBody>
          <a:bodyPr/>
          <a:lstStyle/>
          <a:p>
            <a:r>
              <a:rPr lang="cs-CZ" dirty="0" smtClean="0">
                <a:solidFill>
                  <a:srgbClr val="002060"/>
                </a:solidFill>
              </a:rPr>
              <a:t>Rozlišení dle fází KH 2015</a:t>
            </a:r>
            <a:endParaRPr lang="cs-CZ" dirty="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graphicFrame>
        <p:nvGraphicFramePr>
          <p:cNvPr id="8" name="objekt 1"/>
          <p:cNvGraphicFramePr>
            <a:graphicFrameLocks/>
          </p:cNvGraphicFramePr>
          <p:nvPr>
            <p:extLst>
              <p:ext uri="{D42A27DB-BD31-4B8C-83A1-F6EECF244321}">
                <p14:modId xmlns:p14="http://schemas.microsoft.com/office/powerpoint/2010/main" val="668345619"/>
              </p:ext>
            </p:extLst>
          </p:nvPr>
        </p:nvGraphicFramePr>
        <p:xfrm>
          <a:off x="251521" y="1403775"/>
          <a:ext cx="4365484" cy="306034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objekt 2"/>
          <p:cNvGraphicFramePr>
            <a:graphicFrameLocks/>
          </p:cNvGraphicFramePr>
          <p:nvPr>
            <p:extLst>
              <p:ext uri="{D42A27DB-BD31-4B8C-83A1-F6EECF244321}">
                <p14:modId xmlns:p14="http://schemas.microsoft.com/office/powerpoint/2010/main" val="1662004043"/>
              </p:ext>
            </p:extLst>
          </p:nvPr>
        </p:nvGraphicFramePr>
        <p:xfrm>
          <a:off x="4227816" y="3158970"/>
          <a:ext cx="4293471" cy="2948685"/>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ovéPole 9"/>
          <p:cNvSpPr txBox="1"/>
          <p:nvPr/>
        </p:nvSpPr>
        <p:spPr>
          <a:xfrm>
            <a:off x="161510" y="3983288"/>
            <a:ext cx="4066306"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smtClean="0">
                <a:solidFill>
                  <a:schemeClr val="tx1"/>
                </a:solidFill>
                <a:latin typeface="+mn-lt"/>
                <a:ea typeface="+mn-ea"/>
                <a:cs typeface="+mn-cs"/>
              </a:rPr>
              <a:t>Počet přijatých žádostí dle fází KH v roce 2015</a:t>
            </a:r>
          </a:p>
        </p:txBody>
      </p:sp>
      <p:sp>
        <p:nvSpPr>
          <p:cNvPr id="11" name="TextovéPole 10"/>
          <p:cNvSpPr txBox="1"/>
          <p:nvPr/>
        </p:nvSpPr>
        <p:spPr>
          <a:xfrm>
            <a:off x="4240646" y="5965351"/>
            <a:ext cx="4217693"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smtClean="0">
                <a:solidFill>
                  <a:schemeClr val="tx1"/>
                </a:solidFill>
                <a:latin typeface="+mn-lt"/>
                <a:ea typeface="+mn-ea"/>
                <a:cs typeface="+mn-cs"/>
              </a:rPr>
              <a:t>Počet vyřízených žádostí dle fází KH v roce 2015</a:t>
            </a:r>
          </a:p>
        </p:txBody>
      </p:sp>
    </p:spTree>
    <p:extLst>
      <p:ext uri="{BB962C8B-B14F-4D97-AF65-F5344CB8AC3E}">
        <p14:creationId xmlns:p14="http://schemas.microsoft.com/office/powerpoint/2010/main" val="2189205138"/>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710" y="143635"/>
            <a:ext cx="6517221" cy="792163"/>
          </a:xfrm>
        </p:spPr>
        <p:txBody>
          <a:bodyPr>
            <a:normAutofit/>
          </a:bodyPr>
          <a:lstStyle/>
          <a:p>
            <a:r>
              <a:rPr lang="cs-CZ" sz="2800" dirty="0" smtClean="0">
                <a:solidFill>
                  <a:srgbClr val="C00000"/>
                </a:solidFill>
              </a:rPr>
              <a:t>Počty předložených žádostí dle fází KH</a:t>
            </a:r>
            <a:endParaRPr lang="cs-CZ" sz="2800" dirty="0">
              <a:solidFill>
                <a:srgbClr val="C0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45824148"/>
              </p:ext>
            </p:extLst>
          </p:nvPr>
        </p:nvGraphicFramePr>
        <p:xfrm>
          <a:off x="206515" y="953725"/>
          <a:ext cx="8820980" cy="5715635"/>
        </p:xfrm>
        <a:graphic>
          <a:graphicData uri="http://schemas.openxmlformats.org/drawingml/2006/chart">
            <c:chart xmlns:c="http://schemas.openxmlformats.org/drawingml/2006/chart" xmlns:r="http://schemas.openxmlformats.org/officeDocument/2006/relationships" r:id="rId3"/>
          </a:graphicData>
        </a:graphic>
      </p:graphicFrame>
      <p:sp>
        <p:nvSpPr>
          <p:cNvPr id="3" name="Zástupný symbol pro datum 2"/>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3689678190"/>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06515" y="2663915"/>
            <a:ext cx="8229600" cy="3825426"/>
          </a:xfrm>
        </p:spPr>
        <p:txBody>
          <a:bodyPr>
            <a:normAutofit/>
          </a:bodyPr>
          <a:lstStyle/>
          <a:p>
            <a:r>
              <a:rPr lang="cs-CZ" b="1" u="sng" dirty="0" smtClean="0">
                <a:solidFill>
                  <a:schemeClr val="tx1"/>
                </a:solidFill>
              </a:rPr>
              <a:t>KH s ATMP v roce 2015</a:t>
            </a:r>
            <a:r>
              <a:rPr lang="cs-CZ" u="sng" dirty="0" smtClean="0">
                <a:solidFill>
                  <a:schemeClr val="tx1"/>
                </a:solidFill>
              </a:rPr>
              <a:t/>
            </a:r>
            <a:br>
              <a:rPr lang="cs-CZ" u="sng" dirty="0" smtClean="0">
                <a:solidFill>
                  <a:schemeClr val="tx1"/>
                </a:solidFill>
              </a:rPr>
            </a:br>
            <a:r>
              <a:rPr lang="cs-CZ" sz="2700" b="0" dirty="0" smtClean="0">
                <a:solidFill>
                  <a:schemeClr val="tx1"/>
                </a:solidFill>
              </a:rPr>
              <a:t>* </a:t>
            </a:r>
            <a:r>
              <a:rPr lang="cs-CZ" sz="2700" b="0" u="sng" dirty="0" smtClean="0">
                <a:solidFill>
                  <a:schemeClr val="tx1"/>
                </a:solidFill>
                <a:latin typeface="+mn-lt"/>
              </a:rPr>
              <a:t>somatobuněčná Th</a:t>
            </a:r>
            <a:r>
              <a:rPr lang="cs-CZ" sz="2700" b="0" dirty="0" smtClean="0">
                <a:solidFill>
                  <a:schemeClr val="tx1"/>
                </a:solidFill>
                <a:latin typeface="+mn-lt"/>
              </a:rPr>
              <a:t>: </a:t>
            </a:r>
            <a:r>
              <a:rPr lang="cs-CZ" sz="2700" dirty="0" smtClean="0">
                <a:solidFill>
                  <a:schemeClr val="tx1"/>
                </a:solidFill>
                <a:latin typeface="+mn-lt"/>
              </a:rPr>
              <a:t>2</a:t>
            </a:r>
            <a:r>
              <a:rPr lang="cs-CZ" sz="2700" b="0" dirty="0">
                <a:latin typeface="+mn-lt"/>
              </a:rPr>
              <a:t/>
            </a:r>
            <a:br>
              <a:rPr lang="cs-CZ" sz="2700" b="0" dirty="0">
                <a:latin typeface="+mn-lt"/>
              </a:rPr>
            </a:br>
            <a:r>
              <a:rPr lang="cs-CZ" sz="2700" b="0" dirty="0" smtClean="0">
                <a:solidFill>
                  <a:schemeClr val="tx1"/>
                </a:solidFill>
                <a:latin typeface="+mn-lt"/>
              </a:rPr>
              <a:t>* </a:t>
            </a:r>
            <a:r>
              <a:rPr lang="cs-CZ" sz="2700" b="0" u="sng" dirty="0" smtClean="0">
                <a:solidFill>
                  <a:schemeClr val="tx1"/>
                </a:solidFill>
                <a:latin typeface="+mn-lt"/>
              </a:rPr>
              <a:t>genová terapie </a:t>
            </a:r>
            <a:r>
              <a:rPr lang="cs-CZ" sz="2700" b="0" dirty="0" smtClean="0">
                <a:solidFill>
                  <a:schemeClr val="tx1"/>
                </a:solidFill>
                <a:latin typeface="+mn-lt"/>
              </a:rPr>
              <a:t>- 0</a:t>
            </a:r>
            <a:br>
              <a:rPr lang="cs-CZ" sz="2700" b="0" dirty="0" smtClean="0">
                <a:solidFill>
                  <a:schemeClr val="tx1"/>
                </a:solidFill>
                <a:latin typeface="+mn-lt"/>
              </a:rPr>
            </a:br>
            <a:r>
              <a:rPr lang="cs-CZ" sz="2700" b="0" dirty="0" smtClean="0">
                <a:solidFill>
                  <a:schemeClr val="tx1"/>
                </a:solidFill>
                <a:latin typeface="+mn-lt"/>
              </a:rPr>
              <a:t>* </a:t>
            </a:r>
            <a:r>
              <a:rPr lang="cs-CZ" sz="2700" b="0" u="sng" dirty="0" smtClean="0">
                <a:solidFill>
                  <a:schemeClr val="tx1"/>
                </a:solidFill>
                <a:latin typeface="+mn-lt"/>
              </a:rPr>
              <a:t>tkáňové inženýrství </a:t>
            </a:r>
            <a:r>
              <a:rPr lang="cs-CZ" sz="2700" b="0" dirty="0" smtClean="0">
                <a:solidFill>
                  <a:schemeClr val="tx1"/>
                </a:solidFill>
                <a:latin typeface="+mn-lt"/>
              </a:rPr>
              <a:t>– 0</a:t>
            </a:r>
            <a:br>
              <a:rPr lang="cs-CZ" sz="2700" b="0" dirty="0" smtClean="0">
                <a:solidFill>
                  <a:schemeClr val="tx1"/>
                </a:solidFill>
                <a:latin typeface="+mn-lt"/>
              </a:rPr>
            </a:br>
            <a:r>
              <a:rPr lang="cs-CZ" sz="2700" b="0" dirty="0" smtClean="0">
                <a:latin typeface="+mn-lt"/>
              </a:rPr>
              <a:t/>
            </a:r>
            <a:br>
              <a:rPr lang="cs-CZ" sz="2700" b="0" dirty="0" smtClean="0">
                <a:latin typeface="+mn-lt"/>
              </a:rPr>
            </a:br>
            <a:r>
              <a:rPr lang="cs-CZ" sz="2700" dirty="0" smtClean="0">
                <a:latin typeface="+mn-lt"/>
              </a:rPr>
              <a:t>KH s orphan </a:t>
            </a:r>
            <a:r>
              <a:rPr lang="cs-CZ" sz="2700" dirty="0" err="1" smtClean="0">
                <a:latin typeface="+mn-lt"/>
              </a:rPr>
              <a:t>drugs</a:t>
            </a:r>
            <a:r>
              <a:rPr lang="cs-CZ" sz="2700" dirty="0" smtClean="0">
                <a:latin typeface="+mn-lt"/>
              </a:rPr>
              <a:t> v roce 2015</a:t>
            </a:r>
            <a:r>
              <a:rPr lang="cs-CZ" sz="2700" b="0" dirty="0" smtClean="0">
                <a:latin typeface="+mn-lt"/>
              </a:rPr>
              <a:t>- </a:t>
            </a:r>
            <a:r>
              <a:rPr lang="cs-CZ" sz="2700" dirty="0" smtClean="0">
                <a:latin typeface="+mn-lt"/>
              </a:rPr>
              <a:t>22</a:t>
            </a:r>
            <a:endParaRPr lang="cs-CZ" sz="3800" u="sng" dirty="0">
              <a:solidFill>
                <a:schemeClr val="tx1"/>
              </a:solidFill>
              <a:latin typeface="+mn-lt"/>
            </a:endParaRP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2775176539"/>
              </p:ext>
            </p:extLst>
          </p:nvPr>
        </p:nvGraphicFramePr>
        <p:xfrm>
          <a:off x="206515" y="1583795"/>
          <a:ext cx="8480283" cy="1299214"/>
        </p:xfrm>
        <a:graphic>
          <a:graphicData uri="http://schemas.openxmlformats.org/drawingml/2006/table">
            <a:tbl>
              <a:tblPr firstRow="1" bandRow="1">
                <a:tableStyleId>{5C22544A-7EE6-4342-B048-85BDC9FD1C3A}</a:tableStyleId>
              </a:tblPr>
              <a:tblGrid>
                <a:gridCol w="1211469"/>
                <a:gridCol w="1211469"/>
                <a:gridCol w="1211469"/>
                <a:gridCol w="1211469"/>
                <a:gridCol w="1211469"/>
                <a:gridCol w="1211469"/>
                <a:gridCol w="1211469"/>
              </a:tblGrid>
              <a:tr h="465991">
                <a:tc>
                  <a:txBody>
                    <a:bodyPr/>
                    <a:lstStyle/>
                    <a:p>
                      <a:r>
                        <a:rPr lang="cs-CZ" dirty="0" smtClean="0"/>
                        <a:t>Celkem</a:t>
                      </a:r>
                      <a:endParaRPr lang="cs-CZ" dirty="0"/>
                    </a:p>
                  </a:txBody>
                  <a:tcPr/>
                </a:tc>
                <a:tc>
                  <a:txBody>
                    <a:bodyPr/>
                    <a:lstStyle/>
                    <a:p>
                      <a:r>
                        <a:rPr lang="cs-CZ" dirty="0" smtClean="0"/>
                        <a:t>In </a:t>
                      </a:r>
                      <a:r>
                        <a:rPr lang="cs-CZ" dirty="0" err="1" smtClean="0"/>
                        <a:t>utero</a:t>
                      </a:r>
                      <a:endParaRPr lang="cs-CZ" dirty="0"/>
                    </a:p>
                  </a:txBody>
                  <a:tcPr/>
                </a:tc>
                <a:tc>
                  <a:txBody>
                    <a:bodyPr/>
                    <a:lstStyle/>
                    <a:p>
                      <a:r>
                        <a:rPr lang="cs-CZ" dirty="0" smtClean="0"/>
                        <a:t>Předčasně narození</a:t>
                      </a:r>
                      <a:endParaRPr lang="cs-CZ" dirty="0"/>
                    </a:p>
                  </a:txBody>
                  <a:tcPr/>
                </a:tc>
                <a:tc>
                  <a:txBody>
                    <a:bodyPr/>
                    <a:lstStyle/>
                    <a:p>
                      <a:r>
                        <a:rPr lang="cs-CZ" dirty="0" err="1" smtClean="0"/>
                        <a:t>Novoro</a:t>
                      </a:r>
                      <a:r>
                        <a:rPr lang="cs-CZ" dirty="0" smtClean="0"/>
                        <a:t>- </a:t>
                      </a:r>
                      <a:r>
                        <a:rPr lang="cs-CZ" dirty="0" err="1" smtClean="0"/>
                        <a:t>zenci</a:t>
                      </a:r>
                      <a:endParaRPr lang="cs-CZ" dirty="0"/>
                    </a:p>
                  </a:txBody>
                  <a:tcPr/>
                </a:tc>
                <a:tc>
                  <a:txBody>
                    <a:bodyPr/>
                    <a:lstStyle/>
                    <a:p>
                      <a:r>
                        <a:rPr lang="cs-CZ" dirty="0" smtClean="0"/>
                        <a:t>Kojenci/ batolata</a:t>
                      </a:r>
                      <a:endParaRPr lang="cs-CZ" dirty="0"/>
                    </a:p>
                  </a:txBody>
                  <a:tcPr/>
                </a:tc>
                <a:tc>
                  <a:txBody>
                    <a:bodyPr/>
                    <a:lstStyle/>
                    <a:p>
                      <a:r>
                        <a:rPr lang="cs-CZ" dirty="0" smtClean="0"/>
                        <a:t>Předškolní věk</a:t>
                      </a:r>
                      <a:endParaRPr lang="cs-CZ" dirty="0"/>
                    </a:p>
                  </a:txBody>
                  <a:tcPr/>
                </a:tc>
                <a:tc>
                  <a:txBody>
                    <a:bodyPr/>
                    <a:lstStyle/>
                    <a:p>
                      <a:r>
                        <a:rPr lang="cs-CZ" dirty="0" smtClean="0"/>
                        <a:t>Dospívající</a:t>
                      </a:r>
                      <a:endParaRPr lang="cs-CZ" dirty="0"/>
                    </a:p>
                  </a:txBody>
                  <a:tcPr/>
                </a:tc>
              </a:tr>
              <a:tr h="659134">
                <a:tc>
                  <a:txBody>
                    <a:bodyPr/>
                    <a:lstStyle/>
                    <a:p>
                      <a:pPr algn="ctr"/>
                      <a:r>
                        <a:rPr lang="cs-CZ" sz="2400" b="1" dirty="0" smtClean="0"/>
                        <a:t>54</a:t>
                      </a:r>
                      <a:endParaRPr lang="cs-CZ" sz="2400" b="1" dirty="0"/>
                    </a:p>
                  </a:txBody>
                  <a:tcPr/>
                </a:tc>
                <a:tc>
                  <a:txBody>
                    <a:bodyPr/>
                    <a:lstStyle/>
                    <a:p>
                      <a:pPr algn="ctr"/>
                      <a:r>
                        <a:rPr lang="cs-CZ" sz="2400" b="1" dirty="0" smtClean="0">
                          <a:solidFill>
                            <a:srgbClr val="C00000"/>
                          </a:solidFill>
                        </a:rPr>
                        <a:t>0</a:t>
                      </a:r>
                      <a:endParaRPr lang="cs-CZ" sz="2400" b="1" dirty="0">
                        <a:solidFill>
                          <a:srgbClr val="C00000"/>
                        </a:solidFill>
                      </a:endParaRPr>
                    </a:p>
                  </a:txBody>
                  <a:tcPr/>
                </a:tc>
                <a:tc>
                  <a:txBody>
                    <a:bodyPr/>
                    <a:lstStyle/>
                    <a:p>
                      <a:pPr algn="ctr"/>
                      <a:r>
                        <a:rPr lang="cs-CZ" sz="2400" b="1" dirty="0" smtClean="0">
                          <a:solidFill>
                            <a:srgbClr val="C00000"/>
                          </a:solidFill>
                        </a:rPr>
                        <a:t>3</a:t>
                      </a:r>
                      <a:endParaRPr lang="cs-CZ" sz="2400" b="1" dirty="0">
                        <a:solidFill>
                          <a:srgbClr val="C00000"/>
                        </a:solidFill>
                      </a:endParaRPr>
                    </a:p>
                  </a:txBody>
                  <a:tcPr/>
                </a:tc>
                <a:tc>
                  <a:txBody>
                    <a:bodyPr/>
                    <a:lstStyle/>
                    <a:p>
                      <a:pPr algn="ctr"/>
                      <a:r>
                        <a:rPr lang="cs-CZ" sz="2400" b="1" dirty="0" smtClean="0">
                          <a:solidFill>
                            <a:srgbClr val="C00000"/>
                          </a:solidFill>
                        </a:rPr>
                        <a:t>2</a:t>
                      </a:r>
                      <a:endParaRPr lang="cs-CZ" sz="2400" b="1" dirty="0">
                        <a:solidFill>
                          <a:srgbClr val="C00000"/>
                        </a:solidFill>
                      </a:endParaRPr>
                    </a:p>
                  </a:txBody>
                  <a:tcPr/>
                </a:tc>
                <a:tc>
                  <a:txBody>
                    <a:bodyPr/>
                    <a:lstStyle/>
                    <a:p>
                      <a:pPr algn="ctr"/>
                      <a:r>
                        <a:rPr lang="cs-CZ" sz="2400" b="1" dirty="0" smtClean="0">
                          <a:solidFill>
                            <a:srgbClr val="C00000"/>
                          </a:solidFill>
                        </a:rPr>
                        <a:t>15</a:t>
                      </a:r>
                      <a:endParaRPr lang="cs-CZ" sz="2400" b="1" dirty="0">
                        <a:solidFill>
                          <a:srgbClr val="C00000"/>
                        </a:solidFill>
                      </a:endParaRPr>
                    </a:p>
                  </a:txBody>
                  <a:tcPr/>
                </a:tc>
                <a:tc>
                  <a:txBody>
                    <a:bodyPr/>
                    <a:lstStyle/>
                    <a:p>
                      <a:pPr algn="ctr"/>
                      <a:r>
                        <a:rPr lang="cs-CZ" sz="2400" b="1" dirty="0" smtClean="0">
                          <a:solidFill>
                            <a:srgbClr val="C00000"/>
                          </a:solidFill>
                        </a:rPr>
                        <a:t>33</a:t>
                      </a:r>
                      <a:endParaRPr lang="cs-CZ" sz="2400" b="1" dirty="0">
                        <a:solidFill>
                          <a:srgbClr val="C00000"/>
                        </a:solidFill>
                      </a:endParaRPr>
                    </a:p>
                  </a:txBody>
                  <a:tcPr/>
                </a:tc>
                <a:tc>
                  <a:txBody>
                    <a:bodyPr/>
                    <a:lstStyle/>
                    <a:p>
                      <a:pPr algn="ctr"/>
                      <a:r>
                        <a:rPr lang="cs-CZ" sz="2400" b="1" dirty="0" smtClean="0">
                          <a:solidFill>
                            <a:srgbClr val="C00000"/>
                          </a:solidFill>
                        </a:rPr>
                        <a:t>45</a:t>
                      </a:r>
                      <a:endParaRPr lang="cs-CZ" sz="2400" b="1" dirty="0">
                        <a:solidFill>
                          <a:srgbClr val="C00000"/>
                        </a:solidFill>
                      </a:endParaRPr>
                    </a:p>
                  </a:txBody>
                  <a:tcPr/>
                </a:tc>
              </a:tr>
            </a:tbl>
          </a:graphicData>
        </a:graphic>
      </p:graphicFrame>
      <p:sp>
        <p:nvSpPr>
          <p:cNvPr id="9" name="Nadpis 1"/>
          <p:cNvSpPr txBox="1">
            <a:spLocks/>
          </p:cNvSpPr>
          <p:nvPr/>
        </p:nvSpPr>
        <p:spPr>
          <a:xfrm>
            <a:off x="251520" y="998730"/>
            <a:ext cx="8229600" cy="58506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t>Pediatrická KH v roce 2015</a:t>
            </a:r>
            <a:endParaRPr lang="cs-CZ" dirty="0"/>
          </a:p>
        </p:txBody>
      </p:sp>
    </p:spTree>
    <p:extLst>
      <p:ext uri="{BB962C8B-B14F-4D97-AF65-F5344CB8AC3E}">
        <p14:creationId xmlns:p14="http://schemas.microsoft.com/office/powerpoint/2010/main" val="3422067179"/>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98730"/>
            <a:ext cx="8229600" cy="638810"/>
          </a:xfrm>
        </p:spPr>
        <p:txBody>
          <a:bodyPr/>
          <a:lstStyle/>
          <a:p>
            <a:r>
              <a:rPr lang="cs-CZ" u="sng" dirty="0" smtClean="0">
                <a:solidFill>
                  <a:schemeClr val="tx1">
                    <a:lumMod val="50000"/>
                  </a:schemeClr>
                </a:solidFill>
              </a:rPr>
              <a:t>Klinická hodnocení LP -dělení</a:t>
            </a:r>
            <a:endParaRPr lang="cs-CZ" u="sng" dirty="0">
              <a:solidFill>
                <a:schemeClr val="tx1">
                  <a:lumMod val="50000"/>
                </a:schemeClr>
              </a:solidFill>
            </a:endParaRPr>
          </a:p>
        </p:txBody>
      </p:sp>
      <p:sp>
        <p:nvSpPr>
          <p:cNvPr id="3" name="Zástupný symbol pro text 2"/>
          <p:cNvSpPr>
            <a:spLocks noGrp="1"/>
          </p:cNvSpPr>
          <p:nvPr>
            <p:ph type="body" idx="1"/>
          </p:nvPr>
        </p:nvSpPr>
        <p:spPr>
          <a:xfrm>
            <a:off x="521550" y="1538790"/>
            <a:ext cx="4040188" cy="675075"/>
          </a:xfrm>
        </p:spPr>
        <p:txBody>
          <a:bodyPr>
            <a:normAutofit/>
          </a:bodyPr>
          <a:lstStyle/>
          <a:p>
            <a:r>
              <a:rPr lang="cs-CZ" dirty="0" smtClean="0"/>
              <a:t>Dle zákona č. 378/2007</a:t>
            </a:r>
            <a:endParaRPr lang="cs-CZ" dirty="0"/>
          </a:p>
        </p:txBody>
      </p:sp>
      <p:graphicFrame>
        <p:nvGraphicFramePr>
          <p:cNvPr id="11" name="Zástupný symbol pro obsah 10"/>
          <p:cNvGraphicFramePr>
            <a:graphicFrameLocks noGrp="1"/>
          </p:cNvGraphicFramePr>
          <p:nvPr>
            <p:ph sz="half" idx="2"/>
            <p:extLst>
              <p:ext uri="{D42A27DB-BD31-4B8C-83A1-F6EECF244321}">
                <p14:modId xmlns:p14="http://schemas.microsoft.com/office/powerpoint/2010/main" val="447638865"/>
              </p:ext>
            </p:extLst>
          </p:nvPr>
        </p:nvGraphicFramePr>
        <p:xfrm>
          <a:off x="457200" y="2303463"/>
          <a:ext cx="4040188" cy="3916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Zástupný symbol pro text 4"/>
          <p:cNvSpPr>
            <a:spLocks noGrp="1"/>
          </p:cNvSpPr>
          <p:nvPr>
            <p:ph type="body" sz="quarter" idx="3"/>
          </p:nvPr>
        </p:nvSpPr>
        <p:spPr>
          <a:xfrm>
            <a:off x="4572000" y="1493785"/>
            <a:ext cx="4041775" cy="675075"/>
          </a:xfrm>
        </p:spPr>
        <p:txBody>
          <a:bodyPr/>
          <a:lstStyle/>
          <a:p>
            <a:r>
              <a:rPr lang="cs-CZ" dirty="0" smtClean="0"/>
              <a:t>Dle nařízení č. 536/2014</a:t>
            </a:r>
            <a:endParaRPr lang="cs-CZ" dirty="0"/>
          </a:p>
        </p:txBody>
      </p:sp>
      <p:graphicFrame>
        <p:nvGraphicFramePr>
          <p:cNvPr id="12" name="Zástupný symbol pro obsah 11"/>
          <p:cNvGraphicFramePr>
            <a:graphicFrameLocks noGrp="1"/>
          </p:cNvGraphicFramePr>
          <p:nvPr>
            <p:ph sz="quarter" idx="4"/>
            <p:extLst>
              <p:ext uri="{D42A27DB-BD31-4B8C-83A1-F6EECF244321}">
                <p14:modId xmlns:p14="http://schemas.microsoft.com/office/powerpoint/2010/main" val="905645833"/>
              </p:ext>
            </p:extLst>
          </p:nvPr>
        </p:nvGraphicFramePr>
        <p:xfrm>
          <a:off x="4645025" y="2303463"/>
          <a:ext cx="4041775" cy="39163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Zástupný symbol pro datum 6"/>
          <p:cNvSpPr>
            <a:spLocks noGrp="1"/>
          </p:cNvSpPr>
          <p:nvPr>
            <p:ph type="dt" sz="half" idx="10"/>
          </p:nvPr>
        </p:nvSpPr>
        <p:spPr/>
        <p:txBody>
          <a:bodyPr/>
          <a:lstStyle/>
          <a:p>
            <a:r>
              <a:rPr lang="cs-CZ" smtClean="0"/>
              <a:t>19. 5. 2016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10" name="Zástupný symbol pro text 9"/>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258007677"/>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06515" y="1583796"/>
            <a:ext cx="4275475" cy="4815534"/>
          </a:xfrm>
        </p:spPr>
        <p:txBody>
          <a:bodyPr>
            <a:normAutofit/>
          </a:bodyPr>
          <a:lstStyle/>
          <a:p>
            <a:pPr>
              <a:buNone/>
            </a:pPr>
            <a:r>
              <a:rPr lang="cs-CZ" sz="2600" b="1" u="sng" dirty="0" smtClean="0">
                <a:solidFill>
                  <a:schemeClr val="tx1">
                    <a:lumMod val="75000"/>
                  </a:schemeClr>
                </a:solidFill>
              </a:rPr>
              <a:t>Klinické hodnocení</a:t>
            </a:r>
          </a:p>
          <a:p>
            <a:pPr>
              <a:buFont typeface="Wingdings" pitchFamily="2" charset="2"/>
              <a:buChar char="§"/>
            </a:pPr>
            <a:r>
              <a:rPr lang="cs-CZ" sz="2600" b="1" u="sng" dirty="0" smtClean="0">
                <a:solidFill>
                  <a:srgbClr val="C00000"/>
                </a:solidFill>
              </a:rPr>
              <a:t>Monocentrické</a:t>
            </a:r>
            <a:r>
              <a:rPr lang="cs-CZ" sz="2600" b="1" dirty="0" smtClean="0">
                <a:solidFill>
                  <a:srgbClr val="002060"/>
                </a:solidFill>
              </a:rPr>
              <a:t> </a:t>
            </a:r>
            <a:r>
              <a:rPr lang="cs-CZ" sz="2600" dirty="0" smtClean="0">
                <a:solidFill>
                  <a:srgbClr val="002060"/>
                </a:solidFill>
              </a:rPr>
              <a:t>– pouze 1 místo klinického hodnocení (dále jen.“centrum“)</a:t>
            </a:r>
          </a:p>
          <a:p>
            <a:pPr>
              <a:buFont typeface="Wingdings" pitchFamily="2" charset="2"/>
              <a:buChar char="§"/>
            </a:pPr>
            <a:r>
              <a:rPr lang="cs-CZ" sz="2600" b="1" u="sng" dirty="0" smtClean="0">
                <a:solidFill>
                  <a:srgbClr val="C00000"/>
                </a:solidFill>
              </a:rPr>
              <a:t>Multicentrické </a:t>
            </a:r>
            <a:r>
              <a:rPr lang="cs-CZ" sz="2600" dirty="0" smtClean="0">
                <a:solidFill>
                  <a:srgbClr val="002060"/>
                </a:solidFill>
              </a:rPr>
              <a:t>– 2 a více center </a:t>
            </a:r>
          </a:p>
          <a:p>
            <a:pPr>
              <a:buFont typeface="Wingdings" pitchFamily="2" charset="2"/>
              <a:buChar char="§"/>
            </a:pPr>
            <a:endParaRPr lang="cs-CZ" sz="1400" dirty="0" smtClean="0">
              <a:solidFill>
                <a:srgbClr val="002060"/>
              </a:solidFill>
            </a:endParaRPr>
          </a:p>
          <a:p>
            <a:pPr>
              <a:buFont typeface="Wingdings" pitchFamily="2" charset="2"/>
              <a:buChar char="§"/>
            </a:pPr>
            <a:r>
              <a:rPr lang="cs-CZ" sz="2600" b="1" u="sng" dirty="0" smtClean="0">
                <a:solidFill>
                  <a:srgbClr val="C00000"/>
                </a:solidFill>
              </a:rPr>
              <a:t>Národní</a:t>
            </a:r>
            <a:r>
              <a:rPr lang="cs-CZ" sz="2600" u="sng" dirty="0" smtClean="0">
                <a:solidFill>
                  <a:srgbClr val="C00000"/>
                </a:solidFill>
              </a:rPr>
              <a:t> </a:t>
            </a:r>
            <a:r>
              <a:rPr lang="cs-CZ" sz="2600" dirty="0" smtClean="0">
                <a:solidFill>
                  <a:srgbClr val="002060"/>
                </a:solidFill>
              </a:rPr>
              <a:t>– pouze v 1 státě</a:t>
            </a:r>
          </a:p>
          <a:p>
            <a:pPr>
              <a:buFont typeface="Wingdings" pitchFamily="2" charset="2"/>
              <a:buChar char="§"/>
            </a:pPr>
            <a:r>
              <a:rPr lang="cs-CZ" sz="2600" b="1" u="sng" dirty="0" smtClean="0">
                <a:solidFill>
                  <a:srgbClr val="C00000"/>
                </a:solidFill>
              </a:rPr>
              <a:t>Mezinárodní </a:t>
            </a:r>
            <a:r>
              <a:rPr lang="cs-CZ" sz="2600" dirty="0" smtClean="0">
                <a:solidFill>
                  <a:srgbClr val="002060"/>
                </a:solidFill>
              </a:rPr>
              <a:t>– ve 2 a více státech (v jiném členském státě EU či ve 3. zemi)</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9" name="Nadpis 18"/>
          <p:cNvSpPr>
            <a:spLocks noGrp="1"/>
          </p:cNvSpPr>
          <p:nvPr>
            <p:ph type="title"/>
          </p:nvPr>
        </p:nvSpPr>
        <p:spPr>
          <a:xfrm>
            <a:off x="521550" y="863715"/>
            <a:ext cx="3195355" cy="630070"/>
          </a:xfrm>
          <a:solidFill>
            <a:srgbClr val="FFC000"/>
          </a:solidFill>
          <a:ln>
            <a:solidFill>
              <a:schemeClr val="tx1">
                <a:lumMod val="75000"/>
              </a:schemeClr>
            </a:solidFill>
          </a:ln>
        </p:spPr>
        <p:txBody>
          <a:bodyPr>
            <a:normAutofit/>
          </a:bodyPr>
          <a:lstStyle/>
          <a:p>
            <a:r>
              <a:rPr lang="cs-CZ" u="sng" dirty="0" smtClean="0">
                <a:solidFill>
                  <a:srgbClr val="002060"/>
                </a:solidFill>
              </a:rPr>
              <a:t>Terminologie  </a:t>
            </a:r>
            <a:endParaRPr lang="cs-CZ" u="sng" dirty="0">
              <a:solidFill>
                <a:srgbClr val="002060"/>
              </a:solidFill>
            </a:endParaRPr>
          </a:p>
        </p:txBody>
      </p:sp>
      <p:graphicFrame>
        <p:nvGraphicFramePr>
          <p:cNvPr id="10" name="Zástupný symbol pro obsah 4"/>
          <p:cNvGraphicFramePr>
            <a:graphicFrameLocks/>
          </p:cNvGraphicFramePr>
          <p:nvPr>
            <p:extLst>
              <p:ext uri="{D42A27DB-BD31-4B8C-83A1-F6EECF244321}">
                <p14:modId xmlns:p14="http://schemas.microsoft.com/office/powerpoint/2010/main" val="2327585546"/>
              </p:ext>
            </p:extLst>
          </p:nvPr>
        </p:nvGraphicFramePr>
        <p:xfrm>
          <a:off x="4481990" y="818710"/>
          <a:ext cx="4455495" cy="5715636"/>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 Placeholder 10"/>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4251322931"/>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06515" y="1583796"/>
            <a:ext cx="8685965" cy="4815534"/>
          </a:xfrm>
        </p:spPr>
        <p:txBody>
          <a:bodyPr>
            <a:normAutofit fontScale="92500" lnSpcReduction="20000"/>
          </a:bodyPr>
          <a:lstStyle/>
          <a:p>
            <a:pPr>
              <a:buFont typeface="Wingdings" pitchFamily="2" charset="2"/>
              <a:buChar char="§"/>
            </a:pPr>
            <a:r>
              <a:rPr lang="cs-CZ" sz="2600" b="1" u="sng" dirty="0" smtClean="0">
                <a:solidFill>
                  <a:srgbClr val="C00000"/>
                </a:solidFill>
              </a:rPr>
              <a:t>Open label = otevřené</a:t>
            </a:r>
            <a:r>
              <a:rPr lang="cs-CZ" sz="2600" b="1" dirty="0" smtClean="0">
                <a:solidFill>
                  <a:srgbClr val="C00000"/>
                </a:solidFill>
              </a:rPr>
              <a:t> </a:t>
            </a:r>
            <a:r>
              <a:rPr lang="cs-CZ" sz="2600" dirty="0" smtClean="0">
                <a:solidFill>
                  <a:srgbClr val="C00000"/>
                </a:solidFill>
              </a:rPr>
              <a:t> </a:t>
            </a:r>
            <a:r>
              <a:rPr lang="cs-CZ" sz="2600" dirty="0" smtClean="0">
                <a:solidFill>
                  <a:schemeClr val="tx1">
                    <a:lumMod val="75000"/>
                  </a:schemeClr>
                </a:solidFill>
              </a:rPr>
              <a:t>- všichni ví, jakou léčbu užívají</a:t>
            </a:r>
          </a:p>
          <a:p>
            <a:pPr>
              <a:buFont typeface="Wingdings" pitchFamily="2" charset="2"/>
              <a:buChar char="§"/>
            </a:pPr>
            <a:r>
              <a:rPr lang="cs-CZ" sz="2600" b="1" u="sng" dirty="0" smtClean="0">
                <a:solidFill>
                  <a:srgbClr val="C00000"/>
                </a:solidFill>
              </a:rPr>
              <a:t>Blinding – zaslepené</a:t>
            </a:r>
            <a:r>
              <a:rPr lang="cs-CZ" sz="2600" b="1" dirty="0" smtClean="0">
                <a:solidFill>
                  <a:srgbClr val="C00000"/>
                </a:solidFill>
              </a:rPr>
              <a:t> </a:t>
            </a:r>
            <a:r>
              <a:rPr lang="cs-CZ" sz="2600" dirty="0" smtClean="0">
                <a:solidFill>
                  <a:srgbClr val="002060"/>
                </a:solidFill>
              </a:rPr>
              <a:t>– SH a/nebo zkoušející nemají přístup </a:t>
            </a:r>
            <a:br>
              <a:rPr lang="cs-CZ" sz="2600" dirty="0" smtClean="0">
                <a:solidFill>
                  <a:srgbClr val="002060"/>
                </a:solidFill>
              </a:rPr>
            </a:br>
            <a:r>
              <a:rPr lang="cs-CZ" sz="2600" dirty="0" smtClean="0">
                <a:solidFill>
                  <a:srgbClr val="002060"/>
                </a:solidFill>
              </a:rPr>
              <a:t>k informaci o přiřazené léčbě</a:t>
            </a:r>
          </a:p>
          <a:p>
            <a:pPr lvl="1">
              <a:buFont typeface="Wingdings" pitchFamily="2" charset="2"/>
              <a:buChar char="§"/>
            </a:pPr>
            <a:r>
              <a:rPr lang="cs-CZ" sz="2200" b="1" dirty="0" smtClean="0">
                <a:solidFill>
                  <a:srgbClr val="002060"/>
                </a:solidFill>
              </a:rPr>
              <a:t>Single blind = jednoduše zaslepené </a:t>
            </a:r>
          </a:p>
          <a:p>
            <a:pPr lvl="1">
              <a:buFont typeface="Wingdings" pitchFamily="2" charset="2"/>
              <a:buChar char="§"/>
            </a:pPr>
            <a:r>
              <a:rPr lang="cs-CZ" sz="2200" b="1" dirty="0" smtClean="0">
                <a:solidFill>
                  <a:srgbClr val="002060"/>
                </a:solidFill>
              </a:rPr>
              <a:t>Double blind = dvojitě zaslepené</a:t>
            </a:r>
          </a:p>
          <a:p>
            <a:pPr lvl="1">
              <a:buFont typeface="Wingdings" pitchFamily="2" charset="2"/>
              <a:buChar char="§"/>
            </a:pPr>
            <a:r>
              <a:rPr lang="cs-CZ" sz="2200" b="1" dirty="0" smtClean="0">
                <a:solidFill>
                  <a:srgbClr val="002060"/>
                </a:solidFill>
              </a:rPr>
              <a:t>Triple blind = trojitě zaslepená (ani SH, ani zkoušející, ani vyhodnocující tým)</a:t>
            </a:r>
          </a:p>
          <a:p>
            <a:pPr lvl="1">
              <a:buFont typeface="Wingdings" pitchFamily="2" charset="2"/>
              <a:buChar char="§"/>
            </a:pPr>
            <a:r>
              <a:rPr lang="cs-CZ" sz="2600" b="1" u="sng" dirty="0" smtClean="0">
                <a:solidFill>
                  <a:srgbClr val="C00000"/>
                </a:solidFill>
              </a:rPr>
              <a:t>Duble dummy</a:t>
            </a:r>
            <a:r>
              <a:rPr lang="cs-CZ" sz="2600" dirty="0" smtClean="0">
                <a:solidFill>
                  <a:srgbClr val="C00000"/>
                </a:solidFill>
              </a:rPr>
              <a:t> </a:t>
            </a:r>
            <a:r>
              <a:rPr lang="cs-CZ" sz="2600" dirty="0" smtClean="0">
                <a:solidFill>
                  <a:schemeClr val="tx1">
                    <a:lumMod val="75000"/>
                  </a:schemeClr>
                </a:solidFill>
              </a:rPr>
              <a:t>– ve vztahu k LP</a:t>
            </a:r>
            <a:endParaRPr lang="cs-CZ" sz="2600" b="1" u="sng" dirty="0" smtClean="0">
              <a:solidFill>
                <a:schemeClr val="tx1">
                  <a:lumMod val="75000"/>
                </a:schemeClr>
              </a:solidFill>
            </a:endParaRPr>
          </a:p>
          <a:p>
            <a:pPr lvl="1">
              <a:buFont typeface="Wingdings" pitchFamily="2" charset="2"/>
              <a:buChar char="§"/>
            </a:pPr>
            <a:endParaRPr lang="cs-CZ" sz="2600" b="1" u="sng" dirty="0" smtClean="0">
              <a:solidFill>
                <a:srgbClr val="C00000"/>
              </a:solidFill>
            </a:endParaRPr>
          </a:p>
          <a:p>
            <a:pPr lvl="1">
              <a:buFont typeface="Wingdings" pitchFamily="2" charset="2"/>
              <a:buChar char="§"/>
            </a:pPr>
            <a:endParaRPr lang="cs-CZ" sz="2600" b="1" u="sng" dirty="0" smtClean="0">
              <a:solidFill>
                <a:srgbClr val="C00000"/>
              </a:solidFill>
            </a:endParaRPr>
          </a:p>
          <a:p>
            <a:pPr lvl="1">
              <a:buFont typeface="Wingdings" pitchFamily="2" charset="2"/>
              <a:buChar char="§"/>
            </a:pPr>
            <a:endParaRPr lang="cs-CZ" sz="2600" b="1" u="sng" dirty="0" smtClean="0">
              <a:solidFill>
                <a:srgbClr val="C00000"/>
              </a:solidFill>
            </a:endParaRPr>
          </a:p>
          <a:p>
            <a:pPr>
              <a:buFont typeface="Wingdings" pitchFamily="2" charset="2"/>
              <a:buChar char="§"/>
            </a:pPr>
            <a:r>
              <a:rPr lang="cs-CZ" sz="2600" b="1" u="sng" dirty="0" smtClean="0">
                <a:solidFill>
                  <a:srgbClr val="C00000"/>
                </a:solidFill>
              </a:rPr>
              <a:t>Randomizace</a:t>
            </a:r>
            <a:r>
              <a:rPr lang="cs-CZ" sz="2600" b="1" dirty="0" smtClean="0">
                <a:solidFill>
                  <a:srgbClr val="C00000"/>
                </a:solidFill>
              </a:rPr>
              <a:t> </a:t>
            </a:r>
            <a:r>
              <a:rPr lang="cs-CZ" sz="2600" dirty="0" smtClean="0">
                <a:solidFill>
                  <a:srgbClr val="002060"/>
                </a:solidFill>
              </a:rPr>
              <a:t>– </a:t>
            </a:r>
            <a:r>
              <a:rPr lang="cs-CZ" sz="2600" b="1" dirty="0" smtClean="0">
                <a:solidFill>
                  <a:srgbClr val="002060"/>
                </a:solidFill>
              </a:rPr>
              <a:t>náhodné přiřazení </a:t>
            </a:r>
            <a:r>
              <a:rPr lang="cs-CZ" sz="2600" dirty="0" smtClean="0">
                <a:solidFill>
                  <a:srgbClr val="002060"/>
                </a:solidFill>
              </a:rPr>
              <a:t>SH k hodnocenému LP</a:t>
            </a:r>
          </a:p>
          <a:p>
            <a:pPr>
              <a:buNone/>
            </a:pPr>
            <a:r>
              <a:rPr lang="cs-CZ" sz="2600" dirty="0" smtClean="0">
                <a:solidFill>
                  <a:srgbClr val="002060"/>
                </a:solidFill>
              </a:rPr>
              <a:t>   (testovaný, srovnávací, placebo)</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9" name="Nadpis 18"/>
          <p:cNvSpPr>
            <a:spLocks noGrp="1"/>
          </p:cNvSpPr>
          <p:nvPr>
            <p:ph type="title"/>
          </p:nvPr>
        </p:nvSpPr>
        <p:spPr>
          <a:xfrm>
            <a:off x="521550" y="863715"/>
            <a:ext cx="3195355" cy="630070"/>
          </a:xfrm>
          <a:solidFill>
            <a:srgbClr val="FFC000"/>
          </a:solidFill>
          <a:ln>
            <a:solidFill>
              <a:schemeClr val="tx1">
                <a:lumMod val="75000"/>
              </a:schemeClr>
            </a:solidFill>
          </a:ln>
        </p:spPr>
        <p:txBody>
          <a:bodyPr>
            <a:normAutofit/>
          </a:bodyPr>
          <a:lstStyle/>
          <a:p>
            <a:r>
              <a:rPr lang="cs-CZ" u="sng" dirty="0" smtClean="0">
                <a:solidFill>
                  <a:srgbClr val="002060"/>
                </a:solidFill>
              </a:rPr>
              <a:t>Terminologie KH  </a:t>
            </a:r>
            <a:endParaRPr lang="cs-CZ" u="sng" dirty="0">
              <a:solidFill>
                <a:srgbClr val="002060"/>
              </a:solidFill>
            </a:endParaRPr>
          </a:p>
        </p:txBody>
      </p:sp>
      <p:sp>
        <p:nvSpPr>
          <p:cNvPr id="11" name="Text Placeholder 10"/>
          <p:cNvSpPr>
            <a:spLocks noGrp="1"/>
          </p:cNvSpPr>
          <p:nvPr>
            <p:ph type="body" sz="quarter" idx="13"/>
          </p:nvPr>
        </p:nvSpPr>
        <p:spPr/>
        <p:txBody>
          <a:bodyPr/>
          <a:lstStyle/>
          <a:p>
            <a:endParaRPr lang="cs-CZ"/>
          </a:p>
        </p:txBody>
      </p:sp>
      <p:pic>
        <p:nvPicPr>
          <p:cNvPr id="12" name="Picture 11" descr="http://epela.net/illustrated/assets/images/double_dummy.jpg"/>
          <p:cNvPicPr/>
          <p:nvPr/>
        </p:nvPicPr>
        <p:blipFill>
          <a:blip r:embed="rId3" cstate="print"/>
          <a:srcRect/>
          <a:stretch>
            <a:fillRect/>
          </a:stretch>
        </p:blipFill>
        <p:spPr bwMode="auto">
          <a:xfrm>
            <a:off x="3266855" y="4284096"/>
            <a:ext cx="1270006" cy="900100"/>
          </a:xfrm>
          <a:prstGeom prst="rect">
            <a:avLst/>
          </a:prstGeom>
          <a:noFill/>
          <a:ln w="9525">
            <a:noFill/>
            <a:miter lim="800000"/>
            <a:headEnd/>
            <a:tailEnd/>
          </a:ln>
        </p:spPr>
      </p:pic>
      <p:pic>
        <p:nvPicPr>
          <p:cNvPr id="14" name="Picture 13" descr="http://resources.schoolscience.co.uk/MRC/trials/images/flow1.gif"/>
          <p:cNvPicPr/>
          <p:nvPr/>
        </p:nvPicPr>
        <p:blipFill>
          <a:blip r:embed="rId4" cstate="print"/>
          <a:srcRect b="16603"/>
          <a:stretch>
            <a:fillRect/>
          </a:stretch>
        </p:blipFill>
        <p:spPr bwMode="auto">
          <a:xfrm>
            <a:off x="5157065" y="3699030"/>
            <a:ext cx="2295255" cy="1485165"/>
          </a:xfrm>
          <a:prstGeom prst="rect">
            <a:avLst/>
          </a:prstGeom>
          <a:noFill/>
          <a:ln w="9525">
            <a:noFill/>
            <a:miter lim="800000"/>
            <a:headEnd/>
            <a:tailEnd/>
          </a:ln>
        </p:spPr>
      </p:pic>
    </p:spTree>
    <p:extLst>
      <p:ext uri="{BB962C8B-B14F-4D97-AF65-F5344CB8AC3E}">
        <p14:creationId xmlns:p14="http://schemas.microsoft.com/office/powerpoint/2010/main" val="2335217708"/>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5" y="1583796"/>
            <a:ext cx="8030236" cy="4815534"/>
          </a:xfrm>
        </p:spPr>
        <p:txBody>
          <a:bodyPr>
            <a:normAutofit/>
          </a:bodyPr>
          <a:lstStyle/>
          <a:p>
            <a:pPr>
              <a:buNone/>
            </a:pPr>
            <a:r>
              <a:rPr lang="cs-CZ" sz="2600" b="1" u="sng" dirty="0" smtClean="0">
                <a:solidFill>
                  <a:srgbClr val="002060"/>
                </a:solidFill>
              </a:rPr>
              <a:t>Design</a:t>
            </a:r>
            <a:r>
              <a:rPr lang="cs-CZ" sz="2600" b="1" dirty="0" smtClean="0">
                <a:solidFill>
                  <a:srgbClr val="002060"/>
                </a:solidFill>
              </a:rPr>
              <a:t> – uspořádání KH: </a:t>
            </a:r>
          </a:p>
          <a:p>
            <a:pPr marL="1254125" lvl="2" indent="-339725">
              <a:buFont typeface="Wingdings" panose="05000000000000000000" pitchFamily="2" charset="2"/>
              <a:buChar char="Ø"/>
            </a:pPr>
            <a:r>
              <a:rPr lang="cs-CZ" sz="2200" b="1" u="sng" dirty="0" smtClean="0">
                <a:solidFill>
                  <a:srgbClr val="002060"/>
                </a:solidFill>
              </a:rPr>
              <a:t>Paralelní</a:t>
            </a:r>
            <a:r>
              <a:rPr lang="cs-CZ" sz="2200" b="1" dirty="0" smtClean="0">
                <a:solidFill>
                  <a:srgbClr val="002060"/>
                </a:solidFill>
              </a:rPr>
              <a:t>:</a:t>
            </a:r>
          </a:p>
          <a:p>
            <a:pPr lvl="1">
              <a:buFont typeface="Arial" panose="020B0604020202020204" pitchFamily="34" charset="0"/>
              <a:buChar char="•"/>
            </a:pPr>
            <a:endParaRPr lang="cs-CZ" sz="2200" b="1" dirty="0" smtClean="0">
              <a:solidFill>
                <a:srgbClr val="002060"/>
              </a:solidFill>
            </a:endParaRPr>
          </a:p>
          <a:p>
            <a:pPr lvl="1">
              <a:buFont typeface="Arial" panose="020B0604020202020204" pitchFamily="34" charset="0"/>
              <a:buChar char="•"/>
            </a:pPr>
            <a:endParaRPr lang="cs-CZ" sz="1600" b="1" dirty="0" smtClean="0">
              <a:solidFill>
                <a:srgbClr val="002060"/>
              </a:solidFill>
            </a:endParaRPr>
          </a:p>
          <a:p>
            <a:pPr lvl="1">
              <a:buFont typeface="Arial" panose="020B0604020202020204" pitchFamily="34" charset="0"/>
              <a:buChar char="•"/>
            </a:pPr>
            <a:endParaRPr lang="cs-CZ" sz="1600" b="1" dirty="0" smtClean="0">
              <a:solidFill>
                <a:srgbClr val="002060"/>
              </a:solidFill>
            </a:endParaRPr>
          </a:p>
          <a:p>
            <a:pPr lvl="1">
              <a:buFont typeface="Arial" panose="020B0604020202020204" pitchFamily="34" charset="0"/>
              <a:buChar char="•"/>
            </a:pPr>
            <a:endParaRPr lang="cs-CZ" sz="1600" b="1" dirty="0" smtClean="0">
              <a:solidFill>
                <a:srgbClr val="002060"/>
              </a:solidFill>
            </a:endParaRPr>
          </a:p>
          <a:p>
            <a:pPr marL="1254125" lvl="2" indent="-339725">
              <a:spcBef>
                <a:spcPts val="1200"/>
              </a:spcBef>
              <a:buFont typeface="Wingdings" panose="05000000000000000000" pitchFamily="2" charset="2"/>
              <a:buChar char="Ø"/>
            </a:pPr>
            <a:r>
              <a:rPr lang="cs-CZ" sz="2200" b="1" u="sng" dirty="0" smtClean="0">
                <a:solidFill>
                  <a:srgbClr val="002060"/>
                </a:solidFill>
              </a:rPr>
              <a:t>cross-over</a:t>
            </a:r>
            <a:r>
              <a:rPr lang="cs-CZ" sz="2200" b="1" dirty="0" smtClean="0">
                <a:solidFill>
                  <a:srgbClr val="002060"/>
                </a:solidFill>
              </a:rPr>
              <a:t>:</a:t>
            </a:r>
          </a:p>
          <a:p>
            <a:pPr lvl="1">
              <a:buFont typeface="Arial" panose="020B0604020202020204" pitchFamily="34" charset="0"/>
              <a:buChar char="•"/>
            </a:pPr>
            <a:endParaRPr lang="cs-CZ" sz="2200" b="1" dirty="0">
              <a:solidFill>
                <a:srgbClr val="002060"/>
              </a:solidFill>
            </a:endParaRPr>
          </a:p>
          <a:p>
            <a:pPr lvl="1">
              <a:buFont typeface="Arial" panose="020B0604020202020204" pitchFamily="34" charset="0"/>
              <a:buChar char="•"/>
            </a:pPr>
            <a:endParaRPr lang="cs-CZ" sz="2200" b="1" dirty="0" smtClean="0">
              <a:solidFill>
                <a:schemeClr val="tx2">
                  <a:lumMod val="75000"/>
                </a:schemeClr>
              </a:solidFill>
            </a:endParaRPr>
          </a:p>
          <a:p>
            <a:pPr lvl="1">
              <a:buFont typeface="Arial" panose="020B0604020202020204" pitchFamily="34" charset="0"/>
              <a:buChar char="•"/>
            </a:pPr>
            <a:endParaRPr lang="cs-CZ" sz="1800" b="1" dirty="0" smtClean="0">
              <a:solidFill>
                <a:schemeClr val="tx2">
                  <a:lumMod val="75000"/>
                </a:schemeClr>
              </a:solidFill>
            </a:endParaRPr>
          </a:p>
          <a:p>
            <a:pPr marL="457200" lvl="1" indent="0">
              <a:spcBef>
                <a:spcPts val="800"/>
              </a:spcBef>
              <a:buNone/>
            </a:pPr>
            <a:endParaRPr lang="cs-CZ" sz="22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107" t="21878" r="52896" b="67458"/>
          <a:stretch/>
        </p:blipFill>
        <p:spPr bwMode="auto">
          <a:xfrm>
            <a:off x="2311483" y="2618910"/>
            <a:ext cx="6062616" cy="1080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470" t="41499" r="54103" b="45270"/>
          <a:stretch/>
        </p:blipFill>
        <p:spPr bwMode="auto">
          <a:xfrm>
            <a:off x="2501770" y="4194086"/>
            <a:ext cx="5717893" cy="1312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Nadpis 18"/>
          <p:cNvSpPr>
            <a:spLocks noGrp="1"/>
          </p:cNvSpPr>
          <p:nvPr>
            <p:ph type="title"/>
          </p:nvPr>
        </p:nvSpPr>
        <p:spPr>
          <a:xfrm>
            <a:off x="521550" y="863715"/>
            <a:ext cx="3195355" cy="630070"/>
          </a:xfrm>
          <a:solidFill>
            <a:srgbClr val="FFC000"/>
          </a:solidFill>
          <a:ln>
            <a:solidFill>
              <a:schemeClr val="tx1">
                <a:lumMod val="75000"/>
              </a:schemeClr>
            </a:solidFill>
          </a:ln>
        </p:spPr>
        <p:txBody>
          <a:bodyPr>
            <a:normAutofit/>
          </a:bodyPr>
          <a:lstStyle/>
          <a:p>
            <a:r>
              <a:rPr lang="cs-CZ" u="sng" dirty="0" smtClean="0">
                <a:solidFill>
                  <a:srgbClr val="002060"/>
                </a:solidFill>
              </a:rPr>
              <a:t>Terminologie KH</a:t>
            </a:r>
            <a:endParaRPr lang="cs-CZ" u="sng" dirty="0">
              <a:solidFill>
                <a:srgbClr val="002060"/>
              </a:solidFill>
            </a:endParaRPr>
          </a:p>
        </p:txBody>
      </p:sp>
    </p:spTree>
    <p:extLst>
      <p:ext uri="{BB962C8B-B14F-4D97-AF65-F5344CB8AC3E}">
        <p14:creationId xmlns:p14="http://schemas.microsoft.com/office/powerpoint/2010/main" val="4035407506"/>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06515" y="1583796"/>
            <a:ext cx="8685965" cy="4815534"/>
          </a:xfrm>
        </p:spPr>
        <p:txBody>
          <a:bodyPr>
            <a:normAutofit/>
          </a:bodyPr>
          <a:lstStyle/>
          <a:p>
            <a:pPr>
              <a:buFont typeface="Wingdings" pitchFamily="2" charset="2"/>
              <a:buChar char="§"/>
            </a:pPr>
            <a:r>
              <a:rPr lang="cs-CZ" sz="2600" b="1" u="sng" dirty="0" smtClean="0">
                <a:solidFill>
                  <a:srgbClr val="C00000"/>
                </a:solidFill>
              </a:rPr>
              <a:t>Zranitelný subjekt hodnocení</a:t>
            </a:r>
            <a:r>
              <a:rPr lang="cs-CZ" sz="2600" b="1" dirty="0" smtClean="0">
                <a:solidFill>
                  <a:srgbClr val="C00000"/>
                </a:solidFill>
              </a:rPr>
              <a:t> </a:t>
            </a:r>
          </a:p>
          <a:p>
            <a:pPr lvl="1">
              <a:buFont typeface="Wingdings" pitchFamily="2" charset="2"/>
              <a:buChar char="§"/>
            </a:pPr>
            <a:r>
              <a:rPr lang="cs-CZ" sz="2200" b="1" dirty="0" smtClean="0">
                <a:solidFill>
                  <a:schemeClr val="tx1">
                    <a:lumMod val="75000"/>
                  </a:schemeClr>
                </a:solidFill>
              </a:rPr>
              <a:t>Děti, těhotné, kojící ženy, lidé zbaveni svéprávnosti</a:t>
            </a:r>
          </a:p>
          <a:p>
            <a:pPr lvl="1">
              <a:buFont typeface="Wingdings" pitchFamily="2" charset="2"/>
              <a:buChar char="§"/>
            </a:pPr>
            <a:r>
              <a:rPr lang="cs-CZ" sz="2200" b="1" dirty="0" smtClean="0">
                <a:solidFill>
                  <a:schemeClr val="tx1">
                    <a:lumMod val="75000"/>
                  </a:schemeClr>
                </a:solidFill>
              </a:rPr>
              <a:t>Vězni</a:t>
            </a:r>
          </a:p>
          <a:p>
            <a:pPr lvl="1">
              <a:buFont typeface="Wingdings" pitchFamily="2" charset="2"/>
              <a:buChar char="§"/>
            </a:pPr>
            <a:r>
              <a:rPr lang="cs-CZ" sz="2200" b="1" dirty="0" smtClean="0">
                <a:solidFill>
                  <a:schemeClr val="tx1">
                    <a:lumMod val="75000"/>
                  </a:schemeClr>
                </a:solidFill>
              </a:rPr>
              <a:t>Cizinci</a:t>
            </a:r>
          </a:p>
          <a:p>
            <a:pPr lvl="1">
              <a:buFont typeface="Wingdings" pitchFamily="2" charset="2"/>
              <a:buChar char="§"/>
            </a:pPr>
            <a:r>
              <a:rPr lang="cs-CZ" sz="2200" b="1" dirty="0" smtClean="0">
                <a:solidFill>
                  <a:schemeClr val="tx1">
                    <a:lumMod val="75000"/>
                  </a:schemeClr>
                </a:solidFill>
              </a:rPr>
              <a:t>Lidé v detenčních zařízeních</a:t>
            </a:r>
          </a:p>
          <a:p>
            <a:pPr lvl="1">
              <a:buFont typeface="Wingdings" pitchFamily="2" charset="2"/>
              <a:buChar char="§"/>
            </a:pPr>
            <a:r>
              <a:rPr lang="cs-CZ" sz="2200" b="1" dirty="0" smtClean="0">
                <a:solidFill>
                  <a:schemeClr val="tx1">
                    <a:lumMod val="75000"/>
                  </a:schemeClr>
                </a:solidFill>
              </a:rPr>
              <a:t>Osoby spojené se zkoušejícím či zadavatelem </a:t>
            </a:r>
            <a:r>
              <a:rPr lang="cs-CZ" sz="2200" dirty="0" smtClean="0">
                <a:solidFill>
                  <a:schemeClr val="tx1">
                    <a:lumMod val="75000"/>
                  </a:schemeClr>
                </a:solidFill>
              </a:rPr>
              <a:t>(studienti, podřízení, rodinní příslušníci...)</a:t>
            </a:r>
          </a:p>
          <a:p>
            <a:pPr lvl="1">
              <a:buFont typeface="Wingdings" pitchFamily="2" charset="2"/>
              <a:buChar char="§"/>
            </a:pPr>
            <a:endParaRPr lang="cs-CZ" sz="2200" u="sng" dirty="0" smtClean="0">
              <a:solidFill>
                <a:schemeClr val="tx1">
                  <a:lumMod val="75000"/>
                </a:schemeClr>
              </a:solidFill>
            </a:endParaRPr>
          </a:p>
          <a:p>
            <a:pPr>
              <a:buFont typeface="Wingdings" pitchFamily="2" charset="2"/>
              <a:buChar char="§"/>
            </a:pPr>
            <a:r>
              <a:rPr lang="cs-CZ" sz="2600" b="1" u="sng" dirty="0" smtClean="0">
                <a:solidFill>
                  <a:srgbClr val="C00000"/>
                </a:solidFill>
              </a:rPr>
              <a:t>Zdrojová dokumentace</a:t>
            </a:r>
            <a:r>
              <a:rPr lang="cs-CZ" sz="2600" b="1" dirty="0" smtClean="0">
                <a:solidFill>
                  <a:srgbClr val="C00000"/>
                </a:solidFill>
              </a:rPr>
              <a:t> </a:t>
            </a:r>
          </a:p>
          <a:p>
            <a:pPr lvl="1">
              <a:buFont typeface="Wingdings" pitchFamily="2" charset="2"/>
              <a:buChar char="§"/>
            </a:pPr>
            <a:r>
              <a:rPr lang="cs-CZ" sz="2200" b="1" dirty="0" smtClean="0">
                <a:solidFill>
                  <a:srgbClr val="C00000"/>
                </a:solidFill>
              </a:rPr>
              <a:t> </a:t>
            </a:r>
            <a:r>
              <a:rPr lang="cs-CZ" sz="2200" dirty="0" smtClean="0">
                <a:solidFill>
                  <a:schemeClr val="tx1">
                    <a:lumMod val="75000"/>
                  </a:schemeClr>
                </a:solidFill>
              </a:rPr>
              <a:t>původní dokumenty, údaje a záznamy (teplotní záznamy, rtg.snímky, biochemická vyšetření, záznamy z lékáren...)</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9" name="Nadpis 18"/>
          <p:cNvSpPr>
            <a:spLocks noGrp="1"/>
          </p:cNvSpPr>
          <p:nvPr>
            <p:ph type="title"/>
          </p:nvPr>
        </p:nvSpPr>
        <p:spPr>
          <a:xfrm>
            <a:off x="521550" y="863715"/>
            <a:ext cx="3195355" cy="630070"/>
          </a:xfrm>
          <a:solidFill>
            <a:srgbClr val="FFC000"/>
          </a:solidFill>
          <a:ln>
            <a:solidFill>
              <a:schemeClr val="tx1">
                <a:lumMod val="75000"/>
              </a:schemeClr>
            </a:solidFill>
          </a:ln>
        </p:spPr>
        <p:txBody>
          <a:bodyPr>
            <a:normAutofit/>
          </a:bodyPr>
          <a:lstStyle/>
          <a:p>
            <a:r>
              <a:rPr lang="cs-CZ" u="sng" dirty="0" smtClean="0">
                <a:solidFill>
                  <a:srgbClr val="002060"/>
                </a:solidFill>
              </a:rPr>
              <a:t>Terminologie KH  </a:t>
            </a:r>
            <a:endParaRPr lang="cs-CZ" u="sng" dirty="0">
              <a:solidFill>
                <a:srgbClr val="002060"/>
              </a:solidFill>
            </a:endParaRPr>
          </a:p>
        </p:txBody>
      </p:sp>
      <p:sp>
        <p:nvSpPr>
          <p:cNvPr id="11" name="Text Placeholder 10"/>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524328389"/>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746575" y="1988840"/>
            <a:ext cx="7893425" cy="1440000"/>
          </a:xfrm>
        </p:spPr>
        <p:txBody>
          <a:bodyPr>
            <a:normAutofit fontScale="90000"/>
          </a:bodyPr>
          <a:lstStyle/>
          <a:p>
            <a:r>
              <a:rPr lang="cs-CZ" sz="4000" cap="all" dirty="0" smtClean="0">
                <a:solidFill>
                  <a:schemeClr val="bg1"/>
                </a:solidFill>
              </a:rPr>
              <a:t>Klinická hodnocení - Právní rámec</a:t>
            </a:r>
            <a:r>
              <a:rPr lang="cs-CZ" sz="4000" cap="all" dirty="0" smtClean="0"/>
              <a:t/>
            </a:r>
            <a:br>
              <a:rPr lang="cs-CZ" sz="4000" cap="all" dirty="0" smtClean="0"/>
            </a:br>
            <a:endParaRPr lang="cs-CZ" sz="2800" dirty="0">
              <a:solidFill>
                <a:schemeClr val="bg1"/>
              </a:solidFill>
            </a:endParaRPr>
          </a:p>
        </p:txBody>
      </p:sp>
      <p:sp>
        <p:nvSpPr>
          <p:cNvPr id="15" name="Podnadpis 14"/>
          <p:cNvSpPr>
            <a:spLocks noGrp="1"/>
          </p:cNvSpPr>
          <p:nvPr>
            <p:ph type="subTitle" idx="1"/>
          </p:nvPr>
        </p:nvSpPr>
        <p:spPr>
          <a:xfrm>
            <a:off x="1781690" y="3789040"/>
            <a:ext cx="6705025" cy="1800000"/>
          </a:xfrm>
        </p:spPr>
        <p:txBody>
          <a:bodyPr>
            <a:normAutofit/>
          </a:bodyPr>
          <a:lstStyle/>
          <a:p>
            <a:r>
              <a:rPr lang="cs-CZ" sz="2200" dirty="0">
                <a:solidFill>
                  <a:schemeClr val="bg1"/>
                </a:solidFill>
              </a:rPr>
              <a:t>MUDr. Alena Trunečková</a:t>
            </a:r>
          </a:p>
          <a:p>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dirty="0" smtClean="0"/>
              <a:t>Právní rámec KH</a:t>
            </a:r>
            <a:endParaRPr lang="cs-CZ" dirty="0"/>
          </a:p>
        </p:txBody>
      </p:sp>
    </p:spTree>
    <p:extLst>
      <p:ext uri="{BB962C8B-B14F-4D97-AF65-F5344CB8AC3E}">
        <p14:creationId xmlns:p14="http://schemas.microsoft.com/office/powerpoint/2010/main" val="2056635337"/>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199" y="638690"/>
            <a:ext cx="8570296" cy="6030670"/>
          </a:xfrm>
        </p:spPr>
        <p:txBody>
          <a:bodyPr>
            <a:normAutofit/>
          </a:bodyPr>
          <a:lstStyle/>
          <a:p>
            <a:pPr marL="0" indent="0">
              <a:buNone/>
            </a:pPr>
            <a:endParaRPr lang="cs-CZ" sz="2200" b="1" dirty="0" smtClean="0">
              <a:solidFill>
                <a:schemeClr val="tx1">
                  <a:lumMod val="75000"/>
                </a:schemeClr>
              </a:solidFill>
            </a:endParaRPr>
          </a:p>
          <a:p>
            <a:pPr marL="0" indent="0">
              <a:buNone/>
            </a:pPr>
            <a:r>
              <a:rPr lang="cs-CZ" sz="2200" b="1" dirty="0" smtClean="0">
                <a:solidFill>
                  <a:schemeClr val="accent1"/>
                </a:solidFill>
              </a:rPr>
              <a:t>Legislativa souhrnně </a:t>
            </a:r>
            <a:r>
              <a:rPr lang="cs-CZ" sz="2200" b="1" dirty="0">
                <a:solidFill>
                  <a:schemeClr val="accent1"/>
                </a:solidFill>
              </a:rPr>
              <a:t>na webu SÚKL: </a:t>
            </a:r>
            <a:endParaRPr lang="cs-CZ" sz="2200" b="1" dirty="0" smtClean="0">
              <a:solidFill>
                <a:schemeClr val="accent1"/>
              </a:solidFill>
            </a:endParaRPr>
          </a:p>
          <a:p>
            <a:pPr marL="0" indent="0">
              <a:buNone/>
            </a:pPr>
            <a:r>
              <a:rPr lang="cs-CZ" sz="2200" b="1" dirty="0" smtClean="0">
                <a:solidFill>
                  <a:schemeClr val="tx1">
                    <a:lumMod val="75000"/>
                  </a:schemeClr>
                </a:solidFill>
                <a:hlinkClick r:id="rId3"/>
              </a:rPr>
              <a:t>http</a:t>
            </a:r>
            <a:r>
              <a:rPr lang="cs-CZ" sz="2200" b="1" dirty="0">
                <a:solidFill>
                  <a:schemeClr val="tx1">
                    <a:lumMod val="75000"/>
                  </a:schemeClr>
                </a:solidFill>
                <a:hlinkClick r:id="rId3"/>
              </a:rPr>
              <a:t>://</a:t>
            </a:r>
            <a:r>
              <a:rPr lang="cs-CZ" sz="2200" b="1" dirty="0" smtClean="0">
                <a:solidFill>
                  <a:schemeClr val="tx1">
                    <a:lumMod val="75000"/>
                  </a:schemeClr>
                </a:solidFill>
                <a:hlinkClick r:id="rId3"/>
              </a:rPr>
              <a:t>www.sukl.cz/sukl/legislativa-ceske-republiky</a:t>
            </a:r>
            <a:endParaRPr lang="cs-CZ" sz="2200" b="1" dirty="0" smtClean="0">
              <a:solidFill>
                <a:schemeClr val="tx1">
                  <a:lumMod val="75000"/>
                </a:schemeClr>
              </a:solidFill>
            </a:endParaRPr>
          </a:p>
          <a:p>
            <a:pPr marL="0" indent="0">
              <a:buNone/>
            </a:pPr>
            <a:endParaRPr lang="cs-CZ" sz="2000" b="1" dirty="0">
              <a:solidFill>
                <a:schemeClr val="tx1">
                  <a:lumMod val="75000"/>
                </a:schemeClr>
              </a:solidFill>
            </a:endParaRPr>
          </a:p>
          <a:p>
            <a:pPr marL="446088" indent="-446088">
              <a:spcBef>
                <a:spcPts val="400"/>
              </a:spcBef>
            </a:pPr>
            <a:r>
              <a:rPr lang="cs-CZ" sz="2400" b="1" dirty="0" smtClean="0">
                <a:solidFill>
                  <a:schemeClr val="tx1">
                    <a:lumMod val="75000"/>
                  </a:schemeClr>
                </a:solidFill>
              </a:rPr>
              <a:t>Zákon </a:t>
            </a:r>
            <a:r>
              <a:rPr lang="cs-CZ" sz="2400" b="1" dirty="0">
                <a:solidFill>
                  <a:schemeClr val="tx1">
                    <a:lumMod val="75000"/>
                  </a:schemeClr>
                </a:solidFill>
              </a:rPr>
              <a:t>č. 378/2007 Sb., </a:t>
            </a:r>
            <a:r>
              <a:rPr lang="cs-CZ" sz="2400" b="1" u="sng" dirty="0">
                <a:solidFill>
                  <a:schemeClr val="tx1">
                    <a:lumMod val="75000"/>
                  </a:schemeClr>
                </a:solidFill>
              </a:rPr>
              <a:t>o léčivech</a:t>
            </a:r>
            <a:r>
              <a:rPr lang="cs-CZ" sz="2400" b="1" dirty="0">
                <a:solidFill>
                  <a:schemeClr val="tx1">
                    <a:lumMod val="75000"/>
                  </a:schemeClr>
                </a:solidFill>
              </a:rPr>
              <a:t> </a:t>
            </a:r>
            <a:r>
              <a:rPr lang="cs-CZ" sz="2400" dirty="0">
                <a:solidFill>
                  <a:schemeClr val="tx1">
                    <a:lumMod val="75000"/>
                  </a:schemeClr>
                </a:solidFill>
              </a:rPr>
              <a:t>a o změnách některých souvisejících zákonů (zákon o léčivech</a:t>
            </a:r>
            <a:r>
              <a:rPr lang="cs-CZ" sz="2400" dirty="0" smtClean="0">
                <a:solidFill>
                  <a:schemeClr val="tx1">
                    <a:lumMod val="75000"/>
                  </a:schemeClr>
                </a:solidFill>
              </a:rPr>
              <a:t>) </a:t>
            </a:r>
          </a:p>
          <a:p>
            <a:pPr marL="893763" lvl="1" indent="-266700">
              <a:spcBef>
                <a:spcPts val="400"/>
              </a:spcBef>
            </a:pPr>
            <a:r>
              <a:rPr lang="cs-CZ" b="1" dirty="0">
                <a:solidFill>
                  <a:schemeClr val="tx1">
                    <a:lumMod val="75000"/>
                  </a:schemeClr>
                </a:solidFill>
              </a:rPr>
              <a:t>§ </a:t>
            </a:r>
            <a:r>
              <a:rPr lang="cs-CZ" b="1" dirty="0" smtClean="0">
                <a:solidFill>
                  <a:schemeClr val="tx1">
                    <a:lumMod val="75000"/>
                  </a:schemeClr>
                </a:solidFill>
              </a:rPr>
              <a:t>51-59 </a:t>
            </a:r>
            <a:r>
              <a:rPr lang="cs-CZ" b="1" dirty="0" smtClean="0">
                <a:solidFill>
                  <a:srgbClr val="002060"/>
                </a:solidFill>
              </a:rPr>
              <a:t>stanovuje </a:t>
            </a:r>
            <a:r>
              <a:rPr lang="cs-CZ" b="1" dirty="0">
                <a:solidFill>
                  <a:srgbClr val="002060"/>
                </a:solidFill>
              </a:rPr>
              <a:t>zákonné požadavky na provádění </a:t>
            </a:r>
            <a:r>
              <a:rPr lang="cs-CZ" b="1" dirty="0" smtClean="0">
                <a:solidFill>
                  <a:srgbClr val="002060"/>
                </a:solidFill>
              </a:rPr>
              <a:t>KH, zejména:</a:t>
            </a:r>
          </a:p>
          <a:p>
            <a:pPr marL="1293813" lvl="2" indent="-266700">
              <a:spcBef>
                <a:spcPts val="300"/>
              </a:spcBef>
            </a:pPr>
            <a:r>
              <a:rPr lang="cs-CZ" sz="2400" b="1" dirty="0" smtClean="0">
                <a:solidFill>
                  <a:srgbClr val="002060"/>
                </a:solidFill>
              </a:rPr>
              <a:t>základní </a:t>
            </a:r>
            <a:r>
              <a:rPr lang="cs-CZ" sz="2400" b="1" dirty="0">
                <a:solidFill>
                  <a:srgbClr val="002060"/>
                </a:solidFill>
              </a:rPr>
              <a:t>terminologie, definice, rozdělení KH na </a:t>
            </a:r>
            <a:r>
              <a:rPr lang="cs-CZ" sz="2400" b="1" dirty="0" smtClean="0">
                <a:solidFill>
                  <a:srgbClr val="002060"/>
                </a:solidFill>
              </a:rPr>
              <a:t>ohlášení a povolení </a:t>
            </a:r>
            <a:r>
              <a:rPr lang="cs-CZ" sz="2400" b="1" dirty="0">
                <a:solidFill>
                  <a:srgbClr val="002060"/>
                </a:solidFill>
              </a:rPr>
              <a:t>a lhůty pro vyřízení </a:t>
            </a:r>
            <a:r>
              <a:rPr lang="cs-CZ" sz="2400" b="1" dirty="0" smtClean="0">
                <a:solidFill>
                  <a:srgbClr val="002060"/>
                </a:solidFill>
              </a:rPr>
              <a:t>žádostí </a:t>
            </a:r>
          </a:p>
          <a:p>
            <a:pPr marL="1293813" lvl="2" indent="-266700">
              <a:spcBef>
                <a:spcPts val="300"/>
              </a:spcBef>
            </a:pPr>
            <a:r>
              <a:rPr lang="cs-CZ" sz="2400" b="1" dirty="0" smtClean="0">
                <a:solidFill>
                  <a:srgbClr val="002060"/>
                </a:solidFill>
              </a:rPr>
              <a:t>požadavky </a:t>
            </a:r>
            <a:r>
              <a:rPr lang="cs-CZ" sz="2400" b="1" dirty="0">
                <a:solidFill>
                  <a:srgbClr val="002060"/>
                </a:solidFill>
              </a:rPr>
              <a:t>na ochranu subjektů hodnocení, tzn. pacientů či zdravých dobrovolníků zařazovaných do </a:t>
            </a:r>
            <a:r>
              <a:rPr lang="cs-CZ" sz="2400" b="1" dirty="0" smtClean="0">
                <a:solidFill>
                  <a:srgbClr val="002060"/>
                </a:solidFill>
              </a:rPr>
              <a:t>KH</a:t>
            </a:r>
          </a:p>
          <a:p>
            <a:pPr marL="1293813" lvl="2" indent="-266700">
              <a:spcBef>
                <a:spcPts val="300"/>
              </a:spcBef>
            </a:pPr>
            <a:r>
              <a:rPr lang="cs-CZ" sz="2400" b="1" dirty="0" smtClean="0">
                <a:solidFill>
                  <a:srgbClr val="002060"/>
                </a:solidFill>
              </a:rPr>
              <a:t>požadavky </a:t>
            </a:r>
            <a:r>
              <a:rPr lang="cs-CZ" sz="2400" b="1" dirty="0">
                <a:solidFill>
                  <a:srgbClr val="002060"/>
                </a:solidFill>
              </a:rPr>
              <a:t>na etické komise a vydávání jejich </a:t>
            </a:r>
            <a:r>
              <a:rPr lang="cs-CZ" sz="2400" b="1" dirty="0" smtClean="0">
                <a:solidFill>
                  <a:srgbClr val="002060"/>
                </a:solidFill>
              </a:rPr>
              <a:t>stanovisek </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Právní rámec KH</a:t>
            </a:r>
            <a:endParaRPr lang="cs-CZ" dirty="0">
              <a:solidFill>
                <a:srgbClr val="002060"/>
              </a:solidFill>
            </a:endParaRPr>
          </a:p>
        </p:txBody>
      </p:sp>
    </p:spTree>
    <p:extLst>
      <p:ext uri="{BB962C8B-B14F-4D97-AF65-F5344CB8AC3E}">
        <p14:creationId xmlns:p14="http://schemas.microsoft.com/office/powerpoint/2010/main" val="3820890919"/>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199" y="728700"/>
            <a:ext cx="8570296" cy="5940660"/>
          </a:xfrm>
        </p:spPr>
        <p:txBody>
          <a:bodyPr>
            <a:normAutofit/>
          </a:bodyPr>
          <a:lstStyle/>
          <a:p>
            <a:pPr marL="0" indent="0">
              <a:buNone/>
            </a:pPr>
            <a:endParaRPr lang="cs-CZ" sz="900" b="1" dirty="0">
              <a:solidFill>
                <a:schemeClr val="tx1">
                  <a:lumMod val="75000"/>
                </a:schemeClr>
              </a:solidFill>
            </a:endParaRPr>
          </a:p>
          <a:p>
            <a:pPr marL="446088" indent="-446088">
              <a:spcBef>
                <a:spcPts val="400"/>
              </a:spcBef>
            </a:pPr>
            <a:endParaRPr lang="cs-CZ" sz="2400" b="1" dirty="0" smtClean="0">
              <a:solidFill>
                <a:schemeClr val="tx1">
                  <a:lumMod val="75000"/>
                </a:schemeClr>
              </a:solidFill>
            </a:endParaRPr>
          </a:p>
          <a:p>
            <a:pPr marL="446088" indent="-446088">
              <a:spcBef>
                <a:spcPts val="400"/>
              </a:spcBef>
            </a:pPr>
            <a:r>
              <a:rPr lang="cs-CZ" sz="2400" b="1" dirty="0" smtClean="0">
                <a:solidFill>
                  <a:schemeClr val="tx1">
                    <a:lumMod val="75000"/>
                  </a:schemeClr>
                </a:solidFill>
              </a:rPr>
              <a:t>Zákon </a:t>
            </a:r>
            <a:r>
              <a:rPr lang="cs-CZ" sz="2400" b="1" dirty="0">
                <a:solidFill>
                  <a:schemeClr val="tx1">
                    <a:lumMod val="75000"/>
                  </a:schemeClr>
                </a:solidFill>
              </a:rPr>
              <a:t>č. 378/2007 Sb., </a:t>
            </a:r>
            <a:r>
              <a:rPr lang="cs-CZ" sz="2400" b="1" u="sng" dirty="0">
                <a:solidFill>
                  <a:schemeClr val="tx1">
                    <a:lumMod val="75000"/>
                  </a:schemeClr>
                </a:solidFill>
              </a:rPr>
              <a:t>o léčivech</a:t>
            </a:r>
            <a:r>
              <a:rPr lang="cs-CZ" sz="2400" b="1" dirty="0">
                <a:solidFill>
                  <a:schemeClr val="tx1">
                    <a:lumMod val="75000"/>
                  </a:schemeClr>
                </a:solidFill>
              </a:rPr>
              <a:t> </a:t>
            </a:r>
            <a:r>
              <a:rPr lang="cs-CZ" sz="2400" dirty="0">
                <a:solidFill>
                  <a:schemeClr val="tx1">
                    <a:lumMod val="75000"/>
                  </a:schemeClr>
                </a:solidFill>
              </a:rPr>
              <a:t>a o změnách některých souvisejících zákonů (zákon o léčivech</a:t>
            </a:r>
            <a:r>
              <a:rPr lang="cs-CZ" sz="2400" dirty="0" smtClean="0">
                <a:solidFill>
                  <a:schemeClr val="tx1">
                    <a:lumMod val="75000"/>
                  </a:schemeClr>
                </a:solidFill>
              </a:rPr>
              <a:t>) </a:t>
            </a:r>
          </a:p>
          <a:p>
            <a:pPr marL="893763" lvl="1" indent="-266700">
              <a:spcBef>
                <a:spcPts val="400"/>
              </a:spcBef>
            </a:pPr>
            <a:r>
              <a:rPr lang="cs-CZ" b="1" dirty="0">
                <a:solidFill>
                  <a:srgbClr val="2D3291">
                    <a:lumMod val="75000"/>
                  </a:srgbClr>
                </a:solidFill>
              </a:rPr>
              <a:t>d</a:t>
            </a:r>
            <a:r>
              <a:rPr lang="cs-CZ" b="1" dirty="0" smtClean="0">
                <a:solidFill>
                  <a:srgbClr val="2D3291">
                    <a:lumMod val="75000"/>
                  </a:srgbClr>
                </a:solidFill>
              </a:rPr>
              <a:t>ále </a:t>
            </a:r>
            <a:r>
              <a:rPr lang="cs-CZ" b="1" dirty="0">
                <a:solidFill>
                  <a:schemeClr val="tx1">
                    <a:lumMod val="75000"/>
                  </a:schemeClr>
                </a:solidFill>
              </a:rPr>
              <a:t>§ 51-59 </a:t>
            </a:r>
            <a:r>
              <a:rPr lang="cs-CZ" b="1" dirty="0" smtClean="0">
                <a:solidFill>
                  <a:srgbClr val="002060"/>
                </a:solidFill>
              </a:rPr>
              <a:t>stanovuje:</a:t>
            </a:r>
            <a:endParaRPr lang="cs-CZ" sz="2400" b="1" dirty="0" smtClean="0">
              <a:solidFill>
                <a:srgbClr val="002060"/>
              </a:solidFill>
            </a:endParaRPr>
          </a:p>
          <a:p>
            <a:pPr marL="1293813" lvl="2" indent="-266700">
              <a:spcBef>
                <a:spcPts val="300"/>
              </a:spcBef>
            </a:pPr>
            <a:r>
              <a:rPr lang="cs-CZ" sz="2400" b="1" dirty="0" smtClean="0">
                <a:solidFill>
                  <a:srgbClr val="002060"/>
                </a:solidFill>
              </a:rPr>
              <a:t>podmínky </a:t>
            </a:r>
            <a:r>
              <a:rPr lang="cs-CZ" sz="2400" b="1" dirty="0">
                <a:solidFill>
                  <a:srgbClr val="002060"/>
                </a:solidFill>
              </a:rPr>
              <a:t>pro možnost zahájení KH a pro jeho průběh </a:t>
            </a:r>
            <a:r>
              <a:rPr lang="cs-CZ" sz="2400" b="1" dirty="0" smtClean="0">
                <a:solidFill>
                  <a:srgbClr val="002060"/>
                </a:solidFill>
              </a:rPr>
              <a:t>a ukončení</a:t>
            </a:r>
            <a:r>
              <a:rPr lang="cs-CZ" sz="2400" b="1" dirty="0">
                <a:solidFill>
                  <a:srgbClr val="002060"/>
                </a:solidFill>
              </a:rPr>
              <a:t>, pro výrobu hodnocených LP </a:t>
            </a:r>
            <a:endParaRPr lang="cs-CZ" sz="2400" b="1" dirty="0" smtClean="0">
              <a:solidFill>
                <a:srgbClr val="002060"/>
              </a:solidFill>
            </a:endParaRPr>
          </a:p>
          <a:p>
            <a:pPr marL="1293813" lvl="2" indent="-266700">
              <a:spcBef>
                <a:spcPts val="300"/>
              </a:spcBef>
            </a:pPr>
            <a:r>
              <a:rPr lang="cs-CZ" sz="2400" b="1" dirty="0" smtClean="0">
                <a:solidFill>
                  <a:srgbClr val="002060"/>
                </a:solidFill>
              </a:rPr>
              <a:t>základní </a:t>
            </a:r>
            <a:r>
              <a:rPr lang="cs-CZ" sz="2400" b="1" dirty="0">
                <a:solidFill>
                  <a:srgbClr val="002060"/>
                </a:solidFill>
              </a:rPr>
              <a:t>legislativní požadavky pro farmakovigilanční hlášení v </a:t>
            </a:r>
            <a:r>
              <a:rPr lang="cs-CZ" sz="2400" b="1" dirty="0" smtClean="0">
                <a:solidFill>
                  <a:srgbClr val="002060"/>
                </a:solidFill>
              </a:rPr>
              <a:t>KH</a:t>
            </a:r>
          </a:p>
          <a:p>
            <a:pPr marL="893763" lvl="1" indent="-266700">
              <a:spcBef>
                <a:spcPts val="500"/>
              </a:spcBef>
            </a:pPr>
            <a:r>
              <a:rPr lang="cs-CZ" b="1" dirty="0" smtClean="0">
                <a:solidFill>
                  <a:srgbClr val="002060"/>
                </a:solidFill>
              </a:rPr>
              <a:t>§ 18 navíc definuje, že ke KH radiofarmak vydává </a:t>
            </a:r>
            <a:r>
              <a:rPr lang="cs-CZ" b="1" dirty="0">
                <a:solidFill>
                  <a:srgbClr val="002060"/>
                </a:solidFill>
              </a:rPr>
              <a:t>stanovisko</a:t>
            </a:r>
            <a:r>
              <a:rPr lang="cs-CZ" b="1" dirty="0" smtClean="0">
                <a:solidFill>
                  <a:srgbClr val="002060"/>
                </a:solidFill>
              </a:rPr>
              <a:t> Státní </a:t>
            </a:r>
            <a:r>
              <a:rPr lang="cs-CZ" b="1" dirty="0">
                <a:solidFill>
                  <a:srgbClr val="002060"/>
                </a:solidFill>
              </a:rPr>
              <a:t>úřad pro jadernou bezpečnost </a:t>
            </a:r>
            <a:endParaRPr lang="cs-CZ" b="1" dirty="0" smtClean="0">
              <a:solidFill>
                <a:srgbClr val="002060"/>
              </a:solidFill>
            </a:endParaRPr>
          </a:p>
          <a:p>
            <a:pPr marL="893763" lvl="1" indent="-266700">
              <a:spcBef>
                <a:spcPts val="300"/>
              </a:spcBef>
            </a:pPr>
            <a:r>
              <a:rPr lang="cs-CZ" b="1" dirty="0" smtClean="0">
                <a:solidFill>
                  <a:schemeClr val="tx2">
                    <a:lumMod val="50000"/>
                  </a:schemeClr>
                </a:solidFill>
              </a:rPr>
              <a:t>na webu SÚKL i v </a:t>
            </a:r>
            <a:r>
              <a:rPr lang="cs-CZ" b="1" dirty="0" err="1" smtClean="0">
                <a:solidFill>
                  <a:schemeClr val="tx2">
                    <a:lumMod val="50000"/>
                  </a:schemeClr>
                </a:solidFill>
              </a:rPr>
              <a:t>a.j</a:t>
            </a:r>
            <a:r>
              <a:rPr lang="cs-CZ" b="1" dirty="0" smtClean="0">
                <a:solidFill>
                  <a:schemeClr val="tx2">
                    <a:lumMod val="50000"/>
                  </a:schemeClr>
                </a:solidFill>
              </a:rPr>
              <a:t>.</a:t>
            </a:r>
          </a:p>
          <a:p>
            <a:pPr marL="893763" lvl="1" indent="-266700">
              <a:spcBef>
                <a:spcPts val="200"/>
              </a:spcBef>
              <a:buFont typeface="Arial" panose="020B0604020202020204" pitchFamily="34" charset="0"/>
              <a:buChar char="•"/>
            </a:pPr>
            <a:r>
              <a:rPr lang="cs-CZ" b="1" dirty="0" smtClean="0">
                <a:solidFill>
                  <a:srgbClr val="7030A0"/>
                </a:solidFill>
              </a:rPr>
              <a:t>připravuje se novelizace – adaptace nařízení pro KH</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Právní rámec KH</a:t>
            </a:r>
            <a:endParaRPr lang="cs-CZ" dirty="0">
              <a:solidFill>
                <a:srgbClr val="002060"/>
              </a:solidFill>
            </a:endParaRPr>
          </a:p>
        </p:txBody>
      </p:sp>
    </p:spTree>
    <p:extLst>
      <p:ext uri="{BB962C8B-B14F-4D97-AF65-F5344CB8AC3E}">
        <p14:creationId xmlns:p14="http://schemas.microsoft.com/office/powerpoint/2010/main" val="2044139647"/>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199" y="908720"/>
            <a:ext cx="8570296" cy="5760640"/>
          </a:xfrm>
        </p:spPr>
        <p:txBody>
          <a:bodyPr>
            <a:normAutofit/>
          </a:bodyPr>
          <a:lstStyle/>
          <a:p>
            <a:pPr marL="0" indent="0">
              <a:buNone/>
            </a:pPr>
            <a:endParaRPr lang="cs-CZ" sz="1700" b="1" dirty="0">
              <a:solidFill>
                <a:schemeClr val="tx1">
                  <a:lumMod val="75000"/>
                </a:schemeClr>
              </a:solidFill>
            </a:endParaRPr>
          </a:p>
          <a:p>
            <a:pPr marL="446088" indent="-446088">
              <a:spcBef>
                <a:spcPts val="900"/>
              </a:spcBef>
            </a:pPr>
            <a:r>
              <a:rPr lang="cs-CZ" sz="2400" b="1" dirty="0" smtClean="0">
                <a:solidFill>
                  <a:schemeClr val="tx1">
                    <a:lumMod val="75000"/>
                  </a:schemeClr>
                </a:solidFill>
              </a:rPr>
              <a:t>Vyhláška </a:t>
            </a:r>
            <a:r>
              <a:rPr lang="cs-CZ" sz="2400" b="1" dirty="0">
                <a:solidFill>
                  <a:schemeClr val="tx1">
                    <a:lumMod val="75000"/>
                  </a:schemeClr>
                </a:solidFill>
              </a:rPr>
              <a:t>č. 226/2008 Sb., </a:t>
            </a:r>
            <a:r>
              <a:rPr lang="cs-CZ" sz="2400" b="1" u="sng" dirty="0">
                <a:solidFill>
                  <a:schemeClr val="tx1">
                    <a:lumMod val="75000"/>
                  </a:schemeClr>
                </a:solidFill>
              </a:rPr>
              <a:t>o správné klinické praxi</a:t>
            </a:r>
            <a:r>
              <a:rPr lang="cs-CZ" sz="2400" b="1" dirty="0">
                <a:solidFill>
                  <a:schemeClr val="tx1">
                    <a:lumMod val="75000"/>
                  </a:schemeClr>
                </a:solidFill>
              </a:rPr>
              <a:t> </a:t>
            </a:r>
            <a:r>
              <a:rPr lang="cs-CZ" sz="2400" dirty="0">
                <a:solidFill>
                  <a:schemeClr val="tx1">
                    <a:lumMod val="75000"/>
                  </a:schemeClr>
                </a:solidFill>
              </a:rPr>
              <a:t>a bližších podmínkách klinického hodnocení léčivých </a:t>
            </a:r>
            <a:r>
              <a:rPr lang="cs-CZ" sz="2400" dirty="0" smtClean="0">
                <a:solidFill>
                  <a:schemeClr val="tx1">
                    <a:lumMod val="75000"/>
                  </a:schemeClr>
                </a:solidFill>
              </a:rPr>
              <a:t>přípravků</a:t>
            </a:r>
          </a:p>
          <a:p>
            <a:pPr marL="893763" lvl="1" indent="-266700">
              <a:spcBef>
                <a:spcPts val="400"/>
              </a:spcBef>
              <a:buFont typeface="Arial" panose="020B0604020202020204" pitchFamily="34" charset="0"/>
              <a:buChar char="•"/>
            </a:pPr>
            <a:r>
              <a:rPr lang="cs-CZ" b="1" dirty="0">
                <a:solidFill>
                  <a:srgbClr val="002060"/>
                </a:solidFill>
              </a:rPr>
              <a:t>b</a:t>
            </a:r>
            <a:r>
              <a:rPr lang="cs-CZ" b="1" dirty="0" smtClean="0">
                <a:solidFill>
                  <a:srgbClr val="002060"/>
                </a:solidFill>
              </a:rPr>
              <a:t>líže rozvedeny požadavky </a:t>
            </a:r>
            <a:r>
              <a:rPr lang="cs-CZ" b="1" dirty="0">
                <a:solidFill>
                  <a:srgbClr val="002060"/>
                </a:solidFill>
              </a:rPr>
              <a:t>stanované </a:t>
            </a:r>
            <a:r>
              <a:rPr lang="cs-CZ" b="1" dirty="0" smtClean="0">
                <a:solidFill>
                  <a:srgbClr val="002060"/>
                </a:solidFill>
              </a:rPr>
              <a:t>zákonem, vychází </a:t>
            </a:r>
            <a:r>
              <a:rPr lang="cs-CZ" b="1" dirty="0">
                <a:solidFill>
                  <a:srgbClr val="002060"/>
                </a:solidFill>
              </a:rPr>
              <a:t>ze zásad GCP ICH E6 </a:t>
            </a:r>
            <a:endParaRPr lang="cs-CZ" b="1" dirty="0" smtClean="0">
              <a:solidFill>
                <a:srgbClr val="002060"/>
              </a:solidFill>
            </a:endParaRPr>
          </a:p>
          <a:p>
            <a:pPr marL="893763" lvl="1" indent="-266700">
              <a:spcBef>
                <a:spcPts val="400"/>
              </a:spcBef>
              <a:buFont typeface="Arial" panose="020B0604020202020204" pitchFamily="34" charset="0"/>
              <a:buChar char="•"/>
            </a:pPr>
            <a:r>
              <a:rPr lang="cs-CZ" b="1" dirty="0" smtClean="0">
                <a:solidFill>
                  <a:srgbClr val="002060"/>
                </a:solidFill>
              </a:rPr>
              <a:t>stanovuje </a:t>
            </a:r>
            <a:r>
              <a:rPr lang="cs-CZ" b="1" dirty="0">
                <a:solidFill>
                  <a:srgbClr val="002060"/>
                </a:solidFill>
              </a:rPr>
              <a:t>požadavky na složení etické komise a její činnost, na vydávání stanoviska EK a předkládanou </a:t>
            </a:r>
            <a:r>
              <a:rPr lang="cs-CZ" b="1" dirty="0" smtClean="0">
                <a:solidFill>
                  <a:srgbClr val="002060"/>
                </a:solidFill>
              </a:rPr>
              <a:t>dokumentaci </a:t>
            </a:r>
          </a:p>
          <a:p>
            <a:pPr marL="893763" lvl="1" indent="-266700">
              <a:spcBef>
                <a:spcPts val="400"/>
              </a:spcBef>
              <a:buFont typeface="Arial" panose="020B0604020202020204" pitchFamily="34" charset="0"/>
              <a:buChar char="•"/>
            </a:pPr>
            <a:r>
              <a:rPr lang="cs-CZ" b="1" dirty="0" smtClean="0">
                <a:solidFill>
                  <a:srgbClr val="002060"/>
                </a:solidFill>
              </a:rPr>
              <a:t>stanovuje </a:t>
            </a:r>
            <a:r>
              <a:rPr lang="cs-CZ" b="1" dirty="0">
                <a:solidFill>
                  <a:srgbClr val="002060"/>
                </a:solidFill>
              </a:rPr>
              <a:t>povinnosti pro zkoušející, zadavatele, dokumentaci KH a na monitorování a audity </a:t>
            </a:r>
            <a:r>
              <a:rPr lang="cs-CZ" b="1" dirty="0" smtClean="0">
                <a:solidFill>
                  <a:srgbClr val="002060"/>
                </a:solidFill>
              </a:rPr>
              <a:t>KH </a:t>
            </a:r>
          </a:p>
          <a:p>
            <a:pPr marL="893763" lvl="1" indent="-266700">
              <a:spcBef>
                <a:spcPts val="400"/>
              </a:spcBef>
              <a:buFont typeface="Arial" panose="020B0604020202020204" pitchFamily="34" charset="0"/>
              <a:buChar char="•"/>
            </a:pPr>
            <a:r>
              <a:rPr lang="cs-CZ" b="1" dirty="0" smtClean="0">
                <a:solidFill>
                  <a:schemeClr val="tx2">
                    <a:lumMod val="50000"/>
                  </a:schemeClr>
                </a:solidFill>
              </a:rPr>
              <a:t>na </a:t>
            </a:r>
            <a:r>
              <a:rPr lang="cs-CZ" b="1" dirty="0">
                <a:solidFill>
                  <a:schemeClr val="tx2">
                    <a:lumMod val="50000"/>
                  </a:schemeClr>
                </a:solidFill>
              </a:rPr>
              <a:t>webu SÚKL i v </a:t>
            </a:r>
            <a:r>
              <a:rPr lang="cs-CZ" b="1" dirty="0" err="1" smtClean="0">
                <a:solidFill>
                  <a:schemeClr val="tx2">
                    <a:lumMod val="50000"/>
                  </a:schemeClr>
                </a:solidFill>
              </a:rPr>
              <a:t>a.j</a:t>
            </a:r>
            <a:r>
              <a:rPr lang="cs-CZ" b="1" dirty="0" smtClean="0">
                <a:solidFill>
                  <a:schemeClr val="tx2">
                    <a:lumMod val="50000"/>
                  </a:schemeClr>
                </a:solidFill>
              </a:rPr>
              <a:t>.</a:t>
            </a:r>
          </a:p>
          <a:p>
            <a:pPr marL="893763" lvl="1" indent="-266700">
              <a:spcBef>
                <a:spcPts val="400"/>
              </a:spcBef>
              <a:buFont typeface="Arial" panose="020B0604020202020204" pitchFamily="34" charset="0"/>
              <a:buChar char="•"/>
            </a:pPr>
            <a:r>
              <a:rPr lang="cs-CZ" b="1" dirty="0" smtClean="0">
                <a:solidFill>
                  <a:srgbClr val="7030A0"/>
                </a:solidFill>
              </a:rPr>
              <a:t>připravuje se nová vyhláška,</a:t>
            </a:r>
            <a:r>
              <a:rPr lang="cs-CZ" b="1" dirty="0" smtClean="0">
                <a:solidFill>
                  <a:srgbClr val="002060"/>
                </a:solidFill>
              </a:rPr>
              <a:t> nebude již zahrnovat podmínky GCP </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Právní rámec KH</a:t>
            </a:r>
            <a:endParaRPr lang="cs-CZ" dirty="0">
              <a:solidFill>
                <a:srgbClr val="002060"/>
              </a:solidFill>
            </a:endParaRPr>
          </a:p>
        </p:txBody>
      </p:sp>
    </p:spTree>
    <p:extLst>
      <p:ext uri="{BB962C8B-B14F-4D97-AF65-F5344CB8AC3E}">
        <p14:creationId xmlns:p14="http://schemas.microsoft.com/office/powerpoint/2010/main" val="3641079478"/>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199" y="998730"/>
            <a:ext cx="8570296" cy="5670630"/>
          </a:xfrm>
        </p:spPr>
        <p:txBody>
          <a:bodyPr>
            <a:normAutofit/>
          </a:bodyPr>
          <a:lstStyle/>
          <a:p>
            <a:pPr marL="0" indent="0">
              <a:buNone/>
            </a:pPr>
            <a:endParaRPr lang="cs-CZ" sz="1700" b="1" dirty="0">
              <a:solidFill>
                <a:schemeClr val="tx1">
                  <a:lumMod val="75000"/>
                </a:schemeClr>
              </a:solidFill>
            </a:endParaRPr>
          </a:p>
          <a:p>
            <a:pPr marL="446088" indent="-446088">
              <a:lnSpc>
                <a:spcPct val="120000"/>
              </a:lnSpc>
              <a:spcBef>
                <a:spcPts val="900"/>
              </a:spcBef>
            </a:pPr>
            <a:r>
              <a:rPr lang="cs-CZ" sz="2400" b="1" dirty="0" smtClean="0">
                <a:solidFill>
                  <a:schemeClr val="tx1">
                    <a:lumMod val="75000"/>
                  </a:schemeClr>
                </a:solidFill>
              </a:rPr>
              <a:t>Vyhláška </a:t>
            </a:r>
            <a:r>
              <a:rPr lang="cs-CZ" sz="2400" b="1" dirty="0">
                <a:solidFill>
                  <a:schemeClr val="tx1">
                    <a:lumMod val="75000"/>
                  </a:schemeClr>
                </a:solidFill>
              </a:rPr>
              <a:t>č. 229/2008 Sb., </a:t>
            </a:r>
            <a:r>
              <a:rPr lang="cs-CZ" sz="2400" b="1" u="sng" dirty="0" smtClean="0">
                <a:solidFill>
                  <a:schemeClr val="tx1">
                    <a:lumMod val="75000"/>
                  </a:schemeClr>
                </a:solidFill>
              </a:rPr>
              <a:t>o výrobě </a:t>
            </a:r>
            <a:r>
              <a:rPr lang="cs-CZ" sz="2400" b="1" u="sng" dirty="0">
                <a:solidFill>
                  <a:schemeClr val="tx1">
                    <a:lumMod val="75000"/>
                  </a:schemeClr>
                </a:solidFill>
              </a:rPr>
              <a:t>a distribuci </a:t>
            </a:r>
            <a:r>
              <a:rPr lang="cs-CZ" sz="2400" b="1" u="sng" dirty="0" smtClean="0">
                <a:solidFill>
                  <a:schemeClr val="tx1">
                    <a:lumMod val="75000"/>
                  </a:schemeClr>
                </a:solidFill>
              </a:rPr>
              <a:t>léčiv</a:t>
            </a:r>
          </a:p>
          <a:p>
            <a:pPr marL="893763" lvl="1" indent="-266700">
              <a:lnSpc>
                <a:spcPct val="120000"/>
              </a:lnSpc>
              <a:spcBef>
                <a:spcPts val="400"/>
              </a:spcBef>
              <a:buFont typeface="Arial" panose="020B0604020202020204" pitchFamily="34" charset="0"/>
              <a:buChar char="•"/>
            </a:pPr>
            <a:r>
              <a:rPr lang="cs-CZ" b="1" dirty="0">
                <a:solidFill>
                  <a:srgbClr val="7030A0"/>
                </a:solidFill>
              </a:rPr>
              <a:t>b</a:t>
            </a:r>
            <a:r>
              <a:rPr lang="cs-CZ" b="1" dirty="0" smtClean="0">
                <a:solidFill>
                  <a:srgbClr val="7030A0"/>
                </a:solidFill>
              </a:rPr>
              <a:t>ude novelizována,</a:t>
            </a:r>
            <a:r>
              <a:rPr lang="cs-CZ" b="1" dirty="0" smtClean="0">
                <a:solidFill>
                  <a:srgbClr val="002060"/>
                </a:solidFill>
              </a:rPr>
              <a:t> nebudou ale výrazné změny</a:t>
            </a:r>
          </a:p>
          <a:p>
            <a:pPr marL="627063" lvl="1" indent="0">
              <a:lnSpc>
                <a:spcPct val="120000"/>
              </a:lnSpc>
              <a:spcBef>
                <a:spcPts val="400"/>
              </a:spcBef>
              <a:buNone/>
            </a:pPr>
            <a:endParaRPr lang="cs-CZ" sz="1200" b="1" dirty="0" smtClean="0">
              <a:solidFill>
                <a:srgbClr val="002060"/>
              </a:solidFill>
            </a:endParaRPr>
          </a:p>
          <a:p>
            <a:pPr marL="446088" indent="-446088">
              <a:spcBef>
                <a:spcPts val="900"/>
              </a:spcBef>
            </a:pPr>
            <a:r>
              <a:rPr lang="cs-CZ" sz="2400" b="1" dirty="0" smtClean="0">
                <a:solidFill>
                  <a:schemeClr val="tx1">
                    <a:lumMod val="75000"/>
                  </a:schemeClr>
                </a:solidFill>
              </a:rPr>
              <a:t>Vyhláška </a:t>
            </a:r>
            <a:r>
              <a:rPr lang="cs-CZ" sz="2400" b="1" dirty="0">
                <a:solidFill>
                  <a:schemeClr val="tx1">
                    <a:lumMod val="75000"/>
                  </a:schemeClr>
                </a:solidFill>
              </a:rPr>
              <a:t>84/2008 Sb., </a:t>
            </a:r>
            <a:r>
              <a:rPr lang="cs-CZ" sz="2400" b="1" u="sng" dirty="0">
                <a:solidFill>
                  <a:schemeClr val="tx1">
                    <a:lumMod val="75000"/>
                  </a:schemeClr>
                </a:solidFill>
              </a:rPr>
              <a:t>o správné lékárenské praxi</a:t>
            </a:r>
            <a:r>
              <a:rPr lang="cs-CZ" sz="2400" dirty="0">
                <a:solidFill>
                  <a:schemeClr val="tx1">
                    <a:lumMod val="75000"/>
                  </a:schemeClr>
                </a:solidFill>
              </a:rPr>
              <a:t>, bližších podmínkách zacházení s léčivy v lékárnách, zdravotnických zařízeních a u dalších provozovatelů a zařízení vydávajících léčivé </a:t>
            </a:r>
            <a:r>
              <a:rPr lang="cs-CZ" sz="2400" dirty="0" smtClean="0">
                <a:solidFill>
                  <a:schemeClr val="tx1">
                    <a:lumMod val="75000"/>
                  </a:schemeClr>
                </a:solidFill>
              </a:rPr>
              <a:t>přípravky</a:t>
            </a:r>
          </a:p>
          <a:p>
            <a:pPr marL="893763" lvl="1" indent="-266700">
              <a:lnSpc>
                <a:spcPct val="120000"/>
              </a:lnSpc>
              <a:spcBef>
                <a:spcPts val="400"/>
              </a:spcBef>
              <a:buFont typeface="Arial" panose="020B0604020202020204" pitchFamily="34" charset="0"/>
              <a:buChar char="•"/>
            </a:pPr>
            <a:r>
              <a:rPr lang="cs-CZ" b="1" dirty="0">
                <a:solidFill>
                  <a:srgbClr val="7030A0"/>
                </a:solidFill>
              </a:rPr>
              <a:t>b</a:t>
            </a:r>
            <a:r>
              <a:rPr lang="cs-CZ" b="1" dirty="0" smtClean="0">
                <a:solidFill>
                  <a:srgbClr val="7030A0"/>
                </a:solidFill>
              </a:rPr>
              <a:t>ude novelizována,</a:t>
            </a:r>
            <a:r>
              <a:rPr lang="cs-CZ" b="1" dirty="0" smtClean="0">
                <a:solidFill>
                  <a:srgbClr val="002060"/>
                </a:solidFill>
              </a:rPr>
              <a:t> </a:t>
            </a:r>
            <a:r>
              <a:rPr lang="cs-CZ" b="1" dirty="0">
                <a:solidFill>
                  <a:srgbClr val="002060"/>
                </a:solidFill>
              </a:rPr>
              <a:t>nebudou ale </a:t>
            </a:r>
            <a:r>
              <a:rPr lang="cs-CZ" b="1" dirty="0" smtClean="0">
                <a:solidFill>
                  <a:srgbClr val="002060"/>
                </a:solidFill>
              </a:rPr>
              <a:t>pro oblast KH výrazné </a:t>
            </a:r>
            <a:r>
              <a:rPr lang="cs-CZ" b="1" dirty="0">
                <a:solidFill>
                  <a:srgbClr val="002060"/>
                </a:solidFill>
              </a:rPr>
              <a:t>změny</a:t>
            </a:r>
            <a:endParaRPr lang="cs-CZ" b="1" dirty="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Právní rámec KH</a:t>
            </a:r>
            <a:endParaRPr lang="cs-CZ" dirty="0">
              <a:solidFill>
                <a:srgbClr val="002060"/>
              </a:solidFill>
            </a:endParaRPr>
          </a:p>
        </p:txBody>
      </p:sp>
    </p:spTree>
    <p:extLst>
      <p:ext uri="{BB962C8B-B14F-4D97-AF65-F5344CB8AC3E}">
        <p14:creationId xmlns:p14="http://schemas.microsoft.com/office/powerpoint/2010/main" val="4210145099"/>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41530" y="953725"/>
            <a:ext cx="8460940" cy="5535616"/>
          </a:xfrm>
        </p:spPr>
        <p:txBody>
          <a:bodyPr>
            <a:normAutofit/>
          </a:bodyPr>
          <a:lstStyle/>
          <a:p>
            <a:pPr marL="0" indent="0">
              <a:buNone/>
            </a:pPr>
            <a:endParaRPr lang="cs-CZ" sz="2400" b="1" dirty="0">
              <a:solidFill>
                <a:schemeClr val="tx1">
                  <a:lumMod val="75000"/>
                </a:schemeClr>
              </a:solidFill>
            </a:endParaRPr>
          </a:p>
          <a:p>
            <a:pPr>
              <a:spcBef>
                <a:spcPts val="400"/>
              </a:spcBef>
            </a:pPr>
            <a:r>
              <a:rPr lang="cs-CZ" sz="2400" b="1" dirty="0">
                <a:solidFill>
                  <a:schemeClr val="tx1">
                    <a:lumMod val="75000"/>
                  </a:schemeClr>
                </a:solidFill>
              </a:rPr>
              <a:t>Zákon č. 373/2011 </a:t>
            </a:r>
            <a:r>
              <a:rPr lang="cs-CZ" sz="2400" b="1" dirty="0" smtClean="0">
                <a:solidFill>
                  <a:schemeClr val="tx1">
                    <a:lumMod val="75000"/>
                  </a:schemeClr>
                </a:solidFill>
              </a:rPr>
              <a:t>Sb</a:t>
            </a:r>
            <a:r>
              <a:rPr lang="cs-CZ" sz="2400" b="1" dirty="0">
                <a:solidFill>
                  <a:schemeClr val="tx1">
                    <a:lumMod val="75000"/>
                  </a:schemeClr>
                </a:solidFill>
              </a:rPr>
              <a:t>.</a:t>
            </a:r>
            <a:r>
              <a:rPr lang="cs-CZ" sz="2400" dirty="0">
                <a:solidFill>
                  <a:schemeClr val="tx1">
                    <a:lumMod val="75000"/>
                  </a:schemeClr>
                </a:solidFill>
              </a:rPr>
              <a:t>, </a:t>
            </a:r>
            <a:r>
              <a:rPr lang="cs-CZ" sz="2400" b="1" u="sng" dirty="0" smtClean="0">
                <a:solidFill>
                  <a:schemeClr val="tx1">
                    <a:lumMod val="75000"/>
                  </a:schemeClr>
                </a:solidFill>
              </a:rPr>
              <a:t>o specifických zdravotních službách</a:t>
            </a:r>
            <a:r>
              <a:rPr lang="cs-CZ" sz="2400" dirty="0" smtClean="0">
                <a:solidFill>
                  <a:schemeClr val="tx1">
                    <a:lumMod val="75000"/>
                  </a:schemeClr>
                </a:solidFill>
              </a:rPr>
              <a:t> </a:t>
            </a:r>
          </a:p>
          <a:p>
            <a:pPr lvl="1">
              <a:spcBef>
                <a:spcPts val="500"/>
              </a:spcBef>
            </a:pPr>
            <a:r>
              <a:rPr lang="cs-CZ" b="1" dirty="0">
                <a:solidFill>
                  <a:schemeClr val="tx1">
                    <a:lumMod val="75000"/>
                  </a:schemeClr>
                </a:solidFill>
              </a:rPr>
              <a:t>s</a:t>
            </a:r>
            <a:r>
              <a:rPr lang="cs-CZ" b="1" dirty="0" smtClean="0">
                <a:solidFill>
                  <a:schemeClr val="tx1">
                    <a:lumMod val="75000"/>
                  </a:schemeClr>
                </a:solidFill>
              </a:rPr>
              <a:t>pecifikuje m.j. v </a:t>
            </a:r>
            <a:r>
              <a:rPr lang="cs-CZ" b="1" dirty="0">
                <a:solidFill>
                  <a:srgbClr val="002060"/>
                </a:solidFill>
              </a:rPr>
              <a:t>§ </a:t>
            </a:r>
            <a:r>
              <a:rPr lang="cs-CZ" b="1" dirty="0" smtClean="0">
                <a:solidFill>
                  <a:srgbClr val="002060"/>
                </a:solidFill>
              </a:rPr>
              <a:t>36, že </a:t>
            </a:r>
            <a:r>
              <a:rPr lang="cs-CZ" b="1" dirty="0">
                <a:solidFill>
                  <a:srgbClr val="002060"/>
                </a:solidFill>
              </a:rPr>
              <a:t>SÚJB vydává </a:t>
            </a:r>
            <a:r>
              <a:rPr lang="cs-CZ" b="1" u="sng" dirty="0">
                <a:solidFill>
                  <a:srgbClr val="002060"/>
                </a:solidFill>
              </a:rPr>
              <a:t>závazné stanovisko </a:t>
            </a:r>
            <a:r>
              <a:rPr lang="cs-CZ" b="1" u="sng" dirty="0" smtClean="0">
                <a:solidFill>
                  <a:srgbClr val="002060"/>
                </a:solidFill>
              </a:rPr>
              <a:t>k ověřování </a:t>
            </a:r>
            <a:r>
              <a:rPr lang="cs-CZ" b="1" u="sng" dirty="0">
                <a:solidFill>
                  <a:srgbClr val="002060"/>
                </a:solidFill>
              </a:rPr>
              <a:t>nezavedené metody s lékařským </a:t>
            </a:r>
            <a:r>
              <a:rPr lang="cs-CZ" b="1" u="sng" dirty="0" smtClean="0">
                <a:solidFill>
                  <a:srgbClr val="002060"/>
                </a:solidFill>
              </a:rPr>
              <a:t>ozářením</a:t>
            </a:r>
            <a:r>
              <a:rPr lang="cs-CZ" b="1" dirty="0" smtClean="0">
                <a:solidFill>
                  <a:srgbClr val="002060"/>
                </a:solidFill>
              </a:rPr>
              <a:t> </a:t>
            </a:r>
          </a:p>
          <a:p>
            <a:pPr marL="903288" lvl="2" indent="-282575">
              <a:spcBef>
                <a:spcPts val="500"/>
              </a:spcBef>
            </a:pPr>
            <a:r>
              <a:rPr lang="cs-CZ" sz="2400" b="1" dirty="0" smtClean="0">
                <a:solidFill>
                  <a:srgbClr val="0070C0"/>
                </a:solidFill>
              </a:rPr>
              <a:t>Toto stanovisko nutné předložit SÚKL spolu s předkládáním žádostí o posouzení KH!</a:t>
            </a:r>
          </a:p>
          <a:p>
            <a:pPr marL="903288" lvl="2" indent="-282575">
              <a:spcBef>
                <a:spcPts val="0"/>
              </a:spcBef>
            </a:pPr>
            <a:endParaRPr lang="cs-CZ" sz="900" b="1" dirty="0" smtClean="0">
              <a:solidFill>
                <a:srgbClr val="0070C0"/>
              </a:solidFill>
            </a:endParaRPr>
          </a:p>
          <a:p>
            <a:pPr>
              <a:spcBef>
                <a:spcPts val="1200"/>
              </a:spcBef>
            </a:pPr>
            <a:r>
              <a:rPr lang="cs-CZ" sz="2400" b="1" dirty="0" smtClean="0">
                <a:solidFill>
                  <a:schemeClr val="tx1">
                    <a:lumMod val="75000"/>
                  </a:schemeClr>
                </a:solidFill>
              </a:rPr>
              <a:t>Zákon </a:t>
            </a:r>
            <a:r>
              <a:rPr lang="cs-CZ" sz="2400" b="1" dirty="0">
                <a:solidFill>
                  <a:schemeClr val="tx1">
                    <a:lumMod val="75000"/>
                  </a:schemeClr>
                </a:solidFill>
              </a:rPr>
              <a:t>č. 268/2014 Sb., </a:t>
            </a:r>
            <a:r>
              <a:rPr lang="cs-CZ" sz="2400" b="1" u="sng" dirty="0">
                <a:solidFill>
                  <a:schemeClr val="tx1">
                    <a:lumMod val="75000"/>
                  </a:schemeClr>
                </a:solidFill>
              </a:rPr>
              <a:t>o zdravotnických prostředcích</a:t>
            </a:r>
            <a:r>
              <a:rPr lang="cs-CZ" sz="2400" b="1" dirty="0">
                <a:solidFill>
                  <a:schemeClr val="tx1">
                    <a:lumMod val="75000"/>
                  </a:schemeClr>
                </a:solidFill>
              </a:rPr>
              <a:t> </a:t>
            </a:r>
            <a:r>
              <a:rPr lang="cs-CZ" sz="2400" dirty="0" smtClean="0">
                <a:solidFill>
                  <a:schemeClr val="tx1">
                    <a:lumMod val="75000"/>
                  </a:schemeClr>
                </a:solidFill>
              </a:rPr>
              <a:t>a o změně </a:t>
            </a:r>
            <a:r>
              <a:rPr lang="cs-CZ" sz="2400" dirty="0">
                <a:solidFill>
                  <a:schemeClr val="tx1">
                    <a:lumMod val="75000"/>
                  </a:schemeClr>
                </a:solidFill>
              </a:rPr>
              <a:t>zákona č</a:t>
            </a:r>
            <a:r>
              <a:rPr lang="cs-CZ" sz="2400" dirty="0" smtClean="0">
                <a:solidFill>
                  <a:schemeClr val="tx1">
                    <a:lumMod val="75000"/>
                  </a:schemeClr>
                </a:solidFill>
              </a:rPr>
              <a:t>. 634/2004 </a:t>
            </a:r>
            <a:r>
              <a:rPr lang="cs-CZ" sz="2400" dirty="0">
                <a:solidFill>
                  <a:schemeClr val="tx1">
                    <a:lumMod val="75000"/>
                  </a:schemeClr>
                </a:solidFill>
              </a:rPr>
              <a:t>Sb., o správních poplatcích, ve znění pozdějších </a:t>
            </a:r>
            <a:r>
              <a:rPr lang="cs-CZ" sz="2400" dirty="0" smtClean="0">
                <a:solidFill>
                  <a:schemeClr val="tx1">
                    <a:lumMod val="75000"/>
                  </a:schemeClr>
                </a:solidFill>
              </a:rPr>
              <a:t>předpisů</a:t>
            </a:r>
          </a:p>
          <a:p>
            <a:pPr lvl="1">
              <a:spcBef>
                <a:spcPts val="500"/>
              </a:spcBef>
              <a:buFont typeface="Arial" panose="020B0604020202020204" pitchFamily="34" charset="0"/>
              <a:buChar char="•"/>
            </a:pPr>
            <a:r>
              <a:rPr lang="cs-CZ" dirty="0" smtClean="0">
                <a:solidFill>
                  <a:schemeClr val="tx1">
                    <a:lumMod val="75000"/>
                  </a:schemeClr>
                </a:solidFill>
              </a:rPr>
              <a:t>m.j. definuje provádění klinických zkoušek zdravotnického prostředku</a:t>
            </a:r>
          </a:p>
          <a:p>
            <a:pPr marL="0" indent="0">
              <a:spcBef>
                <a:spcPts val="500"/>
              </a:spcBef>
              <a:buNone/>
            </a:pPr>
            <a:endParaRPr lang="cs-CZ" sz="2200" dirty="0">
              <a:solidFill>
                <a:schemeClr val="tx1">
                  <a:lumMod val="75000"/>
                </a:schemeClr>
              </a:solidFill>
              <a:cs typeface="Times New Roman" pitchFamily="18" charset="0"/>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2305963681"/>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41530" y="1223755"/>
            <a:ext cx="8550950" cy="5265586"/>
          </a:xfrm>
        </p:spPr>
        <p:txBody>
          <a:bodyPr>
            <a:normAutofit/>
          </a:bodyPr>
          <a:lstStyle/>
          <a:p>
            <a:pPr>
              <a:spcBef>
                <a:spcPts val="1200"/>
              </a:spcBef>
            </a:pPr>
            <a:r>
              <a:rPr lang="cs-CZ" sz="2400" b="1" dirty="0" smtClean="0">
                <a:solidFill>
                  <a:schemeClr val="tx1">
                    <a:lumMod val="75000"/>
                  </a:schemeClr>
                </a:solidFill>
                <a:cs typeface="Times New Roman" pitchFamily="18" charset="0"/>
              </a:rPr>
              <a:t>Zákon č. 296/2008 Sb</a:t>
            </a:r>
            <a:r>
              <a:rPr lang="cs-CZ" sz="2400" dirty="0" smtClean="0">
                <a:solidFill>
                  <a:schemeClr val="tx1">
                    <a:lumMod val="75000"/>
                  </a:schemeClr>
                </a:solidFill>
                <a:cs typeface="Times New Roman" pitchFamily="18" charset="0"/>
              </a:rPr>
              <a:t>., </a:t>
            </a:r>
            <a:r>
              <a:rPr lang="cs-CZ" sz="2400" b="1" u="sng" dirty="0" smtClean="0">
                <a:solidFill>
                  <a:schemeClr val="tx1">
                    <a:lumMod val="75000"/>
                  </a:schemeClr>
                </a:solidFill>
                <a:cs typeface="Times New Roman" pitchFamily="18" charset="0"/>
              </a:rPr>
              <a:t>o zajištění jakosti a bezpečnosti lidských tkání a buněk</a:t>
            </a:r>
            <a:r>
              <a:rPr lang="cs-CZ" sz="2400" dirty="0" smtClean="0">
                <a:solidFill>
                  <a:schemeClr val="tx1">
                    <a:lumMod val="75000"/>
                  </a:schemeClr>
                </a:solidFill>
                <a:cs typeface="Times New Roman" pitchFamily="18" charset="0"/>
              </a:rPr>
              <a:t> určených k použití u člověka a o změně souvisejících zákonů (zákon o lidských tkáních a buňkách)</a:t>
            </a:r>
          </a:p>
          <a:p>
            <a:pPr lvl="1">
              <a:spcBef>
                <a:spcPts val="500"/>
              </a:spcBef>
            </a:pPr>
            <a:r>
              <a:rPr lang="cs-CZ" b="1" dirty="0" smtClean="0">
                <a:solidFill>
                  <a:schemeClr val="tx1">
                    <a:lumMod val="75000"/>
                  </a:schemeClr>
                </a:solidFill>
                <a:cs typeface="Times New Roman" pitchFamily="18" charset="0"/>
              </a:rPr>
              <a:t>důležitý </a:t>
            </a:r>
            <a:r>
              <a:rPr lang="cs-CZ" b="1" dirty="0">
                <a:solidFill>
                  <a:schemeClr val="tx1">
                    <a:lumMod val="75000"/>
                  </a:schemeClr>
                </a:solidFill>
                <a:cs typeface="Times New Roman" pitchFamily="18" charset="0"/>
              </a:rPr>
              <a:t>pro zajištění vstupního materiálu pro výrobu přípravků pro moderní terapie – týká se odběrových </a:t>
            </a:r>
            <a:r>
              <a:rPr lang="cs-CZ" b="1" dirty="0" smtClean="0">
                <a:solidFill>
                  <a:schemeClr val="tx1">
                    <a:lumMod val="75000"/>
                  </a:schemeClr>
                </a:solidFill>
                <a:cs typeface="Times New Roman" pitchFamily="18" charset="0"/>
              </a:rPr>
              <a:t>a tkáňových zařízení </a:t>
            </a:r>
          </a:p>
          <a:p>
            <a:pPr lvl="1">
              <a:spcBef>
                <a:spcPts val="500"/>
              </a:spcBef>
            </a:pPr>
            <a:r>
              <a:rPr lang="cs-CZ" sz="2200" b="1" dirty="0">
                <a:solidFill>
                  <a:srgbClr val="0070C0"/>
                </a:solidFill>
                <a:cs typeface="Times New Roman" pitchFamily="18" charset="0"/>
              </a:rPr>
              <a:t>pokud je v KH použit </a:t>
            </a:r>
            <a:r>
              <a:rPr lang="cs-CZ" sz="2200" b="1" u="sng" dirty="0">
                <a:solidFill>
                  <a:srgbClr val="0070C0"/>
                </a:solidFill>
                <a:cs typeface="Times New Roman" pitchFamily="18" charset="0"/>
              </a:rPr>
              <a:t>LP pro moderní </a:t>
            </a:r>
            <a:r>
              <a:rPr lang="cs-CZ" sz="2200" b="1" u="sng" dirty="0" smtClean="0">
                <a:solidFill>
                  <a:srgbClr val="0070C0"/>
                </a:solidFill>
                <a:cs typeface="Times New Roman" pitchFamily="18" charset="0"/>
              </a:rPr>
              <a:t>terapii</a:t>
            </a:r>
            <a:r>
              <a:rPr lang="cs-CZ" sz="2200" b="1" dirty="0" smtClean="0">
                <a:solidFill>
                  <a:srgbClr val="0070C0"/>
                </a:solidFill>
                <a:cs typeface="Times New Roman" pitchFamily="18" charset="0"/>
              </a:rPr>
              <a:t> </a:t>
            </a:r>
            <a:r>
              <a:rPr lang="cs-CZ" sz="2200" b="1" dirty="0">
                <a:solidFill>
                  <a:srgbClr val="0070C0"/>
                </a:solidFill>
                <a:cs typeface="Times New Roman" pitchFamily="18" charset="0"/>
              </a:rPr>
              <a:t>vyrobený </a:t>
            </a:r>
            <a:r>
              <a:rPr lang="cs-CZ" sz="2200" b="1" dirty="0" smtClean="0">
                <a:solidFill>
                  <a:srgbClr val="0070C0"/>
                </a:solidFill>
                <a:cs typeface="Times New Roman" pitchFamily="18" charset="0"/>
              </a:rPr>
              <a:t>z biologického materiálu </a:t>
            </a:r>
            <a:r>
              <a:rPr lang="cs-CZ" sz="2200" b="1" dirty="0">
                <a:solidFill>
                  <a:srgbClr val="0070C0"/>
                </a:solidFill>
                <a:cs typeface="Times New Roman" pitchFamily="18" charset="0"/>
              </a:rPr>
              <a:t>pacienta </a:t>
            </a:r>
            <a:r>
              <a:rPr lang="cs-CZ" sz="2200" dirty="0">
                <a:solidFill>
                  <a:srgbClr val="0070C0"/>
                </a:solidFill>
                <a:cs typeface="Times New Roman" pitchFamily="18" charset="0"/>
              </a:rPr>
              <a:t>(např. část nádoru použita pro výrobu </a:t>
            </a:r>
            <a:r>
              <a:rPr lang="cs-CZ" sz="2200" dirty="0" smtClean="0">
                <a:solidFill>
                  <a:srgbClr val="0070C0"/>
                </a:solidFill>
                <a:cs typeface="Times New Roman" pitchFamily="18" charset="0"/>
              </a:rPr>
              <a:t>imunomodulačního přípravku)</a:t>
            </a:r>
          </a:p>
          <a:p>
            <a:pPr marL="914400" lvl="2" indent="0">
              <a:spcBef>
                <a:spcPts val="500"/>
              </a:spcBef>
              <a:buNone/>
            </a:pPr>
            <a:r>
              <a:rPr lang="cs-CZ" sz="2200" b="1" dirty="0" smtClean="0">
                <a:solidFill>
                  <a:schemeClr val="tx2">
                    <a:lumMod val="50000"/>
                  </a:schemeClr>
                </a:solidFill>
                <a:cs typeface="Times New Roman" pitchFamily="18" charset="0"/>
              </a:rPr>
              <a:t>→   </a:t>
            </a:r>
            <a:r>
              <a:rPr lang="cs-CZ" sz="2200" b="1" u="sng" dirty="0" smtClean="0">
                <a:solidFill>
                  <a:schemeClr val="tx2">
                    <a:lumMod val="50000"/>
                  </a:schemeClr>
                </a:solidFill>
                <a:cs typeface="Times New Roman" pitchFamily="18" charset="0"/>
              </a:rPr>
              <a:t>pracoviště</a:t>
            </a:r>
            <a:r>
              <a:rPr lang="cs-CZ" sz="2200" b="1" dirty="0">
                <a:solidFill>
                  <a:schemeClr val="tx2">
                    <a:lumMod val="50000"/>
                  </a:schemeClr>
                </a:solidFill>
                <a:cs typeface="Times New Roman" pitchFamily="18" charset="0"/>
              </a:rPr>
              <a:t>, kde se tkáň odebírá musí být </a:t>
            </a:r>
            <a:r>
              <a:rPr lang="cs-CZ" sz="2200" b="1" u="sng" dirty="0">
                <a:solidFill>
                  <a:schemeClr val="tx2">
                    <a:lumMod val="50000"/>
                  </a:schemeClr>
                </a:solidFill>
                <a:cs typeface="Times New Roman" pitchFamily="18" charset="0"/>
              </a:rPr>
              <a:t>odběrovým zařízením schváleným </a:t>
            </a:r>
            <a:r>
              <a:rPr lang="cs-CZ" sz="2200" b="1" u="sng" dirty="0" smtClean="0">
                <a:solidFill>
                  <a:schemeClr val="tx2">
                    <a:lumMod val="50000"/>
                  </a:schemeClr>
                </a:solidFill>
                <a:cs typeface="Times New Roman" pitchFamily="18" charset="0"/>
              </a:rPr>
              <a:t>SÚKL</a:t>
            </a:r>
            <a:r>
              <a:rPr lang="cs-CZ" sz="2200" b="1" dirty="0" smtClean="0">
                <a:solidFill>
                  <a:schemeClr val="tx2">
                    <a:lumMod val="50000"/>
                  </a:schemeClr>
                </a:solidFill>
                <a:cs typeface="Times New Roman" pitchFamily="18" charset="0"/>
              </a:rPr>
              <a:t> – předat </a:t>
            </a:r>
            <a:r>
              <a:rPr lang="cs-CZ" sz="2200" b="1" u="sng" dirty="0" smtClean="0">
                <a:solidFill>
                  <a:schemeClr val="tx2">
                    <a:lumMod val="50000"/>
                  </a:schemeClr>
                </a:solidFill>
                <a:cs typeface="Times New Roman" pitchFamily="18" charset="0"/>
              </a:rPr>
              <a:t>povolenému tkáňovému zařízení </a:t>
            </a:r>
            <a:r>
              <a:rPr lang="cs-CZ" sz="2200" b="1" dirty="0" smtClean="0">
                <a:solidFill>
                  <a:schemeClr val="tx2">
                    <a:lumMod val="50000"/>
                  </a:schemeClr>
                </a:solidFill>
                <a:cs typeface="Times New Roman" pitchFamily="18" charset="0"/>
              </a:rPr>
              <a:t>– to propustí dle LTB výrobci</a:t>
            </a:r>
          </a:p>
          <a:p>
            <a:pPr marL="0" indent="0">
              <a:spcBef>
                <a:spcPts val="500"/>
              </a:spcBef>
              <a:buNone/>
            </a:pPr>
            <a:endParaRPr lang="cs-CZ" sz="2200" dirty="0">
              <a:solidFill>
                <a:schemeClr val="tx1">
                  <a:lumMod val="75000"/>
                </a:schemeClr>
              </a:solidFill>
              <a:cs typeface="Times New Roman" pitchFamily="18" charset="0"/>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1190692952"/>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1403775"/>
            <a:ext cx="7895220" cy="5085565"/>
          </a:xfrm>
        </p:spPr>
        <p:txBody>
          <a:bodyPr>
            <a:normAutofit/>
          </a:bodyPr>
          <a:lstStyle/>
          <a:p>
            <a:pPr marL="0" indent="0">
              <a:spcBef>
                <a:spcPts val="500"/>
              </a:spcBef>
              <a:buNone/>
            </a:pPr>
            <a:endParaRPr lang="cs-CZ" sz="1500" b="1" u="sng" dirty="0">
              <a:solidFill>
                <a:schemeClr val="tx1">
                  <a:lumMod val="75000"/>
                </a:schemeClr>
              </a:solidFill>
              <a:cs typeface="Times New Roman" pitchFamily="18" charset="0"/>
            </a:endParaRPr>
          </a:p>
          <a:p>
            <a:pPr marL="446088" indent="-446088">
              <a:spcBef>
                <a:spcPts val="500"/>
              </a:spcBef>
            </a:pPr>
            <a:r>
              <a:rPr lang="cs-CZ" sz="2400" b="1" dirty="0" smtClean="0">
                <a:solidFill>
                  <a:schemeClr val="tx1">
                    <a:lumMod val="75000"/>
                  </a:schemeClr>
                </a:solidFill>
                <a:cs typeface="Times New Roman" pitchFamily="18" charset="0"/>
              </a:rPr>
              <a:t>Z</a:t>
            </a:r>
            <a:r>
              <a:rPr lang="cs-CZ" sz="2400" b="1" dirty="0">
                <a:solidFill>
                  <a:schemeClr val="tx1">
                    <a:lumMod val="75000"/>
                  </a:schemeClr>
                </a:solidFill>
                <a:cs typeface="Times New Roman" pitchFamily="18" charset="0"/>
              </a:rPr>
              <a:t>ákon č. 101/2000 Sb</a:t>
            </a:r>
            <a:r>
              <a:rPr lang="cs-CZ" sz="2400" dirty="0">
                <a:solidFill>
                  <a:schemeClr val="tx1">
                    <a:lumMod val="75000"/>
                  </a:schemeClr>
                </a:solidFill>
                <a:cs typeface="Times New Roman" pitchFamily="18" charset="0"/>
              </a:rPr>
              <a:t>., </a:t>
            </a:r>
            <a:r>
              <a:rPr lang="cs-CZ" sz="2400" b="1" u="sng" dirty="0">
                <a:solidFill>
                  <a:schemeClr val="tx1">
                    <a:lumMod val="75000"/>
                  </a:schemeClr>
                </a:solidFill>
                <a:cs typeface="Times New Roman" pitchFamily="18" charset="0"/>
              </a:rPr>
              <a:t>o ochraně osobních </a:t>
            </a:r>
            <a:r>
              <a:rPr lang="cs-CZ" sz="2400" b="1" u="sng" dirty="0" smtClean="0">
                <a:solidFill>
                  <a:schemeClr val="tx1">
                    <a:lumMod val="75000"/>
                  </a:schemeClr>
                </a:solidFill>
                <a:cs typeface="Times New Roman" pitchFamily="18" charset="0"/>
              </a:rPr>
              <a:t>údajů</a:t>
            </a:r>
          </a:p>
          <a:p>
            <a:pPr marL="446088" indent="-446088">
              <a:spcBef>
                <a:spcPts val="500"/>
              </a:spcBef>
            </a:pPr>
            <a:endParaRPr lang="cs-CZ" sz="2400" b="1" dirty="0" smtClean="0">
              <a:solidFill>
                <a:schemeClr val="tx1">
                  <a:lumMod val="75000"/>
                </a:schemeClr>
              </a:solidFill>
              <a:cs typeface="Times New Roman" pitchFamily="18" charset="0"/>
            </a:endParaRPr>
          </a:p>
          <a:p>
            <a:pPr marL="446088" indent="-446088">
              <a:spcBef>
                <a:spcPts val="500"/>
              </a:spcBef>
            </a:pPr>
            <a:r>
              <a:rPr lang="cs-CZ" sz="2400" b="1" dirty="0" smtClean="0">
                <a:solidFill>
                  <a:schemeClr val="tx1">
                    <a:lumMod val="75000"/>
                  </a:schemeClr>
                </a:solidFill>
                <a:cs typeface="Times New Roman" pitchFamily="18" charset="0"/>
              </a:rPr>
              <a:t>Zákon </a:t>
            </a:r>
            <a:r>
              <a:rPr lang="cs-CZ" sz="2400" b="1" dirty="0">
                <a:solidFill>
                  <a:schemeClr val="tx1">
                    <a:lumMod val="75000"/>
                  </a:schemeClr>
                </a:solidFill>
                <a:cs typeface="Times New Roman" pitchFamily="18" charset="0"/>
              </a:rPr>
              <a:t>č. 167/1998 Sb</a:t>
            </a:r>
            <a:r>
              <a:rPr lang="cs-CZ" sz="2400" dirty="0">
                <a:solidFill>
                  <a:schemeClr val="tx1">
                    <a:lumMod val="75000"/>
                  </a:schemeClr>
                </a:solidFill>
                <a:cs typeface="Times New Roman" pitchFamily="18" charset="0"/>
              </a:rPr>
              <a:t>., </a:t>
            </a:r>
            <a:r>
              <a:rPr lang="cs-CZ" sz="2400" b="1" u="sng" dirty="0">
                <a:solidFill>
                  <a:schemeClr val="tx1">
                    <a:lumMod val="75000"/>
                  </a:schemeClr>
                </a:solidFill>
                <a:cs typeface="Times New Roman" pitchFamily="18" charset="0"/>
              </a:rPr>
              <a:t>o návykových látkách</a:t>
            </a:r>
            <a:r>
              <a:rPr lang="cs-CZ" sz="2400" b="1" dirty="0">
                <a:solidFill>
                  <a:schemeClr val="tx1">
                    <a:lumMod val="75000"/>
                  </a:schemeClr>
                </a:solidFill>
                <a:cs typeface="Times New Roman" pitchFamily="18" charset="0"/>
              </a:rPr>
              <a:t> </a:t>
            </a:r>
            <a:r>
              <a:rPr lang="cs-CZ" sz="2400" dirty="0">
                <a:solidFill>
                  <a:schemeClr val="tx1">
                    <a:lumMod val="75000"/>
                  </a:schemeClr>
                </a:solidFill>
                <a:cs typeface="Times New Roman" pitchFamily="18" charset="0"/>
              </a:rPr>
              <a:t>v aktuálním </a:t>
            </a:r>
            <a:r>
              <a:rPr lang="cs-CZ" sz="2400" dirty="0" smtClean="0">
                <a:solidFill>
                  <a:schemeClr val="tx1">
                    <a:lumMod val="75000"/>
                  </a:schemeClr>
                </a:solidFill>
                <a:cs typeface="Times New Roman" pitchFamily="18" charset="0"/>
              </a:rPr>
              <a:t>znění</a:t>
            </a:r>
          </a:p>
          <a:p>
            <a:pPr marL="0" indent="0">
              <a:spcBef>
                <a:spcPts val="500"/>
              </a:spcBef>
              <a:buNone/>
            </a:pPr>
            <a:endParaRPr lang="cs-CZ" sz="2400" dirty="0">
              <a:solidFill>
                <a:schemeClr val="tx1">
                  <a:lumMod val="75000"/>
                </a:schemeClr>
              </a:solidFill>
              <a:cs typeface="Times New Roman" pitchFamily="18" charset="0"/>
            </a:endParaRPr>
          </a:p>
          <a:p>
            <a:pPr marL="446088" indent="-446088">
              <a:spcBef>
                <a:spcPts val="500"/>
              </a:spcBef>
            </a:pPr>
            <a:r>
              <a:rPr lang="cs-CZ" sz="2400" b="1" u="sng" dirty="0">
                <a:solidFill>
                  <a:schemeClr val="tx1">
                    <a:lumMod val="75000"/>
                  </a:schemeClr>
                </a:solidFill>
                <a:cs typeface="Times New Roman" pitchFamily="18" charset="0"/>
              </a:rPr>
              <a:t>Správní řád</a:t>
            </a:r>
            <a:r>
              <a:rPr lang="cs-CZ" sz="2400" b="1" dirty="0">
                <a:solidFill>
                  <a:schemeClr val="tx1">
                    <a:lumMod val="75000"/>
                  </a:schemeClr>
                </a:solidFill>
                <a:cs typeface="Times New Roman" pitchFamily="18" charset="0"/>
              </a:rPr>
              <a:t> č. 500/2004 Sb</a:t>
            </a:r>
            <a:r>
              <a:rPr lang="cs-CZ" sz="2400" dirty="0">
                <a:solidFill>
                  <a:schemeClr val="tx1">
                    <a:lumMod val="75000"/>
                  </a:schemeClr>
                </a:solidFill>
                <a:cs typeface="Times New Roman" pitchFamily="18" charset="0"/>
              </a:rPr>
              <a:t>., ve znění pozdějších předpisů</a:t>
            </a:r>
          </a:p>
          <a:p>
            <a:pPr marL="446088" lvl="0" indent="-446088"/>
            <a:endParaRPr lang="cs-CZ" sz="2200" b="1" u="sng" dirty="0" smtClean="0">
              <a:solidFill>
                <a:srgbClr val="2D3291">
                  <a:lumMod val="75000"/>
                </a:srgbClr>
              </a:solidFill>
            </a:endParaRPr>
          </a:p>
          <a:p>
            <a:pPr marL="0" indent="0">
              <a:buNone/>
            </a:pPr>
            <a:endParaRPr lang="cs-CZ" sz="2400" dirty="0" smtClean="0">
              <a:solidFill>
                <a:schemeClr val="tx1">
                  <a:lumMod val="75000"/>
                </a:schemeClr>
              </a:solidFill>
              <a:cs typeface="Times New Roman" pitchFamily="18" charset="0"/>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3548469627"/>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728701"/>
            <a:ext cx="7895220" cy="5760640"/>
          </a:xfrm>
        </p:spPr>
        <p:txBody>
          <a:bodyPr>
            <a:normAutofit/>
          </a:bodyPr>
          <a:lstStyle/>
          <a:p>
            <a:pPr marL="0" indent="0">
              <a:spcBef>
                <a:spcPts val="500"/>
              </a:spcBef>
              <a:buNone/>
            </a:pPr>
            <a:endParaRPr lang="cs-CZ" sz="2400" b="1" u="sng" dirty="0">
              <a:solidFill>
                <a:schemeClr val="tx1">
                  <a:lumMod val="75000"/>
                </a:schemeClr>
              </a:solidFill>
              <a:cs typeface="Times New Roman" pitchFamily="18" charset="0"/>
            </a:endParaRPr>
          </a:p>
          <a:p>
            <a:pPr marL="446088" lvl="0" indent="-446088"/>
            <a:r>
              <a:rPr lang="cs-CZ" sz="2400" b="1" u="sng" dirty="0" smtClean="0">
                <a:solidFill>
                  <a:srgbClr val="2D3291">
                    <a:lumMod val="75000"/>
                  </a:srgbClr>
                </a:solidFill>
              </a:rPr>
              <a:t>Směrnice </a:t>
            </a:r>
            <a:r>
              <a:rPr lang="cs-CZ" sz="2400" b="1" u="sng" dirty="0">
                <a:solidFill>
                  <a:srgbClr val="2D3291">
                    <a:lumMod val="75000"/>
                  </a:srgbClr>
                </a:solidFill>
              </a:rPr>
              <a:t>20/2001/ES </a:t>
            </a:r>
            <a:r>
              <a:rPr lang="en-US" sz="2400" dirty="0">
                <a:solidFill>
                  <a:srgbClr val="2D3291">
                    <a:lumMod val="75000"/>
                  </a:srgbClr>
                </a:solidFill>
              </a:rPr>
              <a:t>o</a:t>
            </a:r>
            <a:r>
              <a:rPr lang="cs-CZ" sz="2400" dirty="0">
                <a:solidFill>
                  <a:srgbClr val="2D3291">
                    <a:lumMod val="75000"/>
                  </a:srgbClr>
                </a:solidFill>
              </a:rPr>
              <a:t> sbližování právních </a:t>
            </a:r>
            <a:r>
              <a:rPr lang="cs-CZ" sz="2400" dirty="0" smtClean="0">
                <a:solidFill>
                  <a:srgbClr val="2D3291">
                    <a:lumMod val="75000"/>
                  </a:srgbClr>
                </a:solidFill>
              </a:rPr>
              <a:t>a </a:t>
            </a:r>
            <a:r>
              <a:rPr lang="cs-CZ" sz="2400" dirty="0">
                <a:solidFill>
                  <a:srgbClr val="2D3291">
                    <a:lumMod val="75000"/>
                  </a:srgbClr>
                </a:solidFill>
              </a:rPr>
              <a:t>správních předpisů členských států týkajících se uplatňování </a:t>
            </a:r>
            <a:r>
              <a:rPr lang="cs-CZ" sz="2400" b="1" dirty="0">
                <a:solidFill>
                  <a:srgbClr val="2D3291">
                    <a:lumMod val="75000"/>
                  </a:srgbClr>
                </a:solidFill>
              </a:rPr>
              <a:t>správné klinické praxe při provádění klinických hodnocení humánních léčivých </a:t>
            </a:r>
            <a:r>
              <a:rPr lang="cs-CZ" sz="2400" b="1" dirty="0" smtClean="0">
                <a:solidFill>
                  <a:srgbClr val="2D3291">
                    <a:lumMod val="75000"/>
                  </a:srgbClr>
                </a:solidFill>
              </a:rPr>
              <a:t>přípravků</a:t>
            </a:r>
          </a:p>
          <a:p>
            <a:pPr marL="846138" lvl="1" indent="-400050"/>
            <a:r>
              <a:rPr lang="cs-CZ" dirty="0">
                <a:solidFill>
                  <a:srgbClr val="2D3291">
                    <a:lumMod val="75000"/>
                  </a:srgbClr>
                </a:solidFill>
              </a:rPr>
              <a:t>i</a:t>
            </a:r>
            <a:r>
              <a:rPr lang="cs-CZ" dirty="0" smtClean="0">
                <a:solidFill>
                  <a:srgbClr val="2D3291">
                    <a:lumMod val="75000"/>
                  </a:srgbClr>
                </a:solidFill>
              </a:rPr>
              <a:t>mplementována do zákona o léčivech – r. 2003</a:t>
            </a:r>
          </a:p>
          <a:p>
            <a:pPr marL="0" lvl="0" indent="0">
              <a:buNone/>
            </a:pPr>
            <a:endParaRPr lang="cs-CZ" sz="1200" b="1" u="sng" dirty="0" smtClean="0">
              <a:solidFill>
                <a:srgbClr val="2D3291">
                  <a:lumMod val="75000"/>
                </a:srgbClr>
              </a:solidFill>
            </a:endParaRPr>
          </a:p>
          <a:p>
            <a:pPr marL="446088" lvl="0" indent="-446088"/>
            <a:r>
              <a:rPr lang="cs-CZ" sz="2400" b="1" u="sng" dirty="0" smtClean="0">
                <a:solidFill>
                  <a:srgbClr val="2D3291">
                    <a:lumMod val="75000"/>
                  </a:srgbClr>
                </a:solidFill>
              </a:rPr>
              <a:t>Směrnice </a:t>
            </a:r>
            <a:r>
              <a:rPr lang="cs-CZ" sz="2400" b="1" u="sng" dirty="0">
                <a:solidFill>
                  <a:srgbClr val="2D3291">
                    <a:lumMod val="75000"/>
                  </a:srgbClr>
                </a:solidFill>
              </a:rPr>
              <a:t>28/2005/ES</a:t>
            </a:r>
            <a:r>
              <a:rPr lang="cs-CZ" sz="2400" b="1" dirty="0">
                <a:solidFill>
                  <a:srgbClr val="2D3291">
                    <a:lumMod val="75000"/>
                  </a:srgbClr>
                </a:solidFill>
              </a:rPr>
              <a:t>, </a:t>
            </a:r>
            <a:r>
              <a:rPr lang="cs-CZ" sz="2400" dirty="0">
                <a:solidFill>
                  <a:srgbClr val="2D3291">
                    <a:lumMod val="75000"/>
                  </a:srgbClr>
                </a:solidFill>
              </a:rPr>
              <a:t>kterou se stanoví zásady </a:t>
            </a:r>
            <a:r>
              <a:rPr lang="cs-CZ" sz="2400" dirty="0" smtClean="0">
                <a:solidFill>
                  <a:srgbClr val="2D3291">
                    <a:lumMod val="75000"/>
                  </a:srgbClr>
                </a:solidFill>
              </a:rPr>
              <a:t>a </a:t>
            </a:r>
            <a:r>
              <a:rPr lang="cs-CZ" sz="2400" dirty="0">
                <a:solidFill>
                  <a:srgbClr val="2D3291">
                    <a:lumMod val="75000"/>
                  </a:srgbClr>
                </a:solidFill>
              </a:rPr>
              <a:t>podrobné pokyny </a:t>
            </a:r>
            <a:r>
              <a:rPr lang="cs-CZ" sz="2400" b="1" dirty="0">
                <a:solidFill>
                  <a:srgbClr val="2D3291">
                    <a:lumMod val="75000"/>
                  </a:srgbClr>
                </a:solidFill>
              </a:rPr>
              <a:t>pro správnou klinickou praxi týkající se hodnocených humánních léčivých přípravků a také požadavky na povolení výroby či dovozu takových </a:t>
            </a:r>
            <a:r>
              <a:rPr lang="cs-CZ" sz="2400" b="1" dirty="0" smtClean="0">
                <a:solidFill>
                  <a:srgbClr val="2D3291">
                    <a:lumMod val="75000"/>
                  </a:srgbClr>
                </a:solidFill>
              </a:rPr>
              <a:t>přípravků</a:t>
            </a:r>
            <a:endParaRPr lang="cs-CZ" sz="2400" dirty="0" smtClean="0">
              <a:solidFill>
                <a:srgbClr val="2D3291">
                  <a:lumMod val="75000"/>
                </a:srgbClr>
              </a:solidFill>
            </a:endParaRPr>
          </a:p>
          <a:p>
            <a:pPr marL="846138" lvl="1" indent="-400050"/>
            <a:r>
              <a:rPr lang="cs-CZ" dirty="0">
                <a:solidFill>
                  <a:srgbClr val="2D3291">
                    <a:lumMod val="75000"/>
                  </a:srgbClr>
                </a:solidFill>
              </a:rPr>
              <a:t>r</a:t>
            </a:r>
            <a:r>
              <a:rPr lang="cs-CZ" dirty="0" smtClean="0">
                <a:solidFill>
                  <a:srgbClr val="2D3291">
                    <a:lumMod val="75000"/>
                  </a:srgbClr>
                </a:solidFill>
              </a:rPr>
              <a:t>ozšíření a doplnění požadavků ICH E6 – k etickým komisím a inspekcím</a:t>
            </a:r>
            <a:endParaRPr lang="en-GB" dirty="0">
              <a:solidFill>
                <a:srgbClr val="2D3291">
                  <a:lumMod val="75000"/>
                </a:srgb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2773579244"/>
      </p:ext>
    </p:extLst>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953724"/>
            <a:ext cx="8505945" cy="5535615"/>
          </a:xfrm>
        </p:spPr>
        <p:txBody>
          <a:bodyPr>
            <a:normAutofit/>
          </a:bodyPr>
          <a:lstStyle/>
          <a:p>
            <a:pPr marL="0" indent="0">
              <a:buNone/>
            </a:pPr>
            <a:endParaRPr lang="cs-CZ" sz="1700" b="1" dirty="0">
              <a:solidFill>
                <a:schemeClr val="tx1">
                  <a:lumMod val="75000"/>
                </a:schemeClr>
              </a:solidFill>
            </a:endParaRPr>
          </a:p>
          <a:p>
            <a:pPr>
              <a:lnSpc>
                <a:spcPct val="120000"/>
              </a:lnSpc>
            </a:pPr>
            <a:r>
              <a:rPr lang="cs-CZ" sz="2400" b="1" u="sng" dirty="0">
                <a:solidFill>
                  <a:schemeClr val="tx1">
                    <a:lumMod val="75000"/>
                  </a:schemeClr>
                </a:solidFill>
              </a:rPr>
              <a:t>Nařízení (ES) č. </a:t>
            </a:r>
            <a:r>
              <a:rPr lang="en-US" sz="2400" b="1" u="sng" dirty="0">
                <a:solidFill>
                  <a:schemeClr val="tx1">
                    <a:lumMod val="75000"/>
                  </a:schemeClr>
                </a:solidFill>
              </a:rPr>
              <a:t>1394/2007</a:t>
            </a:r>
            <a:r>
              <a:rPr lang="cs-CZ" sz="2400" dirty="0">
                <a:solidFill>
                  <a:schemeClr val="tx1">
                    <a:lumMod val="75000"/>
                  </a:schemeClr>
                </a:solidFill>
              </a:rPr>
              <a:t>,</a:t>
            </a:r>
            <a:r>
              <a:rPr lang="en-US" sz="2400" b="1" dirty="0">
                <a:solidFill>
                  <a:schemeClr val="tx1">
                    <a:lumMod val="75000"/>
                  </a:schemeClr>
                </a:solidFill>
              </a:rPr>
              <a:t> </a:t>
            </a:r>
            <a:r>
              <a:rPr lang="en-US" sz="2400" dirty="0">
                <a:solidFill>
                  <a:schemeClr val="tx1">
                    <a:lumMod val="75000"/>
                  </a:schemeClr>
                </a:solidFill>
              </a:rPr>
              <a:t>o</a:t>
            </a:r>
            <a:r>
              <a:rPr lang="cs-CZ" sz="2400" dirty="0">
                <a:solidFill>
                  <a:schemeClr val="tx1">
                    <a:lumMod val="75000"/>
                  </a:schemeClr>
                </a:solidFill>
              </a:rPr>
              <a:t> </a:t>
            </a:r>
            <a:r>
              <a:rPr lang="cs-CZ" sz="2400" b="1" dirty="0">
                <a:solidFill>
                  <a:schemeClr val="tx1">
                    <a:lumMod val="75000"/>
                  </a:schemeClr>
                </a:solidFill>
              </a:rPr>
              <a:t>léčivých přípravcích </a:t>
            </a:r>
            <a:r>
              <a:rPr lang="cs-CZ" sz="2400" b="1" dirty="0" smtClean="0">
                <a:solidFill>
                  <a:schemeClr val="tx1">
                    <a:lumMod val="75000"/>
                  </a:schemeClr>
                </a:solidFill>
              </a:rPr>
              <a:t>pro </a:t>
            </a:r>
            <a:r>
              <a:rPr lang="cs-CZ" sz="2400" b="1" dirty="0">
                <a:solidFill>
                  <a:schemeClr val="tx1">
                    <a:lumMod val="75000"/>
                  </a:schemeClr>
                </a:solidFill>
              </a:rPr>
              <a:t>moderní terapii</a:t>
            </a:r>
            <a:r>
              <a:rPr lang="cs-CZ" sz="2400" dirty="0">
                <a:solidFill>
                  <a:schemeClr val="tx1">
                    <a:lumMod val="75000"/>
                  </a:schemeClr>
                </a:solidFill>
              </a:rPr>
              <a:t> a o změně směrnice 2001/83/ES a nařízení (ES) č</a:t>
            </a:r>
            <a:r>
              <a:rPr lang="cs-CZ" sz="2400" dirty="0" smtClean="0">
                <a:solidFill>
                  <a:schemeClr val="tx1">
                    <a:lumMod val="75000"/>
                  </a:schemeClr>
                </a:solidFill>
              </a:rPr>
              <a:t>. 726/2004</a:t>
            </a:r>
            <a:r>
              <a:rPr lang="en-US" sz="2400" dirty="0" smtClean="0">
                <a:solidFill>
                  <a:schemeClr val="tx1">
                    <a:lumMod val="75000"/>
                  </a:schemeClr>
                </a:solidFill>
              </a:rPr>
              <a:t> </a:t>
            </a:r>
            <a:endParaRPr lang="cs-CZ" sz="2400" dirty="0" smtClean="0">
              <a:solidFill>
                <a:schemeClr val="tx1">
                  <a:lumMod val="75000"/>
                </a:schemeClr>
              </a:solidFill>
            </a:endParaRPr>
          </a:p>
          <a:p>
            <a:pPr lvl="1">
              <a:lnSpc>
                <a:spcPct val="120000"/>
              </a:lnSpc>
            </a:pPr>
            <a:endParaRPr lang="cs-CZ" sz="1050" dirty="0">
              <a:solidFill>
                <a:schemeClr val="tx1">
                  <a:lumMod val="75000"/>
                </a:schemeClr>
              </a:solidFill>
            </a:endParaRPr>
          </a:p>
          <a:p>
            <a:pPr>
              <a:lnSpc>
                <a:spcPct val="120000"/>
              </a:lnSpc>
              <a:spcBef>
                <a:spcPts val="700"/>
              </a:spcBef>
            </a:pPr>
            <a:r>
              <a:rPr lang="cs-CZ" sz="2400" b="1" u="sng" dirty="0" smtClean="0">
                <a:solidFill>
                  <a:schemeClr val="tx1">
                    <a:lumMod val="75000"/>
                  </a:schemeClr>
                </a:solidFill>
              </a:rPr>
              <a:t>Nařízení</a:t>
            </a:r>
            <a:r>
              <a:rPr lang="en-US" sz="2400" b="1" u="sng" dirty="0" smtClean="0">
                <a:solidFill>
                  <a:schemeClr val="tx1">
                    <a:lumMod val="75000"/>
                  </a:schemeClr>
                </a:solidFill>
              </a:rPr>
              <a:t> </a:t>
            </a:r>
            <a:r>
              <a:rPr lang="en-US" sz="2400" b="1" u="sng" dirty="0">
                <a:solidFill>
                  <a:schemeClr val="tx1">
                    <a:lumMod val="75000"/>
                  </a:schemeClr>
                </a:solidFill>
              </a:rPr>
              <a:t>(E</a:t>
            </a:r>
            <a:r>
              <a:rPr lang="cs-CZ" sz="2400" b="1" u="sng" dirty="0">
                <a:solidFill>
                  <a:schemeClr val="tx1">
                    <a:lumMod val="75000"/>
                  </a:schemeClr>
                </a:solidFill>
              </a:rPr>
              <a:t>S</a:t>
            </a:r>
            <a:r>
              <a:rPr lang="en-US" sz="2400" b="1" u="sng" dirty="0">
                <a:solidFill>
                  <a:schemeClr val="tx1">
                    <a:lumMod val="75000"/>
                  </a:schemeClr>
                </a:solidFill>
              </a:rPr>
              <a:t>) </a:t>
            </a:r>
            <a:r>
              <a:rPr lang="cs-CZ" sz="2400" b="1" u="sng" dirty="0">
                <a:solidFill>
                  <a:schemeClr val="tx1">
                    <a:lumMod val="75000"/>
                  </a:schemeClr>
                </a:solidFill>
              </a:rPr>
              <a:t>č.</a:t>
            </a:r>
            <a:r>
              <a:rPr lang="en-US" sz="2400" b="1" u="sng" dirty="0">
                <a:solidFill>
                  <a:schemeClr val="tx1">
                    <a:lumMod val="75000"/>
                  </a:schemeClr>
                </a:solidFill>
              </a:rPr>
              <a:t> 1901/2006</a:t>
            </a:r>
            <a:r>
              <a:rPr lang="en-US" sz="2400" dirty="0">
                <a:solidFill>
                  <a:schemeClr val="tx1">
                    <a:lumMod val="75000"/>
                  </a:schemeClr>
                </a:solidFill>
              </a:rPr>
              <a:t>, o</a:t>
            </a:r>
            <a:r>
              <a:rPr lang="cs-CZ" sz="2400" dirty="0">
                <a:solidFill>
                  <a:schemeClr val="tx1">
                    <a:lumMod val="75000"/>
                  </a:schemeClr>
                </a:solidFill>
              </a:rPr>
              <a:t> </a:t>
            </a:r>
            <a:r>
              <a:rPr lang="cs-CZ" sz="2400" b="1" dirty="0">
                <a:solidFill>
                  <a:schemeClr val="tx1">
                    <a:lumMod val="75000"/>
                  </a:schemeClr>
                </a:solidFill>
              </a:rPr>
              <a:t>léčivých </a:t>
            </a:r>
            <a:r>
              <a:rPr lang="cs-CZ" sz="2400" b="1" dirty="0" smtClean="0">
                <a:solidFill>
                  <a:schemeClr val="tx1">
                    <a:lumMod val="75000"/>
                  </a:schemeClr>
                </a:solidFill>
              </a:rPr>
              <a:t>přípravcích pro </a:t>
            </a:r>
            <a:r>
              <a:rPr lang="cs-CZ" sz="2400" b="1" dirty="0">
                <a:solidFill>
                  <a:schemeClr val="tx1">
                    <a:lumMod val="75000"/>
                  </a:schemeClr>
                </a:solidFill>
              </a:rPr>
              <a:t>pediatrické použití</a:t>
            </a:r>
            <a:r>
              <a:rPr lang="cs-CZ" sz="2400" dirty="0">
                <a:solidFill>
                  <a:schemeClr val="tx1">
                    <a:lumMod val="75000"/>
                  </a:schemeClr>
                </a:solidFill>
              </a:rPr>
              <a:t> a o změně nařízení (</a:t>
            </a:r>
            <a:r>
              <a:rPr lang="cs-CZ" sz="2400" dirty="0" smtClean="0">
                <a:solidFill>
                  <a:schemeClr val="tx1">
                    <a:lumMod val="75000"/>
                  </a:schemeClr>
                </a:solidFill>
              </a:rPr>
              <a:t>EHS) č</a:t>
            </a:r>
            <a:r>
              <a:rPr lang="cs-CZ" sz="2400" dirty="0">
                <a:solidFill>
                  <a:schemeClr val="tx1">
                    <a:lumMod val="75000"/>
                  </a:schemeClr>
                </a:solidFill>
              </a:rPr>
              <a:t>. 1768/92, směrnice 2001/20/ES, směrnice 2001/83/ES a nařízení (ES) č</a:t>
            </a:r>
            <a:r>
              <a:rPr lang="cs-CZ" sz="2400" dirty="0" smtClean="0">
                <a:solidFill>
                  <a:schemeClr val="tx1">
                    <a:lumMod val="75000"/>
                  </a:schemeClr>
                </a:solidFill>
              </a:rPr>
              <a:t>. 726/2004</a:t>
            </a:r>
          </a:p>
          <a:p>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3705934936"/>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863714"/>
            <a:ext cx="8505945" cy="5625625"/>
          </a:xfrm>
        </p:spPr>
        <p:txBody>
          <a:bodyPr>
            <a:normAutofit/>
          </a:bodyPr>
          <a:lstStyle/>
          <a:p>
            <a:pPr marL="0" indent="0">
              <a:buNone/>
            </a:pPr>
            <a:endParaRPr lang="cs-CZ" sz="1700" b="1" dirty="0">
              <a:solidFill>
                <a:schemeClr val="tx1">
                  <a:lumMod val="75000"/>
                </a:schemeClr>
              </a:solidFill>
            </a:endParaRPr>
          </a:p>
          <a:p>
            <a:pPr>
              <a:lnSpc>
                <a:spcPct val="120000"/>
              </a:lnSpc>
              <a:spcBef>
                <a:spcPts val="700"/>
              </a:spcBef>
            </a:pPr>
            <a:r>
              <a:rPr lang="cs-CZ" sz="2400" dirty="0" smtClean="0">
                <a:solidFill>
                  <a:schemeClr val="tx1">
                    <a:lumMod val="75000"/>
                  </a:schemeClr>
                </a:solidFill>
              </a:rPr>
              <a:t>Sdělení </a:t>
            </a:r>
            <a:r>
              <a:rPr lang="cs-CZ" sz="2400" dirty="0">
                <a:solidFill>
                  <a:schemeClr val="tx1">
                    <a:lumMod val="75000"/>
                  </a:schemeClr>
                </a:solidFill>
              </a:rPr>
              <a:t>Komise </a:t>
            </a:r>
            <a:r>
              <a:rPr lang="cs-CZ" sz="2400" dirty="0">
                <a:solidFill>
                  <a:srgbClr val="002060"/>
                </a:solidFill>
              </a:rPr>
              <a:t>2010/C </a:t>
            </a:r>
            <a:r>
              <a:rPr lang="cs-CZ" sz="2400" dirty="0" smtClean="0">
                <a:solidFill>
                  <a:srgbClr val="002060"/>
                </a:solidFill>
              </a:rPr>
              <a:t>82/01 – </a:t>
            </a:r>
            <a:r>
              <a:rPr lang="cs-CZ" sz="2400" b="1" dirty="0" smtClean="0">
                <a:solidFill>
                  <a:srgbClr val="002060"/>
                </a:solidFill>
              </a:rPr>
              <a:t>P</a:t>
            </a:r>
            <a:r>
              <a:rPr lang="cs-CZ" sz="2400" b="1" dirty="0" smtClean="0">
                <a:solidFill>
                  <a:schemeClr val="tx1">
                    <a:lumMod val="75000"/>
                  </a:schemeClr>
                </a:solidFill>
              </a:rPr>
              <a:t>odrobné </a:t>
            </a:r>
            <a:r>
              <a:rPr lang="cs-CZ" sz="2400" b="1" u="sng" dirty="0">
                <a:solidFill>
                  <a:schemeClr val="tx1">
                    <a:lumMod val="75000"/>
                  </a:schemeClr>
                </a:solidFill>
              </a:rPr>
              <a:t>pokyny k žádosti</a:t>
            </a:r>
            <a:r>
              <a:rPr lang="cs-CZ" sz="2400" b="1" dirty="0">
                <a:solidFill>
                  <a:schemeClr val="tx1">
                    <a:lumMod val="75000"/>
                  </a:schemeClr>
                </a:solidFill>
              </a:rPr>
              <a:t> příslušným orgánům </a:t>
            </a:r>
            <a:r>
              <a:rPr lang="cs-CZ" sz="2400" b="1" dirty="0" smtClean="0">
                <a:solidFill>
                  <a:schemeClr val="tx1">
                    <a:lumMod val="75000"/>
                  </a:schemeClr>
                </a:solidFill>
              </a:rPr>
              <a:t>o povolení klinického </a:t>
            </a:r>
            <a:r>
              <a:rPr lang="cs-CZ" sz="2400" b="1" dirty="0">
                <a:solidFill>
                  <a:schemeClr val="tx1">
                    <a:lumMod val="75000"/>
                  </a:schemeClr>
                </a:solidFill>
              </a:rPr>
              <a:t>hodnocení humánního léčivého přípravku, </a:t>
            </a:r>
            <a:r>
              <a:rPr lang="cs-CZ" sz="2400" b="1" u="sng" dirty="0">
                <a:solidFill>
                  <a:schemeClr val="tx1">
                    <a:lumMod val="75000"/>
                  </a:schemeClr>
                </a:solidFill>
              </a:rPr>
              <a:t>oznámení zásadních změn</a:t>
            </a:r>
            <a:r>
              <a:rPr lang="cs-CZ" sz="2400" b="1" dirty="0">
                <a:solidFill>
                  <a:schemeClr val="tx1">
                    <a:lumMod val="75000"/>
                  </a:schemeClr>
                </a:solidFill>
              </a:rPr>
              <a:t> </a:t>
            </a:r>
            <a:r>
              <a:rPr lang="cs-CZ" sz="2400" b="1" dirty="0" smtClean="0">
                <a:solidFill>
                  <a:schemeClr val="tx1">
                    <a:lumMod val="75000"/>
                  </a:schemeClr>
                </a:solidFill>
              </a:rPr>
              <a:t>a </a:t>
            </a:r>
            <a:r>
              <a:rPr lang="cs-CZ" sz="2400" b="1" u="sng" dirty="0" smtClean="0">
                <a:solidFill>
                  <a:schemeClr val="tx1">
                    <a:lumMod val="75000"/>
                  </a:schemeClr>
                </a:solidFill>
              </a:rPr>
              <a:t>oznámení o ukončení </a:t>
            </a:r>
            <a:r>
              <a:rPr lang="cs-CZ" sz="2400" dirty="0">
                <a:solidFill>
                  <a:schemeClr val="tx1">
                    <a:lumMod val="75000"/>
                  </a:schemeClr>
                </a:solidFill>
              </a:rPr>
              <a:t>hodnocení </a:t>
            </a:r>
            <a:r>
              <a:rPr lang="cs-CZ" sz="2400" b="1" dirty="0" smtClean="0">
                <a:solidFill>
                  <a:schemeClr val="tx1">
                    <a:lumMod val="75000"/>
                  </a:schemeClr>
                </a:solidFill>
              </a:rPr>
              <a:t>CT-1</a:t>
            </a:r>
          </a:p>
          <a:p>
            <a:pPr lvl="1">
              <a:lnSpc>
                <a:spcPct val="120000"/>
              </a:lnSpc>
              <a:spcBef>
                <a:spcPts val="700"/>
              </a:spcBef>
            </a:pPr>
            <a:endParaRPr lang="cs-CZ" sz="1200" b="1" dirty="0" smtClean="0">
              <a:solidFill>
                <a:schemeClr val="tx1">
                  <a:lumMod val="75000"/>
                </a:schemeClr>
              </a:solidFill>
            </a:endParaRPr>
          </a:p>
          <a:p>
            <a:pPr>
              <a:lnSpc>
                <a:spcPct val="120000"/>
              </a:lnSpc>
              <a:spcBef>
                <a:spcPts val="700"/>
              </a:spcBef>
            </a:pPr>
            <a:r>
              <a:rPr lang="cs-CZ" sz="2400" dirty="0" smtClean="0">
                <a:solidFill>
                  <a:schemeClr val="tx1">
                    <a:lumMod val="75000"/>
                  </a:schemeClr>
                </a:solidFill>
              </a:rPr>
              <a:t>Sdělení </a:t>
            </a:r>
            <a:r>
              <a:rPr lang="cs-CZ" sz="2400" dirty="0">
                <a:solidFill>
                  <a:schemeClr val="tx1">
                    <a:lumMod val="75000"/>
                  </a:schemeClr>
                </a:solidFill>
              </a:rPr>
              <a:t>Komise </a:t>
            </a:r>
            <a:r>
              <a:rPr lang="cs-CZ" sz="2400" dirty="0">
                <a:solidFill>
                  <a:srgbClr val="002060"/>
                </a:solidFill>
              </a:rPr>
              <a:t>2011/C </a:t>
            </a:r>
            <a:r>
              <a:rPr lang="cs-CZ" sz="2400" dirty="0" smtClean="0">
                <a:solidFill>
                  <a:srgbClr val="002060"/>
                </a:solidFill>
              </a:rPr>
              <a:t>172/01 – </a:t>
            </a:r>
            <a:r>
              <a:rPr lang="cs-CZ" sz="2400" b="1" dirty="0" smtClean="0">
                <a:solidFill>
                  <a:srgbClr val="002060"/>
                </a:solidFill>
              </a:rPr>
              <a:t>P</a:t>
            </a:r>
            <a:r>
              <a:rPr lang="cs-CZ" sz="2400" b="1" dirty="0" smtClean="0">
                <a:solidFill>
                  <a:schemeClr val="tx1">
                    <a:lumMod val="75000"/>
                  </a:schemeClr>
                </a:solidFill>
              </a:rPr>
              <a:t>odrobné </a:t>
            </a:r>
            <a:r>
              <a:rPr lang="cs-CZ" sz="2400" b="1" dirty="0">
                <a:solidFill>
                  <a:schemeClr val="tx1">
                    <a:lumMod val="75000"/>
                  </a:schemeClr>
                </a:solidFill>
              </a:rPr>
              <a:t>pokyny ke shromažďování, ověřování </a:t>
            </a:r>
            <a:r>
              <a:rPr lang="cs-CZ" sz="2400" b="1" dirty="0" smtClean="0">
                <a:solidFill>
                  <a:schemeClr val="tx1">
                    <a:lumMod val="75000"/>
                  </a:schemeClr>
                </a:solidFill>
              </a:rPr>
              <a:t>a předkládání </a:t>
            </a:r>
            <a:r>
              <a:rPr lang="cs-CZ" sz="2400" b="1" u="sng" dirty="0">
                <a:solidFill>
                  <a:schemeClr val="tx1">
                    <a:lumMod val="75000"/>
                  </a:schemeClr>
                </a:solidFill>
              </a:rPr>
              <a:t>hlášení </a:t>
            </a:r>
            <a:r>
              <a:rPr lang="cs-CZ" sz="2400" b="1" u="sng" dirty="0" smtClean="0">
                <a:solidFill>
                  <a:schemeClr val="tx1">
                    <a:lumMod val="75000"/>
                  </a:schemeClr>
                </a:solidFill>
              </a:rPr>
              <a:t>o nežádoucích </a:t>
            </a:r>
            <a:r>
              <a:rPr lang="cs-CZ" sz="2400" b="1" u="sng" dirty="0">
                <a:solidFill>
                  <a:schemeClr val="tx1">
                    <a:lumMod val="75000"/>
                  </a:schemeClr>
                </a:solidFill>
              </a:rPr>
              <a:t>příhodách/účincích</a:t>
            </a:r>
            <a:r>
              <a:rPr lang="cs-CZ" sz="2400" b="1" dirty="0">
                <a:solidFill>
                  <a:schemeClr val="tx1">
                    <a:lumMod val="75000"/>
                  </a:schemeClr>
                </a:solidFill>
              </a:rPr>
              <a:t> zjištěných při klinických hodnoceních humánních léčivých </a:t>
            </a:r>
            <a:r>
              <a:rPr lang="cs-CZ" sz="2400" b="1" dirty="0" smtClean="0">
                <a:solidFill>
                  <a:schemeClr val="tx1">
                    <a:lumMod val="75000"/>
                  </a:schemeClr>
                </a:solidFill>
              </a:rPr>
              <a:t>přípravků CT-3</a:t>
            </a:r>
          </a:p>
          <a:p>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3097457122"/>
      </p:ext>
    </p:extLst>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998730"/>
            <a:ext cx="8505945" cy="5175575"/>
          </a:xfrm>
        </p:spPr>
        <p:txBody>
          <a:bodyPr>
            <a:normAutofit/>
          </a:bodyPr>
          <a:lstStyle/>
          <a:p>
            <a:pPr marL="0" indent="0">
              <a:buNone/>
            </a:pPr>
            <a:r>
              <a:rPr lang="cs-CZ" sz="2400" b="1" dirty="0" smtClean="0">
                <a:solidFill>
                  <a:schemeClr val="tx1">
                    <a:lumMod val="75000"/>
                  </a:schemeClr>
                </a:solidFill>
              </a:rPr>
              <a:t>POKYNY SÚKL:</a:t>
            </a:r>
          </a:p>
          <a:p>
            <a:pPr marL="0" indent="0">
              <a:buNone/>
            </a:pPr>
            <a:r>
              <a:rPr lang="cs-CZ" sz="2400" b="1" dirty="0">
                <a:solidFill>
                  <a:schemeClr val="tx1">
                    <a:lumMod val="75000"/>
                  </a:schemeClr>
                </a:solidFill>
                <a:hlinkClick r:id="rId3"/>
              </a:rPr>
              <a:t>http://</a:t>
            </a:r>
            <a:r>
              <a:rPr lang="cs-CZ" sz="2400" b="1" dirty="0" smtClean="0">
                <a:solidFill>
                  <a:schemeClr val="tx1">
                    <a:lumMod val="75000"/>
                  </a:schemeClr>
                </a:solidFill>
                <a:hlinkClick r:id="rId3"/>
              </a:rPr>
              <a:t>www.sukl.cz/leciva/pokyny-a-formulare-2</a:t>
            </a:r>
            <a:endParaRPr lang="cs-CZ" sz="2400" b="1" dirty="0" smtClean="0">
              <a:solidFill>
                <a:schemeClr val="tx1">
                  <a:lumMod val="75000"/>
                </a:schemeClr>
              </a:solidFill>
            </a:endParaRPr>
          </a:p>
          <a:p>
            <a:pPr marL="0" indent="0">
              <a:buNone/>
            </a:pPr>
            <a:endParaRPr lang="cs-CZ" sz="1600" b="1" dirty="0" smtClean="0">
              <a:solidFill>
                <a:schemeClr val="tx1">
                  <a:lumMod val="75000"/>
                </a:schemeClr>
              </a:solidFill>
            </a:endParaRPr>
          </a:p>
          <a:p>
            <a:pPr>
              <a:buFont typeface="Arial" panose="020B0604020202020204" pitchFamily="34" charset="0"/>
              <a:buChar char="•"/>
            </a:pPr>
            <a:r>
              <a:rPr lang="cs-CZ" sz="2400" b="1" dirty="0" smtClean="0">
                <a:solidFill>
                  <a:schemeClr val="tx1">
                    <a:lumMod val="75000"/>
                  </a:schemeClr>
                </a:solidFill>
              </a:rPr>
              <a:t>KLH-22   </a:t>
            </a:r>
            <a:r>
              <a:rPr lang="cs-CZ" sz="2400" dirty="0" smtClean="0">
                <a:solidFill>
                  <a:schemeClr val="tx1">
                    <a:lumMod val="75000"/>
                  </a:schemeClr>
                </a:solidFill>
              </a:rPr>
              <a:t>Požadavky </a:t>
            </a:r>
            <a:r>
              <a:rPr lang="cs-CZ" sz="2400" dirty="0">
                <a:solidFill>
                  <a:schemeClr val="tx1">
                    <a:lumMod val="75000"/>
                  </a:schemeClr>
                </a:solidFill>
              </a:rPr>
              <a:t>na text informací pro subjekty </a:t>
            </a:r>
            <a:r>
              <a:rPr lang="cs-CZ" sz="2400" dirty="0" smtClean="0">
                <a:solidFill>
                  <a:schemeClr val="tx1">
                    <a:lumMod val="75000"/>
                  </a:schemeClr>
                </a:solidFill>
              </a:rPr>
              <a:t>hodnocení/ </a:t>
            </a:r>
            <a:r>
              <a:rPr lang="cs-CZ" sz="2400" dirty="0">
                <a:solidFill>
                  <a:schemeClr val="tx1">
                    <a:lumMod val="75000"/>
                  </a:schemeClr>
                </a:solidFill>
              </a:rPr>
              <a:t>informovaného souhlas</a:t>
            </a:r>
            <a:r>
              <a:rPr lang="cs-CZ" sz="2400" dirty="0"/>
              <a:t>u</a:t>
            </a:r>
            <a:r>
              <a:rPr lang="cs-CZ" sz="2400" dirty="0">
                <a:solidFill>
                  <a:srgbClr val="FF0000"/>
                </a:solidFill>
              </a:rPr>
              <a:t>  </a:t>
            </a:r>
            <a:endParaRPr lang="cs-CZ" sz="2400" dirty="0" smtClean="0">
              <a:solidFill>
                <a:srgbClr val="FF0000"/>
              </a:solidFill>
            </a:endParaRPr>
          </a:p>
          <a:p>
            <a:pPr lvl="1">
              <a:buFont typeface="Calibri" panose="020F0502020204030204" pitchFamily="34" charset="0"/>
              <a:buChar char="–"/>
            </a:pPr>
            <a:r>
              <a:rPr lang="cs-CZ" dirty="0" smtClean="0">
                <a:solidFill>
                  <a:srgbClr val="7030A0"/>
                </a:solidFill>
              </a:rPr>
              <a:t>aktualizace! – ochrana osobních údajů</a:t>
            </a:r>
            <a:endParaRPr lang="cs-CZ" u="sng" dirty="0">
              <a:solidFill>
                <a:srgbClr val="7030A0"/>
              </a:solidFill>
            </a:endParaRPr>
          </a:p>
          <a:p>
            <a:pPr>
              <a:buFont typeface="Arial" panose="020B0604020202020204" pitchFamily="34" charset="0"/>
              <a:buChar char="•"/>
            </a:pPr>
            <a:r>
              <a:rPr lang="cs-CZ" sz="2400" b="1" dirty="0">
                <a:solidFill>
                  <a:schemeClr val="tx1">
                    <a:lumMod val="75000"/>
                  </a:schemeClr>
                </a:solidFill>
              </a:rPr>
              <a:t>KLH-21</a:t>
            </a:r>
            <a:r>
              <a:rPr lang="cs-CZ" sz="2400" dirty="0">
                <a:solidFill>
                  <a:schemeClr val="tx1">
                    <a:lumMod val="75000"/>
                  </a:schemeClr>
                </a:solidFill>
              </a:rPr>
              <a:t>  </a:t>
            </a:r>
            <a:r>
              <a:rPr lang="cs-CZ" sz="2400" dirty="0" smtClean="0">
                <a:solidFill>
                  <a:schemeClr val="tx1">
                    <a:lumMod val="75000"/>
                  </a:schemeClr>
                </a:solidFill>
              </a:rPr>
              <a:t>  Hlášení </a:t>
            </a:r>
            <a:r>
              <a:rPr lang="cs-CZ" sz="2400" dirty="0">
                <a:solidFill>
                  <a:schemeClr val="tx1">
                    <a:lumMod val="75000"/>
                  </a:schemeClr>
                </a:solidFill>
              </a:rPr>
              <a:t>nežádoucích účinků humánních léčivých přípravků v klinickém hodnocení a neregistrovaných léčivých </a:t>
            </a:r>
            <a:r>
              <a:rPr lang="cs-CZ" sz="2400" dirty="0" smtClean="0">
                <a:solidFill>
                  <a:schemeClr val="tx1">
                    <a:lumMod val="75000"/>
                  </a:schemeClr>
                </a:solidFill>
              </a:rPr>
              <a:t>přípravků</a:t>
            </a:r>
          </a:p>
          <a:p>
            <a:pPr>
              <a:buFont typeface="Arial" panose="020B0604020202020204" pitchFamily="34" charset="0"/>
              <a:buChar char="•"/>
            </a:pPr>
            <a:r>
              <a:rPr lang="cs-CZ" sz="2400" b="1" dirty="0" smtClean="0">
                <a:solidFill>
                  <a:schemeClr val="tx1">
                    <a:lumMod val="75000"/>
                  </a:schemeClr>
                </a:solidFill>
              </a:rPr>
              <a:t>KLH-20</a:t>
            </a:r>
            <a:r>
              <a:rPr lang="cs-CZ" sz="2400" dirty="0" smtClean="0">
                <a:solidFill>
                  <a:schemeClr val="tx1">
                    <a:lumMod val="75000"/>
                  </a:schemeClr>
                </a:solidFill>
              </a:rPr>
              <a:t>   Žádost </a:t>
            </a:r>
            <a:r>
              <a:rPr lang="cs-CZ" sz="2400" dirty="0">
                <a:solidFill>
                  <a:schemeClr val="tx1">
                    <a:lumMod val="75000"/>
                  </a:schemeClr>
                </a:solidFill>
              </a:rPr>
              <a:t>o povolení / ohlášení klinického </a:t>
            </a:r>
            <a:r>
              <a:rPr lang="cs-CZ" sz="2400" dirty="0" smtClean="0">
                <a:solidFill>
                  <a:schemeClr val="tx1">
                    <a:lumMod val="75000"/>
                  </a:schemeClr>
                </a:solidFill>
              </a:rPr>
              <a:t>hodnocení</a:t>
            </a:r>
            <a:endParaRPr lang="cs-CZ" sz="2400" dirty="0">
              <a:solidFill>
                <a:schemeClr val="tx1">
                  <a:lumMod val="75000"/>
                </a:schemeClr>
              </a:solidFill>
            </a:endParaRPr>
          </a:p>
          <a:p>
            <a:pPr>
              <a:buFont typeface="Arial" panose="020B0604020202020204" pitchFamily="34" charset="0"/>
              <a:buChar char="•"/>
            </a:pPr>
            <a:r>
              <a:rPr lang="cs-CZ" sz="2400" b="1" dirty="0" smtClean="0">
                <a:solidFill>
                  <a:schemeClr val="tx1">
                    <a:lumMod val="75000"/>
                  </a:schemeClr>
                </a:solidFill>
              </a:rPr>
              <a:t>KLH-19</a:t>
            </a:r>
            <a:r>
              <a:rPr lang="cs-CZ" sz="2400" dirty="0" smtClean="0">
                <a:solidFill>
                  <a:schemeClr val="tx1">
                    <a:lumMod val="75000"/>
                  </a:schemeClr>
                </a:solidFill>
              </a:rPr>
              <a:t>   Podklady </a:t>
            </a:r>
            <a:r>
              <a:rPr lang="cs-CZ" sz="2400" dirty="0">
                <a:solidFill>
                  <a:schemeClr val="tx1">
                    <a:lumMod val="75000"/>
                  </a:schemeClr>
                </a:solidFill>
              </a:rPr>
              <a:t>potřebné pro povolení klinického hodnocení léčiva – požadavky na farmaceutickou část dokumentace</a:t>
            </a: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783157689"/>
      </p:ext>
    </p:extLst>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1268760"/>
            <a:ext cx="8505945" cy="5220580"/>
          </a:xfrm>
        </p:spPr>
        <p:txBody>
          <a:bodyPr>
            <a:normAutofit/>
          </a:bodyPr>
          <a:lstStyle/>
          <a:p>
            <a:pPr>
              <a:buFont typeface="Arial" panose="020B0604020202020204" pitchFamily="34" charset="0"/>
              <a:buChar char="•"/>
            </a:pPr>
            <a:r>
              <a:rPr lang="cs-CZ" sz="2400" b="1" dirty="0" smtClean="0">
                <a:solidFill>
                  <a:srgbClr val="002060"/>
                </a:solidFill>
              </a:rPr>
              <a:t>KLH-17</a:t>
            </a:r>
            <a:r>
              <a:rPr lang="cs-CZ" sz="2400" dirty="0" smtClean="0">
                <a:solidFill>
                  <a:srgbClr val="002060"/>
                </a:solidFill>
              </a:rPr>
              <a:t>   Zkoušející</a:t>
            </a:r>
            <a:endParaRPr lang="cs-CZ" sz="2400" dirty="0">
              <a:solidFill>
                <a:srgbClr val="002060"/>
              </a:solidFill>
            </a:endParaRPr>
          </a:p>
          <a:p>
            <a:pPr>
              <a:buFont typeface="Arial" panose="020B0604020202020204" pitchFamily="34" charset="0"/>
              <a:buChar char="•"/>
            </a:pPr>
            <a:r>
              <a:rPr lang="cs-CZ" sz="2400" b="1" dirty="0">
                <a:solidFill>
                  <a:srgbClr val="002060"/>
                </a:solidFill>
              </a:rPr>
              <a:t>KLH-16</a:t>
            </a:r>
            <a:r>
              <a:rPr lang="cs-CZ" sz="2400" dirty="0">
                <a:solidFill>
                  <a:srgbClr val="002060"/>
                </a:solidFill>
              </a:rPr>
              <a:t> </a:t>
            </a:r>
            <a:r>
              <a:rPr lang="cs-CZ" sz="2400" dirty="0" smtClean="0">
                <a:solidFill>
                  <a:srgbClr val="002060"/>
                </a:solidFill>
              </a:rPr>
              <a:t>  Zadavatel</a:t>
            </a:r>
            <a:endParaRPr lang="cs-CZ" sz="2400" dirty="0">
              <a:solidFill>
                <a:srgbClr val="002060"/>
              </a:solidFill>
            </a:endParaRPr>
          </a:p>
          <a:p>
            <a:pPr>
              <a:buFont typeface="Arial" panose="020B0604020202020204" pitchFamily="34" charset="0"/>
              <a:buChar char="•"/>
            </a:pPr>
            <a:r>
              <a:rPr lang="cs-CZ" sz="2400" b="1" dirty="0">
                <a:solidFill>
                  <a:srgbClr val="002060"/>
                </a:solidFill>
              </a:rPr>
              <a:t>KLH-12</a:t>
            </a:r>
            <a:r>
              <a:rPr lang="cs-CZ" sz="2400" dirty="0">
                <a:solidFill>
                  <a:srgbClr val="002060"/>
                </a:solidFill>
              </a:rPr>
              <a:t> </a:t>
            </a:r>
            <a:r>
              <a:rPr lang="cs-CZ" sz="2400" dirty="0" smtClean="0">
                <a:solidFill>
                  <a:srgbClr val="002060"/>
                </a:solidFill>
              </a:rPr>
              <a:t>  Požadavky </a:t>
            </a:r>
            <a:r>
              <a:rPr lang="cs-CZ" sz="2400" dirty="0">
                <a:solidFill>
                  <a:srgbClr val="002060"/>
                </a:solidFill>
              </a:rPr>
              <a:t>na doklady správné výrobní praxe při předkládání žádostí o povolení/ohlášení klinického hodnocení</a:t>
            </a:r>
          </a:p>
          <a:p>
            <a:pPr>
              <a:buFont typeface="Arial" panose="020B0604020202020204" pitchFamily="34" charset="0"/>
              <a:buChar char="•"/>
            </a:pPr>
            <a:r>
              <a:rPr lang="cs-CZ" sz="2400" b="1" dirty="0">
                <a:solidFill>
                  <a:srgbClr val="002060"/>
                </a:solidFill>
              </a:rPr>
              <a:t>KLH-11</a:t>
            </a:r>
            <a:r>
              <a:rPr lang="cs-CZ" sz="2400" dirty="0">
                <a:solidFill>
                  <a:srgbClr val="002060"/>
                </a:solidFill>
              </a:rPr>
              <a:t> </a:t>
            </a:r>
            <a:r>
              <a:rPr lang="cs-CZ" sz="2400" dirty="0" smtClean="0">
                <a:solidFill>
                  <a:srgbClr val="002060"/>
                </a:solidFill>
              </a:rPr>
              <a:t>  Etické </a:t>
            </a:r>
            <a:r>
              <a:rPr lang="cs-CZ" sz="2400" dirty="0">
                <a:solidFill>
                  <a:srgbClr val="002060"/>
                </a:solidFill>
              </a:rPr>
              <a:t>komise</a:t>
            </a:r>
          </a:p>
          <a:p>
            <a:pPr>
              <a:buFont typeface="Arial" panose="020B0604020202020204" pitchFamily="34" charset="0"/>
              <a:buChar char="•"/>
            </a:pPr>
            <a:r>
              <a:rPr lang="cs-CZ" sz="2400" b="1" dirty="0">
                <a:solidFill>
                  <a:srgbClr val="002060"/>
                </a:solidFill>
              </a:rPr>
              <a:t>KLH-10</a:t>
            </a:r>
            <a:r>
              <a:rPr lang="cs-CZ" sz="2400" dirty="0">
                <a:solidFill>
                  <a:srgbClr val="002060"/>
                </a:solidFill>
              </a:rPr>
              <a:t>  </a:t>
            </a:r>
            <a:r>
              <a:rPr lang="cs-CZ" sz="2400" dirty="0" smtClean="0">
                <a:solidFill>
                  <a:srgbClr val="002060"/>
                </a:solidFill>
              </a:rPr>
              <a:t> Vymezení </a:t>
            </a:r>
            <a:r>
              <a:rPr lang="cs-CZ" sz="2400" dirty="0">
                <a:solidFill>
                  <a:srgbClr val="002060"/>
                </a:solidFill>
              </a:rPr>
              <a:t>základních pojmů a zásady správné klinické praxe</a:t>
            </a:r>
          </a:p>
          <a:p>
            <a:pPr>
              <a:buFont typeface="Arial" panose="020B0604020202020204" pitchFamily="34" charset="0"/>
              <a:buChar char="•"/>
            </a:pPr>
            <a:r>
              <a:rPr lang="cs-CZ" sz="2400" b="1" dirty="0">
                <a:solidFill>
                  <a:srgbClr val="002060"/>
                </a:solidFill>
              </a:rPr>
              <a:t>KLH-9</a:t>
            </a:r>
            <a:r>
              <a:rPr lang="cs-CZ" sz="2400" dirty="0">
                <a:solidFill>
                  <a:srgbClr val="002060"/>
                </a:solidFill>
              </a:rPr>
              <a:t> </a:t>
            </a:r>
            <a:r>
              <a:rPr lang="cs-CZ" sz="2400" dirty="0" smtClean="0">
                <a:solidFill>
                  <a:srgbClr val="002060"/>
                </a:solidFill>
              </a:rPr>
              <a:t>  Soubor </a:t>
            </a:r>
            <a:r>
              <a:rPr lang="cs-CZ" sz="2400" dirty="0">
                <a:solidFill>
                  <a:srgbClr val="002060"/>
                </a:solidFill>
              </a:rPr>
              <a:t>informací pro zkoušejícího</a:t>
            </a:r>
          </a:p>
          <a:p>
            <a:pPr>
              <a:buFont typeface="Arial" panose="020B0604020202020204" pitchFamily="34" charset="0"/>
              <a:buChar char="•"/>
            </a:pPr>
            <a:r>
              <a:rPr lang="cs-CZ" sz="2400" b="1" dirty="0">
                <a:solidFill>
                  <a:srgbClr val="002060"/>
                </a:solidFill>
              </a:rPr>
              <a:t>KLH-8</a:t>
            </a:r>
            <a:r>
              <a:rPr lang="cs-CZ" sz="2400" dirty="0">
                <a:solidFill>
                  <a:srgbClr val="002060"/>
                </a:solidFill>
              </a:rPr>
              <a:t> </a:t>
            </a:r>
            <a:r>
              <a:rPr lang="cs-CZ" sz="2400" dirty="0" smtClean="0">
                <a:solidFill>
                  <a:srgbClr val="002060"/>
                </a:solidFill>
              </a:rPr>
              <a:t>  Protokol   </a:t>
            </a:r>
          </a:p>
          <a:p>
            <a:pPr marL="0" indent="0">
              <a:buNone/>
            </a:pPr>
            <a:endParaRPr lang="cs-CZ" sz="2400" dirty="0" smtClean="0">
              <a:solidFill>
                <a:srgbClr val="002060"/>
              </a:solidFill>
            </a:endParaRPr>
          </a:p>
          <a:p>
            <a:pPr marL="0" indent="0">
              <a:buNone/>
            </a:pPr>
            <a:r>
              <a:rPr lang="cs-CZ" sz="2300" b="1" dirty="0" smtClean="0">
                <a:solidFill>
                  <a:schemeClr val="tx1">
                    <a:lumMod val="75000"/>
                  </a:schemeClr>
                </a:solidFill>
              </a:rPr>
              <a:t>→ </a:t>
            </a:r>
            <a:r>
              <a:rPr lang="cs-CZ" sz="2000" b="1" dirty="0" smtClean="0">
                <a:solidFill>
                  <a:schemeClr val="tx1">
                    <a:lumMod val="75000"/>
                  </a:schemeClr>
                </a:solidFill>
              </a:rPr>
              <a:t>kromě KLH 17, 16 a 12 – všechny dostupné v </a:t>
            </a:r>
            <a:r>
              <a:rPr lang="cs-CZ" sz="2000" b="1" dirty="0" err="1" smtClean="0">
                <a:solidFill>
                  <a:schemeClr val="tx1">
                    <a:lumMod val="75000"/>
                  </a:schemeClr>
                </a:solidFill>
              </a:rPr>
              <a:t>a.j</a:t>
            </a:r>
            <a:r>
              <a:rPr lang="cs-CZ" sz="2000" b="1" dirty="0" smtClean="0">
                <a:solidFill>
                  <a:schemeClr val="tx1">
                    <a:lumMod val="75000"/>
                  </a:schemeClr>
                </a:solidFill>
              </a:rPr>
              <a:t>.</a:t>
            </a:r>
            <a:endParaRPr lang="cs-CZ" sz="2000" dirty="0">
              <a:solidFill>
                <a:schemeClr val="tx1">
                  <a:lumMod val="75000"/>
                </a:schemeClr>
              </a:solidFill>
            </a:endParaRPr>
          </a:p>
          <a:p>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2971547252"/>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4" y="908720"/>
            <a:ext cx="8100901" cy="5670630"/>
          </a:xfrm>
        </p:spPr>
        <p:txBody>
          <a:bodyPr>
            <a:normAutofit/>
          </a:bodyPr>
          <a:lstStyle/>
          <a:p>
            <a:pPr marL="0" indent="0">
              <a:buNone/>
            </a:pPr>
            <a:endParaRPr lang="cs-CZ" sz="1200" b="1" dirty="0">
              <a:solidFill>
                <a:schemeClr val="tx1">
                  <a:lumMod val="75000"/>
                </a:schemeClr>
              </a:solidFill>
            </a:endParaRPr>
          </a:p>
          <a:p>
            <a:pPr marL="0" indent="0">
              <a:buNone/>
            </a:pPr>
            <a:r>
              <a:rPr lang="cs-CZ" b="1" dirty="0" smtClean="0">
                <a:solidFill>
                  <a:schemeClr val="tx2">
                    <a:lumMod val="75000"/>
                  </a:schemeClr>
                </a:solidFill>
              </a:rPr>
              <a:t>BUDOUCNOST:</a:t>
            </a:r>
          </a:p>
          <a:p>
            <a:pPr marL="0" indent="0">
              <a:lnSpc>
                <a:spcPct val="110000"/>
              </a:lnSpc>
              <a:spcBef>
                <a:spcPts val="300"/>
              </a:spcBef>
              <a:buNone/>
            </a:pPr>
            <a:r>
              <a:rPr lang="cs-CZ" sz="2400" b="1" dirty="0" smtClean="0">
                <a:solidFill>
                  <a:srgbClr val="0070C0"/>
                </a:solidFill>
              </a:rPr>
              <a:t>Nařízení evropského parlamentu a rady (</a:t>
            </a:r>
            <a:r>
              <a:rPr lang="cs-CZ" sz="2400" b="1" dirty="0">
                <a:solidFill>
                  <a:srgbClr val="0070C0"/>
                </a:solidFill>
              </a:rPr>
              <a:t>EU) č. 536/2014 </a:t>
            </a:r>
            <a:r>
              <a:rPr lang="cs-CZ" sz="2400" dirty="0">
                <a:solidFill>
                  <a:schemeClr val="tx1">
                    <a:lumMod val="75000"/>
                  </a:schemeClr>
                </a:solidFill>
              </a:rPr>
              <a:t>ze dne 16. dubna 2014 </a:t>
            </a:r>
            <a:r>
              <a:rPr lang="cs-CZ" sz="2400" b="1" dirty="0" smtClean="0">
                <a:solidFill>
                  <a:schemeClr val="tx1">
                    <a:lumMod val="75000"/>
                  </a:schemeClr>
                </a:solidFill>
              </a:rPr>
              <a:t>o </a:t>
            </a:r>
            <a:r>
              <a:rPr lang="cs-CZ" sz="2400" b="1" dirty="0">
                <a:solidFill>
                  <a:schemeClr val="tx1">
                    <a:lumMod val="75000"/>
                  </a:schemeClr>
                </a:solidFill>
              </a:rPr>
              <a:t>klinických hodnoceních humánních léčivých přípravků</a:t>
            </a:r>
            <a:r>
              <a:rPr lang="cs-CZ" sz="2400" dirty="0">
                <a:solidFill>
                  <a:schemeClr val="tx1">
                    <a:lumMod val="75000"/>
                  </a:schemeClr>
                </a:solidFill>
              </a:rPr>
              <a:t> a o zrušení směrnice 2001/20/</a:t>
            </a:r>
            <a:r>
              <a:rPr lang="cs-CZ" sz="2400" dirty="0"/>
              <a:t>ES</a:t>
            </a:r>
            <a:r>
              <a:rPr lang="en-US" sz="2400" dirty="0" smtClean="0">
                <a:solidFill>
                  <a:schemeClr val="tx1">
                    <a:lumMod val="75000"/>
                  </a:schemeClr>
                </a:solidFill>
              </a:rPr>
              <a:t> </a:t>
            </a:r>
            <a:endParaRPr lang="cs-CZ" sz="2400" dirty="0">
              <a:solidFill>
                <a:schemeClr val="tx1">
                  <a:lumMod val="75000"/>
                </a:schemeClr>
              </a:solidFill>
            </a:endParaRPr>
          </a:p>
          <a:p>
            <a:pPr marL="457200" lvl="1" indent="0">
              <a:spcBef>
                <a:spcPts val="1000"/>
              </a:spcBef>
              <a:buNone/>
            </a:pPr>
            <a:r>
              <a:rPr lang="cs-CZ" sz="2200" b="1" dirty="0" smtClean="0">
                <a:solidFill>
                  <a:schemeClr val="tx1">
                    <a:lumMod val="75000"/>
                  </a:schemeClr>
                </a:solidFill>
              </a:rPr>
              <a:t>= </a:t>
            </a:r>
            <a:r>
              <a:rPr lang="cs-CZ" sz="2200" b="1" i="1" dirty="0" smtClean="0">
                <a:solidFill>
                  <a:schemeClr val="tx1">
                    <a:lumMod val="75000"/>
                  </a:schemeClr>
                </a:solidFill>
              </a:rPr>
              <a:t>právní </a:t>
            </a:r>
            <a:r>
              <a:rPr lang="cs-CZ" sz="2200" b="1" i="1" dirty="0">
                <a:solidFill>
                  <a:schemeClr val="tx1">
                    <a:lumMod val="75000"/>
                  </a:schemeClr>
                </a:solidFill>
              </a:rPr>
              <a:t>norma, která je přímo uplatnitelná a </a:t>
            </a:r>
            <a:r>
              <a:rPr lang="cs-CZ" sz="2200" b="1" i="1" u="sng" dirty="0">
                <a:solidFill>
                  <a:schemeClr val="tx1">
                    <a:lumMod val="75000"/>
                  </a:schemeClr>
                </a:solidFill>
              </a:rPr>
              <a:t>nepřevádí se do </a:t>
            </a:r>
            <a:r>
              <a:rPr lang="cs-CZ" sz="2200" b="1" i="1" u="sng" dirty="0" smtClean="0">
                <a:solidFill>
                  <a:schemeClr val="tx1">
                    <a:lumMod val="75000"/>
                  </a:schemeClr>
                </a:solidFill>
              </a:rPr>
              <a:t>národní legislativy</a:t>
            </a:r>
            <a:endParaRPr lang="cs-CZ" sz="2200" b="1" i="1" u="sng" dirty="0">
              <a:solidFill>
                <a:schemeClr val="tx1">
                  <a:lumMod val="75000"/>
                </a:schemeClr>
              </a:solidFill>
            </a:endParaRPr>
          </a:p>
          <a:p>
            <a:pPr lvl="1">
              <a:spcBef>
                <a:spcPts val="1000"/>
              </a:spcBef>
            </a:pPr>
            <a:r>
              <a:rPr lang="cs-CZ" sz="2200" b="1" dirty="0" smtClean="0">
                <a:solidFill>
                  <a:schemeClr val="tx1">
                    <a:lumMod val="75000"/>
                  </a:schemeClr>
                </a:solidFill>
              </a:rPr>
              <a:t>zveřejněno </a:t>
            </a:r>
            <a:r>
              <a:rPr lang="cs-CZ" sz="2200" dirty="0">
                <a:solidFill>
                  <a:schemeClr val="tx1">
                    <a:lumMod val="75000"/>
                  </a:schemeClr>
                </a:solidFill>
              </a:rPr>
              <a:t>ve Věstníku EC </a:t>
            </a:r>
            <a:r>
              <a:rPr lang="cs-CZ" sz="2200" b="1" dirty="0">
                <a:solidFill>
                  <a:schemeClr val="tx1">
                    <a:lumMod val="75000"/>
                  </a:schemeClr>
                </a:solidFill>
              </a:rPr>
              <a:t>27. 5. 2014</a:t>
            </a:r>
          </a:p>
          <a:p>
            <a:pPr lvl="1"/>
            <a:r>
              <a:rPr lang="cs-CZ" sz="2200" b="1" dirty="0" smtClean="0">
                <a:solidFill>
                  <a:schemeClr val="tx1">
                    <a:lumMod val="75000"/>
                  </a:schemeClr>
                </a:solidFill>
              </a:rPr>
              <a:t>vstoupilo </a:t>
            </a:r>
            <a:r>
              <a:rPr lang="cs-CZ" sz="2200" b="1" dirty="0">
                <a:solidFill>
                  <a:schemeClr val="tx1">
                    <a:lumMod val="75000"/>
                  </a:schemeClr>
                </a:solidFill>
              </a:rPr>
              <a:t>v platnost 16. 6. 2014 </a:t>
            </a:r>
            <a:r>
              <a:rPr lang="cs-CZ" sz="2200" dirty="0">
                <a:solidFill>
                  <a:schemeClr val="tx1">
                    <a:lumMod val="75000"/>
                  </a:schemeClr>
                </a:solidFill>
              </a:rPr>
              <a:t>(20</a:t>
            </a:r>
            <a:r>
              <a:rPr lang="cs-CZ" sz="2200" dirty="0" smtClean="0">
                <a:solidFill>
                  <a:schemeClr val="tx1">
                    <a:lumMod val="75000"/>
                  </a:schemeClr>
                </a:solidFill>
              </a:rPr>
              <a:t>. den </a:t>
            </a:r>
            <a:r>
              <a:rPr lang="cs-CZ" sz="2200" dirty="0">
                <a:solidFill>
                  <a:schemeClr val="tx1">
                    <a:lumMod val="75000"/>
                  </a:schemeClr>
                </a:solidFill>
              </a:rPr>
              <a:t>po zveřejnění)</a:t>
            </a:r>
          </a:p>
          <a:p>
            <a:pPr lvl="1"/>
            <a:r>
              <a:rPr lang="cs-CZ" sz="2200" b="1" dirty="0">
                <a:solidFill>
                  <a:schemeClr val="tx1">
                    <a:lumMod val="75000"/>
                  </a:schemeClr>
                </a:solidFill>
              </a:rPr>
              <a:t>n</a:t>
            </a:r>
            <a:r>
              <a:rPr lang="cs-CZ" sz="2200" b="1" dirty="0" smtClean="0">
                <a:solidFill>
                  <a:schemeClr val="tx1">
                    <a:lumMod val="75000"/>
                  </a:schemeClr>
                </a:solidFill>
              </a:rPr>
              <a:t>abytí </a:t>
            </a:r>
            <a:r>
              <a:rPr lang="cs-CZ" sz="2200" b="1" dirty="0">
                <a:solidFill>
                  <a:schemeClr val="tx1">
                    <a:lumMod val="75000"/>
                  </a:schemeClr>
                </a:solidFill>
              </a:rPr>
              <a:t>účinnosti </a:t>
            </a:r>
            <a:r>
              <a:rPr lang="cs-CZ" sz="2200" b="1" dirty="0" smtClean="0">
                <a:solidFill>
                  <a:schemeClr val="tx1">
                    <a:lumMod val="75000"/>
                  </a:schemeClr>
                </a:solidFill>
              </a:rPr>
              <a:t>– </a:t>
            </a:r>
            <a:r>
              <a:rPr lang="cs-CZ" sz="2200" dirty="0" smtClean="0">
                <a:solidFill>
                  <a:schemeClr val="tx1">
                    <a:lumMod val="75000"/>
                  </a:schemeClr>
                </a:solidFill>
              </a:rPr>
              <a:t>6 </a:t>
            </a:r>
            <a:r>
              <a:rPr lang="cs-CZ" sz="2200" dirty="0">
                <a:solidFill>
                  <a:schemeClr val="tx1">
                    <a:lumMod val="75000"/>
                  </a:schemeClr>
                </a:solidFill>
              </a:rPr>
              <a:t>měsíců po zveřejnění info o funkčnosti Portálu </a:t>
            </a:r>
            <a:r>
              <a:rPr lang="cs-CZ" sz="2200" dirty="0" smtClean="0">
                <a:solidFill>
                  <a:schemeClr val="tx1">
                    <a:lumMod val="75000"/>
                  </a:schemeClr>
                </a:solidFill>
              </a:rPr>
              <a:t>a EU </a:t>
            </a:r>
            <a:r>
              <a:rPr lang="cs-CZ" sz="2200" dirty="0">
                <a:solidFill>
                  <a:schemeClr val="tx1">
                    <a:lumMod val="75000"/>
                  </a:schemeClr>
                </a:solidFill>
              </a:rPr>
              <a:t>databáze </a:t>
            </a:r>
            <a:r>
              <a:rPr lang="cs-CZ" sz="2200" dirty="0" smtClean="0">
                <a:solidFill>
                  <a:schemeClr val="tx1">
                    <a:lumMod val="75000"/>
                  </a:schemeClr>
                </a:solidFill>
              </a:rPr>
              <a:t>KH, </a:t>
            </a:r>
            <a:r>
              <a:rPr lang="cs-CZ" sz="2200" b="1" dirty="0" smtClean="0">
                <a:solidFill>
                  <a:srgbClr val="7030A0"/>
                </a:solidFill>
              </a:rPr>
              <a:t>reálně v říjnu 2018</a:t>
            </a: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2138275741"/>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4" y="998730"/>
            <a:ext cx="8280921" cy="5580620"/>
          </a:xfrm>
        </p:spPr>
        <p:txBody>
          <a:bodyPr>
            <a:normAutofit/>
          </a:bodyPr>
          <a:lstStyle/>
          <a:p>
            <a:pPr marL="0" indent="0">
              <a:buNone/>
            </a:pPr>
            <a:endParaRPr lang="cs-CZ" sz="1200" b="1" dirty="0">
              <a:solidFill>
                <a:schemeClr val="tx1">
                  <a:lumMod val="75000"/>
                </a:schemeClr>
              </a:solidFill>
            </a:endParaRPr>
          </a:p>
          <a:p>
            <a:pPr>
              <a:spcBef>
                <a:spcPts val="1800"/>
              </a:spcBef>
            </a:pPr>
            <a:r>
              <a:rPr lang="cs-CZ" sz="2400" b="1" dirty="0" smtClean="0">
                <a:solidFill>
                  <a:srgbClr val="002060"/>
                </a:solidFill>
              </a:rPr>
              <a:t>Účel tohoto nařízení:</a:t>
            </a:r>
          </a:p>
          <a:p>
            <a:pPr lvl="1">
              <a:buFont typeface="Arial" panose="020B0604020202020204" pitchFamily="34" charset="0"/>
              <a:buChar char="•"/>
            </a:pPr>
            <a:r>
              <a:rPr lang="cs-CZ" b="1" dirty="0" smtClean="0">
                <a:solidFill>
                  <a:schemeClr val="tx2">
                    <a:lumMod val="75000"/>
                  </a:schemeClr>
                </a:solidFill>
              </a:rPr>
              <a:t>koordinované posuzování daného KH všemi oslovenými ČS najednou</a:t>
            </a:r>
          </a:p>
          <a:p>
            <a:pPr lvl="1">
              <a:buFont typeface="Arial" panose="020B0604020202020204" pitchFamily="34" charset="0"/>
              <a:buChar char="•"/>
            </a:pPr>
            <a:r>
              <a:rPr lang="cs-CZ" b="1" dirty="0" smtClean="0">
                <a:solidFill>
                  <a:srgbClr val="002060"/>
                </a:solidFill>
              </a:rPr>
              <a:t>zjednodušení </a:t>
            </a:r>
            <a:r>
              <a:rPr lang="cs-CZ" b="1" dirty="0">
                <a:solidFill>
                  <a:srgbClr val="002060"/>
                </a:solidFill>
              </a:rPr>
              <a:t>administrativy pro zadavatele </a:t>
            </a:r>
            <a:r>
              <a:rPr lang="cs-CZ" b="1" dirty="0" smtClean="0">
                <a:solidFill>
                  <a:srgbClr val="002060"/>
                </a:solidFill>
              </a:rPr>
              <a:t>(</a:t>
            </a:r>
            <a:r>
              <a:rPr lang="cs-CZ" b="1" dirty="0">
                <a:solidFill>
                  <a:srgbClr val="002060"/>
                </a:solidFill>
              </a:rPr>
              <a:t>i akademický výzkum)</a:t>
            </a:r>
          </a:p>
          <a:p>
            <a:pPr lvl="1">
              <a:buFont typeface="Arial" panose="020B0604020202020204" pitchFamily="34" charset="0"/>
              <a:buChar char="•"/>
            </a:pPr>
            <a:r>
              <a:rPr lang="cs-CZ" b="1" dirty="0" smtClean="0">
                <a:solidFill>
                  <a:srgbClr val="002060"/>
                </a:solidFill>
              </a:rPr>
              <a:t>zastavení poklesu </a:t>
            </a:r>
            <a:r>
              <a:rPr lang="cs-CZ" b="1" dirty="0">
                <a:solidFill>
                  <a:srgbClr val="002060"/>
                </a:solidFill>
              </a:rPr>
              <a:t>předkládaných žádostí v </a:t>
            </a:r>
            <a:r>
              <a:rPr lang="cs-CZ" b="1" dirty="0" smtClean="0">
                <a:solidFill>
                  <a:srgbClr val="002060"/>
                </a:solidFill>
              </a:rPr>
              <a:t>EU </a:t>
            </a:r>
          </a:p>
          <a:p>
            <a:pPr marL="1254125" lvl="2" indent="-265113">
              <a:buFont typeface="Wingdings" panose="05000000000000000000" pitchFamily="2" charset="2"/>
              <a:buChar char="Ø"/>
            </a:pPr>
            <a:r>
              <a:rPr lang="cs-CZ" sz="2400" b="1" dirty="0" smtClean="0">
                <a:solidFill>
                  <a:srgbClr val="002060"/>
                </a:solidFill>
              </a:rPr>
              <a:t> mezi lety 2007 </a:t>
            </a:r>
            <a:r>
              <a:rPr lang="cs-CZ" sz="2400" b="1" dirty="0">
                <a:solidFill>
                  <a:srgbClr val="002060"/>
                </a:solidFill>
              </a:rPr>
              <a:t>– 2010 pokles o 25 </a:t>
            </a:r>
            <a:r>
              <a:rPr lang="cs-CZ" sz="2400" b="1" dirty="0" smtClean="0">
                <a:solidFill>
                  <a:srgbClr val="002060"/>
                </a:solidFill>
              </a:rPr>
              <a:t>%</a:t>
            </a:r>
          </a:p>
          <a:p>
            <a:pPr marL="1789112" lvl="3" indent="-342900">
              <a:buFont typeface="Wingdings" panose="05000000000000000000" pitchFamily="2" charset="2"/>
              <a:buChar char="v"/>
            </a:pPr>
            <a:r>
              <a:rPr lang="cs-CZ" sz="2000" b="1" dirty="0">
                <a:solidFill>
                  <a:srgbClr val="0070C0"/>
                </a:solidFill>
              </a:rPr>
              <a:t>d</a:t>
            </a:r>
            <a:r>
              <a:rPr lang="cs-CZ" sz="2000" b="1" dirty="0" smtClean="0">
                <a:solidFill>
                  <a:srgbClr val="0070C0"/>
                </a:solidFill>
              </a:rPr>
              <a:t>ůvody však i jiné – pružnější designy KH: adaptivní designy, konsolidovaný protokol…</a:t>
            </a:r>
            <a:endParaRPr lang="cs-CZ" sz="2000" b="1" dirty="0">
              <a:solidFill>
                <a:srgbClr val="0070C0"/>
              </a:solidFill>
            </a:endParaRPr>
          </a:p>
          <a:p>
            <a:pPr lvl="1">
              <a:buFont typeface="Arial" panose="020B0604020202020204" pitchFamily="34" charset="0"/>
              <a:buChar char="•"/>
            </a:pPr>
            <a:r>
              <a:rPr lang="cs-CZ" b="1" dirty="0" smtClean="0">
                <a:solidFill>
                  <a:srgbClr val="002060"/>
                </a:solidFill>
              </a:rPr>
              <a:t>urychlení </a:t>
            </a:r>
            <a:r>
              <a:rPr lang="cs-CZ" b="1" dirty="0">
                <a:solidFill>
                  <a:srgbClr val="002060"/>
                </a:solidFill>
              </a:rPr>
              <a:t>posuzovacího procesu</a:t>
            </a: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1952169656"/>
      </p:ext>
    </p:extLst>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4" y="728700"/>
            <a:ext cx="8280921" cy="5760640"/>
          </a:xfrm>
        </p:spPr>
        <p:txBody>
          <a:bodyPr>
            <a:normAutofit/>
          </a:bodyPr>
          <a:lstStyle/>
          <a:p>
            <a:pPr marL="0" indent="0">
              <a:buNone/>
            </a:pPr>
            <a:endParaRPr lang="cs-CZ" sz="1200" b="1" dirty="0">
              <a:solidFill>
                <a:schemeClr val="tx1">
                  <a:lumMod val="75000"/>
                </a:schemeClr>
              </a:solidFill>
            </a:endParaRPr>
          </a:p>
          <a:p>
            <a:pPr>
              <a:spcBef>
                <a:spcPts val="1800"/>
              </a:spcBef>
            </a:pPr>
            <a:r>
              <a:rPr lang="cs-CZ" sz="2400" b="1" dirty="0" smtClean="0">
                <a:solidFill>
                  <a:srgbClr val="002060"/>
                </a:solidFill>
              </a:rPr>
              <a:t>Specifika posuzování KH dle nařízení:</a:t>
            </a:r>
          </a:p>
          <a:p>
            <a:pPr lvl="1">
              <a:buFont typeface="Arial" panose="020B0604020202020204" pitchFamily="34" charset="0"/>
              <a:buChar char="•"/>
            </a:pPr>
            <a:r>
              <a:rPr lang="cs-CZ" b="1" dirty="0" smtClean="0">
                <a:solidFill>
                  <a:srgbClr val="002060"/>
                </a:solidFill>
              </a:rPr>
              <a:t>Platné </a:t>
            </a:r>
            <a:r>
              <a:rPr lang="cs-CZ" b="1" dirty="0" smtClean="0">
                <a:solidFill>
                  <a:schemeClr val="tx2">
                    <a:lumMod val="75000"/>
                  </a:schemeClr>
                </a:solidFill>
              </a:rPr>
              <a:t>pro všechna KH na území EU </a:t>
            </a:r>
            <a:r>
              <a:rPr lang="cs-CZ" b="1" dirty="0" smtClean="0">
                <a:solidFill>
                  <a:srgbClr val="002060"/>
                </a:solidFill>
              </a:rPr>
              <a:t>(kromě neintervenčních klinických hodnocení)</a:t>
            </a:r>
          </a:p>
          <a:p>
            <a:pPr lvl="1">
              <a:buFont typeface="Arial" panose="020B0604020202020204" pitchFamily="34" charset="0"/>
              <a:buChar char="•"/>
            </a:pPr>
            <a:r>
              <a:rPr lang="cs-CZ" b="1" dirty="0" smtClean="0">
                <a:solidFill>
                  <a:srgbClr val="002060"/>
                </a:solidFill>
              </a:rPr>
              <a:t>Nařízení je přímo účinné, v plném rozsahu, </a:t>
            </a:r>
            <a:r>
              <a:rPr lang="cs-CZ" b="1" dirty="0" smtClean="0">
                <a:solidFill>
                  <a:schemeClr val="tx2">
                    <a:lumMod val="75000"/>
                  </a:schemeClr>
                </a:solidFill>
              </a:rPr>
              <a:t>nadřazené národní legislativě</a:t>
            </a:r>
          </a:p>
          <a:p>
            <a:pPr lvl="1">
              <a:buFont typeface="Arial" panose="020B0604020202020204" pitchFamily="34" charset="0"/>
              <a:buChar char="•"/>
            </a:pPr>
            <a:r>
              <a:rPr lang="cs-CZ" b="1" dirty="0" smtClean="0">
                <a:solidFill>
                  <a:srgbClr val="002060"/>
                </a:solidFill>
              </a:rPr>
              <a:t>Připravovaný </a:t>
            </a:r>
            <a:r>
              <a:rPr lang="cs-CZ" b="1" u="sng" dirty="0" smtClean="0">
                <a:solidFill>
                  <a:srgbClr val="002060"/>
                </a:solidFill>
              </a:rPr>
              <a:t>zákon o léčivech</a:t>
            </a:r>
            <a:r>
              <a:rPr lang="cs-CZ" b="1" dirty="0" smtClean="0">
                <a:solidFill>
                  <a:srgbClr val="002060"/>
                </a:solidFill>
              </a:rPr>
              <a:t> a </a:t>
            </a:r>
            <a:r>
              <a:rPr lang="cs-CZ" b="1" u="sng" dirty="0" smtClean="0">
                <a:solidFill>
                  <a:srgbClr val="002060"/>
                </a:solidFill>
              </a:rPr>
              <a:t>vyhlášky</a:t>
            </a:r>
          </a:p>
          <a:p>
            <a:pPr lvl="2"/>
            <a:r>
              <a:rPr lang="cs-CZ" sz="2200" b="1" dirty="0">
                <a:solidFill>
                  <a:srgbClr val="002060"/>
                </a:solidFill>
              </a:rPr>
              <a:t>Řeší pouze části, které jsou </a:t>
            </a:r>
            <a:r>
              <a:rPr lang="cs-CZ" sz="2200" b="1" dirty="0">
                <a:solidFill>
                  <a:srgbClr val="7030A0"/>
                </a:solidFill>
              </a:rPr>
              <a:t>ponechány na jednotlivých </a:t>
            </a:r>
            <a:r>
              <a:rPr lang="cs-CZ" sz="2200" b="1" dirty="0" smtClean="0">
                <a:solidFill>
                  <a:srgbClr val="7030A0"/>
                </a:solidFill>
              </a:rPr>
              <a:t>ČS</a:t>
            </a:r>
            <a:endParaRPr lang="cs-CZ" sz="2200" b="1" dirty="0">
              <a:solidFill>
                <a:srgbClr val="7030A0"/>
              </a:solidFill>
            </a:endParaRPr>
          </a:p>
          <a:p>
            <a:pPr lvl="2"/>
            <a:r>
              <a:rPr lang="cs-CZ" sz="2200" b="1" dirty="0">
                <a:solidFill>
                  <a:srgbClr val="002060"/>
                </a:solidFill>
              </a:rPr>
              <a:t>Nesmí být v rozporu s nařízením</a:t>
            </a:r>
          </a:p>
          <a:p>
            <a:pPr lvl="1">
              <a:buFont typeface="Arial" panose="020B0604020202020204" pitchFamily="34" charset="0"/>
              <a:buChar char="•"/>
            </a:pPr>
            <a:r>
              <a:rPr lang="cs-CZ" b="1" dirty="0" smtClean="0">
                <a:solidFill>
                  <a:srgbClr val="002060"/>
                </a:solidFill>
              </a:rPr>
              <a:t>Nová klasifikace studií:</a:t>
            </a:r>
          </a:p>
          <a:p>
            <a:pPr lvl="2"/>
            <a:r>
              <a:rPr lang="cs-CZ" sz="2200" b="1" dirty="0" smtClean="0">
                <a:solidFill>
                  <a:srgbClr val="7030A0"/>
                </a:solidFill>
              </a:rPr>
              <a:t>Klinické hodnocení</a:t>
            </a:r>
          </a:p>
          <a:p>
            <a:pPr lvl="2"/>
            <a:r>
              <a:rPr lang="cs-CZ" sz="2200" b="1" dirty="0" smtClean="0">
                <a:solidFill>
                  <a:srgbClr val="7030A0"/>
                </a:solidFill>
              </a:rPr>
              <a:t>Nízkointervenční klinické hodnocení</a:t>
            </a:r>
          </a:p>
          <a:p>
            <a:pPr lvl="2"/>
            <a:r>
              <a:rPr lang="cs-CZ" sz="2200" b="1" dirty="0" smtClean="0">
                <a:solidFill>
                  <a:srgbClr val="7030A0"/>
                </a:solidFill>
              </a:rPr>
              <a:t>Cluster study</a:t>
            </a:r>
          </a:p>
          <a:p>
            <a:pPr lvl="1">
              <a:buFont typeface="Arial" panose="020B0604020202020204" pitchFamily="34" charset="0"/>
              <a:buChar char="•"/>
            </a:pPr>
            <a:endParaRPr lang="cs-CZ" sz="2000" b="1" dirty="0" smtClean="0">
              <a:solidFill>
                <a:srgbClr val="002060"/>
              </a:solidFill>
            </a:endParaRPr>
          </a:p>
          <a:p>
            <a:pPr lvl="1"/>
            <a:endParaRPr lang="cs-CZ" b="1" dirty="0" smtClean="0">
              <a:solidFill>
                <a:srgbClr val="002060"/>
              </a:solidFill>
            </a:endParaRP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1581421836"/>
      </p:ext>
    </p:extLst>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71500" y="728700"/>
            <a:ext cx="8865985" cy="5760640"/>
          </a:xfrm>
        </p:spPr>
        <p:txBody>
          <a:bodyPr>
            <a:normAutofit/>
          </a:bodyPr>
          <a:lstStyle/>
          <a:p>
            <a:pPr marL="0" indent="0">
              <a:buNone/>
            </a:pPr>
            <a:endParaRPr lang="cs-CZ" sz="1200" b="1" dirty="0">
              <a:solidFill>
                <a:schemeClr val="tx1">
                  <a:lumMod val="75000"/>
                </a:schemeClr>
              </a:solidFill>
            </a:endParaRPr>
          </a:p>
          <a:p>
            <a:pPr lvl="1">
              <a:buFont typeface="Arial" panose="020B0604020202020204" pitchFamily="34" charset="0"/>
              <a:buChar char="•"/>
            </a:pPr>
            <a:r>
              <a:rPr lang="cs-CZ" b="1" dirty="0" smtClean="0">
                <a:solidFill>
                  <a:srgbClr val="002060"/>
                </a:solidFill>
              </a:rPr>
              <a:t>Rozdělení posuzování KH do 2 částí: </a:t>
            </a:r>
          </a:p>
          <a:p>
            <a:pPr lvl="2"/>
            <a:r>
              <a:rPr lang="cs-CZ" sz="2200" b="1" dirty="0" smtClean="0">
                <a:solidFill>
                  <a:srgbClr val="7030A0"/>
                </a:solidFill>
              </a:rPr>
              <a:t>PART I </a:t>
            </a:r>
            <a:r>
              <a:rPr lang="cs-CZ" sz="2200" b="1" dirty="0" smtClean="0">
                <a:solidFill>
                  <a:srgbClr val="002060"/>
                </a:solidFill>
              </a:rPr>
              <a:t>– </a:t>
            </a:r>
            <a:r>
              <a:rPr lang="cs-CZ" sz="2200" b="1" dirty="0" smtClean="0">
                <a:solidFill>
                  <a:schemeClr val="tx2">
                    <a:lumMod val="75000"/>
                  </a:schemeClr>
                </a:solidFill>
              </a:rPr>
              <a:t>koordinovaný postup všech států najednou</a:t>
            </a:r>
            <a:r>
              <a:rPr lang="cs-CZ" sz="2200" b="1" dirty="0" smtClean="0">
                <a:solidFill>
                  <a:srgbClr val="002060"/>
                </a:solidFill>
              </a:rPr>
              <a:t>, posouzení </a:t>
            </a:r>
            <a:r>
              <a:rPr lang="cs-CZ" sz="2200" b="1" dirty="0" smtClean="0">
                <a:solidFill>
                  <a:schemeClr val="tx2">
                    <a:lumMod val="50000"/>
                  </a:schemeClr>
                </a:solidFill>
              </a:rPr>
              <a:t>vede ČS zpravodaj (RMS)</a:t>
            </a:r>
            <a:r>
              <a:rPr lang="cs-CZ" sz="2200" b="1" dirty="0" smtClean="0">
                <a:solidFill>
                  <a:srgbClr val="002060"/>
                </a:solidFill>
              </a:rPr>
              <a:t>, posouzení dokumentů:</a:t>
            </a:r>
          </a:p>
          <a:p>
            <a:pPr lvl="3"/>
            <a:r>
              <a:rPr lang="cs-CZ" sz="2200" b="1" dirty="0" smtClean="0">
                <a:solidFill>
                  <a:srgbClr val="002060"/>
                </a:solidFill>
              </a:rPr>
              <a:t>Protokol CTA, průvodní dopis, IB, IMPD, Scientific Advice, PIP</a:t>
            </a:r>
          </a:p>
          <a:p>
            <a:pPr lvl="2"/>
            <a:r>
              <a:rPr lang="cs-CZ" sz="2200" b="1" dirty="0" smtClean="0">
                <a:solidFill>
                  <a:srgbClr val="7030A0"/>
                </a:solidFill>
              </a:rPr>
              <a:t>PART II </a:t>
            </a:r>
            <a:r>
              <a:rPr lang="cs-CZ" sz="2200" b="1" dirty="0" smtClean="0">
                <a:solidFill>
                  <a:srgbClr val="002060"/>
                </a:solidFill>
              </a:rPr>
              <a:t>– </a:t>
            </a:r>
            <a:r>
              <a:rPr lang="cs-CZ" sz="2200" b="1" dirty="0" smtClean="0">
                <a:solidFill>
                  <a:schemeClr val="tx2">
                    <a:lumMod val="75000"/>
                  </a:schemeClr>
                </a:solidFill>
              </a:rPr>
              <a:t>každý ČS samostatně </a:t>
            </a:r>
            <a:r>
              <a:rPr lang="cs-CZ" sz="2200" b="1" dirty="0" smtClean="0">
                <a:solidFill>
                  <a:srgbClr val="002060"/>
                </a:solidFill>
              </a:rPr>
              <a:t>– do 2 let po PART I, posouzení dokumentů:</a:t>
            </a:r>
          </a:p>
          <a:p>
            <a:pPr lvl="3"/>
            <a:r>
              <a:rPr lang="cs-CZ" sz="2200" b="1" dirty="0" smtClean="0">
                <a:solidFill>
                  <a:srgbClr val="002060"/>
                </a:solidFill>
              </a:rPr>
              <a:t>IP/IS, etické aspekty, OOÚ, nábor SH, centra, odškodnění, odměňování a kompenzace SH…</a:t>
            </a:r>
          </a:p>
          <a:p>
            <a:pPr lvl="1">
              <a:buFont typeface="Arial" panose="020B0604020202020204" pitchFamily="34" charset="0"/>
              <a:buChar char="•"/>
            </a:pPr>
            <a:r>
              <a:rPr lang="cs-CZ" b="1" dirty="0" smtClean="0">
                <a:solidFill>
                  <a:srgbClr val="002060"/>
                </a:solidFill>
              </a:rPr>
              <a:t>Přesně stanovené maximální časy posuzování:</a:t>
            </a:r>
          </a:p>
          <a:p>
            <a:pPr lvl="2"/>
            <a:r>
              <a:rPr lang="cs-CZ" sz="2200" b="1" dirty="0" smtClean="0">
                <a:solidFill>
                  <a:srgbClr val="7030A0"/>
                </a:solidFill>
              </a:rPr>
              <a:t>PART I: </a:t>
            </a:r>
            <a:r>
              <a:rPr lang="cs-CZ" sz="2200" b="1" dirty="0" smtClean="0">
                <a:solidFill>
                  <a:srgbClr val="0070C0"/>
                </a:solidFill>
              </a:rPr>
              <a:t>celkem 60 dní </a:t>
            </a:r>
            <a:r>
              <a:rPr lang="cs-CZ" sz="2200" b="1" dirty="0" smtClean="0">
                <a:solidFill>
                  <a:srgbClr val="002060"/>
                </a:solidFill>
              </a:rPr>
              <a:t>(10 dní validace, 26 dní HZ ČS, 12 dní na odpověď zadavatele, 7 dní zpracování odpovědi, 5 dní vydání stanoviska)</a:t>
            </a:r>
          </a:p>
          <a:p>
            <a:pPr lvl="2"/>
            <a:r>
              <a:rPr lang="cs-CZ" sz="2200" b="1" dirty="0" smtClean="0">
                <a:solidFill>
                  <a:srgbClr val="7030A0"/>
                </a:solidFill>
              </a:rPr>
              <a:t>PART II: </a:t>
            </a:r>
            <a:r>
              <a:rPr lang="cs-CZ" sz="2200" b="1" dirty="0" smtClean="0">
                <a:solidFill>
                  <a:srgbClr val="0070C0"/>
                </a:solidFill>
              </a:rPr>
              <a:t>celkem 45 dní</a:t>
            </a:r>
          </a:p>
          <a:p>
            <a:pPr lvl="1">
              <a:buFont typeface="Arial" panose="020B0604020202020204" pitchFamily="34" charset="0"/>
              <a:buChar char="•"/>
            </a:pPr>
            <a:r>
              <a:rPr lang="cs-CZ" b="1" dirty="0" smtClean="0">
                <a:solidFill>
                  <a:schemeClr val="tx2">
                    <a:lumMod val="75000"/>
                  </a:schemeClr>
                </a:solidFill>
              </a:rPr>
              <a:t>Tacit approval </a:t>
            </a:r>
            <a:r>
              <a:rPr lang="cs-CZ" b="1" dirty="0" smtClean="0">
                <a:solidFill>
                  <a:srgbClr val="002060"/>
                </a:solidFill>
              </a:rPr>
              <a:t>– při nedodržení času členským státem</a:t>
            </a:r>
          </a:p>
          <a:p>
            <a:pPr lvl="1">
              <a:buFont typeface="Arial" panose="020B0604020202020204" pitchFamily="34" charset="0"/>
              <a:buChar char="•"/>
            </a:pPr>
            <a:endParaRPr lang="cs-CZ" sz="2000" b="1" dirty="0" smtClean="0">
              <a:solidFill>
                <a:srgbClr val="002060"/>
              </a:solidFill>
            </a:endParaRPr>
          </a:p>
          <a:p>
            <a:pPr lvl="1"/>
            <a:endParaRPr lang="cs-CZ" b="1" dirty="0" smtClean="0">
              <a:solidFill>
                <a:srgbClr val="002060"/>
              </a:solidFill>
            </a:endParaRP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787454640"/>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0" y="818710"/>
            <a:ext cx="8757466" cy="5670630"/>
          </a:xfrm>
        </p:spPr>
        <p:txBody>
          <a:bodyPr>
            <a:normAutofit/>
          </a:bodyPr>
          <a:lstStyle/>
          <a:p>
            <a:pPr marL="0" indent="0">
              <a:buNone/>
            </a:pPr>
            <a:endParaRPr lang="cs-CZ" sz="1200" b="1" dirty="0">
              <a:solidFill>
                <a:schemeClr val="tx1">
                  <a:lumMod val="75000"/>
                </a:schemeClr>
              </a:solidFill>
            </a:endParaRPr>
          </a:p>
          <a:p>
            <a:pPr lvl="1">
              <a:buFont typeface="Arial" panose="020B0604020202020204" pitchFamily="34" charset="0"/>
              <a:buChar char="•"/>
            </a:pPr>
            <a:r>
              <a:rPr lang="cs-CZ" b="1" dirty="0" smtClean="0">
                <a:solidFill>
                  <a:srgbClr val="002060"/>
                </a:solidFill>
              </a:rPr>
              <a:t>Nařízením není stanoveno, </a:t>
            </a:r>
            <a:r>
              <a:rPr lang="cs-CZ" b="1" u="sng" dirty="0">
                <a:solidFill>
                  <a:srgbClr val="002060"/>
                </a:solidFill>
              </a:rPr>
              <a:t>kdo se bude v kterém členském státu podílet a v jakém rozsahu na posuzování KH</a:t>
            </a:r>
            <a:r>
              <a:rPr lang="cs-CZ" b="1" dirty="0">
                <a:solidFill>
                  <a:srgbClr val="002060"/>
                </a:solidFill>
              </a:rPr>
              <a:t>, stanovuje pouze </a:t>
            </a:r>
            <a:r>
              <a:rPr lang="cs-CZ" b="1" dirty="0" smtClean="0">
                <a:solidFill>
                  <a:srgbClr val="002060"/>
                </a:solidFill>
              </a:rPr>
              <a:t>základní max</a:t>
            </a:r>
            <a:r>
              <a:rPr lang="cs-CZ" b="1" dirty="0">
                <a:solidFill>
                  <a:srgbClr val="002060"/>
                </a:solidFill>
              </a:rPr>
              <a:t>. časy </a:t>
            </a:r>
            <a:endParaRPr lang="cs-CZ" b="1" dirty="0" smtClean="0">
              <a:solidFill>
                <a:srgbClr val="002060"/>
              </a:solidFill>
            </a:endParaRPr>
          </a:p>
          <a:p>
            <a:pPr lvl="1">
              <a:buFont typeface="Arial" panose="020B0604020202020204" pitchFamily="34" charset="0"/>
              <a:buChar char="•"/>
            </a:pPr>
            <a:r>
              <a:rPr lang="cs-CZ" b="1" dirty="0" smtClean="0">
                <a:solidFill>
                  <a:srgbClr val="002060"/>
                </a:solidFill>
              </a:rPr>
              <a:t>V ČR: nadále bude posuzovat SÚKL </a:t>
            </a:r>
            <a:r>
              <a:rPr lang="cs-CZ" b="1" dirty="0">
                <a:solidFill>
                  <a:srgbClr val="002060"/>
                </a:solidFill>
              </a:rPr>
              <a:t>a etická </a:t>
            </a:r>
            <a:r>
              <a:rPr lang="cs-CZ" b="1" dirty="0" smtClean="0">
                <a:solidFill>
                  <a:srgbClr val="002060"/>
                </a:solidFill>
              </a:rPr>
              <a:t>komise</a:t>
            </a:r>
          </a:p>
          <a:p>
            <a:pPr lvl="2"/>
            <a:r>
              <a:rPr lang="cs-CZ" b="1" dirty="0">
                <a:solidFill>
                  <a:srgbClr val="002060"/>
                </a:solidFill>
              </a:rPr>
              <a:t>a</a:t>
            </a:r>
            <a:r>
              <a:rPr lang="cs-CZ" b="1" dirty="0" smtClean="0">
                <a:solidFill>
                  <a:srgbClr val="002060"/>
                </a:solidFill>
              </a:rPr>
              <a:t>le změna systému posuzování, především u EK</a:t>
            </a:r>
            <a:endParaRPr lang="cs-CZ" b="1" dirty="0">
              <a:solidFill>
                <a:srgbClr val="002060"/>
              </a:solidFill>
            </a:endParaRPr>
          </a:p>
          <a:p>
            <a:pPr lvl="1">
              <a:spcBef>
                <a:spcPts val="800"/>
              </a:spcBef>
              <a:buFont typeface="Arial" panose="020B0604020202020204" pitchFamily="34" charset="0"/>
              <a:buChar char="•"/>
            </a:pPr>
            <a:r>
              <a:rPr lang="cs-CZ" b="1" dirty="0">
                <a:solidFill>
                  <a:srgbClr val="C00000"/>
                </a:solidFill>
              </a:rPr>
              <a:t>!!! Přechodné období 3 roky – platné obě </a:t>
            </a:r>
            <a:r>
              <a:rPr lang="cs-CZ" b="1" dirty="0" smtClean="0">
                <a:solidFill>
                  <a:srgbClr val="C00000"/>
                </a:solidFill>
              </a:rPr>
              <a:t>legislativy:</a:t>
            </a:r>
            <a:endParaRPr lang="cs-CZ" b="1" dirty="0" smtClean="0">
              <a:solidFill>
                <a:srgbClr val="002060"/>
              </a:solidFill>
            </a:endParaRPr>
          </a:p>
          <a:p>
            <a:pPr lvl="2"/>
            <a:r>
              <a:rPr lang="cs-CZ" sz="2200" b="1" dirty="0" smtClean="0">
                <a:solidFill>
                  <a:srgbClr val="0070C0"/>
                </a:solidFill>
              </a:rPr>
              <a:t>1 </a:t>
            </a:r>
            <a:r>
              <a:rPr lang="cs-CZ" sz="2200" b="1" dirty="0">
                <a:solidFill>
                  <a:srgbClr val="0070C0"/>
                </a:solidFill>
              </a:rPr>
              <a:t>rok </a:t>
            </a:r>
            <a:r>
              <a:rPr lang="cs-CZ" sz="2200" b="1" dirty="0">
                <a:solidFill>
                  <a:srgbClr val="002060"/>
                </a:solidFill>
              </a:rPr>
              <a:t>bude zadavatel mít možnost předložit </a:t>
            </a:r>
            <a:r>
              <a:rPr lang="cs-CZ" sz="2200" b="1" u="sng" dirty="0">
                <a:solidFill>
                  <a:srgbClr val="002060"/>
                </a:solidFill>
              </a:rPr>
              <a:t>dle současné legislativy nebo již v novém režimu</a:t>
            </a:r>
            <a:r>
              <a:rPr lang="cs-CZ" sz="2200" b="1" dirty="0">
                <a:solidFill>
                  <a:srgbClr val="002060"/>
                </a:solidFill>
              </a:rPr>
              <a:t> přes portál </a:t>
            </a:r>
            <a:r>
              <a:rPr lang="cs-CZ" sz="2200" b="1" dirty="0" smtClean="0">
                <a:solidFill>
                  <a:srgbClr val="002060"/>
                </a:solidFill>
              </a:rPr>
              <a:t> </a:t>
            </a:r>
          </a:p>
          <a:p>
            <a:pPr lvl="2"/>
            <a:r>
              <a:rPr lang="cs-CZ" sz="2200" b="1" dirty="0" smtClean="0">
                <a:solidFill>
                  <a:srgbClr val="0070C0"/>
                </a:solidFill>
              </a:rPr>
              <a:t>další 2 </a:t>
            </a:r>
            <a:r>
              <a:rPr lang="cs-CZ" sz="2200" b="1" dirty="0">
                <a:solidFill>
                  <a:srgbClr val="0070C0"/>
                </a:solidFill>
              </a:rPr>
              <a:t>roky </a:t>
            </a:r>
            <a:r>
              <a:rPr lang="cs-CZ" sz="2200" b="1" u="sng" dirty="0">
                <a:solidFill>
                  <a:srgbClr val="002060"/>
                </a:solidFill>
              </a:rPr>
              <a:t>studie schválené dle současné legislativy budou probíhat v souladu s </a:t>
            </a:r>
            <a:r>
              <a:rPr lang="cs-CZ" sz="2200" b="1" u="sng" dirty="0" smtClean="0">
                <a:solidFill>
                  <a:srgbClr val="002060"/>
                </a:solidFill>
              </a:rPr>
              <a:t>ní</a:t>
            </a:r>
            <a:r>
              <a:rPr lang="cs-CZ" sz="2200" b="1" dirty="0" smtClean="0">
                <a:solidFill>
                  <a:srgbClr val="002060"/>
                </a:solidFill>
              </a:rPr>
              <a:t> – stále bude platný </a:t>
            </a:r>
            <a:r>
              <a:rPr lang="cs-CZ" sz="2200" b="1" dirty="0" err="1" smtClean="0">
                <a:solidFill>
                  <a:srgbClr val="002060"/>
                </a:solidFill>
              </a:rPr>
              <a:t>ZoL</a:t>
            </a:r>
            <a:r>
              <a:rPr lang="cs-CZ" sz="2200" b="1" dirty="0" smtClean="0">
                <a:solidFill>
                  <a:srgbClr val="002060"/>
                </a:solidFill>
              </a:rPr>
              <a:t>! </a:t>
            </a:r>
          </a:p>
          <a:p>
            <a:pPr lvl="3"/>
            <a:r>
              <a:rPr lang="cs-CZ" sz="2200" b="1" dirty="0">
                <a:solidFill>
                  <a:srgbClr val="002060"/>
                </a:solidFill>
              </a:rPr>
              <a:t>p</a:t>
            </a:r>
            <a:r>
              <a:rPr lang="cs-CZ" sz="2200" b="1" dirty="0" smtClean="0">
                <a:solidFill>
                  <a:srgbClr val="002060"/>
                </a:solidFill>
              </a:rPr>
              <a:t>okud </a:t>
            </a:r>
            <a:r>
              <a:rPr lang="cs-CZ" sz="2200" b="1" dirty="0">
                <a:solidFill>
                  <a:srgbClr val="002060"/>
                </a:solidFill>
              </a:rPr>
              <a:t>by </a:t>
            </a:r>
            <a:r>
              <a:rPr lang="cs-CZ" sz="2200" b="1" dirty="0" smtClean="0">
                <a:solidFill>
                  <a:srgbClr val="002060"/>
                </a:solidFill>
              </a:rPr>
              <a:t>takové KH neskončilo, </a:t>
            </a:r>
            <a:r>
              <a:rPr lang="cs-CZ" sz="2200" b="1" dirty="0">
                <a:solidFill>
                  <a:srgbClr val="002060"/>
                </a:solidFill>
              </a:rPr>
              <a:t>musí zadavatel </a:t>
            </a:r>
            <a:r>
              <a:rPr lang="cs-CZ" sz="2200" b="1" dirty="0" smtClean="0">
                <a:solidFill>
                  <a:srgbClr val="002060"/>
                </a:solidFill>
              </a:rPr>
              <a:t>převést </a:t>
            </a:r>
            <a:r>
              <a:rPr lang="cs-CZ" sz="2200" b="1" dirty="0">
                <a:solidFill>
                  <a:srgbClr val="002060"/>
                </a:solidFill>
              </a:rPr>
              <a:t>na konci přechodného období studii do nového režimu (bližší informace </a:t>
            </a:r>
            <a:r>
              <a:rPr lang="cs-CZ" sz="2200" b="1" dirty="0" smtClean="0">
                <a:solidFill>
                  <a:srgbClr val="002060"/>
                </a:solidFill>
              </a:rPr>
              <a:t>zatím nejsou)</a:t>
            </a:r>
          </a:p>
          <a:p>
            <a:pPr lvl="1">
              <a:buFont typeface="Arial" panose="020B0604020202020204" pitchFamily="34" charset="0"/>
              <a:buChar char="•"/>
            </a:pPr>
            <a:endParaRPr lang="cs-CZ" b="1" dirty="0">
              <a:solidFill>
                <a:srgbClr val="002060"/>
              </a:solidFill>
            </a:endParaRPr>
          </a:p>
          <a:p>
            <a:pPr lvl="1">
              <a:buFont typeface="Arial" panose="020B0604020202020204" pitchFamily="34" charset="0"/>
              <a:buChar char="•"/>
            </a:pPr>
            <a:endParaRPr lang="cs-CZ" sz="2000" b="1" dirty="0" smtClean="0">
              <a:solidFill>
                <a:srgbClr val="002060"/>
              </a:solidFill>
            </a:endParaRPr>
          </a:p>
          <a:p>
            <a:pPr lvl="1"/>
            <a:endParaRPr lang="cs-CZ" b="1" dirty="0" smtClean="0">
              <a:solidFill>
                <a:srgbClr val="002060"/>
              </a:solidFill>
            </a:endParaRP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spTree>
    <p:extLst>
      <p:ext uri="{BB962C8B-B14F-4D97-AF65-F5344CB8AC3E}">
        <p14:creationId xmlns:p14="http://schemas.microsoft.com/office/powerpoint/2010/main" val="3774654083"/>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108520" y="773705"/>
            <a:ext cx="8865985" cy="5940659"/>
          </a:xfrm>
        </p:spPr>
        <p:txBody>
          <a:bodyPr>
            <a:normAutofit lnSpcReduction="10000"/>
          </a:bodyPr>
          <a:lstStyle/>
          <a:p>
            <a:pPr marL="0" indent="0">
              <a:buNone/>
            </a:pPr>
            <a:endParaRPr lang="cs-CZ" sz="1200" b="1" dirty="0">
              <a:solidFill>
                <a:schemeClr val="tx1">
                  <a:lumMod val="75000"/>
                </a:schemeClr>
              </a:solidFill>
            </a:endParaRPr>
          </a:p>
          <a:p>
            <a:pPr lvl="1">
              <a:buFont typeface="Arial" panose="020B0604020202020204" pitchFamily="34" charset="0"/>
              <a:buChar char="•"/>
            </a:pPr>
            <a:r>
              <a:rPr lang="cs-CZ" b="1" dirty="0" smtClean="0">
                <a:solidFill>
                  <a:srgbClr val="002060"/>
                </a:solidFill>
              </a:rPr>
              <a:t>Příprava novely zákona o léčivech:</a:t>
            </a:r>
          </a:p>
          <a:p>
            <a:pPr lvl="1">
              <a:buFont typeface="Arial" panose="020B0604020202020204" pitchFamily="34" charset="0"/>
              <a:buChar char="•"/>
            </a:pPr>
            <a:endParaRPr lang="cs-CZ" b="1" dirty="0" smtClean="0">
              <a:solidFill>
                <a:srgbClr val="002060"/>
              </a:solidFill>
            </a:endParaRPr>
          </a:p>
          <a:p>
            <a:pPr lvl="1">
              <a:buFont typeface="Arial" panose="020B0604020202020204" pitchFamily="34" charset="0"/>
              <a:buChar char="•"/>
            </a:pPr>
            <a:endParaRPr lang="cs-CZ" b="1" dirty="0" smtClean="0">
              <a:solidFill>
                <a:srgbClr val="002060"/>
              </a:solidFill>
            </a:endParaRPr>
          </a:p>
          <a:p>
            <a:pPr lvl="2">
              <a:spcBef>
                <a:spcPts val="600"/>
              </a:spcBef>
            </a:pPr>
            <a:r>
              <a:rPr lang="cs-CZ" sz="2200" b="1" dirty="0" smtClean="0">
                <a:solidFill>
                  <a:srgbClr val="002060"/>
                </a:solidFill>
              </a:rPr>
              <a:t>Nyní je návrh v poslanecké sněmovně, 3. 5. prošel prvním čtením a bude projednán 2 poslaneckými výbory (zdravotnictví a EU záležitosti)</a:t>
            </a:r>
          </a:p>
          <a:p>
            <a:pPr lvl="2">
              <a:spcBef>
                <a:spcPts val="600"/>
              </a:spcBef>
            </a:pPr>
            <a:r>
              <a:rPr lang="cs-CZ" sz="2200" b="1" dirty="0" smtClean="0">
                <a:solidFill>
                  <a:srgbClr val="002060"/>
                </a:solidFill>
              </a:rPr>
              <a:t>Zákon bude řešit pouze oblasti</a:t>
            </a:r>
            <a:r>
              <a:rPr lang="cs-CZ" sz="2200" b="1" dirty="0">
                <a:solidFill>
                  <a:srgbClr val="002060"/>
                </a:solidFill>
              </a:rPr>
              <a:t>, kde nařízení přímo dává možnost úpravy v legislativě členského </a:t>
            </a:r>
            <a:r>
              <a:rPr lang="cs-CZ" sz="2200" b="1" dirty="0" smtClean="0">
                <a:solidFill>
                  <a:srgbClr val="002060"/>
                </a:solidFill>
              </a:rPr>
              <a:t>státu</a:t>
            </a:r>
          </a:p>
          <a:p>
            <a:pPr lvl="3">
              <a:spcBef>
                <a:spcPts val="600"/>
              </a:spcBef>
            </a:pPr>
            <a:r>
              <a:rPr lang="cs-CZ" sz="2200" b="1" dirty="0" smtClean="0">
                <a:solidFill>
                  <a:srgbClr val="002060"/>
                </a:solidFill>
              </a:rPr>
              <a:t>naopak </a:t>
            </a:r>
            <a:r>
              <a:rPr lang="cs-CZ" sz="2200" b="1" dirty="0">
                <a:solidFill>
                  <a:srgbClr val="002060"/>
                </a:solidFill>
              </a:rPr>
              <a:t>nesmí obsahovat informace/údaje/texty, které jsou obsaženy v </a:t>
            </a:r>
            <a:r>
              <a:rPr lang="cs-CZ" sz="2200" b="1" dirty="0" smtClean="0">
                <a:solidFill>
                  <a:srgbClr val="002060"/>
                </a:solidFill>
              </a:rPr>
              <a:t>nařízení!</a:t>
            </a:r>
          </a:p>
          <a:p>
            <a:pPr lvl="1">
              <a:spcBef>
                <a:spcPts val="600"/>
              </a:spcBef>
              <a:buFont typeface="Arial" panose="020B0604020202020204" pitchFamily="34" charset="0"/>
              <a:buChar char="•"/>
            </a:pPr>
            <a:r>
              <a:rPr lang="cs-CZ" b="1" dirty="0" smtClean="0">
                <a:solidFill>
                  <a:srgbClr val="002060"/>
                </a:solidFill>
              </a:rPr>
              <a:t>Vyhláška 226/2008 – bude zrušena, nahrazena </a:t>
            </a:r>
          </a:p>
          <a:p>
            <a:pPr lvl="2">
              <a:spcBef>
                <a:spcPts val="600"/>
              </a:spcBef>
            </a:pPr>
            <a:r>
              <a:rPr lang="cs-CZ" sz="2200" b="1" dirty="0" smtClean="0">
                <a:solidFill>
                  <a:srgbClr val="002060"/>
                </a:solidFill>
              </a:rPr>
              <a:t>Nebude obsahovat GCP, neb GCP jako takové je již zmíněno v nařízení</a:t>
            </a:r>
          </a:p>
          <a:p>
            <a:pPr lvl="2">
              <a:spcBef>
                <a:spcPts val="600"/>
              </a:spcBef>
            </a:pPr>
            <a:r>
              <a:rPr lang="cs-CZ" sz="2200" b="1" dirty="0" smtClean="0">
                <a:solidFill>
                  <a:srgbClr val="002060"/>
                </a:solidFill>
              </a:rPr>
              <a:t>Bude </a:t>
            </a:r>
            <a:r>
              <a:rPr lang="cs-CZ" sz="2200" b="1" dirty="0" smtClean="0">
                <a:solidFill>
                  <a:srgbClr val="7030A0"/>
                </a:solidFill>
              </a:rPr>
              <a:t>specifická pouze pro KH </a:t>
            </a:r>
            <a:r>
              <a:rPr lang="cs-CZ" sz="2200" b="1" dirty="0" smtClean="0">
                <a:solidFill>
                  <a:srgbClr val="002060"/>
                </a:solidFill>
              </a:rPr>
              <a:t>(nebude již zahrnovat veterinární legislativu) </a:t>
            </a:r>
          </a:p>
          <a:p>
            <a:pPr lvl="2">
              <a:spcBef>
                <a:spcPts val="600"/>
              </a:spcBef>
            </a:pPr>
            <a:endParaRPr lang="cs-CZ" b="1" dirty="0" smtClean="0">
              <a:solidFill>
                <a:srgbClr val="002060"/>
              </a:solidFill>
            </a:endParaRPr>
          </a:p>
          <a:p>
            <a:pPr lvl="1"/>
            <a:endParaRPr lang="cs-CZ" b="1" dirty="0">
              <a:solidFill>
                <a:srgbClr val="002060"/>
              </a:solidFill>
            </a:endParaRPr>
          </a:p>
          <a:p>
            <a:pPr lvl="1">
              <a:buFont typeface="Arial" panose="020B0604020202020204" pitchFamily="34" charset="0"/>
              <a:buChar char="•"/>
            </a:pPr>
            <a:endParaRPr lang="cs-CZ" b="1" dirty="0">
              <a:solidFill>
                <a:srgbClr val="002060"/>
              </a:solidFill>
            </a:endParaRPr>
          </a:p>
          <a:p>
            <a:pPr lvl="1">
              <a:buFont typeface="Arial" panose="020B0604020202020204" pitchFamily="34" charset="0"/>
              <a:buChar char="•"/>
            </a:pPr>
            <a:endParaRPr lang="cs-CZ" sz="2000" b="1" dirty="0" smtClean="0">
              <a:solidFill>
                <a:srgbClr val="002060"/>
              </a:solidFill>
            </a:endParaRPr>
          </a:p>
          <a:p>
            <a:pPr lvl="1"/>
            <a:endParaRPr lang="cs-CZ" b="1" dirty="0" smtClean="0">
              <a:solidFill>
                <a:srgbClr val="002060"/>
              </a:solidFill>
            </a:endParaRPr>
          </a:p>
          <a:p>
            <a:pPr lvl="1"/>
            <a:endParaRPr lang="cs-CZ" b="1" dirty="0">
              <a:solidFill>
                <a:srgbClr val="7030A0"/>
              </a:solidFill>
            </a:endParaRPr>
          </a:p>
          <a:p>
            <a:pPr marL="0" indent="0">
              <a:buNone/>
            </a:pPr>
            <a:endParaRPr lang="en-GB" sz="2400" dirty="0">
              <a:solidFill>
                <a:schemeClr val="tx1">
                  <a:lumMod val="75000"/>
                </a:schemeClr>
              </a:solidFill>
            </a:endParaRPr>
          </a:p>
          <a:p>
            <a:pPr marL="0" indent="0">
              <a:buNone/>
            </a:pPr>
            <a:endParaRPr lang="cs-CZ" sz="2400" dirty="0" smtClean="0">
              <a:solidFill>
                <a:schemeClr val="tx1">
                  <a:lumMod val="75000"/>
                </a:schemeClr>
              </a:solidFill>
              <a:cs typeface="Times New Roman" pitchFamily="18" charset="0"/>
            </a:endParaRPr>
          </a:p>
          <a:p>
            <a:endParaRPr lang="cs-CZ" sz="2400" dirty="0" smtClean="0">
              <a:solidFill>
                <a:schemeClr val="tx1">
                  <a:lumMod val="75000"/>
                </a:schemeClr>
              </a:solidFill>
              <a:cs typeface="Times New Roman" pitchFamily="18" charset="0"/>
            </a:endParaRPr>
          </a:p>
          <a:p>
            <a:endParaRPr lang="cs-CZ" sz="2400" dirty="0" smtClean="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solidFill>
                  <a:srgbClr val="002060"/>
                </a:solidFill>
              </a:rPr>
              <a:t>Právní rámec KH</a:t>
            </a:r>
          </a:p>
        </p:txBody>
      </p:sp>
      <p:pic>
        <p:nvPicPr>
          <p:cNvPr id="7" name="Picture 9"/>
          <p:cNvPicPr/>
          <p:nvPr/>
        </p:nvPicPr>
        <p:blipFill>
          <a:blip r:embed="rId3" cstate="print"/>
          <a:srcRect l="29006" t="40803" r="29669" b="45666"/>
          <a:stretch>
            <a:fillRect/>
          </a:stretch>
        </p:blipFill>
        <p:spPr bwMode="auto">
          <a:xfrm>
            <a:off x="1421650" y="1358770"/>
            <a:ext cx="4140460" cy="945105"/>
          </a:xfrm>
          <a:prstGeom prst="rect">
            <a:avLst/>
          </a:prstGeom>
          <a:noFill/>
          <a:ln w="9525">
            <a:noFill/>
            <a:miter lim="800000"/>
            <a:headEnd/>
            <a:tailEnd/>
          </a:ln>
        </p:spPr>
      </p:pic>
    </p:spTree>
    <p:extLst>
      <p:ext uri="{BB962C8B-B14F-4D97-AF65-F5344CB8AC3E}">
        <p14:creationId xmlns:p14="http://schemas.microsoft.com/office/powerpoint/2010/main" val="3828063411"/>
      </p:ext>
    </p:extLst>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580" y="1223755"/>
            <a:ext cx="7772400" cy="2565286"/>
          </a:xfrm>
        </p:spPr>
        <p:txBody>
          <a:bodyPr>
            <a:normAutofit fontScale="90000"/>
          </a:bodyPr>
          <a:lstStyle/>
          <a:p>
            <a:pPr algn="r"/>
            <a:r>
              <a:rPr lang="cs-CZ" sz="4900" dirty="0" smtClean="0"/>
              <a:t>Regulace KH v ČR a EU</a:t>
            </a:r>
            <a:br>
              <a:rPr lang="cs-CZ" sz="4900" dirty="0" smtClean="0"/>
            </a:br>
            <a:r>
              <a:rPr lang="cs-CZ" sz="4900" dirty="0" smtClean="0"/>
              <a:t>úloha SÚKL</a:t>
            </a:r>
            <a:br>
              <a:rPr lang="cs-CZ" sz="4900" dirty="0" smtClean="0"/>
            </a:br>
            <a:r>
              <a:rPr lang="cs-CZ" sz="4900" dirty="0" smtClean="0"/>
              <a:t>Proces posuzování kh súkl správní řízení</a:t>
            </a:r>
            <a:r>
              <a:rPr lang="cs-CZ" dirty="0" smtClean="0"/>
              <a:t/>
            </a:r>
            <a:br>
              <a:rPr lang="cs-CZ" dirty="0" smtClean="0"/>
            </a:br>
            <a:r>
              <a:rPr lang="cs-CZ" dirty="0" smtClean="0"/>
              <a:t/>
            </a:r>
            <a:br>
              <a:rPr lang="cs-CZ" dirty="0" smtClean="0"/>
            </a:br>
            <a:r>
              <a:rPr lang="cs-CZ" dirty="0" smtClean="0"/>
              <a:t/>
            </a:r>
            <a:br>
              <a:rPr lang="cs-CZ" dirty="0" smtClean="0"/>
            </a:br>
            <a:r>
              <a:rPr lang="cs-CZ" sz="2900" b="0" dirty="0"/>
              <a:t>MUDr. Lucie Kraváčková</a:t>
            </a:r>
            <a:br>
              <a:rPr lang="cs-CZ" sz="2900" b="0" dirty="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endParaRPr lang="cs-CZ"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2492832713"/>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68025" y="2213865"/>
            <a:ext cx="8775975" cy="4050450"/>
          </a:xfrm>
        </p:spPr>
        <p:txBody>
          <a:bodyPr>
            <a:normAutofit/>
          </a:bodyPr>
          <a:lstStyle/>
          <a:p>
            <a:r>
              <a:rPr lang="cs-CZ" b="1" dirty="0" smtClean="0"/>
              <a:t>SÚKL a etické komise</a:t>
            </a:r>
          </a:p>
          <a:p>
            <a:pPr lvl="1">
              <a:buFont typeface="Wingdings" pitchFamily="2" charset="2"/>
              <a:buChar char="Ø"/>
            </a:pPr>
            <a:r>
              <a:rPr lang="cs-CZ" dirty="0" smtClean="0"/>
              <a:t>Nezávislé posouzení </a:t>
            </a:r>
          </a:p>
          <a:p>
            <a:pPr lvl="1">
              <a:buFont typeface="Wingdings" pitchFamily="2" charset="2"/>
              <a:buChar char="Ø"/>
            </a:pPr>
            <a:endParaRPr lang="cs-CZ" dirty="0" smtClean="0"/>
          </a:p>
          <a:p>
            <a:r>
              <a:rPr lang="cs-CZ" b="1" dirty="0" smtClean="0"/>
              <a:t>SÚKL</a:t>
            </a:r>
            <a:r>
              <a:rPr lang="cs-CZ" dirty="0" smtClean="0"/>
              <a:t> - státní úřad, </a:t>
            </a:r>
            <a:r>
              <a:rPr lang="cs-CZ" b="1" u="sng" dirty="0" smtClean="0"/>
              <a:t>dodržování právních předpisů, zajištění bezpečností SH, kvality LP, validity dat</a:t>
            </a:r>
          </a:p>
          <a:p>
            <a:endParaRPr lang="cs-CZ" b="1" u="sng" dirty="0" smtClean="0"/>
          </a:p>
          <a:p>
            <a:r>
              <a:rPr lang="cs-CZ" b="1" dirty="0" smtClean="0"/>
              <a:t>EK </a:t>
            </a:r>
            <a:r>
              <a:rPr lang="cs-CZ" dirty="0" smtClean="0"/>
              <a:t>– nezávislý orgán, </a:t>
            </a:r>
            <a:r>
              <a:rPr lang="cs-CZ" b="1" u="sng" dirty="0" smtClean="0"/>
              <a:t>veřejné záruky ochrany práv, bezpečnosti a zdraví SH</a:t>
            </a:r>
          </a:p>
          <a:p>
            <a:pPr lvl="1">
              <a:buNone/>
            </a:pPr>
            <a:endParaRPr lang="cs-CZ" dirty="0" smtClean="0"/>
          </a:p>
          <a:p>
            <a:pPr lvl="1">
              <a:buFont typeface="Wingdings"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251520" y="1088740"/>
            <a:ext cx="5850650" cy="540060"/>
          </a:xfrm>
          <a:prstGeom prst="rect">
            <a:avLst/>
          </a:prstGeom>
          <a:noFill/>
          <a:ln cmpd="sng">
            <a:noFill/>
          </a:ln>
          <a:effectLst>
            <a:outerShdw blurRad="50800" dist="50800" dir="5400000" algn="ctr" rotWithShape="0">
              <a:schemeClr val="bg1"/>
            </a:outerShdw>
          </a:effectLst>
        </p:spPr>
        <p:txBody>
          <a:bodyPr vert="horz" lIns="0" rIns="0" bIns="0" anchor="b">
            <a:normAutofit fontScale="97500" lnSpcReduction="10000"/>
          </a:bodyPr>
          <a:lstStyle/>
          <a:p>
            <a:r>
              <a:rPr lang="cs-CZ" sz="3200" b="1" dirty="0" smtClean="0">
                <a:solidFill>
                  <a:schemeClr val="tx1">
                    <a:lumMod val="75000"/>
                  </a:schemeClr>
                </a:solidFill>
              </a:rPr>
              <a:t> </a:t>
            </a:r>
            <a:r>
              <a:rPr lang="cs-CZ" sz="3500" b="1" u="sng" dirty="0" smtClean="0">
                <a:solidFill>
                  <a:srgbClr val="C00000"/>
                </a:solidFill>
              </a:rPr>
              <a:t>Regulace KH  v ČR </a:t>
            </a:r>
            <a:endParaRPr lang="cs-CZ" sz="3500" b="1" u="sng" baseline="30000" dirty="0" smtClean="0">
              <a:solidFill>
                <a:srgbClr val="C00000"/>
              </a:solidFill>
            </a:endParaRPr>
          </a:p>
        </p:txBody>
      </p:sp>
    </p:spTree>
    <p:extLst>
      <p:ext uri="{BB962C8B-B14F-4D97-AF65-F5344CB8AC3E}">
        <p14:creationId xmlns:p14="http://schemas.microsoft.com/office/powerpoint/2010/main" val="3977261416"/>
      </p:ext>
    </p:extLst>
  </p:cSld>
  <p:clrMapOvr>
    <a:masterClrMapping/>
  </p:clrMapOvr>
  <p:transition>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818711"/>
            <a:ext cx="8435280" cy="5715634"/>
          </a:xfrm>
        </p:spPr>
        <p:txBody>
          <a:bodyPr>
            <a:normAutofit/>
          </a:bodyPr>
          <a:lstStyle/>
          <a:p>
            <a:pPr>
              <a:buNone/>
            </a:pPr>
            <a:r>
              <a:rPr lang="cs-CZ" sz="3200" b="1" u="sng" dirty="0" smtClean="0">
                <a:solidFill>
                  <a:srgbClr val="C00000"/>
                </a:solidFill>
              </a:rPr>
              <a:t>Regulace KH v EU</a:t>
            </a:r>
            <a:r>
              <a:rPr lang="cs-CZ" sz="3200" u="sng" dirty="0" smtClean="0">
                <a:solidFill>
                  <a:srgbClr val="C00000"/>
                </a:solidFill>
              </a:rPr>
              <a:t>  </a:t>
            </a:r>
          </a:p>
          <a:p>
            <a:pPr lvl="1">
              <a:buFont typeface="Wingdings" pitchFamily="2" charset="2"/>
              <a:buChar char="Ø"/>
            </a:pPr>
            <a:r>
              <a:rPr lang="cs-CZ" b="1" u="sng" dirty="0" smtClean="0"/>
              <a:t>Harmonizace požadavků na dokumentaci a provádění KH </a:t>
            </a:r>
            <a:r>
              <a:rPr lang="cs-CZ" dirty="0" smtClean="0"/>
              <a:t>(směrnice, nařízení, doporučení, jednotná žádost)</a:t>
            </a:r>
          </a:p>
          <a:p>
            <a:pPr lvl="1">
              <a:buFont typeface="Wingdings" pitchFamily="2" charset="2"/>
              <a:buChar char="Ø"/>
            </a:pPr>
            <a:r>
              <a:rPr lang="cs-CZ" b="1" u="sng" dirty="0" smtClean="0"/>
              <a:t>Odborné pracovní skupiny</a:t>
            </a:r>
            <a:r>
              <a:rPr lang="cs-CZ" b="1" dirty="0" smtClean="0"/>
              <a:t>:</a:t>
            </a:r>
          </a:p>
          <a:p>
            <a:pPr lvl="2">
              <a:buFont typeface="Wingdings" pitchFamily="2" charset="2"/>
              <a:buChar char="Ø"/>
            </a:pPr>
            <a:r>
              <a:rPr lang="cs-CZ" b="1" dirty="0" smtClean="0"/>
              <a:t>CTFG - </a:t>
            </a:r>
            <a:r>
              <a:rPr lang="cs-CZ" dirty="0" smtClean="0"/>
              <a:t>Clinical Trials Facilitation Group</a:t>
            </a:r>
            <a:endParaRPr lang="cs-CZ" b="1" dirty="0"/>
          </a:p>
          <a:p>
            <a:pPr lvl="2">
              <a:buFont typeface="Wingdings" pitchFamily="2" charset="2"/>
              <a:buChar char="Ø"/>
            </a:pPr>
            <a:r>
              <a:rPr lang="cs-CZ" b="1" dirty="0" smtClean="0"/>
              <a:t>CAT - </a:t>
            </a:r>
            <a:r>
              <a:rPr lang="cs-CZ" dirty="0" smtClean="0"/>
              <a:t>Committee for Advanced Therapies</a:t>
            </a:r>
          </a:p>
          <a:p>
            <a:pPr lvl="2">
              <a:buFont typeface="Wingdings" pitchFamily="2" charset="2"/>
              <a:buChar char="Ø"/>
            </a:pPr>
            <a:r>
              <a:rPr lang="cs-CZ" b="1" dirty="0" smtClean="0"/>
              <a:t>GCP IWG </a:t>
            </a:r>
            <a:r>
              <a:rPr lang="cs-CZ" dirty="0" smtClean="0"/>
              <a:t>– GCP Inspectors Working Group</a:t>
            </a:r>
          </a:p>
          <a:p>
            <a:pPr lvl="2">
              <a:buFont typeface="Wingdings" pitchFamily="2" charset="2"/>
              <a:buChar char="Ø"/>
            </a:pPr>
            <a:r>
              <a:rPr lang="cs-CZ" b="1" dirty="0" smtClean="0"/>
              <a:t>Ad hoc group ... </a:t>
            </a:r>
            <a:r>
              <a:rPr lang="cs-CZ" dirty="0" smtClean="0">
                <a:solidFill>
                  <a:srgbClr val="C00000"/>
                </a:solidFill>
              </a:rPr>
              <a:t>při EC, nyní práce na adaptaci nařízení č. 536/2014  </a:t>
            </a:r>
          </a:p>
          <a:p>
            <a:pPr lvl="2">
              <a:buFont typeface="Wingdings" pitchFamily="2" charset="2"/>
              <a:buChar char="Ø"/>
            </a:pPr>
            <a:r>
              <a:rPr lang="cs-CZ" b="1" dirty="0" smtClean="0"/>
              <a:t>Working group EMA</a:t>
            </a:r>
            <a:r>
              <a:rPr lang="cs-CZ" dirty="0" smtClean="0"/>
              <a:t> – Příprava adaptace nařízení KH, Portál EU, Databáze EU</a:t>
            </a:r>
            <a:r>
              <a:rPr lang="cs-CZ" i="1" dirty="0" smtClean="0"/>
              <a:t> </a:t>
            </a:r>
            <a:r>
              <a:rPr lang="cs-CZ" dirty="0" smtClean="0">
                <a:solidFill>
                  <a:srgbClr val="C00000"/>
                </a:solidFill>
              </a:rPr>
              <a:t>(pracuje od začátku roku 2014)</a:t>
            </a:r>
            <a:endParaRPr lang="cs-CZ" b="1" dirty="0" smtClean="0">
              <a:solidFill>
                <a:srgbClr val="C00000"/>
              </a:solidFill>
            </a:endParaRPr>
          </a:p>
          <a:p>
            <a:pPr lvl="1">
              <a:buFont typeface="Wingdings" pitchFamily="2" charset="2"/>
              <a:buChar char="Ø"/>
            </a:pPr>
            <a:r>
              <a:rPr lang="cs-CZ" b="1" u="sng" dirty="0" smtClean="0"/>
              <a:t>Výměna informací </a:t>
            </a:r>
            <a:r>
              <a:rPr lang="cs-CZ" dirty="0" smtClean="0"/>
              <a:t>– EudraCT databáze, </a:t>
            </a:r>
            <a:r>
              <a:rPr lang="cs-CZ" dirty="0" err="1" smtClean="0"/>
              <a:t>EudraVigilance</a:t>
            </a:r>
            <a:r>
              <a:rPr lang="cs-CZ" dirty="0" smtClean="0"/>
              <a:t> databáze</a:t>
            </a:r>
          </a:p>
          <a:p>
            <a:pPr lvl="1">
              <a:buFont typeface="Wingdings" pitchFamily="2" charset="2"/>
              <a:buChar char="Ø"/>
            </a:pPr>
            <a:r>
              <a:rPr lang="cs-CZ" b="1" u="sng" dirty="0" smtClean="0"/>
              <a:t>VHP – Voluntary Harmonisation Procedure</a:t>
            </a:r>
          </a:p>
          <a:p>
            <a:pPr lvl="1">
              <a:buFont typeface="Wingdings" pitchFamily="2" charset="2"/>
              <a:buChar char="Ø"/>
            </a:pPr>
            <a:r>
              <a:rPr lang="cs-CZ" b="1" u="sng" dirty="0" smtClean="0"/>
              <a:t>Spolupráce při tvorbě předpisů</a:t>
            </a:r>
            <a:r>
              <a:rPr lang="cs-CZ" dirty="0" smtClean="0"/>
              <a:t> (nařízení, guideline...)</a:t>
            </a:r>
            <a:endParaRPr lang="cs-CZ" b="1"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3770656463"/>
      </p:ext>
    </p:extLst>
  </p:cSld>
  <p:clrMapOvr>
    <a:masterClrMapping/>
  </p:clrMapOvr>
  <p:transition>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p:cNvGraphicFramePr>
            <a:graphicFrameLocks noGrp="1"/>
          </p:cNvGraphicFramePr>
          <p:nvPr>
            <p:ph idx="1"/>
            <p:extLst>
              <p:ext uri="{D42A27DB-BD31-4B8C-83A1-F6EECF244321}">
                <p14:modId xmlns:p14="http://schemas.microsoft.com/office/powerpoint/2010/main" val="1361430372"/>
              </p:ext>
            </p:extLst>
          </p:nvPr>
        </p:nvGraphicFramePr>
        <p:xfrm>
          <a:off x="476545" y="908720"/>
          <a:ext cx="8229600" cy="5355908"/>
        </p:xfrm>
        <a:graphic>
          <a:graphicData uri="http://schemas.openxmlformats.org/drawingml/2006/table">
            <a:tbl>
              <a:tblPr firstRow="1" bandRow="1">
                <a:tableStyleId>{5C22544A-7EE6-4342-B048-85BDC9FD1C3A}</a:tableStyleId>
              </a:tblPr>
              <a:tblGrid>
                <a:gridCol w="1324490"/>
                <a:gridCol w="6905110"/>
              </a:tblGrid>
              <a:tr h="427701">
                <a:tc>
                  <a:txBody>
                    <a:bodyPr/>
                    <a:lstStyle/>
                    <a:p>
                      <a:r>
                        <a:rPr lang="cs-CZ" dirty="0" smtClean="0"/>
                        <a:t>1.1.1998</a:t>
                      </a:r>
                      <a:endParaRPr lang="cs-CZ" dirty="0"/>
                    </a:p>
                  </a:txBody>
                  <a:tcPr/>
                </a:tc>
                <a:tc>
                  <a:txBody>
                    <a:bodyPr/>
                    <a:lstStyle/>
                    <a:p>
                      <a:r>
                        <a:rPr lang="cs-CZ" dirty="0" smtClean="0"/>
                        <a:t>Zákon o léčivech </a:t>
                      </a:r>
                      <a:endParaRPr lang="cs-CZ" dirty="0"/>
                    </a:p>
                  </a:txBody>
                  <a:tcPr/>
                </a:tc>
              </a:tr>
              <a:tr h="427701">
                <a:tc>
                  <a:txBody>
                    <a:bodyPr/>
                    <a:lstStyle/>
                    <a:p>
                      <a:r>
                        <a:rPr lang="cs-CZ" b="1" dirty="0" smtClean="0"/>
                        <a:t>1998</a:t>
                      </a:r>
                      <a:endParaRPr lang="cs-CZ" b="1" dirty="0"/>
                    </a:p>
                  </a:txBody>
                  <a:tcPr/>
                </a:tc>
                <a:tc>
                  <a:txBody>
                    <a:bodyPr/>
                    <a:lstStyle/>
                    <a:p>
                      <a:r>
                        <a:rPr lang="cs-CZ" b="1" dirty="0" smtClean="0"/>
                        <a:t>Regulace KH přesunuta z MZ ČR na SÚKL</a:t>
                      </a:r>
                      <a:endParaRPr lang="cs-CZ" b="1" dirty="0"/>
                    </a:p>
                  </a:txBody>
                  <a:tcPr/>
                </a:tc>
              </a:tr>
              <a:tr h="427701">
                <a:tc>
                  <a:txBody>
                    <a:bodyPr/>
                    <a:lstStyle/>
                    <a:p>
                      <a:r>
                        <a:rPr lang="cs-CZ" b="1" dirty="0" smtClean="0"/>
                        <a:t>2003</a:t>
                      </a:r>
                      <a:endParaRPr lang="cs-CZ" b="1" dirty="0"/>
                    </a:p>
                  </a:txBody>
                  <a:tcPr/>
                </a:tc>
                <a:tc>
                  <a:txBody>
                    <a:bodyPr/>
                    <a:lstStyle/>
                    <a:p>
                      <a:r>
                        <a:rPr lang="cs-CZ" b="1" dirty="0" smtClean="0"/>
                        <a:t>Novela zákona o léčivech – zahrnuta Směrnice</a:t>
                      </a:r>
                      <a:r>
                        <a:rPr lang="cs-CZ" b="1" baseline="0" dirty="0" smtClean="0"/>
                        <a:t> 2001/20/ES</a:t>
                      </a:r>
                      <a:endParaRPr lang="cs-CZ" b="1" dirty="0"/>
                    </a:p>
                  </a:txBody>
                  <a:tcPr/>
                </a:tc>
              </a:tr>
              <a:tr h="427701">
                <a:tc>
                  <a:txBody>
                    <a:bodyPr/>
                    <a:lstStyle/>
                    <a:p>
                      <a:r>
                        <a:rPr lang="cs-CZ" b="1" dirty="0" smtClean="0"/>
                        <a:t>2004</a:t>
                      </a:r>
                      <a:endParaRPr lang="cs-CZ" b="1" dirty="0"/>
                    </a:p>
                  </a:txBody>
                  <a:tcPr/>
                </a:tc>
                <a:tc>
                  <a:txBody>
                    <a:bodyPr/>
                    <a:lstStyle/>
                    <a:p>
                      <a:r>
                        <a:rPr lang="cs-CZ" b="1" dirty="0" smtClean="0"/>
                        <a:t>Vstup do EU</a:t>
                      </a:r>
                      <a:endParaRPr lang="cs-CZ" b="1" dirty="0"/>
                    </a:p>
                  </a:txBody>
                  <a:tcPr/>
                </a:tc>
              </a:tr>
              <a:tr h="651197">
                <a:tc>
                  <a:txBody>
                    <a:bodyPr/>
                    <a:lstStyle/>
                    <a:p>
                      <a:r>
                        <a:rPr lang="cs-CZ" b="1" dirty="0" smtClean="0"/>
                        <a:t>2004</a:t>
                      </a:r>
                      <a:endParaRPr lang="cs-CZ" b="1" dirty="0"/>
                    </a:p>
                  </a:txBody>
                  <a:tcPr/>
                </a:tc>
                <a:tc>
                  <a:txBody>
                    <a:bodyPr/>
                    <a:lstStyle/>
                    <a:p>
                      <a:r>
                        <a:rPr lang="cs-CZ" b="1" dirty="0" smtClean="0"/>
                        <a:t>Zahájení spolupráce v rámci EU; vkládání dat do </a:t>
                      </a:r>
                      <a:r>
                        <a:rPr lang="cs-CZ" b="1" dirty="0" err="1" smtClean="0"/>
                        <a:t>EudraCT</a:t>
                      </a:r>
                      <a:r>
                        <a:rPr lang="cs-CZ" b="1" dirty="0" smtClean="0"/>
                        <a:t> databáze;</a:t>
                      </a:r>
                      <a:r>
                        <a:rPr lang="cs-CZ" b="1" baseline="0" dirty="0" smtClean="0"/>
                        <a:t> později i do </a:t>
                      </a:r>
                      <a:r>
                        <a:rPr lang="cs-CZ" b="1" baseline="0" dirty="0" err="1" smtClean="0"/>
                        <a:t>EudraVigilance</a:t>
                      </a:r>
                      <a:r>
                        <a:rPr lang="cs-CZ" b="1" baseline="0" dirty="0" smtClean="0"/>
                        <a:t> databáze</a:t>
                      </a:r>
                      <a:endParaRPr lang="cs-CZ" b="1" dirty="0"/>
                    </a:p>
                  </a:txBody>
                  <a:tcPr/>
                </a:tc>
              </a:tr>
              <a:tr h="427701">
                <a:tc>
                  <a:txBody>
                    <a:bodyPr/>
                    <a:lstStyle/>
                    <a:p>
                      <a:r>
                        <a:rPr lang="cs-CZ" b="1" dirty="0" smtClean="0"/>
                        <a:t>2004</a:t>
                      </a:r>
                      <a:endParaRPr lang="cs-CZ" b="1" dirty="0"/>
                    </a:p>
                  </a:txBody>
                  <a:tcPr/>
                </a:tc>
                <a:tc>
                  <a:txBody>
                    <a:bodyPr/>
                    <a:lstStyle/>
                    <a:p>
                      <a:r>
                        <a:rPr lang="cs-CZ" b="1" dirty="0" smtClean="0"/>
                        <a:t>Určeny</a:t>
                      </a:r>
                      <a:r>
                        <a:rPr lang="cs-CZ" b="1" baseline="0" dirty="0" smtClean="0"/>
                        <a:t> první MEK, zahájena spolupráce s EK</a:t>
                      </a:r>
                      <a:endParaRPr lang="cs-CZ" b="1" dirty="0"/>
                    </a:p>
                  </a:txBody>
                  <a:tcPr/>
                </a:tc>
              </a:tr>
              <a:tr h="427701">
                <a:tc>
                  <a:txBody>
                    <a:bodyPr/>
                    <a:lstStyle/>
                    <a:p>
                      <a:r>
                        <a:rPr lang="cs-CZ" b="1" dirty="0" smtClean="0"/>
                        <a:t>31.12.2007</a:t>
                      </a:r>
                      <a:endParaRPr lang="cs-CZ" b="1" dirty="0"/>
                    </a:p>
                  </a:txBody>
                  <a:tcPr/>
                </a:tc>
                <a:tc>
                  <a:txBody>
                    <a:bodyPr/>
                    <a:lstStyle/>
                    <a:p>
                      <a:r>
                        <a:rPr lang="cs-CZ" b="1" dirty="0" smtClean="0"/>
                        <a:t>Nový zákon o léčivech </a:t>
                      </a:r>
                      <a:endParaRPr lang="cs-CZ" b="1" dirty="0"/>
                    </a:p>
                  </a:txBody>
                  <a:tcPr/>
                </a:tc>
              </a:tr>
              <a:tr h="427701">
                <a:tc>
                  <a:txBody>
                    <a:bodyPr/>
                    <a:lstStyle/>
                    <a:p>
                      <a:r>
                        <a:rPr lang="cs-CZ" b="1" dirty="0" smtClean="0"/>
                        <a:t>13.11.2007</a:t>
                      </a:r>
                      <a:endParaRPr lang="cs-CZ" b="1" dirty="0"/>
                    </a:p>
                  </a:txBody>
                  <a:tcPr/>
                </a:tc>
                <a:tc>
                  <a:txBody>
                    <a:bodyPr/>
                    <a:lstStyle/>
                    <a:p>
                      <a:r>
                        <a:rPr lang="cs-CZ" b="1" dirty="0" smtClean="0"/>
                        <a:t>Nařízení o LPMT </a:t>
                      </a:r>
                      <a:r>
                        <a:rPr lang="cs-CZ" sz="1200" b="1" dirty="0" smtClean="0"/>
                        <a:t>(použitelné od 30.12.2008; </a:t>
                      </a:r>
                      <a:r>
                        <a:rPr lang="cs-CZ" sz="1200" b="1" i="1" dirty="0" smtClean="0"/>
                        <a:t>přechodné období do 30.12.2011)</a:t>
                      </a:r>
                      <a:endParaRPr lang="cs-CZ" sz="1200" b="1" i="1" dirty="0"/>
                    </a:p>
                  </a:txBody>
                  <a:tcPr/>
                </a:tc>
              </a:tr>
              <a:tr h="427701">
                <a:tc>
                  <a:txBody>
                    <a:bodyPr/>
                    <a:lstStyle/>
                    <a:p>
                      <a:r>
                        <a:rPr lang="cs-CZ" b="1" dirty="0" smtClean="0"/>
                        <a:t>2008</a:t>
                      </a:r>
                      <a:endParaRPr lang="cs-CZ" b="1" dirty="0"/>
                    </a:p>
                  </a:txBody>
                  <a:tcPr/>
                </a:tc>
                <a:tc>
                  <a:txBody>
                    <a:bodyPr/>
                    <a:lstStyle/>
                    <a:p>
                      <a:r>
                        <a:rPr lang="cs-CZ" b="1" dirty="0" smtClean="0"/>
                        <a:t>Zveřejňování</a:t>
                      </a:r>
                      <a:r>
                        <a:rPr lang="cs-CZ" b="1" baseline="0" dirty="0" smtClean="0"/>
                        <a:t> informací o KH v ČR         </a:t>
                      </a:r>
                      <a:r>
                        <a:rPr lang="cs-CZ" b="1" baseline="0" dirty="0" smtClean="0">
                          <a:solidFill>
                            <a:srgbClr val="C00000"/>
                          </a:solidFill>
                          <a:hlinkClick r:id="rId2"/>
                        </a:rPr>
                        <a:t>www.sukl.cz</a:t>
                      </a:r>
                      <a:r>
                        <a:rPr lang="cs-CZ" b="1" baseline="0" dirty="0" smtClean="0">
                          <a:solidFill>
                            <a:srgbClr val="C00000"/>
                          </a:solidFill>
                        </a:rPr>
                        <a:t> – databáze KH</a:t>
                      </a:r>
                      <a:endParaRPr lang="cs-CZ" b="1" dirty="0"/>
                    </a:p>
                  </a:txBody>
                  <a:tcPr/>
                </a:tc>
              </a:tr>
              <a:tr h="427701">
                <a:tc>
                  <a:txBody>
                    <a:bodyPr/>
                    <a:lstStyle/>
                    <a:p>
                      <a:r>
                        <a:rPr lang="cs-CZ" b="1" dirty="0" smtClean="0"/>
                        <a:t>1.7.2008</a:t>
                      </a:r>
                      <a:endParaRPr lang="cs-CZ" b="1" dirty="0"/>
                    </a:p>
                  </a:txBody>
                  <a:tcPr/>
                </a:tc>
                <a:tc>
                  <a:txBody>
                    <a:bodyPr/>
                    <a:lstStyle/>
                    <a:p>
                      <a:r>
                        <a:rPr lang="cs-CZ" b="1" dirty="0" smtClean="0"/>
                        <a:t>Nová vyhláška správné klinické praxe </a:t>
                      </a:r>
                      <a:r>
                        <a:rPr lang="cs-CZ" b="0" dirty="0" smtClean="0">
                          <a:solidFill>
                            <a:srgbClr val="C00000"/>
                          </a:solidFill>
                        </a:rPr>
                        <a:t>(zapojení lékáren)</a:t>
                      </a:r>
                      <a:endParaRPr lang="cs-CZ" b="0" dirty="0">
                        <a:solidFill>
                          <a:srgbClr val="C00000"/>
                        </a:solidFill>
                      </a:endParaRPr>
                    </a:p>
                  </a:txBody>
                  <a:tcPr/>
                </a:tc>
              </a:tr>
              <a:tr h="427701">
                <a:tc>
                  <a:txBody>
                    <a:bodyPr/>
                    <a:lstStyle/>
                    <a:p>
                      <a:r>
                        <a:rPr lang="cs-CZ" b="1" dirty="0" smtClean="0"/>
                        <a:t>Duben 2009</a:t>
                      </a:r>
                      <a:endParaRPr lang="cs-CZ" b="1" dirty="0"/>
                    </a:p>
                  </a:txBody>
                  <a:tcPr/>
                </a:tc>
                <a:tc>
                  <a:txBody>
                    <a:bodyPr/>
                    <a:lstStyle/>
                    <a:p>
                      <a:r>
                        <a:rPr lang="cs-CZ" b="1" dirty="0" smtClean="0"/>
                        <a:t>VHP (</a:t>
                      </a:r>
                      <a:r>
                        <a:rPr lang="cs-CZ" b="1" dirty="0" err="1" smtClean="0"/>
                        <a:t>Voluntary</a:t>
                      </a:r>
                      <a:r>
                        <a:rPr lang="cs-CZ" b="1" dirty="0" smtClean="0"/>
                        <a:t> </a:t>
                      </a:r>
                      <a:r>
                        <a:rPr lang="cs-CZ" b="1" dirty="0" err="1" smtClean="0"/>
                        <a:t>Harmonisation</a:t>
                      </a:r>
                      <a:r>
                        <a:rPr lang="cs-CZ" b="1" dirty="0" smtClean="0"/>
                        <a:t> </a:t>
                      </a:r>
                      <a:r>
                        <a:rPr lang="cs-CZ" b="1" dirty="0" err="1" smtClean="0"/>
                        <a:t>Procedure</a:t>
                      </a:r>
                      <a:r>
                        <a:rPr lang="cs-CZ" b="1" dirty="0" smtClean="0"/>
                        <a:t>)</a:t>
                      </a:r>
                      <a:endParaRPr lang="cs-CZ" b="1" dirty="0"/>
                    </a:p>
                  </a:txBody>
                  <a:tcPr/>
                </a:tc>
              </a:tr>
              <a:tr h="427701">
                <a:tc>
                  <a:txBody>
                    <a:bodyPr/>
                    <a:lstStyle/>
                    <a:p>
                      <a:r>
                        <a:rPr lang="cs-CZ" b="1" dirty="0" smtClean="0"/>
                        <a:t>2014</a:t>
                      </a:r>
                      <a:endParaRPr lang="cs-CZ" b="1" dirty="0"/>
                    </a:p>
                  </a:txBody>
                  <a:tcPr/>
                </a:tc>
                <a:tc>
                  <a:txBody>
                    <a:bodyPr/>
                    <a:lstStyle/>
                    <a:p>
                      <a:r>
                        <a:rPr lang="cs-CZ" b="1" i="0" dirty="0" smtClean="0"/>
                        <a:t>Nařízení č. 536/2014  </a:t>
                      </a:r>
                      <a:r>
                        <a:rPr lang="cs-CZ" b="0" i="0" dirty="0" smtClean="0">
                          <a:solidFill>
                            <a:srgbClr val="C00000"/>
                          </a:solidFill>
                        </a:rPr>
                        <a:t>(vydané,</a:t>
                      </a:r>
                      <a:r>
                        <a:rPr lang="cs-CZ" b="0" i="0" baseline="0" dirty="0" smtClean="0">
                          <a:solidFill>
                            <a:srgbClr val="C00000"/>
                          </a:solidFill>
                        </a:rPr>
                        <a:t> platné, ještě není účinné)</a:t>
                      </a:r>
                      <a:endParaRPr lang="cs-CZ" b="1" i="0" dirty="0"/>
                    </a:p>
                  </a:txBody>
                  <a:tcPr/>
                </a:tc>
              </a:tr>
            </a:tbl>
          </a:graphicData>
        </a:graphic>
      </p:graphicFrame>
      <p:sp>
        <p:nvSpPr>
          <p:cNvPr id="9" name="Rectangle 2"/>
          <p:cNvSpPr txBox="1">
            <a:spLocks noChangeArrowheads="1"/>
          </p:cNvSpPr>
          <p:nvPr/>
        </p:nvSpPr>
        <p:spPr>
          <a:xfrm>
            <a:off x="2051719" y="233645"/>
            <a:ext cx="4725525" cy="540060"/>
          </a:xfrm>
          <a:prstGeom prst="rect">
            <a:avLst/>
          </a:prstGeom>
          <a:noFill/>
          <a:ln cmpd="sng">
            <a:no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a:t>
            </a:r>
            <a:r>
              <a:rPr lang="cs-CZ" sz="3200" b="1" u="sng" dirty="0" smtClean="0">
                <a:solidFill>
                  <a:srgbClr val="C00000"/>
                </a:solidFill>
              </a:rPr>
              <a:t>Historie regulace KH  v ČR</a:t>
            </a:r>
            <a:endParaRPr lang="cs-CZ" sz="3200" b="1" u="sng" baseline="30000" dirty="0" smtClean="0">
              <a:solidFill>
                <a:srgbClr val="C00000"/>
              </a:solidFill>
            </a:endParaRPr>
          </a:p>
        </p:txBody>
      </p:sp>
      <p:sp>
        <p:nvSpPr>
          <p:cNvPr id="2" name="Zástupný symbol pro datum 1"/>
          <p:cNvSpPr>
            <a:spLocks noGrp="1"/>
          </p:cNvSpPr>
          <p:nvPr>
            <p:ph type="dt" sz="half" idx="10"/>
          </p:nvPr>
        </p:nvSpPr>
        <p:spPr/>
        <p:txBody>
          <a:bodyPr/>
          <a:lstStyle/>
          <a:p>
            <a:r>
              <a:rPr lang="cs-CZ" smtClean="0"/>
              <a:t>19. 5. 2016</a:t>
            </a:r>
            <a:endParaRPr lang="cs-CZ"/>
          </a:p>
        </p:txBody>
      </p:sp>
      <p:sp>
        <p:nvSpPr>
          <p:cNvPr id="3" name="Zástupný symbol pro zápatí 2"/>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90937217"/>
      </p:ext>
    </p:extLst>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763815"/>
            <a:ext cx="8640960" cy="4455495"/>
          </a:xfrm>
        </p:spPr>
        <p:txBody>
          <a:bodyPr>
            <a:normAutofit/>
          </a:bodyPr>
          <a:lstStyle/>
          <a:p>
            <a:r>
              <a:rPr lang="cs-CZ" b="1" u="sng" dirty="0" smtClean="0"/>
              <a:t>Posoudit bezpečnost a kvalitu LP </a:t>
            </a:r>
          </a:p>
          <a:p>
            <a:pPr lvl="1">
              <a:buFont typeface="Wingdings" panose="05000000000000000000" pitchFamily="2" charset="2"/>
              <a:buChar char="ü"/>
            </a:pPr>
            <a:r>
              <a:rPr lang="cs-CZ" dirty="0" smtClean="0"/>
              <a:t>Farmaceutická dokumentace</a:t>
            </a:r>
          </a:p>
          <a:p>
            <a:pPr lvl="1">
              <a:buFont typeface="Wingdings" panose="05000000000000000000" pitchFamily="2" charset="2"/>
              <a:buChar char="ü"/>
            </a:pPr>
            <a:r>
              <a:rPr lang="cs-CZ" dirty="0" smtClean="0"/>
              <a:t>Preklinická data (IB, doložené literární údaje)</a:t>
            </a:r>
          </a:p>
          <a:p>
            <a:pPr marL="457200" lvl="1" indent="0">
              <a:buNone/>
            </a:pPr>
            <a:endParaRPr lang="cs-CZ" dirty="0" smtClean="0"/>
          </a:p>
          <a:p>
            <a:r>
              <a:rPr lang="cs-CZ" b="1" u="sng" dirty="0" smtClean="0"/>
              <a:t>Vědecké opodstatnění KH </a:t>
            </a:r>
          </a:p>
          <a:p>
            <a:pPr lvl="1">
              <a:buFont typeface="Wingdings" panose="05000000000000000000" pitchFamily="2" charset="2"/>
              <a:buChar char="ü"/>
            </a:pPr>
            <a:r>
              <a:rPr lang="cs-CZ" dirty="0" smtClean="0"/>
              <a:t>Zdůvodnění provádění KH</a:t>
            </a:r>
          </a:p>
          <a:p>
            <a:pPr lvl="1">
              <a:buFont typeface="Wingdings" panose="05000000000000000000" pitchFamily="2" charset="2"/>
              <a:buChar char="ü"/>
            </a:pPr>
            <a:r>
              <a:rPr lang="cs-CZ" dirty="0" smtClean="0"/>
              <a:t>Doložená preklinická data – IB, výsledky předchozích KH</a:t>
            </a:r>
          </a:p>
          <a:p>
            <a:pPr lvl="1">
              <a:buFont typeface="Wingdings" panose="05000000000000000000" pitchFamily="2" charset="2"/>
              <a:buChar char="ü"/>
            </a:pPr>
            <a:r>
              <a:rPr lang="cs-CZ" dirty="0" smtClean="0"/>
              <a:t>Design KH – Protokol</a:t>
            </a:r>
          </a:p>
          <a:p>
            <a:pPr lvl="1">
              <a:buFont typeface="Wingdings" panose="05000000000000000000" pitchFamily="2" charset="2"/>
              <a:buChar char="ü"/>
            </a:pPr>
            <a:r>
              <a:rPr lang="cs-CZ" dirty="0" smtClean="0"/>
              <a:t>Další dostupné informace</a:t>
            </a:r>
            <a:endParaRPr lang="cs-CZ" b="1" dirty="0" smtClean="0"/>
          </a:p>
          <a:p>
            <a:pPr marL="457200" lvl="1" indent="0">
              <a:buNone/>
            </a:pPr>
            <a:endParaRPr lang="cs-CZ" b="1" i="1"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25025"/>
          </a:xfrm>
        </p:spPr>
        <p:txBody>
          <a:bodyPr/>
          <a:lstStyle/>
          <a:p>
            <a:endParaRPr lang="cs-CZ" dirty="0" smtClean="0"/>
          </a:p>
          <a:p>
            <a:endParaRPr lang="cs-CZ" sz="2600" dirty="0">
              <a:solidFill>
                <a:srgbClr val="C00000"/>
              </a:solidFill>
            </a:endParaRPr>
          </a:p>
          <a:p>
            <a:endParaRPr lang="cs-CZ" dirty="0"/>
          </a:p>
        </p:txBody>
      </p:sp>
      <p:sp>
        <p:nvSpPr>
          <p:cNvPr id="8" name="Rectangle 2"/>
          <p:cNvSpPr txBox="1">
            <a:spLocks noChangeArrowheads="1"/>
          </p:cNvSpPr>
          <p:nvPr/>
        </p:nvSpPr>
        <p:spPr>
          <a:xfrm>
            <a:off x="341530" y="903040"/>
            <a:ext cx="3330370" cy="630070"/>
          </a:xfrm>
          <a:prstGeom prst="rect">
            <a:avLst/>
          </a:prstGeom>
          <a:noFill/>
          <a:ln cmpd="sng">
            <a:no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rgbClr val="C00000"/>
                </a:solidFill>
              </a:rPr>
              <a:t> </a:t>
            </a:r>
            <a:r>
              <a:rPr lang="cs-CZ" sz="3500" b="1" u="sng" dirty="0" smtClean="0">
                <a:solidFill>
                  <a:srgbClr val="C00000"/>
                </a:solidFill>
              </a:rPr>
              <a:t>Úloha  SÚKL</a:t>
            </a:r>
            <a:endParaRPr lang="cs-CZ" sz="3500" b="1" u="sng" baseline="30000" dirty="0" smtClean="0">
              <a:solidFill>
                <a:srgbClr val="C00000"/>
              </a:solidFill>
            </a:endParaRPr>
          </a:p>
        </p:txBody>
      </p:sp>
    </p:spTree>
    <p:extLst>
      <p:ext uri="{BB962C8B-B14F-4D97-AF65-F5344CB8AC3E}">
        <p14:creationId xmlns:p14="http://schemas.microsoft.com/office/powerpoint/2010/main" val="619174077"/>
      </p:ext>
    </p:extLst>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96525" y="1898830"/>
            <a:ext cx="8640960" cy="4005445"/>
          </a:xfrm>
        </p:spPr>
        <p:txBody>
          <a:bodyPr>
            <a:normAutofit/>
          </a:bodyPr>
          <a:lstStyle/>
          <a:p>
            <a:r>
              <a:rPr lang="cs-CZ" b="1" u="sng" dirty="0" smtClean="0"/>
              <a:t>Risk/Benefit pro SH </a:t>
            </a:r>
          </a:p>
          <a:p>
            <a:pPr lvl="1">
              <a:buFont typeface="Wingdings" panose="05000000000000000000" pitchFamily="2" charset="2"/>
              <a:buChar char="ü"/>
            </a:pPr>
            <a:r>
              <a:rPr lang="cs-CZ" sz="2600" dirty="0" smtClean="0"/>
              <a:t>Riziko SH vyplývající z účasti </a:t>
            </a:r>
          </a:p>
          <a:p>
            <a:pPr lvl="2"/>
            <a:r>
              <a:rPr lang="cs-CZ" sz="2600" i="1" dirty="0" smtClean="0"/>
              <a:t>podávání IMP i AMP</a:t>
            </a:r>
          </a:p>
          <a:p>
            <a:pPr lvl="2"/>
            <a:r>
              <a:rPr lang="cs-CZ" sz="2600" i="1" dirty="0" smtClean="0"/>
              <a:t>posouzení vzhledem k dostupné a ověřené léčbě</a:t>
            </a:r>
          </a:p>
          <a:p>
            <a:pPr lvl="2"/>
            <a:r>
              <a:rPr lang="cs-CZ" sz="2600" i="1" dirty="0" smtClean="0"/>
              <a:t>procedury dané protokolem...) vs. možný přínos pro SH, event. pro danou populaci</a:t>
            </a:r>
          </a:p>
          <a:p>
            <a:pPr lvl="1">
              <a:buFont typeface="Wingdings" panose="05000000000000000000" pitchFamily="2" charset="2"/>
              <a:buChar char="ü"/>
            </a:pPr>
            <a:r>
              <a:rPr lang="cs-CZ" sz="2600" dirty="0" smtClean="0"/>
              <a:t>Průběžné sledování a přehodnocování na základě doplněných dat</a:t>
            </a:r>
          </a:p>
          <a:p>
            <a:pPr lvl="1">
              <a:buFont typeface="Wingdings" pitchFamily="2" charset="2"/>
              <a:buChar char="Ø"/>
            </a:pPr>
            <a:endParaRPr lang="cs-CZ" b="1" i="1"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25025"/>
          </a:xfrm>
        </p:spPr>
        <p:txBody>
          <a:bodyPr/>
          <a:lstStyle/>
          <a:p>
            <a:endParaRPr lang="cs-CZ" dirty="0" smtClean="0"/>
          </a:p>
          <a:p>
            <a:endParaRPr lang="cs-CZ" sz="2600" dirty="0">
              <a:solidFill>
                <a:srgbClr val="C00000"/>
              </a:solidFill>
            </a:endParaRPr>
          </a:p>
          <a:p>
            <a:endParaRPr lang="cs-CZ" dirty="0"/>
          </a:p>
        </p:txBody>
      </p:sp>
      <p:sp>
        <p:nvSpPr>
          <p:cNvPr id="8" name="Rectangle 2"/>
          <p:cNvSpPr txBox="1">
            <a:spLocks noChangeArrowheads="1"/>
          </p:cNvSpPr>
          <p:nvPr/>
        </p:nvSpPr>
        <p:spPr>
          <a:xfrm>
            <a:off x="587421" y="908720"/>
            <a:ext cx="3330370" cy="630070"/>
          </a:xfrm>
          <a:prstGeom prst="rect">
            <a:avLst/>
          </a:prstGeom>
          <a:noFill/>
          <a:ln cmpd="sng">
            <a:no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rgbClr val="C00000"/>
                </a:solidFill>
              </a:rPr>
              <a:t> </a:t>
            </a:r>
            <a:r>
              <a:rPr lang="cs-CZ" sz="3500" b="1" u="sng" dirty="0" smtClean="0">
                <a:solidFill>
                  <a:srgbClr val="C00000"/>
                </a:solidFill>
              </a:rPr>
              <a:t>Úloha  SÚKL</a:t>
            </a:r>
            <a:endParaRPr lang="cs-CZ" sz="3500" b="1" u="sng" baseline="30000" dirty="0" smtClean="0">
              <a:solidFill>
                <a:srgbClr val="C00000"/>
              </a:solidFill>
            </a:endParaRPr>
          </a:p>
        </p:txBody>
      </p:sp>
    </p:spTree>
    <p:extLst>
      <p:ext uri="{BB962C8B-B14F-4D97-AF65-F5344CB8AC3E}">
        <p14:creationId xmlns:p14="http://schemas.microsoft.com/office/powerpoint/2010/main" val="3662521598"/>
      </p:ext>
    </p:extLst>
  </p:cSld>
  <p:clrMapOvr>
    <a:masterClrMapping/>
  </p:clrMapOvr>
  <p:transition>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38456" y="2123856"/>
            <a:ext cx="8730970" cy="3870430"/>
          </a:xfrm>
        </p:spPr>
        <p:txBody>
          <a:bodyPr>
            <a:normAutofit/>
          </a:bodyPr>
          <a:lstStyle/>
          <a:p>
            <a:r>
              <a:rPr lang="cs-CZ" sz="3000" b="1" u="sng" dirty="0" smtClean="0"/>
              <a:t>Dodržování požadavků legislativy a GCP </a:t>
            </a:r>
          </a:p>
          <a:p>
            <a:pPr lvl="1">
              <a:buFont typeface="Wingdings" panose="05000000000000000000" pitchFamily="2" charset="2"/>
              <a:buChar char="ü"/>
            </a:pPr>
            <a:r>
              <a:rPr lang="cs-CZ" sz="2600" dirty="0" smtClean="0"/>
              <a:t>Požadavky dané zákonem o léčivech a vyhláškou SKP </a:t>
            </a:r>
          </a:p>
          <a:p>
            <a:pPr lvl="1">
              <a:buFont typeface="Wingdings" panose="05000000000000000000" pitchFamily="2" charset="2"/>
              <a:buChar char="ü"/>
            </a:pPr>
            <a:r>
              <a:rPr lang="cs-CZ" sz="2600" dirty="0" smtClean="0"/>
              <a:t>Dodržení specifik pro ČR </a:t>
            </a:r>
          </a:p>
          <a:p>
            <a:pPr lvl="2"/>
            <a:r>
              <a:rPr lang="cs-CZ" sz="2600" i="1" dirty="0" smtClean="0"/>
              <a:t>např. nezařazování rizikových skupin do KH s placebem; </a:t>
            </a:r>
          </a:p>
          <a:p>
            <a:pPr lvl="2"/>
            <a:r>
              <a:rPr lang="cs-CZ" sz="2600" i="1" dirty="0" smtClean="0"/>
              <a:t>cizinců do studií, které nemají přímý přínos</a:t>
            </a:r>
            <a:endParaRPr lang="cs-CZ" sz="2600" dirty="0" smtClean="0"/>
          </a:p>
          <a:p>
            <a:pPr lvl="1">
              <a:buFont typeface="Wingdings" panose="05000000000000000000" pitchFamily="2" charset="2"/>
              <a:buChar char="ü"/>
            </a:pPr>
            <a:r>
              <a:rPr lang="cs-CZ" sz="2600" i="1" dirty="0" smtClean="0"/>
              <a:t>Dodržování zásad GCP (ICH E6, směrnice 2005/28/ES) </a:t>
            </a:r>
            <a:endParaRPr lang="cs-CZ" sz="2600" b="1"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25025"/>
          </a:xfrm>
        </p:spPr>
        <p:txBody>
          <a:bodyPr/>
          <a:lstStyle/>
          <a:p>
            <a:endParaRPr lang="cs-CZ" sz="2600" dirty="0">
              <a:solidFill>
                <a:srgbClr val="C00000"/>
              </a:solidFill>
            </a:endParaRPr>
          </a:p>
          <a:p>
            <a:endParaRPr lang="cs-CZ" dirty="0"/>
          </a:p>
        </p:txBody>
      </p:sp>
      <p:sp>
        <p:nvSpPr>
          <p:cNvPr id="8" name="Rectangle 2"/>
          <p:cNvSpPr txBox="1">
            <a:spLocks noChangeArrowheads="1"/>
          </p:cNvSpPr>
          <p:nvPr/>
        </p:nvSpPr>
        <p:spPr>
          <a:xfrm>
            <a:off x="566555" y="908720"/>
            <a:ext cx="3330370" cy="630070"/>
          </a:xfrm>
          <a:prstGeom prst="rect">
            <a:avLst/>
          </a:prstGeom>
          <a:noFill/>
          <a:ln cmpd="sng">
            <a:no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rgbClr val="C00000"/>
                </a:solidFill>
              </a:rPr>
              <a:t> </a:t>
            </a:r>
            <a:r>
              <a:rPr lang="cs-CZ" sz="3500" b="1" u="sng" dirty="0" smtClean="0">
                <a:solidFill>
                  <a:srgbClr val="C00000"/>
                </a:solidFill>
              </a:rPr>
              <a:t>Úloha  SÚKL</a:t>
            </a:r>
            <a:endParaRPr lang="cs-CZ" sz="3500" b="1" u="sng" baseline="30000" dirty="0" smtClean="0">
              <a:solidFill>
                <a:srgbClr val="C00000"/>
              </a:solidFill>
            </a:endParaRPr>
          </a:p>
        </p:txBody>
      </p:sp>
    </p:spTree>
    <p:extLst>
      <p:ext uri="{BB962C8B-B14F-4D97-AF65-F5344CB8AC3E}">
        <p14:creationId xmlns:p14="http://schemas.microsoft.com/office/powerpoint/2010/main" val="1165707716"/>
      </p:ext>
    </p:extLst>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1943834"/>
            <a:ext cx="8730970" cy="4365485"/>
          </a:xfrm>
        </p:spPr>
        <p:txBody>
          <a:bodyPr>
            <a:normAutofit/>
          </a:bodyPr>
          <a:lstStyle/>
          <a:p>
            <a:r>
              <a:rPr lang="cs-CZ" sz="3000" b="1" u="sng" dirty="0" smtClean="0"/>
              <a:t>Validita a úplnost dokumentace</a:t>
            </a:r>
            <a:r>
              <a:rPr lang="cs-CZ" sz="3000" u="sng" dirty="0" smtClean="0"/>
              <a:t> </a:t>
            </a:r>
          </a:p>
          <a:p>
            <a:pPr lvl="1">
              <a:buFont typeface="Wingdings" panose="05000000000000000000" pitchFamily="2" charset="2"/>
              <a:buChar char="ü"/>
            </a:pPr>
            <a:r>
              <a:rPr lang="cs-CZ" sz="2600" dirty="0" smtClean="0"/>
              <a:t>Splnění požadavků SÚKL na předloženou dokumentaci </a:t>
            </a:r>
            <a:r>
              <a:rPr lang="cs-CZ" sz="2600" i="1" dirty="0" smtClean="0"/>
              <a:t>(pokyny)</a:t>
            </a:r>
          </a:p>
          <a:p>
            <a:pPr lvl="1">
              <a:buFont typeface="Wingdings" panose="05000000000000000000" pitchFamily="2" charset="2"/>
              <a:buChar char="ü"/>
            </a:pPr>
            <a:r>
              <a:rPr lang="cs-CZ" sz="2600" dirty="0" smtClean="0"/>
              <a:t>Design studie</a:t>
            </a:r>
          </a:p>
          <a:p>
            <a:pPr lvl="1">
              <a:buFont typeface="Wingdings" panose="05000000000000000000" pitchFamily="2" charset="2"/>
              <a:buChar char="ü"/>
            </a:pPr>
            <a:r>
              <a:rPr lang="cs-CZ" sz="2600" dirty="0" smtClean="0"/>
              <a:t>Splnění formálních náležitostí </a:t>
            </a:r>
          </a:p>
          <a:p>
            <a:pPr lvl="2"/>
            <a:r>
              <a:rPr lang="cs-CZ" sz="2400" i="1" dirty="0" smtClean="0"/>
              <a:t>dokumenty si navzájem neodporují, </a:t>
            </a:r>
          </a:p>
          <a:p>
            <a:pPr lvl="2"/>
            <a:r>
              <a:rPr lang="cs-CZ" sz="2400" i="1" dirty="0" smtClean="0"/>
              <a:t>jsou přehledné,</a:t>
            </a:r>
          </a:p>
          <a:p>
            <a:pPr lvl="2"/>
            <a:r>
              <a:rPr lang="cs-CZ" sz="2400" i="1" dirty="0" smtClean="0"/>
              <a:t>udávají jasné informace, </a:t>
            </a:r>
          </a:p>
          <a:p>
            <a:pPr lvl="2"/>
            <a:r>
              <a:rPr lang="cs-CZ" sz="2400" i="1" dirty="0" smtClean="0"/>
              <a:t>jsou srozumitelné</a:t>
            </a:r>
            <a:endParaRPr lang="cs-CZ" sz="2400"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25025"/>
          </a:xfrm>
        </p:spPr>
        <p:txBody>
          <a:bodyPr/>
          <a:lstStyle/>
          <a:p>
            <a:endParaRPr lang="cs-CZ" sz="2600" dirty="0">
              <a:solidFill>
                <a:srgbClr val="C00000"/>
              </a:solidFill>
            </a:endParaRPr>
          </a:p>
          <a:p>
            <a:endParaRPr lang="cs-CZ" dirty="0"/>
          </a:p>
        </p:txBody>
      </p:sp>
      <p:sp>
        <p:nvSpPr>
          <p:cNvPr id="8" name="Rectangle 2"/>
          <p:cNvSpPr txBox="1">
            <a:spLocks noChangeArrowheads="1"/>
          </p:cNvSpPr>
          <p:nvPr/>
        </p:nvSpPr>
        <p:spPr>
          <a:xfrm>
            <a:off x="566555" y="908720"/>
            <a:ext cx="3330370" cy="630070"/>
          </a:xfrm>
          <a:prstGeom prst="rect">
            <a:avLst/>
          </a:prstGeom>
          <a:noFill/>
          <a:ln cmpd="sng">
            <a:no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a:t>
            </a:r>
            <a:r>
              <a:rPr lang="cs-CZ" sz="3700" b="1" u="sng" dirty="0" smtClean="0">
                <a:solidFill>
                  <a:srgbClr val="C00000"/>
                </a:solidFill>
              </a:rPr>
              <a:t>Úloha  SÚKL</a:t>
            </a:r>
            <a:endParaRPr lang="cs-CZ" sz="3700" b="1" u="sng" baseline="30000" dirty="0" smtClean="0">
              <a:solidFill>
                <a:srgbClr val="C00000"/>
              </a:solidFill>
            </a:endParaRPr>
          </a:p>
        </p:txBody>
      </p:sp>
    </p:spTree>
    <p:extLst>
      <p:ext uri="{BB962C8B-B14F-4D97-AF65-F5344CB8AC3E}">
        <p14:creationId xmlns:p14="http://schemas.microsoft.com/office/powerpoint/2010/main" val="4254702278"/>
      </p:ext>
    </p:extLst>
  </p:cSld>
  <p:clrMapOvr>
    <a:masterClrMapping/>
  </p:clrMapOvr>
  <p:transition>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gray">
          <a:xfrm>
            <a:off x="874713" y="6162675"/>
            <a:ext cx="1538287" cy="358775"/>
          </a:xfrm>
          <a:prstGeom prst="rect">
            <a:avLst/>
          </a:prstGeom>
          <a:noFill/>
          <a:ln w="9525">
            <a:noFill/>
            <a:miter lim="800000"/>
            <a:headEnd/>
            <a:tailEnd/>
          </a:ln>
        </p:spPr>
        <p:txBody>
          <a:bodyPr lIns="0" tIns="0" rIns="0" bIns="0" anchor="ctr"/>
          <a:lstStyle/>
          <a:p>
            <a:pPr defTabSz="801688"/>
            <a:endParaRPr lang="en-US" sz="1200" dirty="0">
              <a:solidFill>
                <a:schemeClr val="tx2"/>
              </a:solidFill>
            </a:endParaRPr>
          </a:p>
        </p:txBody>
      </p:sp>
      <p:sp>
        <p:nvSpPr>
          <p:cNvPr id="26629" name="Rectangle 4"/>
          <p:cNvSpPr>
            <a:spLocks noChangeArrowheads="1"/>
          </p:cNvSpPr>
          <p:nvPr/>
        </p:nvSpPr>
        <p:spPr bwMode="gray">
          <a:xfrm>
            <a:off x="6767513" y="6162675"/>
            <a:ext cx="1538287" cy="358775"/>
          </a:xfrm>
          <a:prstGeom prst="rect">
            <a:avLst/>
          </a:prstGeom>
          <a:noFill/>
          <a:ln w="9525">
            <a:noFill/>
            <a:miter lim="800000"/>
            <a:headEnd/>
            <a:tailEnd/>
          </a:ln>
        </p:spPr>
        <p:txBody>
          <a:bodyPr lIns="0" tIns="0" rIns="0" bIns="0" anchor="ctr"/>
          <a:lstStyle/>
          <a:p>
            <a:pPr algn="r" defTabSz="801688"/>
            <a:endParaRPr lang="en-US" sz="1200" dirty="0">
              <a:solidFill>
                <a:schemeClr val="tx2"/>
              </a:solidFill>
            </a:endParaRPr>
          </a:p>
        </p:txBody>
      </p:sp>
      <p:sp>
        <p:nvSpPr>
          <p:cNvPr id="33" name="Rektangel 32"/>
          <p:cNvSpPr>
            <a:spLocks noChangeArrowheads="1"/>
          </p:cNvSpPr>
          <p:nvPr/>
        </p:nvSpPr>
        <p:spPr bwMode="auto">
          <a:xfrm>
            <a:off x="3131841" y="1763815"/>
            <a:ext cx="2750958" cy="379310"/>
          </a:xfrm>
          <a:prstGeom prst="rect">
            <a:avLst/>
          </a:prstGeom>
          <a:solidFill>
            <a:schemeClr val="tx1"/>
          </a:soli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chemeClr val="tx2"/>
              </a:solidFill>
              <a:latin typeface="Arial" pitchFamily="34" charset="0"/>
              <a:ea typeface="ＭＳ Ｐゴシック" pitchFamily="-97" charset="-128"/>
            </a:endParaRPr>
          </a:p>
        </p:txBody>
      </p:sp>
      <p:sp>
        <p:nvSpPr>
          <p:cNvPr id="52" name="Rektangel 51"/>
          <p:cNvSpPr>
            <a:spLocks noChangeArrowheads="1"/>
          </p:cNvSpPr>
          <p:nvPr/>
        </p:nvSpPr>
        <p:spPr bwMode="auto">
          <a:xfrm>
            <a:off x="3131841" y="2213865"/>
            <a:ext cx="2743020" cy="4275475"/>
          </a:xfrm>
          <a:prstGeom prst="rect">
            <a:avLst/>
          </a:prstGeom>
          <a:gradFill flip="none" rotWithShape="1">
            <a:gsLst>
              <a:gs pos="0">
                <a:schemeClr val="accent1">
                  <a:lumMod val="40000"/>
                  <a:lumOff val="60000"/>
                </a:schemeClr>
              </a:gs>
              <a:gs pos="53000">
                <a:srgbClr val="D4DEFF"/>
              </a:gs>
              <a:gs pos="83000">
                <a:srgbClr val="D4DEFF"/>
              </a:gs>
              <a:gs pos="100000">
                <a:srgbClr val="96AB94"/>
              </a:gs>
            </a:gsLst>
            <a:lin ang="18900000" scaled="1"/>
            <a:tileRect/>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2" name="Tekstboks 68"/>
          <p:cNvSpPr txBox="1">
            <a:spLocks noChangeArrowheads="1"/>
          </p:cNvSpPr>
          <p:nvPr/>
        </p:nvSpPr>
        <p:spPr bwMode="auto">
          <a:xfrm>
            <a:off x="3221850" y="2348880"/>
            <a:ext cx="2565285" cy="4524315"/>
          </a:xfrm>
          <a:prstGeom prst="rect">
            <a:avLst/>
          </a:prstGeom>
          <a:noFill/>
          <a:ln w="9525">
            <a:noFill/>
            <a:miter lim="800000"/>
            <a:headEnd/>
            <a:tailEnd/>
          </a:ln>
        </p:spPr>
        <p:txBody>
          <a:bodyPr wrap="square">
            <a:spAutoFit/>
          </a:bodyPr>
          <a:lstStyle/>
          <a:p>
            <a:r>
              <a:rPr lang="cs-CZ" b="1" dirty="0" smtClean="0"/>
              <a:t>LP biologické a biotechnologické registrované  v ČR (EU)</a:t>
            </a:r>
          </a:p>
          <a:p>
            <a:r>
              <a:rPr lang="cs-CZ" dirty="0" smtClean="0"/>
              <a:t>nebo</a:t>
            </a:r>
          </a:p>
          <a:p>
            <a:r>
              <a:rPr lang="cs-CZ" b="1" dirty="0" smtClean="0"/>
              <a:t>ostatní LP </a:t>
            </a:r>
            <a:r>
              <a:rPr lang="cs-CZ" dirty="0" smtClean="0"/>
              <a:t>(chemické) </a:t>
            </a:r>
            <a:r>
              <a:rPr lang="cs-CZ" b="1" dirty="0" smtClean="0"/>
              <a:t>neregistrované v ČR </a:t>
            </a:r>
            <a:r>
              <a:rPr lang="cs-CZ" dirty="0" smtClean="0"/>
              <a:t>nebo</a:t>
            </a:r>
            <a:r>
              <a:rPr lang="cs-CZ" b="1" dirty="0" smtClean="0"/>
              <a:t> registrované v ČR, ale použité mimo SPC </a:t>
            </a:r>
          </a:p>
          <a:p>
            <a:r>
              <a:rPr lang="cs-CZ" dirty="0" smtClean="0"/>
              <a:t>nebo</a:t>
            </a:r>
          </a:p>
          <a:p>
            <a:r>
              <a:rPr lang="cs-CZ" b="1" dirty="0" smtClean="0"/>
              <a:t>registrované či neregistrované v EU </a:t>
            </a:r>
            <a:r>
              <a:rPr lang="cs-CZ" dirty="0" smtClean="0"/>
              <a:t>či</a:t>
            </a:r>
            <a:r>
              <a:rPr lang="cs-CZ" b="1" dirty="0" smtClean="0"/>
              <a:t>    ve třetí zemi</a:t>
            </a:r>
          </a:p>
          <a:p>
            <a:r>
              <a:rPr lang="cs-CZ" i="1" dirty="0" smtClean="0">
                <a:solidFill>
                  <a:schemeClr val="tx2">
                    <a:lumMod val="75000"/>
                  </a:schemeClr>
                </a:solidFill>
              </a:rPr>
              <a:t>(bioekvivalence 30 dnů)</a:t>
            </a:r>
          </a:p>
          <a:p>
            <a:r>
              <a:rPr lang="cs-CZ" b="1" dirty="0" smtClean="0">
                <a:solidFill>
                  <a:srgbClr val="0070C0"/>
                </a:solidFill>
              </a:rPr>
              <a:t>K-003   Kč 33 900,-</a:t>
            </a:r>
            <a:endParaRPr lang="cs-CZ" i="1" dirty="0">
              <a:solidFill>
                <a:schemeClr val="tx2">
                  <a:lumMod val="75000"/>
                </a:schemeClr>
              </a:solidFill>
            </a:endParaRPr>
          </a:p>
          <a:p>
            <a:endParaRPr lang="cs-CZ" b="1" dirty="0" smtClean="0"/>
          </a:p>
          <a:p>
            <a:endParaRPr lang="cs-CZ" b="1" dirty="0" smtClean="0"/>
          </a:p>
        </p:txBody>
      </p:sp>
      <p:sp>
        <p:nvSpPr>
          <p:cNvPr id="26633" name="Rectangle 5"/>
          <p:cNvSpPr txBox="1">
            <a:spLocks noChangeArrowheads="1"/>
          </p:cNvSpPr>
          <p:nvPr/>
        </p:nvSpPr>
        <p:spPr bwMode="gray">
          <a:xfrm>
            <a:off x="3221850" y="1898830"/>
            <a:ext cx="2520280" cy="207783"/>
          </a:xfrm>
          <a:prstGeom prst="rect">
            <a:avLst/>
          </a:prstGeom>
          <a:noFill/>
          <a:ln w="9525">
            <a:noFill/>
            <a:miter lim="800000"/>
            <a:headEnd/>
            <a:tailEnd/>
          </a:ln>
        </p:spPr>
        <p:txBody>
          <a:bodyPr lIns="0" rIns="0" anchor="ctr"/>
          <a:lstStyle/>
          <a:p>
            <a:pPr eaLnBrk="0" hangingPunct="0">
              <a:lnSpc>
                <a:spcPct val="95000"/>
              </a:lnSpc>
            </a:pPr>
            <a:r>
              <a:rPr lang="cs-CZ" b="1" dirty="0" smtClean="0">
                <a:solidFill>
                  <a:schemeClr val="bg1"/>
                </a:solidFill>
              </a:rPr>
              <a:t>Ohlášení                   </a:t>
            </a:r>
            <a:r>
              <a:rPr lang="cs-CZ" b="1" dirty="0" smtClean="0">
                <a:solidFill>
                  <a:srgbClr val="FF0000"/>
                </a:solidFill>
              </a:rPr>
              <a:t>60 dnů</a:t>
            </a:r>
            <a:endParaRPr lang="en-US" b="1" dirty="0" smtClean="0">
              <a:solidFill>
                <a:srgbClr val="FF0000"/>
              </a:solidFill>
            </a:endParaRPr>
          </a:p>
        </p:txBody>
      </p:sp>
      <p:sp>
        <p:nvSpPr>
          <p:cNvPr id="64" name="Rektangel 63"/>
          <p:cNvSpPr>
            <a:spLocks noChangeArrowheads="1"/>
          </p:cNvSpPr>
          <p:nvPr/>
        </p:nvSpPr>
        <p:spPr bwMode="auto">
          <a:xfrm>
            <a:off x="161510" y="1763815"/>
            <a:ext cx="2835315" cy="387248"/>
          </a:xfrm>
          <a:prstGeom prst="rect">
            <a:avLst/>
          </a:prstGeom>
          <a:solidFill>
            <a:schemeClr val="tx1"/>
          </a:soli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65" name="Rektangel 64"/>
          <p:cNvSpPr>
            <a:spLocks noChangeArrowheads="1"/>
          </p:cNvSpPr>
          <p:nvPr/>
        </p:nvSpPr>
        <p:spPr bwMode="auto">
          <a:xfrm>
            <a:off x="161510" y="2213865"/>
            <a:ext cx="2835315" cy="4275475"/>
          </a:xfrm>
          <a:prstGeom prst="rect">
            <a:avLst/>
          </a:prstGeom>
          <a:gradFill flip="none" rotWithShape="1">
            <a:gsLst>
              <a:gs pos="0">
                <a:schemeClr val="accent1">
                  <a:lumMod val="40000"/>
                  <a:lumOff val="60000"/>
                </a:schemeClr>
              </a:gs>
              <a:gs pos="53000">
                <a:srgbClr val="D4DEFF"/>
              </a:gs>
              <a:gs pos="83000">
                <a:srgbClr val="D4DEFF"/>
              </a:gs>
              <a:gs pos="100000">
                <a:srgbClr val="96AB94"/>
              </a:gs>
            </a:gsLst>
            <a:lin ang="18900000" scaled="1"/>
            <a:tileRect/>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6" name="Rectangle 5"/>
          <p:cNvSpPr txBox="1">
            <a:spLocks noChangeArrowheads="1"/>
          </p:cNvSpPr>
          <p:nvPr/>
        </p:nvSpPr>
        <p:spPr bwMode="gray">
          <a:xfrm>
            <a:off x="296525" y="1898830"/>
            <a:ext cx="2610290" cy="198993"/>
          </a:xfrm>
          <a:prstGeom prst="rect">
            <a:avLst/>
          </a:prstGeom>
          <a:noFill/>
          <a:ln w="9525">
            <a:noFill/>
            <a:miter lim="800000"/>
            <a:headEnd/>
            <a:tailEnd/>
          </a:ln>
        </p:spPr>
        <p:txBody>
          <a:bodyPr lIns="0" rIns="0" anchor="ctr"/>
          <a:lstStyle/>
          <a:p>
            <a:pPr defTabSz="914400" eaLnBrk="0" hangingPunct="0">
              <a:lnSpc>
                <a:spcPct val="95000"/>
              </a:lnSpc>
            </a:pPr>
            <a:r>
              <a:rPr lang="cs-CZ" b="1" dirty="0" smtClean="0">
                <a:solidFill>
                  <a:schemeClr val="bg1"/>
                </a:solidFill>
              </a:rPr>
              <a:t>Povolení                    </a:t>
            </a:r>
            <a:r>
              <a:rPr lang="cs-CZ" b="1" dirty="0" smtClean="0">
                <a:solidFill>
                  <a:srgbClr val="FF0000"/>
                </a:solidFill>
              </a:rPr>
              <a:t>60 dnů</a:t>
            </a:r>
            <a:endParaRPr lang="en-US" b="1" dirty="0">
              <a:solidFill>
                <a:srgbClr val="FF0000"/>
              </a:solidFill>
            </a:endParaRPr>
          </a:p>
        </p:txBody>
      </p:sp>
      <p:sp>
        <p:nvSpPr>
          <p:cNvPr id="25" name="Rektangel 24"/>
          <p:cNvSpPr>
            <a:spLocks noChangeArrowheads="1"/>
          </p:cNvSpPr>
          <p:nvPr/>
        </p:nvSpPr>
        <p:spPr bwMode="auto">
          <a:xfrm>
            <a:off x="6012159" y="1763816"/>
            <a:ext cx="2835315" cy="379310"/>
          </a:xfrm>
          <a:prstGeom prst="rect">
            <a:avLst/>
          </a:prstGeom>
          <a:solidFill>
            <a:schemeClr val="tx1"/>
          </a:solidFill>
          <a:ln w="9525">
            <a:solidFill>
              <a:schemeClr val="accent3">
                <a:lumMod val="50000"/>
              </a:schemeClr>
            </a:solidFill>
            <a:miter lim="800000"/>
            <a:headEnd/>
            <a:tailEnd/>
          </a:ln>
          <a:effectLst>
            <a:outerShdw blurRad="63500" dist="23000" dir="5400000" rotWithShape="0">
              <a:srgbClr val="000000">
                <a:alpha val="34999"/>
              </a:srgbClr>
            </a:outerShdw>
          </a:effectLst>
        </p:spPr>
        <p:txBody>
          <a:bodyPr anchor="ctr"/>
          <a:lstStyle/>
          <a:p>
            <a:pPr indent="-342900" algn="ctr" defTabSz="914400" fontAlgn="auto">
              <a:spcBef>
                <a:spcPts val="0"/>
              </a:spcBef>
              <a:spcAft>
                <a:spcPts val="0"/>
              </a:spcAft>
              <a:defRPr/>
            </a:pPr>
            <a:endParaRPr lang="da-DK" sz="1400" b="1" kern="0" noProof="1">
              <a:solidFill>
                <a:sysClr val="window" lastClr="FFFFFF"/>
              </a:solidFill>
              <a:latin typeface="Arial" pitchFamily="34" charset="0"/>
              <a:ea typeface="ＭＳ Ｐゴシック" pitchFamily="-97" charset="-128"/>
            </a:endParaRPr>
          </a:p>
        </p:txBody>
      </p:sp>
      <p:sp>
        <p:nvSpPr>
          <p:cNvPr id="26" name="Rektangel 25"/>
          <p:cNvSpPr>
            <a:spLocks noChangeArrowheads="1"/>
          </p:cNvSpPr>
          <p:nvPr/>
        </p:nvSpPr>
        <p:spPr bwMode="auto">
          <a:xfrm>
            <a:off x="6012160" y="2213865"/>
            <a:ext cx="2790310" cy="4320480"/>
          </a:xfrm>
          <a:prstGeom prst="rect">
            <a:avLst/>
          </a:prstGeom>
          <a:gradFill flip="none" rotWithShape="1">
            <a:gsLst>
              <a:gs pos="0">
                <a:schemeClr val="accent1">
                  <a:lumMod val="40000"/>
                  <a:lumOff val="60000"/>
                </a:schemeClr>
              </a:gs>
              <a:gs pos="53000">
                <a:srgbClr val="D4DEFF"/>
              </a:gs>
              <a:gs pos="83000">
                <a:srgbClr val="D4DEFF"/>
              </a:gs>
              <a:gs pos="100000">
                <a:srgbClr val="96AB94"/>
              </a:gs>
            </a:gsLst>
            <a:lin ang="18900000" scaled="1"/>
            <a:tileRect/>
          </a:gradFill>
          <a:ln w="9525">
            <a:solidFill>
              <a:srgbClr val="E1E1E1"/>
            </a:solidFill>
            <a:miter lim="800000"/>
            <a:headEnd/>
            <a:tailEnd/>
          </a:ln>
          <a:effectLst>
            <a:outerShdw blurRad="63500" dist="23000" dir="5400000" rotWithShape="0">
              <a:srgbClr val="000000">
                <a:alpha val="34999"/>
              </a:srgbClr>
            </a:outerShdw>
          </a:effectLst>
        </p:spPr>
        <p:txBody>
          <a:bodyPr anchor="ctr"/>
          <a:lstStyle/>
          <a:p>
            <a:pPr algn="ctr">
              <a:defRPr/>
            </a:pPr>
            <a:endParaRPr lang="da-DK" dirty="0">
              <a:solidFill>
                <a:srgbClr val="FFFFFF"/>
              </a:solidFill>
              <a:latin typeface="Arial" pitchFamily="34" charset="0"/>
              <a:ea typeface="ＭＳ Ｐゴシック" pitchFamily="-97" charset="-128"/>
            </a:endParaRPr>
          </a:p>
        </p:txBody>
      </p:sp>
      <p:sp>
        <p:nvSpPr>
          <p:cNvPr id="26639" name="Tekstboks 27"/>
          <p:cNvSpPr txBox="1">
            <a:spLocks noChangeArrowheads="1"/>
          </p:cNvSpPr>
          <p:nvPr/>
        </p:nvSpPr>
        <p:spPr bwMode="auto">
          <a:xfrm>
            <a:off x="6057165" y="2303874"/>
            <a:ext cx="2610290" cy="3862596"/>
          </a:xfrm>
          <a:prstGeom prst="rect">
            <a:avLst/>
          </a:prstGeom>
          <a:noFill/>
          <a:ln w="9525">
            <a:noFill/>
            <a:miter lim="800000"/>
            <a:headEnd/>
            <a:tailEnd/>
          </a:ln>
        </p:spPr>
        <p:txBody>
          <a:bodyPr wrap="square">
            <a:spAutoFit/>
          </a:bodyPr>
          <a:lstStyle/>
          <a:p>
            <a:r>
              <a:rPr lang="cs-CZ" b="1" dirty="0" smtClean="0"/>
              <a:t>LP registrované v ČR a používané plně v souladu s SPC</a:t>
            </a:r>
          </a:p>
          <a:p>
            <a:r>
              <a:rPr lang="cs-CZ" dirty="0" smtClean="0"/>
              <a:t>– platí pro všechny LP použité v KH – </a:t>
            </a:r>
            <a:r>
              <a:rPr lang="cs-CZ" u="sng" dirty="0" smtClean="0"/>
              <a:t>hodnocené</a:t>
            </a:r>
            <a:r>
              <a:rPr lang="cs-CZ" dirty="0" smtClean="0"/>
              <a:t> (</a:t>
            </a:r>
            <a:r>
              <a:rPr lang="cs-CZ" i="1" dirty="0" smtClean="0"/>
              <a:t>testovaný, srovnávací)</a:t>
            </a:r>
            <a:r>
              <a:rPr lang="cs-CZ" dirty="0" smtClean="0"/>
              <a:t> i </a:t>
            </a:r>
            <a:r>
              <a:rPr lang="cs-CZ" u="sng" dirty="0" smtClean="0"/>
              <a:t>nehodnocené</a:t>
            </a:r>
            <a:r>
              <a:rPr lang="cs-CZ" dirty="0" smtClean="0"/>
              <a:t> </a:t>
            </a:r>
            <a:r>
              <a:rPr lang="cs-CZ" i="1" dirty="0" smtClean="0"/>
              <a:t>(záchranná léčba, standardní medikace) </a:t>
            </a:r>
          </a:p>
          <a:p>
            <a:endParaRPr lang="cs-CZ" b="1" i="1" dirty="0" smtClean="0"/>
          </a:p>
          <a:p>
            <a:endParaRPr lang="cs-CZ" b="1" i="1" dirty="0" smtClean="0"/>
          </a:p>
          <a:p>
            <a:pPr algn="just"/>
            <a:endParaRPr lang="cs-CZ" sz="1100" dirty="0" smtClean="0"/>
          </a:p>
          <a:p>
            <a:pPr algn="just"/>
            <a:r>
              <a:rPr lang="cs-CZ" b="1" dirty="0" smtClean="0">
                <a:solidFill>
                  <a:srgbClr val="0070C0"/>
                </a:solidFill>
              </a:rPr>
              <a:t>K-002   Kč 15 800,-</a:t>
            </a:r>
            <a:endParaRPr lang="da-DK" dirty="0"/>
          </a:p>
        </p:txBody>
      </p:sp>
      <p:sp>
        <p:nvSpPr>
          <p:cNvPr id="26640" name="Rectangle 5"/>
          <p:cNvSpPr txBox="1">
            <a:spLocks noChangeArrowheads="1"/>
          </p:cNvSpPr>
          <p:nvPr/>
        </p:nvSpPr>
        <p:spPr bwMode="gray">
          <a:xfrm>
            <a:off x="6113812" y="1898830"/>
            <a:ext cx="2598647" cy="207783"/>
          </a:xfrm>
          <a:prstGeom prst="rect">
            <a:avLst/>
          </a:prstGeom>
          <a:solidFill>
            <a:schemeClr val="tx1"/>
          </a:solidFill>
          <a:ln w="9525">
            <a:noFill/>
            <a:miter lim="800000"/>
            <a:headEnd/>
            <a:tailEnd/>
          </a:ln>
        </p:spPr>
        <p:txBody>
          <a:bodyPr lIns="0" rIns="0" anchor="ctr"/>
          <a:lstStyle/>
          <a:p>
            <a:pPr defTabSz="914400" eaLnBrk="0" hangingPunct="0">
              <a:lnSpc>
                <a:spcPct val="95000"/>
              </a:lnSpc>
            </a:pPr>
            <a:r>
              <a:rPr lang="cs-CZ" b="1" dirty="0" smtClean="0">
                <a:solidFill>
                  <a:schemeClr val="bg1"/>
                </a:solidFill>
              </a:rPr>
              <a:t>Ohlášení </a:t>
            </a:r>
            <a:r>
              <a:rPr lang="cs-CZ" dirty="0" smtClean="0">
                <a:solidFill>
                  <a:schemeClr val="bg1"/>
                </a:solidFill>
              </a:rPr>
              <a:t>                  </a:t>
            </a:r>
            <a:r>
              <a:rPr lang="cs-CZ" b="1" dirty="0" smtClean="0">
                <a:solidFill>
                  <a:srgbClr val="FF0000"/>
                </a:solidFill>
              </a:rPr>
              <a:t>30 dnů</a:t>
            </a:r>
            <a:endParaRPr lang="en-US" b="1" dirty="0">
              <a:solidFill>
                <a:srgbClr val="FF0000"/>
              </a:solidFill>
            </a:endParaRPr>
          </a:p>
        </p:txBody>
      </p:sp>
      <p:sp>
        <p:nvSpPr>
          <p:cNvPr id="26641" name="Tekstboks 35"/>
          <p:cNvSpPr txBox="1">
            <a:spLocks noChangeArrowheads="1"/>
          </p:cNvSpPr>
          <p:nvPr/>
        </p:nvSpPr>
        <p:spPr bwMode="auto">
          <a:xfrm>
            <a:off x="251520" y="2348880"/>
            <a:ext cx="2610289" cy="3862596"/>
          </a:xfrm>
          <a:prstGeom prst="rect">
            <a:avLst/>
          </a:prstGeom>
          <a:noFill/>
          <a:ln w="9525">
            <a:noFill/>
            <a:miter lim="800000"/>
            <a:headEnd/>
            <a:tailEnd/>
          </a:ln>
        </p:spPr>
        <p:txBody>
          <a:bodyPr wrap="square">
            <a:spAutoFit/>
          </a:bodyPr>
          <a:lstStyle/>
          <a:p>
            <a:r>
              <a:rPr lang="cs-CZ" b="1" dirty="0" smtClean="0"/>
              <a:t>LP biologické a biotechnologické (včetně léčivých přípravků pro moderní terapie = LPMT)</a:t>
            </a:r>
          </a:p>
          <a:p>
            <a:r>
              <a:rPr lang="cs-CZ" b="1" dirty="0" smtClean="0"/>
              <a:t>a </a:t>
            </a:r>
            <a:r>
              <a:rPr lang="cs-CZ" i="1" dirty="0" smtClean="0"/>
              <a:t>současně </a:t>
            </a:r>
            <a:r>
              <a:rPr lang="cs-CZ" b="1" dirty="0" smtClean="0"/>
              <a:t>neregistrované v EU </a:t>
            </a:r>
          </a:p>
          <a:p>
            <a:r>
              <a:rPr lang="cs-CZ" dirty="0" smtClean="0"/>
              <a:t>nebo</a:t>
            </a:r>
          </a:p>
          <a:p>
            <a:r>
              <a:rPr lang="cs-CZ" b="1" dirty="0" smtClean="0"/>
              <a:t>registrované či neregistrované ve třetí zemi</a:t>
            </a:r>
          </a:p>
          <a:p>
            <a:endParaRPr lang="cs-CZ" b="1" dirty="0" smtClean="0"/>
          </a:p>
          <a:p>
            <a:endParaRPr lang="cs-CZ" sz="1100" b="1" dirty="0" smtClean="0"/>
          </a:p>
          <a:p>
            <a:r>
              <a:rPr lang="cs-CZ" b="1" dirty="0" smtClean="0">
                <a:solidFill>
                  <a:srgbClr val="C00000"/>
                </a:solidFill>
              </a:rPr>
              <a:t>LPMT  90 + 90 dnů</a:t>
            </a:r>
          </a:p>
          <a:p>
            <a:r>
              <a:rPr lang="cs-CZ" b="1" dirty="0" smtClean="0">
                <a:solidFill>
                  <a:srgbClr val="0070C0"/>
                </a:solidFill>
              </a:rPr>
              <a:t>K-001   Kč 67 300,-</a:t>
            </a:r>
            <a:endParaRPr lang="da-DK" dirty="0">
              <a:solidFill>
                <a:srgbClr val="C00000"/>
              </a:solidFill>
            </a:endParaRPr>
          </a:p>
        </p:txBody>
      </p:sp>
      <p:sp>
        <p:nvSpPr>
          <p:cNvPr id="18" name="Rectangle 2"/>
          <p:cNvSpPr txBox="1">
            <a:spLocks noChangeArrowheads="1"/>
          </p:cNvSpPr>
          <p:nvPr/>
        </p:nvSpPr>
        <p:spPr>
          <a:xfrm>
            <a:off x="296525" y="908720"/>
            <a:ext cx="8460939" cy="585065"/>
          </a:xfrm>
          <a:prstGeom prst="rect">
            <a:avLst/>
          </a:prstGeom>
          <a:noFill/>
          <a:ln cmpd="sng">
            <a:noFill/>
          </a:ln>
          <a:effectLst>
            <a:outerShdw blurRad="50800" dist="50800" dir="5400000" algn="ctr" rotWithShape="0">
              <a:schemeClr val="bg1"/>
            </a:outerShdw>
          </a:effectLst>
        </p:spPr>
        <p:txBody>
          <a:bodyPr vert="horz" lIns="0" rIns="0" bIns="0" anchor="b">
            <a:noAutofit/>
          </a:bodyPr>
          <a:lstStyle/>
          <a:p>
            <a:r>
              <a:rPr lang="cs-CZ" sz="3000" b="1" dirty="0" smtClean="0">
                <a:solidFill>
                  <a:srgbClr val="C00000"/>
                </a:solidFill>
              </a:rPr>
              <a:t> </a:t>
            </a:r>
            <a:r>
              <a:rPr lang="cs-CZ" sz="3200" b="1" u="sng" dirty="0" smtClean="0">
                <a:solidFill>
                  <a:srgbClr val="C00000"/>
                </a:solidFill>
              </a:rPr>
              <a:t>Klinické hodnocení humánních LP-typy žádostí</a:t>
            </a:r>
            <a:endParaRPr lang="cs-CZ" sz="3200" b="1" u="sng" baseline="30000" dirty="0" smtClean="0">
              <a:solidFill>
                <a:srgbClr val="C00000"/>
              </a:solidFill>
            </a:endParaRPr>
          </a:p>
        </p:txBody>
      </p:sp>
    </p:spTree>
    <p:extLst>
      <p:ext uri="{BB962C8B-B14F-4D97-AF65-F5344CB8AC3E}">
        <p14:creationId xmlns:p14="http://schemas.microsoft.com/office/powerpoint/2010/main" val="56266254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4"/>
          <p:cNvSpPr>
            <a:spLocks noChangeArrowheads="1"/>
          </p:cNvSpPr>
          <p:nvPr/>
        </p:nvSpPr>
        <p:spPr bwMode="auto">
          <a:xfrm>
            <a:off x="218234" y="248209"/>
            <a:ext cx="3273646" cy="570382"/>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b="1" dirty="0">
                <a:solidFill>
                  <a:prstClr val="white"/>
                </a:solidFill>
              </a:rPr>
              <a:t>Předložení dokumentace SÚKL</a:t>
            </a:r>
          </a:p>
        </p:txBody>
      </p:sp>
      <p:sp>
        <p:nvSpPr>
          <p:cNvPr id="66566" name="Rectangle 6"/>
          <p:cNvSpPr>
            <a:spLocks noChangeArrowheads="1"/>
          </p:cNvSpPr>
          <p:nvPr/>
        </p:nvSpPr>
        <p:spPr bwMode="auto">
          <a:xfrm>
            <a:off x="4752020" y="1448780"/>
            <a:ext cx="4105054" cy="4572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dirty="0">
                <a:solidFill>
                  <a:prstClr val="white"/>
                </a:solidFill>
              </a:rPr>
              <a:t>ODDĚLENÍ KLINICKÉHO HODNOCENÍ </a:t>
            </a:r>
          </a:p>
        </p:txBody>
      </p:sp>
      <p:sp>
        <p:nvSpPr>
          <p:cNvPr id="66567" name="Line 7"/>
          <p:cNvSpPr>
            <a:spLocks noChangeShapeType="1"/>
          </p:cNvSpPr>
          <p:nvPr/>
        </p:nvSpPr>
        <p:spPr bwMode="auto">
          <a:xfrm flipV="1">
            <a:off x="3482692" y="514907"/>
            <a:ext cx="451903" cy="4435"/>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568" name="Rectangle 8"/>
          <p:cNvSpPr>
            <a:spLocks noChangeArrowheads="1"/>
          </p:cNvSpPr>
          <p:nvPr/>
        </p:nvSpPr>
        <p:spPr bwMode="auto">
          <a:xfrm>
            <a:off x="3925474" y="248209"/>
            <a:ext cx="1779572" cy="5334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dirty="0">
                <a:solidFill>
                  <a:prstClr val="white"/>
                </a:solidFill>
              </a:rPr>
              <a:t>P</a:t>
            </a:r>
            <a:r>
              <a:rPr lang="cs-CZ" altLang="cs-CZ" dirty="0" smtClean="0">
                <a:solidFill>
                  <a:prstClr val="white"/>
                </a:solidFill>
              </a:rPr>
              <a:t>ODATELNA</a:t>
            </a:r>
            <a:endParaRPr lang="cs-CZ" altLang="cs-CZ" dirty="0">
              <a:solidFill>
                <a:prstClr val="white"/>
              </a:solidFill>
            </a:endParaRPr>
          </a:p>
        </p:txBody>
      </p:sp>
      <p:sp>
        <p:nvSpPr>
          <p:cNvPr id="66574" name="Line 14"/>
          <p:cNvSpPr>
            <a:spLocks noChangeShapeType="1"/>
          </p:cNvSpPr>
          <p:nvPr/>
        </p:nvSpPr>
        <p:spPr bwMode="auto">
          <a:xfrm>
            <a:off x="4339823" y="781610"/>
            <a:ext cx="7152" cy="262126"/>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577" name="Rectangle 17"/>
          <p:cNvSpPr>
            <a:spLocks noChangeArrowheads="1"/>
          </p:cNvSpPr>
          <p:nvPr/>
        </p:nvSpPr>
        <p:spPr bwMode="auto">
          <a:xfrm>
            <a:off x="296525" y="2843935"/>
            <a:ext cx="2075633" cy="5334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dirty="0" smtClean="0">
                <a:solidFill>
                  <a:prstClr val="white"/>
                </a:solidFill>
              </a:rPr>
              <a:t>Posuzovatel FD</a:t>
            </a:r>
            <a:endParaRPr lang="cs-CZ" altLang="cs-CZ" dirty="0">
              <a:solidFill>
                <a:prstClr val="white"/>
              </a:solidFill>
            </a:endParaRPr>
          </a:p>
        </p:txBody>
      </p:sp>
      <p:sp>
        <p:nvSpPr>
          <p:cNvPr id="66578" name="Rectangle 18"/>
          <p:cNvSpPr>
            <a:spLocks noChangeArrowheads="1"/>
          </p:cNvSpPr>
          <p:nvPr/>
        </p:nvSpPr>
        <p:spPr bwMode="auto">
          <a:xfrm>
            <a:off x="6507215" y="2888940"/>
            <a:ext cx="1948962" cy="5334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dirty="0" smtClean="0">
                <a:solidFill>
                  <a:prstClr val="white"/>
                </a:solidFill>
              </a:rPr>
              <a:t>Posuzovatel KH / </a:t>
            </a:r>
          </a:p>
          <a:p>
            <a:pPr algn="ctr"/>
            <a:r>
              <a:rPr lang="cs-CZ" altLang="cs-CZ" dirty="0" err="1" smtClean="0">
                <a:solidFill>
                  <a:prstClr val="white"/>
                </a:solidFill>
              </a:rPr>
              <a:t>Ext</a:t>
            </a:r>
            <a:r>
              <a:rPr lang="cs-CZ" altLang="cs-CZ" dirty="0" smtClean="0">
                <a:solidFill>
                  <a:prstClr val="white"/>
                </a:solidFill>
              </a:rPr>
              <a:t>. oponent</a:t>
            </a:r>
            <a:endParaRPr lang="cs-CZ" altLang="cs-CZ" dirty="0">
              <a:solidFill>
                <a:prstClr val="white"/>
              </a:solidFill>
            </a:endParaRPr>
          </a:p>
        </p:txBody>
      </p:sp>
      <p:sp>
        <p:nvSpPr>
          <p:cNvPr id="66579" name="Rectangle 19"/>
          <p:cNvSpPr>
            <a:spLocks noChangeArrowheads="1"/>
          </p:cNvSpPr>
          <p:nvPr/>
        </p:nvSpPr>
        <p:spPr bwMode="auto">
          <a:xfrm>
            <a:off x="3626895" y="2033845"/>
            <a:ext cx="3342694" cy="4572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b="1" dirty="0">
                <a:solidFill>
                  <a:prstClr val="white"/>
                </a:solidFill>
              </a:rPr>
              <a:t>Posuzovatel KH</a:t>
            </a:r>
          </a:p>
        </p:txBody>
      </p:sp>
      <p:sp>
        <p:nvSpPr>
          <p:cNvPr id="66584" name="Line 24"/>
          <p:cNvSpPr>
            <a:spLocks noChangeShapeType="1"/>
          </p:cNvSpPr>
          <p:nvPr/>
        </p:nvSpPr>
        <p:spPr bwMode="auto">
          <a:xfrm flipH="1">
            <a:off x="4346975" y="2528900"/>
            <a:ext cx="0" cy="363615"/>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585" name="Line 25"/>
          <p:cNvSpPr>
            <a:spLocks noChangeShapeType="1"/>
          </p:cNvSpPr>
          <p:nvPr/>
        </p:nvSpPr>
        <p:spPr bwMode="auto">
          <a:xfrm>
            <a:off x="3810000" y="3048000"/>
            <a:ext cx="1371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solidFill>
                <a:srgbClr val="2D3291"/>
              </a:solidFill>
            </a:endParaRPr>
          </a:p>
        </p:txBody>
      </p:sp>
      <p:sp>
        <p:nvSpPr>
          <p:cNvPr id="66586" name="Line 26"/>
          <p:cNvSpPr>
            <a:spLocks noChangeShapeType="1"/>
          </p:cNvSpPr>
          <p:nvPr/>
        </p:nvSpPr>
        <p:spPr bwMode="auto">
          <a:xfrm>
            <a:off x="4346975" y="3429000"/>
            <a:ext cx="0" cy="29099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587" name="Rectangle 27"/>
          <p:cNvSpPr>
            <a:spLocks noChangeArrowheads="1"/>
          </p:cNvSpPr>
          <p:nvPr/>
        </p:nvSpPr>
        <p:spPr bwMode="auto">
          <a:xfrm>
            <a:off x="2996825" y="3699030"/>
            <a:ext cx="2895600" cy="351410"/>
          </a:xfrm>
          <a:prstGeom prst="rect">
            <a:avLst/>
          </a:prstGeom>
          <a:solidFill>
            <a:srgbClr val="FFCC00"/>
          </a:solidFill>
          <a:ln w="9525">
            <a:solidFill>
              <a:schemeClr val="tx1"/>
            </a:solidFill>
            <a:miter lim="800000"/>
            <a:headEnd/>
            <a:tailEnd/>
          </a:ln>
          <a:effectLst/>
        </p:spPr>
        <p:txBody>
          <a:bodyPr wrap="none" anchor="ctr"/>
          <a:lstStyle/>
          <a:p>
            <a:pPr algn="ctr"/>
            <a:r>
              <a:rPr lang="cs-CZ" altLang="cs-CZ" b="1" i="1" dirty="0">
                <a:solidFill>
                  <a:srgbClr val="2D3291"/>
                </a:solidFill>
              </a:rPr>
              <a:t>Souhrn </a:t>
            </a:r>
            <a:r>
              <a:rPr lang="cs-CZ" altLang="cs-CZ" b="1" i="1" dirty="0" smtClean="0">
                <a:solidFill>
                  <a:srgbClr val="2D3291"/>
                </a:solidFill>
              </a:rPr>
              <a:t>připomínek</a:t>
            </a:r>
            <a:endParaRPr lang="cs-CZ" altLang="cs-CZ" b="1" i="1" dirty="0">
              <a:solidFill>
                <a:srgbClr val="2D3291"/>
              </a:solidFill>
            </a:endParaRPr>
          </a:p>
        </p:txBody>
      </p:sp>
      <p:sp>
        <p:nvSpPr>
          <p:cNvPr id="66589" name="Rectangle 29"/>
          <p:cNvSpPr>
            <a:spLocks noChangeArrowheads="1"/>
          </p:cNvSpPr>
          <p:nvPr/>
        </p:nvSpPr>
        <p:spPr bwMode="auto">
          <a:xfrm>
            <a:off x="2861810" y="4374105"/>
            <a:ext cx="3240360" cy="39432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cs-CZ" altLang="cs-CZ" b="1" dirty="0" smtClean="0">
              <a:solidFill>
                <a:srgbClr val="FFFF00"/>
              </a:solidFill>
            </a:endParaRPr>
          </a:p>
          <a:p>
            <a:pPr algn="ctr"/>
            <a:r>
              <a:rPr lang="cs-CZ" altLang="cs-CZ" b="1" dirty="0" smtClean="0">
                <a:solidFill>
                  <a:srgbClr val="FFCC00"/>
                </a:solidFill>
              </a:rPr>
              <a:t>Výzva </a:t>
            </a:r>
            <a:r>
              <a:rPr lang="cs-CZ" altLang="cs-CZ" b="1" dirty="0">
                <a:solidFill>
                  <a:srgbClr val="FFCC00"/>
                </a:solidFill>
              </a:rPr>
              <a:t>k doplnění dokumentace</a:t>
            </a:r>
          </a:p>
          <a:p>
            <a:pPr algn="ctr"/>
            <a:endParaRPr lang="cs-CZ" altLang="cs-CZ" b="1" dirty="0">
              <a:solidFill>
                <a:srgbClr val="000000"/>
              </a:solidFill>
            </a:endParaRPr>
          </a:p>
        </p:txBody>
      </p:sp>
      <p:sp>
        <p:nvSpPr>
          <p:cNvPr id="66591" name="Rectangle 31"/>
          <p:cNvSpPr>
            <a:spLocks noChangeArrowheads="1"/>
          </p:cNvSpPr>
          <p:nvPr/>
        </p:nvSpPr>
        <p:spPr bwMode="auto">
          <a:xfrm>
            <a:off x="2636785" y="5094185"/>
            <a:ext cx="3810000" cy="411215"/>
          </a:xfrm>
          <a:prstGeom prst="rect">
            <a:avLst/>
          </a:prstGeom>
          <a:solidFill>
            <a:srgbClr val="FFCC00"/>
          </a:solidFill>
          <a:ln w="9525">
            <a:solidFill>
              <a:schemeClr val="tx1"/>
            </a:solidFill>
            <a:miter lim="800000"/>
            <a:headEnd/>
            <a:tailEnd/>
          </a:ln>
          <a:effectLst/>
        </p:spPr>
        <p:txBody>
          <a:bodyPr wrap="none" anchor="ctr"/>
          <a:lstStyle/>
          <a:p>
            <a:pPr algn="ctr"/>
            <a:r>
              <a:rPr lang="cs-CZ" altLang="cs-CZ" b="1" i="1" dirty="0" smtClean="0">
                <a:solidFill>
                  <a:srgbClr val="2D3291"/>
                </a:solidFill>
              </a:rPr>
              <a:t>Posouzení odpovědi na výzvu</a:t>
            </a:r>
            <a:endParaRPr lang="cs-CZ" altLang="cs-CZ" b="1" i="1" dirty="0">
              <a:solidFill>
                <a:srgbClr val="2D3291"/>
              </a:solidFill>
            </a:endParaRPr>
          </a:p>
        </p:txBody>
      </p:sp>
      <p:sp>
        <p:nvSpPr>
          <p:cNvPr id="66593" name="Rectangle 33"/>
          <p:cNvSpPr>
            <a:spLocks noChangeArrowheads="1"/>
          </p:cNvSpPr>
          <p:nvPr/>
        </p:nvSpPr>
        <p:spPr bwMode="auto">
          <a:xfrm>
            <a:off x="1943769" y="6219310"/>
            <a:ext cx="5104061" cy="457200"/>
          </a:xfrm>
          <a:prstGeom prst="rect">
            <a:avLst/>
          </a:prstGeom>
          <a:solidFill>
            <a:schemeClr val="tx1">
              <a:lumMod val="75000"/>
            </a:schemeClr>
          </a:solidFill>
          <a:ln w="9525">
            <a:solidFill>
              <a:schemeClr val="tx1"/>
            </a:solidFill>
            <a:miter lim="800000"/>
            <a:headEnd/>
            <a:tailEnd/>
          </a:ln>
          <a:effectLst/>
        </p:spPr>
        <p:txBody>
          <a:bodyPr wrap="none" anchor="ctr"/>
          <a:lstStyle/>
          <a:p>
            <a:pPr algn="ctr"/>
            <a:r>
              <a:rPr lang="cs-CZ" altLang="cs-CZ" b="1" dirty="0">
                <a:solidFill>
                  <a:prstClr val="white"/>
                </a:solidFill>
              </a:rPr>
              <a:t>Souhlasné stanovisko  x  povolení  x  zamítnutí</a:t>
            </a:r>
          </a:p>
        </p:txBody>
      </p:sp>
      <p:sp>
        <p:nvSpPr>
          <p:cNvPr id="66595" name="Line 35"/>
          <p:cNvSpPr>
            <a:spLocks noChangeShapeType="1"/>
          </p:cNvSpPr>
          <p:nvPr/>
        </p:nvSpPr>
        <p:spPr bwMode="auto">
          <a:xfrm>
            <a:off x="4301970" y="4059070"/>
            <a:ext cx="0" cy="32576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596" name="Line 36"/>
          <p:cNvSpPr>
            <a:spLocks noChangeShapeType="1"/>
          </p:cNvSpPr>
          <p:nvPr/>
        </p:nvSpPr>
        <p:spPr bwMode="auto">
          <a:xfrm>
            <a:off x="4346975" y="4734145"/>
            <a:ext cx="18247" cy="35387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66605" name="Line 45"/>
          <p:cNvSpPr>
            <a:spLocks noChangeShapeType="1"/>
          </p:cNvSpPr>
          <p:nvPr/>
        </p:nvSpPr>
        <p:spPr bwMode="auto">
          <a:xfrm>
            <a:off x="4346975" y="5499230"/>
            <a:ext cx="11096" cy="720080"/>
          </a:xfrm>
          <a:prstGeom prst="line">
            <a:avLst/>
          </a:prstGeom>
          <a:ln>
            <a:headEnd/>
            <a:tailEnd type="triangle" w="med" len="me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dk1"/>
          </a:lnRef>
          <a:fillRef idx="0">
            <a:schemeClr val="dk1"/>
          </a:fillRef>
          <a:effectRef idx="2">
            <a:schemeClr val="dk1"/>
          </a:effectRef>
          <a:fontRef idx="minor">
            <a:schemeClr val="tx1"/>
          </a:fontRef>
        </p:style>
        <p:txBody>
          <a:bodyPr/>
          <a:lstStyle/>
          <a:p>
            <a:endParaRPr lang="cs-CZ">
              <a:solidFill>
                <a:srgbClr val="2D3291"/>
              </a:solidFill>
            </a:endParaRPr>
          </a:p>
        </p:txBody>
      </p:sp>
      <p:sp>
        <p:nvSpPr>
          <p:cNvPr id="2" name="Obdélník 1"/>
          <p:cNvSpPr/>
          <p:nvPr/>
        </p:nvSpPr>
        <p:spPr>
          <a:xfrm>
            <a:off x="3131840" y="2888940"/>
            <a:ext cx="2642398" cy="533400"/>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prstClr val="white"/>
                </a:solidFill>
              </a:rPr>
              <a:t>Posuzovatel </a:t>
            </a:r>
            <a:r>
              <a:rPr lang="cs-CZ" dirty="0" err="1" smtClean="0">
                <a:solidFill>
                  <a:prstClr val="white"/>
                </a:solidFill>
              </a:rPr>
              <a:t>prekliniky</a:t>
            </a:r>
            <a:endParaRPr lang="cs-CZ" dirty="0">
              <a:solidFill>
                <a:prstClr val="white"/>
              </a:solidFill>
            </a:endParaRPr>
          </a:p>
        </p:txBody>
      </p:sp>
      <p:cxnSp>
        <p:nvCxnSpPr>
          <p:cNvPr id="8" name="Přímá spojnice se šipkou 7"/>
          <p:cNvCxnSpPr/>
          <p:nvPr/>
        </p:nvCxnSpPr>
        <p:spPr>
          <a:xfrm flipH="1">
            <a:off x="2321752" y="2483895"/>
            <a:ext cx="2025223" cy="36361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0" name="Přímá spojnice se šipkou 9"/>
          <p:cNvCxnSpPr/>
          <p:nvPr/>
        </p:nvCxnSpPr>
        <p:spPr>
          <a:xfrm>
            <a:off x="4346975" y="2483895"/>
            <a:ext cx="2206225" cy="40862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Přímá spojnice se šipkou 11"/>
          <p:cNvCxnSpPr/>
          <p:nvPr/>
        </p:nvCxnSpPr>
        <p:spPr>
          <a:xfrm>
            <a:off x="2366755" y="3383995"/>
            <a:ext cx="648245" cy="31343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Přímá spojnice se šipkou 13"/>
          <p:cNvCxnSpPr/>
          <p:nvPr/>
        </p:nvCxnSpPr>
        <p:spPr>
          <a:xfrm flipH="1">
            <a:off x="5877145" y="3383995"/>
            <a:ext cx="647155" cy="31343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1" name="Obdélník 20"/>
          <p:cNvSpPr/>
          <p:nvPr/>
        </p:nvSpPr>
        <p:spPr>
          <a:xfrm>
            <a:off x="1106615" y="2123855"/>
            <a:ext cx="1710189" cy="457200"/>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prstClr val="white"/>
                </a:solidFill>
              </a:rPr>
              <a:t>Validace</a:t>
            </a:r>
            <a:endParaRPr lang="cs-CZ" dirty="0">
              <a:solidFill>
                <a:prstClr val="white"/>
              </a:solidFill>
            </a:endParaRPr>
          </a:p>
        </p:txBody>
      </p:sp>
      <p:cxnSp>
        <p:nvCxnSpPr>
          <p:cNvPr id="26" name="Přímá spojnice se šipkou 25"/>
          <p:cNvCxnSpPr/>
          <p:nvPr/>
        </p:nvCxnSpPr>
        <p:spPr>
          <a:xfrm flipV="1">
            <a:off x="2816805" y="2348880"/>
            <a:ext cx="810090" cy="2"/>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sp>
        <p:nvSpPr>
          <p:cNvPr id="66560" name="TextovéPole 66559"/>
          <p:cNvSpPr txBox="1"/>
          <p:nvPr/>
        </p:nvSpPr>
        <p:spPr>
          <a:xfrm>
            <a:off x="4662010" y="5634245"/>
            <a:ext cx="2166042" cy="646331"/>
          </a:xfrm>
          <a:prstGeom prst="rect">
            <a:avLst/>
          </a:prstGeom>
          <a:noFill/>
        </p:spPr>
        <p:txBody>
          <a:bodyPr wrap="none" rtlCol="0" anchor="ctr">
            <a:spAutoFit/>
          </a:bodyPr>
          <a:lstStyle/>
          <a:p>
            <a:r>
              <a:rPr lang="cs-CZ" sz="2200" b="1" baseline="30000" dirty="0" smtClean="0">
                <a:solidFill>
                  <a:srgbClr val="2D3291"/>
                </a:solidFill>
              </a:rPr>
              <a:t>  </a:t>
            </a:r>
            <a:r>
              <a:rPr lang="cs-CZ" sz="2200" b="1" baseline="30000" dirty="0" smtClean="0">
                <a:solidFill>
                  <a:srgbClr val="C00000"/>
                </a:solidFill>
              </a:rPr>
              <a:t>možnost přerušení SŘ</a:t>
            </a:r>
          </a:p>
          <a:p>
            <a:endParaRPr lang="cs-CZ" sz="1000" b="1" baseline="30000" dirty="0">
              <a:solidFill>
                <a:srgbClr val="C00000"/>
              </a:solidFill>
            </a:endParaRPr>
          </a:p>
          <a:p>
            <a:r>
              <a:rPr lang="cs-CZ" sz="2200" b="1" baseline="30000" dirty="0" smtClean="0">
                <a:solidFill>
                  <a:srgbClr val="C00000"/>
                </a:solidFill>
              </a:rPr>
              <a:t>  možnost stažení  žádosti</a:t>
            </a:r>
          </a:p>
        </p:txBody>
      </p:sp>
      <p:sp>
        <p:nvSpPr>
          <p:cNvPr id="66561" name="TextovéPole 66560"/>
          <p:cNvSpPr txBox="1"/>
          <p:nvPr/>
        </p:nvSpPr>
        <p:spPr>
          <a:xfrm>
            <a:off x="4752020" y="4824155"/>
            <a:ext cx="1922578" cy="502702"/>
          </a:xfrm>
          <a:prstGeom prst="rect">
            <a:avLst/>
          </a:prstGeom>
          <a:noFill/>
        </p:spPr>
        <p:txBody>
          <a:bodyPr wrap="none" rtlCol="0" anchor="ctr">
            <a:spAutoFit/>
          </a:bodyPr>
          <a:lstStyle/>
          <a:p>
            <a:r>
              <a:rPr lang="cs-CZ" sz="2200" b="1" baseline="30000" dirty="0" smtClean="0">
                <a:solidFill>
                  <a:srgbClr val="C00000"/>
                </a:solidFill>
              </a:rPr>
              <a:t>možnost </a:t>
            </a:r>
            <a:r>
              <a:rPr lang="cs-CZ" sz="2200" b="1" baseline="30000" dirty="0">
                <a:solidFill>
                  <a:srgbClr val="C00000"/>
                </a:solidFill>
              </a:rPr>
              <a:t>přerušení SŘ</a:t>
            </a:r>
          </a:p>
          <a:p>
            <a:endParaRPr lang="cs-CZ" b="1" baseline="30000" dirty="0" smtClean="0">
              <a:solidFill>
                <a:srgbClr val="2D3291"/>
              </a:solidFill>
            </a:endParaRPr>
          </a:p>
        </p:txBody>
      </p:sp>
      <p:sp>
        <p:nvSpPr>
          <p:cNvPr id="66562" name="TextovéPole 66561"/>
          <p:cNvSpPr txBox="1"/>
          <p:nvPr/>
        </p:nvSpPr>
        <p:spPr>
          <a:xfrm>
            <a:off x="4617005" y="4059070"/>
            <a:ext cx="1879297" cy="502702"/>
          </a:xfrm>
          <a:prstGeom prst="rect">
            <a:avLst/>
          </a:prstGeom>
          <a:noFill/>
        </p:spPr>
        <p:txBody>
          <a:bodyPr wrap="none" rtlCol="0" anchor="ctr">
            <a:spAutoFit/>
          </a:bodyPr>
          <a:lstStyle/>
          <a:p>
            <a:r>
              <a:rPr lang="cs-CZ" sz="2200" b="1" baseline="30000" dirty="0" smtClean="0">
                <a:solidFill>
                  <a:srgbClr val="C00000"/>
                </a:solidFill>
              </a:rPr>
              <a:t>možnost </a:t>
            </a:r>
            <a:r>
              <a:rPr lang="cs-CZ" sz="2200" b="1" baseline="30000" dirty="0">
                <a:solidFill>
                  <a:srgbClr val="C00000"/>
                </a:solidFill>
              </a:rPr>
              <a:t>přerušení SŘ</a:t>
            </a:r>
          </a:p>
          <a:p>
            <a:endParaRPr lang="cs-CZ" b="1" baseline="30000" dirty="0" smtClean="0">
              <a:solidFill>
                <a:srgbClr val="2D3291"/>
              </a:solidFill>
            </a:endParaRPr>
          </a:p>
        </p:txBody>
      </p:sp>
      <p:sp>
        <p:nvSpPr>
          <p:cNvPr id="35" name="TextBox 34"/>
          <p:cNvSpPr txBox="1"/>
          <p:nvPr/>
        </p:nvSpPr>
        <p:spPr>
          <a:xfrm>
            <a:off x="161510" y="2033845"/>
            <a:ext cx="956287" cy="584775"/>
          </a:xfrm>
          <a:prstGeom prst="rect">
            <a:avLst/>
          </a:prstGeom>
          <a:noFill/>
        </p:spPr>
        <p:txBody>
          <a:bodyPr wrap="none" rtlCol="0" anchor="ctr">
            <a:spAutoFit/>
          </a:bodyPr>
          <a:lstStyle/>
          <a:p>
            <a:r>
              <a:rPr lang="cs-CZ" sz="2400" b="1" baseline="30000" dirty="0" smtClean="0">
                <a:solidFill>
                  <a:srgbClr val="C00000"/>
                </a:solidFill>
              </a:rPr>
              <a:t>Zahájení </a:t>
            </a:r>
          </a:p>
          <a:p>
            <a:r>
              <a:rPr lang="cs-CZ" sz="2400" b="1" baseline="30000" dirty="0" smtClean="0">
                <a:solidFill>
                  <a:srgbClr val="C00000"/>
                </a:solidFill>
              </a:rPr>
              <a:t>SŘ</a:t>
            </a:r>
          </a:p>
        </p:txBody>
      </p:sp>
      <p:sp>
        <p:nvSpPr>
          <p:cNvPr id="36" name="TextBox 35"/>
          <p:cNvSpPr txBox="1"/>
          <p:nvPr/>
        </p:nvSpPr>
        <p:spPr>
          <a:xfrm>
            <a:off x="7182290" y="6146166"/>
            <a:ext cx="1288110" cy="769441"/>
          </a:xfrm>
          <a:prstGeom prst="rect">
            <a:avLst/>
          </a:prstGeom>
          <a:noFill/>
        </p:spPr>
        <p:txBody>
          <a:bodyPr wrap="square" rtlCol="0" anchor="ctr">
            <a:spAutoFit/>
          </a:bodyPr>
          <a:lstStyle/>
          <a:p>
            <a:r>
              <a:rPr lang="cs-CZ" sz="2400" b="1" baseline="30000" dirty="0" smtClean="0">
                <a:solidFill>
                  <a:srgbClr val="C00000"/>
                </a:solidFill>
              </a:rPr>
              <a:t>Ukončení SŘ </a:t>
            </a:r>
          </a:p>
          <a:p>
            <a:r>
              <a:rPr lang="cs-CZ" sz="2400" b="1" baseline="30000" dirty="0" smtClean="0">
                <a:solidFill>
                  <a:srgbClr val="C00000"/>
                </a:solidFill>
              </a:rPr>
              <a:t>- rozhodnutí</a:t>
            </a:r>
          </a:p>
          <a:p>
            <a:endParaRPr lang="cs-CZ" b="1" baseline="30000" dirty="0" smtClean="0">
              <a:solidFill>
                <a:srgbClr val="2D3291"/>
              </a:solidFill>
            </a:endParaRPr>
          </a:p>
        </p:txBody>
      </p:sp>
      <p:sp>
        <p:nvSpPr>
          <p:cNvPr id="42" name="Rectangle 6"/>
          <p:cNvSpPr>
            <a:spLocks noChangeArrowheads="1"/>
          </p:cNvSpPr>
          <p:nvPr/>
        </p:nvSpPr>
        <p:spPr bwMode="auto">
          <a:xfrm>
            <a:off x="251520" y="1448780"/>
            <a:ext cx="4320480" cy="457200"/>
          </a:xfrm>
          <a:prstGeom prst="rect">
            <a:avLst/>
          </a:prstGeom>
          <a:solidFill>
            <a:schemeClr val="tx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cs-CZ" altLang="cs-CZ" dirty="0">
                <a:solidFill>
                  <a:prstClr val="white"/>
                </a:solidFill>
              </a:rPr>
              <a:t>ODDĚLENÍ </a:t>
            </a:r>
            <a:r>
              <a:rPr lang="cs-CZ" altLang="cs-CZ" dirty="0" smtClean="0">
                <a:solidFill>
                  <a:prstClr val="white"/>
                </a:solidFill>
              </a:rPr>
              <a:t>KOORDINACE A ADMINISTRATIVY </a:t>
            </a:r>
            <a:endParaRPr lang="cs-CZ" altLang="cs-CZ" dirty="0">
              <a:solidFill>
                <a:prstClr val="white"/>
              </a:solidFill>
            </a:endParaRPr>
          </a:p>
        </p:txBody>
      </p:sp>
      <p:cxnSp>
        <p:nvCxnSpPr>
          <p:cNvPr id="46" name="Straight Arrow Connector 45"/>
          <p:cNvCxnSpPr/>
          <p:nvPr/>
        </p:nvCxnSpPr>
        <p:spPr>
          <a:xfrm>
            <a:off x="2096725" y="1898830"/>
            <a:ext cx="0" cy="22502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2" name="Straight Arrow Connector 51"/>
          <p:cNvCxnSpPr>
            <a:stCxn id="2" idx="1"/>
            <a:endCxn id="66577" idx="3"/>
          </p:cNvCxnSpPr>
          <p:nvPr/>
        </p:nvCxnSpPr>
        <p:spPr>
          <a:xfrm flipH="1" flipV="1">
            <a:off x="2372158" y="3110635"/>
            <a:ext cx="759682" cy="45005"/>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54" name="Straight Arrow Connector 53"/>
          <p:cNvCxnSpPr>
            <a:stCxn id="2" idx="3"/>
            <a:endCxn id="66578" idx="1"/>
          </p:cNvCxnSpPr>
          <p:nvPr/>
        </p:nvCxnSpPr>
        <p:spPr>
          <a:xfrm>
            <a:off x="5774238" y="3155640"/>
            <a:ext cx="732977" cy="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sp>
        <p:nvSpPr>
          <p:cNvPr id="55" name="Rectangle 54"/>
          <p:cNvSpPr/>
          <p:nvPr/>
        </p:nvSpPr>
        <p:spPr>
          <a:xfrm>
            <a:off x="206515" y="1043735"/>
            <a:ext cx="8775975"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prstClr val="white"/>
              </a:solidFill>
            </a:endParaRPr>
          </a:p>
        </p:txBody>
      </p:sp>
      <p:sp>
        <p:nvSpPr>
          <p:cNvPr id="56" name="TextBox 55"/>
          <p:cNvSpPr txBox="1"/>
          <p:nvPr/>
        </p:nvSpPr>
        <p:spPr>
          <a:xfrm>
            <a:off x="1106616" y="1133745"/>
            <a:ext cx="6750750" cy="318036"/>
          </a:xfrm>
          <a:prstGeom prst="rect">
            <a:avLst/>
          </a:prstGeom>
          <a:noFill/>
        </p:spPr>
        <p:txBody>
          <a:bodyPr wrap="square" rtlCol="0" anchor="ctr">
            <a:spAutoFit/>
          </a:bodyPr>
          <a:lstStyle/>
          <a:p>
            <a:r>
              <a:rPr lang="cs-CZ" sz="2200" b="1" baseline="30000" dirty="0" smtClean="0">
                <a:solidFill>
                  <a:srgbClr val="7030A0"/>
                </a:solidFill>
              </a:rPr>
              <a:t>ODBOR KLINICKÉHO HODNOCENÍ LÉČIV A NEREGISTROVANÝCH LÉČIVÝCH PŘÍPRAVKŮ</a:t>
            </a:r>
          </a:p>
        </p:txBody>
      </p:sp>
    </p:spTree>
    <p:extLst>
      <p:ext uri="{BB962C8B-B14F-4D97-AF65-F5344CB8AC3E}">
        <p14:creationId xmlns:p14="http://schemas.microsoft.com/office/powerpoint/2010/main" val="3542108382"/>
      </p:ext>
    </p:extLst>
  </p:cSld>
  <p:clrMapOvr>
    <a:masterClrMapping/>
  </p:clrMapOvr>
  <p:transition>
    <p:spli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ight Arrow 8"/>
          <p:cNvSpPr/>
          <p:nvPr/>
        </p:nvSpPr>
        <p:spPr>
          <a:xfrm rot="3807255">
            <a:off x="3119734" y="3647305"/>
            <a:ext cx="1312950" cy="315035"/>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Rectangle 2"/>
          <p:cNvSpPr txBox="1">
            <a:spLocks noChangeArrowheads="1"/>
          </p:cNvSpPr>
          <p:nvPr/>
        </p:nvSpPr>
        <p:spPr>
          <a:xfrm>
            <a:off x="431540" y="953725"/>
            <a:ext cx="3284747"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a:t>
            </a:r>
            <a:r>
              <a:rPr lang="cs-CZ" sz="3300" b="1" dirty="0" smtClean="0">
                <a:solidFill>
                  <a:schemeClr val="tx1">
                    <a:lumMod val="75000"/>
                  </a:schemeClr>
                </a:solidFill>
              </a:rPr>
              <a:t>Zahájení  KH</a:t>
            </a:r>
            <a:endParaRPr lang="cs-CZ" sz="3300" b="1" baseline="30000" dirty="0" smtClean="0">
              <a:solidFill>
                <a:schemeClr val="tx1">
                  <a:lumMod val="75000"/>
                </a:schemeClr>
              </a:solidFill>
            </a:endParaRPr>
          </a:p>
        </p:txBody>
      </p:sp>
      <p:sp>
        <p:nvSpPr>
          <p:cNvPr id="2" name="Obdélník 1"/>
          <p:cNvSpPr/>
          <p:nvPr/>
        </p:nvSpPr>
        <p:spPr>
          <a:xfrm>
            <a:off x="1361727" y="2324599"/>
            <a:ext cx="2399565" cy="914400"/>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Souhlas SÚKL</a:t>
            </a:r>
            <a:endParaRPr lang="cs-CZ" sz="2400" b="1" dirty="0"/>
          </a:p>
        </p:txBody>
      </p:sp>
      <p:sp>
        <p:nvSpPr>
          <p:cNvPr id="7" name="Plus 6"/>
          <p:cNvSpPr/>
          <p:nvPr/>
        </p:nvSpPr>
        <p:spPr>
          <a:xfrm>
            <a:off x="3912259" y="2495001"/>
            <a:ext cx="457200" cy="457200"/>
          </a:xfrm>
          <a:prstGeom prst="mathPlus">
            <a:avLst/>
          </a:prstGeom>
          <a:solidFill>
            <a:srgbClr val="FF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p:cNvSpPr/>
          <p:nvPr/>
        </p:nvSpPr>
        <p:spPr>
          <a:xfrm>
            <a:off x="1750387" y="4419110"/>
            <a:ext cx="6120680" cy="1402305"/>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rgbClr val="FFCC00"/>
                </a:solidFill>
              </a:rPr>
              <a:t>Zahájení KH v ČR</a:t>
            </a:r>
          </a:p>
          <a:p>
            <a:pPr algn="ctr"/>
            <a:r>
              <a:rPr lang="cs-CZ" dirty="0" smtClean="0"/>
              <a:t>= podpis 1. IS nebo  zdokumentované zařazení 1 SH, který není schopen dát IS (např. bezvědomí)</a:t>
            </a:r>
            <a:endParaRPr lang="cs-CZ" dirty="0"/>
          </a:p>
        </p:txBody>
      </p:sp>
      <p:sp>
        <p:nvSpPr>
          <p:cNvPr id="14" name="Right Arrow 8"/>
          <p:cNvSpPr/>
          <p:nvPr/>
        </p:nvSpPr>
        <p:spPr>
          <a:xfrm rot="6742104">
            <a:off x="3929137" y="3607504"/>
            <a:ext cx="1378785" cy="315035"/>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4572000" y="2283949"/>
            <a:ext cx="4230470" cy="914400"/>
          </a:xfrm>
          <a:prstGeom prst="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t>Souhlas EK (MEK / LEK)</a:t>
            </a:r>
            <a:endParaRPr lang="cs-CZ" sz="2400" b="1" dirty="0"/>
          </a:p>
        </p:txBody>
      </p:sp>
    </p:spTree>
    <p:extLst>
      <p:ext uri="{BB962C8B-B14F-4D97-AF65-F5344CB8AC3E}">
        <p14:creationId xmlns:p14="http://schemas.microsoft.com/office/powerpoint/2010/main" val="2689974569"/>
      </p:ext>
    </p:extLst>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781690" y="1943835"/>
            <a:ext cx="6858310" cy="1440000"/>
          </a:xfrm>
        </p:spPr>
        <p:txBody>
          <a:bodyPr>
            <a:normAutofit fontScale="90000"/>
          </a:bodyPr>
          <a:lstStyle/>
          <a:p>
            <a:r>
              <a:rPr lang="cs-CZ" sz="4000" cap="all" dirty="0" smtClean="0"/>
              <a:t>Validace</a:t>
            </a:r>
            <a:r>
              <a:rPr lang="cs-CZ" sz="4000" cap="all" dirty="0"/>
              <a:t>, formulář žádosti, plné moci</a:t>
            </a:r>
            <a:br>
              <a:rPr lang="cs-CZ" sz="4000" cap="all" dirty="0"/>
            </a:br>
            <a:r>
              <a:rPr lang="cs-CZ" sz="3100" cap="all" dirty="0" smtClean="0"/>
              <a:t>+ </a:t>
            </a:r>
            <a:r>
              <a:rPr lang="cs-CZ" sz="3100" dirty="0" smtClean="0"/>
              <a:t>nejčastější nedostatky</a:t>
            </a:r>
            <a:endParaRPr lang="cs-CZ" sz="3100" dirty="0">
              <a:solidFill>
                <a:schemeClr val="bg1"/>
              </a:solidFill>
            </a:endParaRPr>
          </a:p>
        </p:txBody>
      </p:sp>
      <p:sp>
        <p:nvSpPr>
          <p:cNvPr id="15" name="Podnadpis 14"/>
          <p:cNvSpPr>
            <a:spLocks noGrp="1"/>
          </p:cNvSpPr>
          <p:nvPr>
            <p:ph type="subTitle" idx="1"/>
          </p:nvPr>
        </p:nvSpPr>
        <p:spPr>
          <a:xfrm>
            <a:off x="1826695" y="4014065"/>
            <a:ext cx="6660021" cy="1800000"/>
          </a:xfrm>
        </p:spPr>
        <p:txBody>
          <a:bodyPr>
            <a:normAutofit/>
          </a:bodyPr>
          <a:lstStyle/>
          <a:p>
            <a:r>
              <a:rPr lang="cs-CZ" sz="2200" dirty="0">
                <a:solidFill>
                  <a:schemeClr val="bg1"/>
                </a:solidFill>
              </a:rPr>
              <a:t>MUDr. Alena Trunečková</a:t>
            </a:r>
          </a:p>
          <a:p>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dirty="0"/>
              <a:t>V</a:t>
            </a:r>
            <a:r>
              <a:rPr lang="cs-CZ" dirty="0" smtClean="0"/>
              <a:t>alidace, formulář žádosti, plné moci</a:t>
            </a:r>
            <a:endParaRPr lang="cs-CZ" dirty="0"/>
          </a:p>
        </p:txBody>
      </p:sp>
    </p:spTree>
    <p:extLst>
      <p:ext uri="{BB962C8B-B14F-4D97-AF65-F5344CB8AC3E}">
        <p14:creationId xmlns:p14="http://schemas.microsoft.com/office/powerpoint/2010/main" val="1575242611"/>
      </p:ext>
    </p:extLst>
  </p:cSld>
  <p:clrMapOvr>
    <a:masterClrMapping/>
  </p:clrMapOvr>
  <p:transition>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1313765"/>
            <a:ext cx="8229600" cy="4806236"/>
          </a:xfrm>
        </p:spPr>
        <p:txBody>
          <a:bodyPr/>
          <a:lstStyle/>
          <a:p>
            <a:pPr marL="447675" indent="-447675"/>
            <a:r>
              <a:rPr lang="cs-CZ" b="1" dirty="0" smtClean="0">
                <a:solidFill>
                  <a:srgbClr val="002060"/>
                </a:solidFill>
              </a:rPr>
              <a:t>Validace</a:t>
            </a:r>
          </a:p>
          <a:p>
            <a:pPr lvl="1">
              <a:buFont typeface="Arial" panose="020B0604020202020204" pitchFamily="34" charset="0"/>
              <a:buChar char="•"/>
            </a:pPr>
            <a:r>
              <a:rPr lang="cs-CZ" b="1" dirty="0" smtClean="0">
                <a:solidFill>
                  <a:srgbClr val="002060"/>
                </a:solidFill>
              </a:rPr>
              <a:t>Přehled dokumentace</a:t>
            </a:r>
          </a:p>
          <a:p>
            <a:pPr lvl="1">
              <a:buFont typeface="Arial" panose="020B0604020202020204" pitchFamily="34" charset="0"/>
              <a:buChar char="•"/>
            </a:pPr>
            <a:r>
              <a:rPr lang="cs-CZ" b="1" dirty="0">
                <a:solidFill>
                  <a:srgbClr val="002060"/>
                </a:solidFill>
              </a:rPr>
              <a:t>Evropský formulář žádosti</a:t>
            </a:r>
          </a:p>
          <a:p>
            <a:pPr lvl="1">
              <a:buFont typeface="Arial" panose="020B0604020202020204" pitchFamily="34" charset="0"/>
              <a:buChar char="•"/>
            </a:pPr>
            <a:r>
              <a:rPr lang="cs-CZ" b="1" dirty="0" smtClean="0">
                <a:solidFill>
                  <a:srgbClr val="002060"/>
                </a:solidFill>
              </a:rPr>
              <a:t>Průvodní dopis</a:t>
            </a:r>
          </a:p>
          <a:p>
            <a:pPr lvl="1">
              <a:buFont typeface="Arial" panose="020B0604020202020204" pitchFamily="34" charset="0"/>
              <a:buChar char="•"/>
            </a:pPr>
            <a:r>
              <a:rPr lang="cs-CZ" b="1" dirty="0" smtClean="0">
                <a:solidFill>
                  <a:srgbClr val="002060"/>
                </a:solidFill>
              </a:rPr>
              <a:t>Dotazník SÚKL</a:t>
            </a:r>
          </a:p>
          <a:p>
            <a:pPr lvl="1">
              <a:buFont typeface="Arial" panose="020B0604020202020204" pitchFamily="34" charset="0"/>
              <a:buChar char="•"/>
            </a:pPr>
            <a:r>
              <a:rPr lang="cs-CZ" b="1" dirty="0" smtClean="0">
                <a:solidFill>
                  <a:srgbClr val="002060"/>
                </a:solidFill>
              </a:rPr>
              <a:t>Plné moci</a:t>
            </a:r>
          </a:p>
          <a:p>
            <a:pPr lvl="1">
              <a:buFont typeface="Arial" panose="020B0604020202020204" pitchFamily="34" charset="0"/>
              <a:buChar char="•"/>
            </a:pPr>
            <a:r>
              <a:rPr lang="cs-CZ" b="1" dirty="0" smtClean="0">
                <a:solidFill>
                  <a:srgbClr val="002060"/>
                </a:solidFill>
              </a:rPr>
              <a:t>Platba </a:t>
            </a:r>
            <a:endParaRPr lang="cs-CZ" b="1" dirty="0">
              <a:solidFill>
                <a:srgbClr val="002060"/>
              </a:solidFill>
            </a:endParaRPr>
          </a:p>
          <a:p>
            <a:pPr lvl="1">
              <a:buFont typeface="Arial" panose="020B0604020202020204" pitchFamily="34" charset="0"/>
              <a:buChar char="•"/>
            </a:pPr>
            <a:endParaRPr lang="cs-CZ" b="1" dirty="0">
              <a:solidFill>
                <a:srgbClr val="002060"/>
              </a:solidFill>
            </a:endParaRPr>
          </a:p>
          <a:p>
            <a:pPr lvl="1">
              <a:buFont typeface="Arial" panose="020B0604020202020204" pitchFamily="34" charset="0"/>
              <a:buChar char="•"/>
            </a:pPr>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solidFill>
                  <a:srgbClr val="2D3291"/>
                </a:solidFill>
              </a:rPr>
              <a:t>19. 5. 2016</a:t>
            </a:r>
            <a:endParaRPr lang="cs-CZ" dirty="0">
              <a:solidFill>
                <a:srgbClr val="2D3291"/>
              </a:solidFill>
            </a:endParaRPr>
          </a:p>
        </p:txBody>
      </p:sp>
      <p:sp>
        <p:nvSpPr>
          <p:cNvPr id="5" name="Zástupný symbol pro zápatí 4"/>
          <p:cNvSpPr>
            <a:spLocks noGrp="1"/>
          </p:cNvSpPr>
          <p:nvPr>
            <p:ph type="ftr" sz="quarter" idx="11"/>
          </p:nvPr>
        </p:nvSpPr>
        <p:spPr/>
        <p:txBody>
          <a:bodyPr/>
          <a:lstStyle/>
          <a:p>
            <a:r>
              <a:rPr lang="cs-CZ" smtClean="0">
                <a:solidFill>
                  <a:srgbClr val="2D3291"/>
                </a:solidFill>
              </a:rPr>
              <a:t>© 2016  STÁTNÍ ÚSTAV PRO KONTROLU LÉČIV</a:t>
            </a:r>
            <a:endParaRPr lang="cs-CZ">
              <a:solidFill>
                <a:srgbClr val="2D3291"/>
              </a:solidFill>
            </a:endParaRPr>
          </a:p>
        </p:txBody>
      </p:sp>
      <p:sp>
        <p:nvSpPr>
          <p:cNvPr id="21" name="Zástupný symbol pro text 20"/>
          <p:cNvSpPr>
            <a:spLocks noGrp="1"/>
          </p:cNvSpPr>
          <p:nvPr>
            <p:ph type="body" sz="quarter" idx="13"/>
          </p:nvPr>
        </p:nvSpPr>
        <p:spPr/>
        <p:txBody>
          <a:bodyPr/>
          <a:lstStyle/>
          <a:p>
            <a:r>
              <a:rPr lang="cs-CZ" dirty="0" smtClean="0">
                <a:solidFill>
                  <a:srgbClr val="002060"/>
                </a:solidFill>
              </a:rPr>
              <a:t>Validace, formulář žádosti, plné moci</a:t>
            </a:r>
            <a:endParaRPr lang="cs-CZ" dirty="0">
              <a:solidFill>
                <a:srgbClr val="002060"/>
              </a:solidFill>
            </a:endParaRPr>
          </a:p>
        </p:txBody>
      </p:sp>
    </p:spTree>
    <p:extLst>
      <p:ext uri="{BB962C8B-B14F-4D97-AF65-F5344CB8AC3E}">
        <p14:creationId xmlns:p14="http://schemas.microsoft.com/office/powerpoint/2010/main" val="3204218839"/>
      </p:ext>
    </p:extLst>
  </p:cSld>
  <p:clrMapOvr>
    <a:masterClrMapping/>
  </p:clrMapOvr>
  <p:transition>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53725"/>
            <a:ext cx="8229600" cy="360040"/>
          </a:xfrm>
        </p:spPr>
        <p:txBody>
          <a:bodyPr>
            <a:normAutofit fontScale="90000"/>
          </a:bodyPr>
          <a:lstStyle/>
          <a:p>
            <a:r>
              <a:rPr lang="cs-CZ" u="sng" dirty="0" smtClean="0">
                <a:solidFill>
                  <a:srgbClr val="002060"/>
                </a:solidFill>
              </a:rPr>
              <a:t/>
            </a:r>
            <a:br>
              <a:rPr lang="cs-CZ" u="sng" dirty="0" smtClean="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431540" y="1718810"/>
            <a:ext cx="8229600" cy="4725524"/>
          </a:xfrm>
        </p:spPr>
        <p:txBody>
          <a:bodyPr>
            <a:normAutofit/>
          </a:bodyPr>
          <a:lstStyle/>
          <a:p>
            <a:pPr marL="447675" indent="-447675"/>
            <a:r>
              <a:rPr lang="cs-CZ" sz="2600" b="1" dirty="0" smtClean="0">
                <a:solidFill>
                  <a:srgbClr val="0070C0"/>
                </a:solidFill>
              </a:rPr>
              <a:t>Náležitosti  předložení žádosti</a:t>
            </a:r>
            <a:endParaRPr lang="cs-CZ" sz="2600" b="1" dirty="0" smtClean="0">
              <a:solidFill>
                <a:srgbClr val="002060"/>
              </a:solidFill>
            </a:endParaRPr>
          </a:p>
          <a:p>
            <a:pPr lvl="1">
              <a:buFont typeface="Arial" panose="020B0604020202020204" pitchFamily="34" charset="0"/>
              <a:buChar char="•"/>
            </a:pPr>
            <a:r>
              <a:rPr lang="cs-CZ" sz="2200" b="1" dirty="0" smtClean="0">
                <a:solidFill>
                  <a:schemeClr val="tx2">
                    <a:lumMod val="75000"/>
                  </a:schemeClr>
                </a:solidFill>
              </a:rPr>
              <a:t>Viz pokyn SÚKL – KLH-20, verze 5 </a:t>
            </a:r>
          </a:p>
          <a:p>
            <a:pPr lvl="1">
              <a:buFont typeface="Arial" panose="020B0604020202020204" pitchFamily="34" charset="0"/>
              <a:buChar char="•"/>
            </a:pPr>
            <a:r>
              <a:rPr lang="cs-CZ" sz="2200" b="1" dirty="0" smtClean="0">
                <a:solidFill>
                  <a:srgbClr val="002060"/>
                </a:solidFill>
              </a:rPr>
              <a:t>Podklady vycházejí ze:</a:t>
            </a:r>
          </a:p>
          <a:p>
            <a:pPr lvl="2"/>
            <a:r>
              <a:rPr lang="cs-CZ" b="1" dirty="0" smtClean="0"/>
              <a:t>zákona </a:t>
            </a:r>
            <a:r>
              <a:rPr lang="cs-CZ" b="1" dirty="0"/>
              <a:t>o léčivech č. 378/2007 Sb., ve znění pozdějších </a:t>
            </a:r>
            <a:r>
              <a:rPr lang="cs-CZ" b="1" dirty="0" smtClean="0"/>
              <a:t>předpisů </a:t>
            </a:r>
          </a:p>
          <a:p>
            <a:pPr lvl="2"/>
            <a:r>
              <a:rPr lang="cs-CZ" b="1" dirty="0" smtClean="0"/>
              <a:t>z </a:t>
            </a:r>
            <a:r>
              <a:rPr lang="cs-CZ" b="1" dirty="0"/>
              <a:t>vyhlášky č. 226/2008 Sb., o správné klinické praxi </a:t>
            </a:r>
            <a:endParaRPr lang="cs-CZ" b="1" dirty="0" smtClean="0">
              <a:solidFill>
                <a:srgbClr val="002060"/>
              </a:solidFill>
            </a:endParaRPr>
          </a:p>
          <a:p>
            <a:pPr lvl="1">
              <a:buFont typeface="Arial" panose="020B0604020202020204" pitchFamily="34" charset="0"/>
              <a:buChar char="•"/>
            </a:pPr>
            <a:r>
              <a:rPr lang="cs-CZ" sz="2200" b="1" dirty="0" smtClean="0">
                <a:solidFill>
                  <a:srgbClr val="002060"/>
                </a:solidFill>
              </a:rPr>
              <a:t>Předkládání dokumentů </a:t>
            </a:r>
            <a:r>
              <a:rPr lang="cs-CZ" sz="2200" dirty="0" smtClean="0">
                <a:solidFill>
                  <a:srgbClr val="002060"/>
                </a:solidFill>
              </a:rPr>
              <a:t>– v českém, slovenském, nebo anglickém jazyce</a:t>
            </a:r>
          </a:p>
          <a:p>
            <a:pPr lvl="1">
              <a:buFont typeface="Arial" panose="020B0604020202020204" pitchFamily="34" charset="0"/>
              <a:buChar char="•"/>
            </a:pPr>
            <a:r>
              <a:rPr lang="cs-CZ" sz="2200" b="1" dirty="0" smtClean="0">
                <a:solidFill>
                  <a:srgbClr val="002060"/>
                </a:solidFill>
              </a:rPr>
              <a:t>Požadavky na tištěné a elektronické dokumenty (na CD nebo DVD) – viz tabulka v pokynu</a:t>
            </a:r>
          </a:p>
          <a:p>
            <a:pPr lvl="1">
              <a:buFont typeface="Arial" panose="020B0604020202020204" pitchFamily="34" charset="0"/>
              <a:buChar char="•"/>
            </a:pPr>
            <a:r>
              <a:rPr lang="cs-CZ" sz="2200" b="1" dirty="0" smtClean="0">
                <a:solidFill>
                  <a:srgbClr val="002060"/>
                </a:solidFill>
              </a:rPr>
              <a:t>Předložení na podatelnu SÚKL, nebo poštou na adresu SÚKL</a:t>
            </a:r>
            <a:endParaRPr lang="cs-CZ" sz="2200" b="1"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1411252542"/>
      </p:ext>
    </p:extLst>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1313765"/>
            <a:ext cx="8550950" cy="5265584"/>
          </a:xfrm>
        </p:spPr>
        <p:txBody>
          <a:bodyPr>
            <a:normAutofit/>
          </a:bodyPr>
          <a:lstStyle/>
          <a:p>
            <a:pPr marL="447675" indent="-447675"/>
            <a:r>
              <a:rPr lang="cs-CZ" b="1" dirty="0">
                <a:solidFill>
                  <a:srgbClr val="0070C0"/>
                </a:solidFill>
              </a:rPr>
              <a:t>Evropský formulář žádosti o povolení KH (CTA) </a:t>
            </a:r>
            <a:endParaRPr lang="cs-CZ" b="1" dirty="0" smtClean="0">
              <a:solidFill>
                <a:srgbClr val="0070C0"/>
              </a:solidFill>
            </a:endParaRPr>
          </a:p>
          <a:p>
            <a:pPr lvl="1">
              <a:buFont typeface="Wingdings" panose="05000000000000000000" pitchFamily="2" charset="2"/>
              <a:buChar char="§"/>
            </a:pPr>
            <a:r>
              <a:rPr lang="cs-CZ" sz="2200" b="1" dirty="0" smtClean="0">
                <a:solidFill>
                  <a:srgbClr val="002060"/>
                </a:solidFill>
              </a:rPr>
              <a:t>Potvrzení o registraci studie v EudraCT databázi: </a:t>
            </a:r>
            <a:r>
              <a:rPr lang="cs-CZ" sz="2200" b="1" dirty="0" smtClean="0">
                <a:solidFill>
                  <a:srgbClr val="002060"/>
                </a:solidFill>
                <a:hlinkClick r:id="rId2"/>
              </a:rPr>
              <a:t>https</a:t>
            </a:r>
            <a:r>
              <a:rPr lang="cs-CZ" sz="2200" b="1" dirty="0">
                <a:solidFill>
                  <a:srgbClr val="002060"/>
                </a:solidFill>
                <a:hlinkClick r:id="rId2"/>
              </a:rPr>
              <a:t>://</a:t>
            </a:r>
            <a:r>
              <a:rPr lang="cs-CZ" sz="2200" b="1" dirty="0" smtClean="0">
                <a:solidFill>
                  <a:srgbClr val="002060"/>
                </a:solidFill>
                <a:hlinkClick r:id="rId2"/>
              </a:rPr>
              <a:t>eudract.ema.europa.eu</a:t>
            </a:r>
            <a:endParaRPr lang="cs-CZ" sz="2200" b="1" dirty="0" smtClean="0">
              <a:solidFill>
                <a:srgbClr val="002060"/>
              </a:solidFill>
            </a:endParaRPr>
          </a:p>
          <a:p>
            <a:pPr lvl="2"/>
            <a:r>
              <a:rPr lang="cs-CZ" b="1" dirty="0" smtClean="0">
                <a:solidFill>
                  <a:srgbClr val="002060"/>
                </a:solidFill>
              </a:rPr>
              <a:t>EudraCT number – ve formátu např.: </a:t>
            </a:r>
            <a:r>
              <a:rPr lang="cs-CZ" b="1" dirty="0" smtClean="0">
                <a:solidFill>
                  <a:schemeClr val="tx2">
                    <a:lumMod val="75000"/>
                  </a:schemeClr>
                </a:solidFill>
              </a:rPr>
              <a:t>2015-004775-24</a:t>
            </a:r>
          </a:p>
          <a:p>
            <a:pPr lvl="1">
              <a:buFont typeface="Wingdings" panose="05000000000000000000" pitchFamily="2" charset="2"/>
              <a:buChar char="§"/>
            </a:pPr>
            <a:r>
              <a:rPr lang="cs-CZ" sz="2200" b="1" dirty="0" smtClean="0">
                <a:solidFill>
                  <a:srgbClr val="002060"/>
                </a:solidFill>
              </a:rPr>
              <a:t>Formáty žádosti:</a:t>
            </a:r>
          </a:p>
          <a:p>
            <a:pPr lvl="2"/>
            <a:r>
              <a:rPr lang="cs-CZ" b="1" dirty="0">
                <a:solidFill>
                  <a:srgbClr val="002060"/>
                </a:solidFill>
              </a:rPr>
              <a:t>v</a:t>
            </a:r>
            <a:r>
              <a:rPr lang="cs-CZ" b="1" dirty="0" smtClean="0">
                <a:solidFill>
                  <a:srgbClr val="002060"/>
                </a:solidFill>
              </a:rPr>
              <a:t> pdf. – tištěná podepsaná žadatelem na zadní straně + elektronicky</a:t>
            </a:r>
          </a:p>
          <a:p>
            <a:pPr lvl="2"/>
            <a:r>
              <a:rPr lang="cs-CZ" b="1" dirty="0" smtClean="0">
                <a:solidFill>
                  <a:srgbClr val="002060"/>
                </a:solidFill>
              </a:rPr>
              <a:t>v xml. – elektronicky</a:t>
            </a:r>
          </a:p>
          <a:p>
            <a:pPr lvl="1">
              <a:buFont typeface="Wingdings" panose="05000000000000000000" pitchFamily="2" charset="2"/>
              <a:buChar char="§"/>
            </a:pPr>
            <a:r>
              <a:rPr lang="cs-CZ" sz="2200" b="1" dirty="0" smtClean="0">
                <a:solidFill>
                  <a:srgbClr val="002060"/>
                </a:solidFill>
              </a:rPr>
              <a:t>Žádost vyplňuje hlavně zadavatel + žadatel doplní specifika pro Českou republiku </a:t>
            </a:r>
            <a:r>
              <a:rPr lang="cs-CZ" sz="2200" dirty="0" smtClean="0">
                <a:solidFill>
                  <a:srgbClr val="002060"/>
                </a:solidFill>
              </a:rPr>
              <a:t>(název studie v češtině, kontakty žadatele, počet pacientů, centra KH)</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2674600214"/>
      </p:ext>
    </p:extLst>
  </p:cSld>
  <p:clrMapOvr>
    <a:masterClrMapping/>
  </p:clrMapOvr>
  <p:transition>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1088740"/>
            <a:ext cx="8550950" cy="5490609"/>
          </a:xfrm>
        </p:spPr>
        <p:txBody>
          <a:bodyPr>
            <a:normAutofit/>
          </a:bodyPr>
          <a:lstStyle/>
          <a:p>
            <a:pPr marL="457200" lvl="1" indent="0">
              <a:buNone/>
            </a:pPr>
            <a:r>
              <a:rPr lang="cs-CZ" sz="2200" b="1" dirty="0" smtClean="0">
                <a:solidFill>
                  <a:srgbClr val="002060"/>
                </a:solidFill>
              </a:rPr>
              <a:t>Náležitosti formuláře:</a:t>
            </a:r>
          </a:p>
          <a:p>
            <a:pPr marL="457200" lvl="1" indent="0">
              <a:buNone/>
            </a:pPr>
            <a:r>
              <a:rPr lang="cs-CZ" sz="2200" b="1" dirty="0" smtClean="0">
                <a:solidFill>
                  <a:srgbClr val="7030A0"/>
                </a:solidFill>
              </a:rPr>
              <a:t>A.1 „Member State“ </a:t>
            </a:r>
            <a:r>
              <a:rPr lang="cs-CZ" sz="2200" b="1" dirty="0" smtClean="0">
                <a:solidFill>
                  <a:srgbClr val="002060"/>
                </a:solidFill>
              </a:rPr>
              <a:t>– uvést </a:t>
            </a:r>
            <a:r>
              <a:rPr lang="cs-CZ" sz="2200" b="1" dirty="0">
                <a:solidFill>
                  <a:srgbClr val="002060"/>
                </a:solidFill>
              </a:rPr>
              <a:t>Czech Republic - </a:t>
            </a:r>
            <a:r>
              <a:rPr lang="cs-CZ" sz="2200" b="1" dirty="0" smtClean="0">
                <a:solidFill>
                  <a:srgbClr val="002060"/>
                </a:solidFill>
              </a:rPr>
              <a:t>SUKL</a:t>
            </a:r>
          </a:p>
          <a:p>
            <a:pPr lvl="2"/>
            <a:r>
              <a:rPr lang="cs-CZ" b="1" dirty="0" smtClean="0">
                <a:solidFill>
                  <a:srgbClr val="002060"/>
                </a:solidFill>
              </a:rPr>
              <a:t>jinak </a:t>
            </a:r>
            <a:r>
              <a:rPr lang="cs-CZ" b="1" dirty="0">
                <a:solidFill>
                  <a:srgbClr val="002060"/>
                </a:solidFill>
              </a:rPr>
              <a:t>není možno nahrát do EudraCT</a:t>
            </a:r>
          </a:p>
          <a:p>
            <a:pPr marL="457200" lvl="1" indent="0">
              <a:buNone/>
            </a:pPr>
            <a:r>
              <a:rPr lang="cs-CZ" sz="2200" b="1" dirty="0" smtClean="0">
                <a:solidFill>
                  <a:srgbClr val="7030A0"/>
                </a:solidFill>
              </a:rPr>
              <a:t>A.3 „Full title of trial“ </a:t>
            </a:r>
            <a:r>
              <a:rPr lang="cs-CZ" sz="2200" b="1" dirty="0" smtClean="0">
                <a:solidFill>
                  <a:srgbClr val="002060"/>
                </a:solidFill>
              </a:rPr>
              <a:t>– uvádět název studie </a:t>
            </a:r>
            <a:r>
              <a:rPr lang="cs-CZ" sz="2200" b="1" dirty="0" smtClean="0">
                <a:solidFill>
                  <a:schemeClr val="tx2">
                    <a:lumMod val="75000"/>
                  </a:schemeClr>
                </a:solidFill>
              </a:rPr>
              <a:t>v anglickém i v českém jazyce</a:t>
            </a:r>
          </a:p>
          <a:p>
            <a:pPr marL="457200" lvl="1" indent="0">
              <a:buNone/>
            </a:pPr>
            <a:r>
              <a:rPr lang="cs-CZ" sz="2200" b="1" dirty="0" smtClean="0">
                <a:solidFill>
                  <a:srgbClr val="7030A0"/>
                </a:solidFill>
              </a:rPr>
              <a:t>A.3.2</a:t>
            </a:r>
            <a:r>
              <a:rPr lang="cs-CZ" sz="2200" b="1" dirty="0" smtClean="0">
                <a:solidFill>
                  <a:srgbClr val="002060"/>
                </a:solidFill>
              </a:rPr>
              <a:t> – prosíme uvádět </a:t>
            </a:r>
            <a:r>
              <a:rPr lang="cs-CZ" sz="2200" b="1" dirty="0" smtClean="0">
                <a:solidFill>
                  <a:srgbClr val="7030A0"/>
                </a:solidFill>
              </a:rPr>
              <a:t>„Abbreviated trial title“ </a:t>
            </a:r>
            <a:r>
              <a:rPr lang="cs-CZ" sz="2000" b="1" dirty="0" smtClean="0">
                <a:solidFill>
                  <a:srgbClr val="002060"/>
                </a:solidFill>
              </a:rPr>
              <a:t>– ale tuto zkratku studie </a:t>
            </a:r>
            <a:r>
              <a:rPr lang="cs-CZ" sz="2000" b="1" u="sng" dirty="0" smtClean="0">
                <a:solidFill>
                  <a:srgbClr val="002060"/>
                </a:solidFill>
              </a:rPr>
              <a:t>nepoužívat jako identifikaci</a:t>
            </a:r>
            <a:r>
              <a:rPr lang="cs-CZ" sz="2000" b="1" dirty="0" smtClean="0">
                <a:solidFill>
                  <a:srgbClr val="002060"/>
                </a:solidFill>
              </a:rPr>
              <a:t> studie při komunikaci se SÚKL</a:t>
            </a:r>
          </a:p>
          <a:p>
            <a:pPr marL="457200" lvl="1" indent="0">
              <a:buNone/>
            </a:pPr>
            <a:r>
              <a:rPr lang="cs-CZ" sz="2200" b="1" dirty="0">
                <a:solidFill>
                  <a:srgbClr val="7030A0"/>
                </a:solidFill>
              </a:rPr>
              <a:t>A.6 „Is this resubmission?“ </a:t>
            </a:r>
            <a:r>
              <a:rPr lang="cs-CZ" sz="2200" b="1" dirty="0">
                <a:solidFill>
                  <a:srgbClr val="002060"/>
                </a:solidFill>
              </a:rPr>
              <a:t>– důležité: </a:t>
            </a:r>
          </a:p>
          <a:p>
            <a:pPr lvl="2"/>
            <a:r>
              <a:rPr lang="cs-CZ" sz="2200" b="1" dirty="0">
                <a:solidFill>
                  <a:srgbClr val="002060"/>
                </a:solidFill>
              </a:rPr>
              <a:t>vyplnit správně 1. podání či „resubmission“ </a:t>
            </a:r>
          </a:p>
          <a:p>
            <a:pPr lvl="2"/>
            <a:r>
              <a:rPr lang="cs-CZ" sz="2200" b="1" dirty="0">
                <a:solidFill>
                  <a:srgbClr val="002060"/>
                </a:solidFill>
              </a:rPr>
              <a:t>„Resubmission“ </a:t>
            </a:r>
            <a:r>
              <a:rPr lang="cs-CZ" sz="2200" dirty="0">
                <a:solidFill>
                  <a:srgbClr val="002060"/>
                </a:solidFill>
              </a:rPr>
              <a:t>jen v případě předchozího </a:t>
            </a:r>
            <a:r>
              <a:rPr lang="cs-CZ" sz="2200" b="1" u="sng" dirty="0">
                <a:solidFill>
                  <a:srgbClr val="002060"/>
                </a:solidFill>
              </a:rPr>
              <a:t>zamítnut</a:t>
            </a:r>
            <a:r>
              <a:rPr lang="cs-CZ" sz="2200" b="1" dirty="0">
                <a:solidFill>
                  <a:srgbClr val="002060"/>
                </a:solidFill>
              </a:rPr>
              <a:t>í </a:t>
            </a:r>
            <a:r>
              <a:rPr lang="cs-CZ" sz="2200" dirty="0">
                <a:solidFill>
                  <a:srgbClr val="002060"/>
                </a:solidFill>
              </a:rPr>
              <a:t>nebo </a:t>
            </a:r>
            <a:r>
              <a:rPr lang="cs-CZ" sz="2200" b="1" u="sng" dirty="0">
                <a:solidFill>
                  <a:srgbClr val="002060"/>
                </a:solidFill>
              </a:rPr>
              <a:t>stažení žádosti </a:t>
            </a:r>
            <a:r>
              <a:rPr lang="cs-CZ" sz="2200" dirty="0">
                <a:solidFill>
                  <a:srgbClr val="002060"/>
                </a:solidFill>
              </a:rPr>
              <a:t>nebo </a:t>
            </a:r>
            <a:r>
              <a:rPr lang="cs-CZ" sz="2200" b="1" u="sng" dirty="0">
                <a:solidFill>
                  <a:srgbClr val="002060"/>
                </a:solidFill>
              </a:rPr>
              <a:t>propadlého povolení</a:t>
            </a:r>
            <a:r>
              <a:rPr lang="cs-CZ" sz="2200" dirty="0">
                <a:solidFill>
                  <a:srgbClr val="002060"/>
                </a:solidFill>
              </a:rPr>
              <a:t>!</a:t>
            </a:r>
          </a:p>
          <a:p>
            <a:pPr lvl="2" indent="-249238"/>
            <a:r>
              <a:rPr lang="cs-CZ" sz="2200" b="1" dirty="0">
                <a:solidFill>
                  <a:schemeClr val="tx2">
                    <a:lumMod val="75000"/>
                  </a:schemeClr>
                </a:solidFill>
              </a:rPr>
              <a:t>pouhá aktualizace žádosti (při předkládání dodatků) není „resubmission“!</a:t>
            </a:r>
          </a:p>
          <a:p>
            <a:pPr lvl="1">
              <a:buFont typeface="Arial" panose="020B0604020202020204" pitchFamily="34" charset="0"/>
              <a:buChar char="•"/>
            </a:pPr>
            <a:endParaRPr lang="cs-CZ" sz="20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648221469"/>
      </p:ext>
    </p:extLst>
  </p:cSld>
  <p:clrMapOvr>
    <a:masterClrMapping/>
  </p:clrMapOvr>
  <p:transition>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06516" y="1133745"/>
            <a:ext cx="8100900" cy="5445604"/>
          </a:xfrm>
        </p:spPr>
        <p:txBody>
          <a:bodyPr>
            <a:normAutofit/>
          </a:bodyPr>
          <a:lstStyle/>
          <a:p>
            <a:pPr marL="457200" lvl="1" indent="0">
              <a:buNone/>
            </a:pPr>
            <a:r>
              <a:rPr lang="cs-CZ" sz="2200" b="1" dirty="0" smtClean="0">
                <a:solidFill>
                  <a:srgbClr val="7030A0"/>
                </a:solidFill>
              </a:rPr>
              <a:t>B.2</a:t>
            </a:r>
            <a:r>
              <a:rPr lang="cs-CZ" sz="2200" b="1" dirty="0" smtClean="0">
                <a:solidFill>
                  <a:srgbClr val="002060"/>
                </a:solidFill>
              </a:rPr>
              <a:t> </a:t>
            </a:r>
            <a:r>
              <a:rPr lang="cs-CZ" sz="2200" b="1" dirty="0">
                <a:solidFill>
                  <a:srgbClr val="002060"/>
                </a:solidFill>
              </a:rPr>
              <a:t>– uvádět opravdu kontakt na </a:t>
            </a:r>
            <a:r>
              <a:rPr lang="cs-CZ" sz="2200" b="1" dirty="0">
                <a:solidFill>
                  <a:srgbClr val="7030A0"/>
                </a:solidFill>
              </a:rPr>
              <a:t>„Legal </a:t>
            </a:r>
            <a:r>
              <a:rPr lang="cs-CZ" sz="2200" b="1" dirty="0" smtClean="0">
                <a:solidFill>
                  <a:srgbClr val="7030A0"/>
                </a:solidFill>
              </a:rPr>
              <a:t>Representative“</a:t>
            </a:r>
          </a:p>
          <a:p>
            <a:pPr lvl="2"/>
            <a:r>
              <a:rPr lang="cs-CZ" sz="2200" b="1" dirty="0" smtClean="0">
                <a:solidFill>
                  <a:srgbClr val="002060"/>
                </a:solidFill>
              </a:rPr>
              <a:t>ne </a:t>
            </a:r>
            <a:r>
              <a:rPr lang="cs-CZ" sz="2200" b="1" dirty="0">
                <a:solidFill>
                  <a:srgbClr val="002060"/>
                </a:solidFill>
              </a:rPr>
              <a:t>na jinou pověřenou osobu, ani více </a:t>
            </a:r>
            <a:r>
              <a:rPr lang="cs-CZ" sz="2200" b="1" dirty="0" smtClean="0">
                <a:solidFill>
                  <a:srgbClr val="002060"/>
                </a:solidFill>
              </a:rPr>
              <a:t>kontaktů</a:t>
            </a:r>
          </a:p>
          <a:p>
            <a:pPr lvl="2"/>
            <a:r>
              <a:rPr lang="cs-CZ" sz="2200" dirty="0" smtClean="0">
                <a:solidFill>
                  <a:srgbClr val="002060"/>
                </a:solidFill>
              </a:rPr>
              <a:t>Legal Representative se uvádí v případě, že zadavatel sídlí </a:t>
            </a:r>
            <a:r>
              <a:rPr lang="cs-CZ" sz="2200" dirty="0">
                <a:solidFill>
                  <a:srgbClr val="002060"/>
                </a:solidFill>
              </a:rPr>
              <a:t>mimo EU/EEA (= EU + Island, </a:t>
            </a:r>
            <a:r>
              <a:rPr lang="cs-CZ" sz="2200" dirty="0" smtClean="0">
                <a:solidFill>
                  <a:srgbClr val="002060"/>
                </a:solidFill>
              </a:rPr>
              <a:t>Lichtenštejnsko, Norsko)</a:t>
            </a:r>
            <a:endParaRPr lang="cs-CZ" sz="2200" dirty="0">
              <a:solidFill>
                <a:srgbClr val="002060"/>
              </a:solidFill>
            </a:endParaRPr>
          </a:p>
          <a:p>
            <a:pPr marL="457200" lvl="1" indent="0">
              <a:buNone/>
            </a:pPr>
            <a:r>
              <a:rPr lang="cs-CZ" sz="2200" b="1" dirty="0">
                <a:solidFill>
                  <a:srgbClr val="7030A0"/>
                </a:solidFill>
              </a:rPr>
              <a:t>C.1</a:t>
            </a:r>
            <a:r>
              <a:rPr lang="cs-CZ" sz="2200" b="1" dirty="0">
                <a:solidFill>
                  <a:srgbClr val="002060"/>
                </a:solidFill>
              </a:rPr>
              <a:t> – </a:t>
            </a:r>
            <a:r>
              <a:rPr lang="cs-CZ" sz="2200" b="1" dirty="0">
                <a:solidFill>
                  <a:srgbClr val="7030A0"/>
                </a:solidFill>
              </a:rPr>
              <a:t>kontaktní osoba </a:t>
            </a:r>
            <a:r>
              <a:rPr lang="cs-CZ" sz="2200" b="1" dirty="0">
                <a:solidFill>
                  <a:srgbClr val="002060"/>
                </a:solidFill>
              </a:rPr>
              <a:t>pro komunikaci se SÚKL </a:t>
            </a:r>
            <a:endParaRPr lang="cs-CZ" sz="2200" b="1" dirty="0" smtClean="0">
              <a:solidFill>
                <a:srgbClr val="002060"/>
              </a:solidFill>
            </a:endParaRPr>
          </a:p>
          <a:p>
            <a:pPr lvl="2"/>
            <a:r>
              <a:rPr lang="cs-CZ" sz="2200" b="1" dirty="0" smtClean="0">
                <a:solidFill>
                  <a:srgbClr val="002060"/>
                </a:solidFill>
              </a:rPr>
              <a:t>zastupuje smluvní organizaci</a:t>
            </a:r>
          </a:p>
          <a:p>
            <a:pPr lvl="2"/>
            <a:r>
              <a:rPr lang="cs-CZ" sz="2200" b="1" dirty="0" smtClean="0">
                <a:solidFill>
                  <a:srgbClr val="002060"/>
                </a:solidFill>
              </a:rPr>
              <a:t>podepíše </a:t>
            </a:r>
            <a:r>
              <a:rPr lang="cs-CZ" sz="2200" b="1" dirty="0">
                <a:solidFill>
                  <a:srgbClr val="002060"/>
                </a:solidFill>
              </a:rPr>
              <a:t>tištěnou verzi CTA </a:t>
            </a:r>
            <a:r>
              <a:rPr lang="cs-CZ" sz="2200" b="1" dirty="0" smtClean="0">
                <a:solidFill>
                  <a:srgbClr val="002060"/>
                </a:solidFill>
              </a:rPr>
              <a:t>v sekci </a:t>
            </a:r>
            <a:r>
              <a:rPr lang="cs-CZ" sz="2200" b="1" dirty="0" smtClean="0">
                <a:solidFill>
                  <a:srgbClr val="7030A0"/>
                </a:solidFill>
              </a:rPr>
              <a:t>I.2</a:t>
            </a:r>
          </a:p>
          <a:p>
            <a:pPr marL="457200" lvl="1" indent="0">
              <a:buNone/>
            </a:pPr>
            <a:r>
              <a:rPr lang="cs-CZ" sz="2200" b="1" dirty="0">
                <a:solidFill>
                  <a:srgbClr val="7030A0"/>
                </a:solidFill>
              </a:rPr>
              <a:t>D.3.5 „Maximum </a:t>
            </a:r>
            <a:r>
              <a:rPr lang="cs-CZ" sz="2200" b="1" dirty="0" err="1">
                <a:solidFill>
                  <a:srgbClr val="7030A0"/>
                </a:solidFill>
              </a:rPr>
              <a:t>duration</a:t>
            </a:r>
            <a:r>
              <a:rPr lang="cs-CZ" sz="2200" b="1" dirty="0">
                <a:solidFill>
                  <a:srgbClr val="7030A0"/>
                </a:solidFill>
              </a:rPr>
              <a:t> of </a:t>
            </a:r>
            <a:r>
              <a:rPr lang="cs-CZ" sz="2200" b="1" dirty="0" smtClean="0">
                <a:solidFill>
                  <a:srgbClr val="7030A0"/>
                </a:solidFill>
              </a:rPr>
              <a:t>treatment“</a:t>
            </a:r>
          </a:p>
          <a:p>
            <a:pPr lvl="2"/>
            <a:r>
              <a:rPr lang="cs-CZ" sz="2200" b="1" dirty="0" smtClean="0">
                <a:solidFill>
                  <a:srgbClr val="002060"/>
                </a:solidFill>
              </a:rPr>
              <a:t>týká se jednoho pacienta</a:t>
            </a:r>
          </a:p>
          <a:p>
            <a:pPr marL="457200" lvl="1" indent="0">
              <a:buNone/>
            </a:pPr>
            <a:r>
              <a:rPr lang="cs-CZ" sz="2200" b="1" dirty="0">
                <a:solidFill>
                  <a:srgbClr val="7030A0"/>
                </a:solidFill>
              </a:rPr>
              <a:t>D.3.6.2 „</a:t>
            </a:r>
            <a:r>
              <a:rPr lang="cs-CZ" sz="2200" b="1" dirty="0" err="1">
                <a:solidFill>
                  <a:srgbClr val="7030A0"/>
                </a:solidFill>
              </a:rPr>
              <a:t>Total</a:t>
            </a:r>
            <a:r>
              <a:rPr lang="cs-CZ" sz="2200" b="1" dirty="0">
                <a:solidFill>
                  <a:srgbClr val="7030A0"/>
                </a:solidFill>
              </a:rPr>
              <a:t> dose“</a:t>
            </a:r>
          </a:p>
          <a:p>
            <a:pPr lvl="2" indent="-285750"/>
            <a:r>
              <a:rPr lang="cs-CZ" sz="2200" b="1" dirty="0" smtClean="0">
                <a:solidFill>
                  <a:srgbClr val="002060"/>
                </a:solidFill>
              </a:rPr>
              <a:t>uvede </a:t>
            </a:r>
            <a:r>
              <a:rPr lang="cs-CZ" sz="2200" b="1" dirty="0">
                <a:solidFill>
                  <a:srgbClr val="002060"/>
                </a:solidFill>
              </a:rPr>
              <a:t>se většinou denní nejvyšší dávka daného přípravku (jeho nejvyšší síly)</a:t>
            </a:r>
          </a:p>
          <a:p>
            <a:pPr lvl="1"/>
            <a:endParaRPr lang="cs-CZ" sz="2600" b="1" dirty="0">
              <a:solidFill>
                <a:srgbClr val="7030A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1924275468"/>
      </p:ext>
    </p:extLst>
  </p:cSld>
  <p:clrMapOvr>
    <a:masterClrMapping/>
  </p:clrMapOvr>
  <p:transition>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791580" y="1493785"/>
            <a:ext cx="7560839" cy="4626216"/>
          </a:xfrm>
        </p:spPr>
        <p:txBody>
          <a:bodyPr>
            <a:normAutofit lnSpcReduction="10000"/>
          </a:bodyPr>
          <a:lstStyle/>
          <a:p>
            <a:pPr marL="0" indent="0">
              <a:buNone/>
            </a:pPr>
            <a:r>
              <a:rPr lang="cs-CZ" sz="2200" b="1" dirty="0">
                <a:solidFill>
                  <a:srgbClr val="7030A0"/>
                </a:solidFill>
              </a:rPr>
              <a:t>E.3 a E.4 – „</a:t>
            </a:r>
            <a:r>
              <a:rPr lang="cs-CZ" sz="2200" b="1" dirty="0" err="1">
                <a:solidFill>
                  <a:srgbClr val="7030A0"/>
                </a:solidFill>
              </a:rPr>
              <a:t>Principal</a:t>
            </a:r>
            <a:r>
              <a:rPr lang="cs-CZ" sz="2200" b="1" dirty="0">
                <a:solidFill>
                  <a:srgbClr val="7030A0"/>
                </a:solidFill>
              </a:rPr>
              <a:t> </a:t>
            </a:r>
            <a:r>
              <a:rPr lang="cs-CZ" sz="2200" b="1" dirty="0" err="1">
                <a:solidFill>
                  <a:srgbClr val="7030A0"/>
                </a:solidFill>
              </a:rPr>
              <a:t>inclusion</a:t>
            </a:r>
            <a:r>
              <a:rPr lang="cs-CZ" sz="2200" b="1" dirty="0">
                <a:solidFill>
                  <a:srgbClr val="7030A0"/>
                </a:solidFill>
              </a:rPr>
              <a:t>/</a:t>
            </a:r>
            <a:r>
              <a:rPr lang="cs-CZ" sz="2200" b="1" dirty="0" err="1">
                <a:solidFill>
                  <a:srgbClr val="7030A0"/>
                </a:solidFill>
              </a:rPr>
              <a:t>exclusion</a:t>
            </a:r>
            <a:r>
              <a:rPr lang="cs-CZ" sz="2200" b="1" dirty="0">
                <a:solidFill>
                  <a:srgbClr val="7030A0"/>
                </a:solidFill>
              </a:rPr>
              <a:t> criteria“</a:t>
            </a:r>
          </a:p>
          <a:p>
            <a:pPr lvl="1">
              <a:buFont typeface="Arial" panose="020B0604020202020204" pitchFamily="34" charset="0"/>
              <a:buChar char="•"/>
            </a:pPr>
            <a:r>
              <a:rPr lang="cs-CZ" sz="2200" b="1" dirty="0">
                <a:solidFill>
                  <a:srgbClr val="002060"/>
                </a:solidFill>
              </a:rPr>
              <a:t>neuvádět příliš stručně</a:t>
            </a:r>
          </a:p>
          <a:p>
            <a:pPr marL="0" indent="0">
              <a:buNone/>
            </a:pPr>
            <a:r>
              <a:rPr lang="cs-CZ" sz="2200" b="1" dirty="0">
                <a:solidFill>
                  <a:srgbClr val="7030A0"/>
                </a:solidFill>
              </a:rPr>
              <a:t>E.7 „Trial type and </a:t>
            </a:r>
            <a:r>
              <a:rPr lang="cs-CZ" sz="2200" b="1" dirty="0" err="1">
                <a:solidFill>
                  <a:srgbClr val="7030A0"/>
                </a:solidFill>
              </a:rPr>
              <a:t>phase</a:t>
            </a:r>
            <a:r>
              <a:rPr lang="cs-CZ" sz="2200" b="1" dirty="0">
                <a:solidFill>
                  <a:srgbClr val="7030A0"/>
                </a:solidFill>
              </a:rPr>
              <a:t>“ </a:t>
            </a:r>
          </a:p>
          <a:p>
            <a:pPr lvl="1">
              <a:buFont typeface="Arial" panose="020B0604020202020204" pitchFamily="34" charset="0"/>
              <a:buChar char="•"/>
            </a:pPr>
            <a:r>
              <a:rPr lang="cs-CZ" sz="2200" b="1" dirty="0">
                <a:solidFill>
                  <a:srgbClr val="002060"/>
                </a:solidFill>
              </a:rPr>
              <a:t>důležité vyplnit </a:t>
            </a:r>
            <a:endParaRPr lang="cs-CZ" sz="2200" b="1" dirty="0" smtClean="0">
              <a:solidFill>
                <a:srgbClr val="7030A0"/>
              </a:solidFill>
            </a:endParaRPr>
          </a:p>
          <a:p>
            <a:pPr marL="0" indent="0">
              <a:buNone/>
            </a:pPr>
            <a:r>
              <a:rPr lang="cs-CZ" sz="2200" b="1" dirty="0" smtClean="0">
                <a:solidFill>
                  <a:srgbClr val="7030A0"/>
                </a:solidFill>
              </a:rPr>
              <a:t>F.1 „Age range“</a:t>
            </a:r>
            <a:r>
              <a:rPr lang="cs-CZ" sz="2200" b="1" dirty="0">
                <a:solidFill>
                  <a:srgbClr val="002060"/>
                </a:solidFill>
              </a:rPr>
              <a:t>– důležité </a:t>
            </a:r>
            <a:r>
              <a:rPr lang="cs-CZ" sz="2200" b="1" dirty="0" smtClean="0">
                <a:solidFill>
                  <a:srgbClr val="002060"/>
                </a:solidFill>
              </a:rPr>
              <a:t>vyplnit</a:t>
            </a:r>
          </a:p>
          <a:p>
            <a:pPr marL="0" indent="0">
              <a:buNone/>
            </a:pPr>
            <a:r>
              <a:rPr lang="cs-CZ" sz="2200" b="1" dirty="0" smtClean="0">
                <a:solidFill>
                  <a:srgbClr val="7030A0"/>
                </a:solidFill>
              </a:rPr>
              <a:t>F.4 „Planned number of subjects“</a:t>
            </a:r>
          </a:p>
          <a:p>
            <a:pPr lvl="1">
              <a:buFont typeface="Arial" panose="020B0604020202020204" pitchFamily="34" charset="0"/>
              <a:buChar char="•"/>
            </a:pPr>
            <a:r>
              <a:rPr lang="cs-CZ" sz="2200" b="1" dirty="0">
                <a:solidFill>
                  <a:srgbClr val="002060"/>
                </a:solidFill>
              </a:rPr>
              <a:t>p</a:t>
            </a:r>
            <a:r>
              <a:rPr lang="cs-CZ" sz="2200" b="1" dirty="0" smtClean="0">
                <a:solidFill>
                  <a:srgbClr val="002060"/>
                </a:solidFill>
              </a:rPr>
              <a:t>ro ČR + pro celou studii</a:t>
            </a:r>
          </a:p>
          <a:p>
            <a:pPr marL="0" indent="0">
              <a:buNone/>
            </a:pPr>
            <a:r>
              <a:rPr lang="cs-CZ" sz="2200" b="1" dirty="0" smtClean="0">
                <a:solidFill>
                  <a:srgbClr val="7030A0"/>
                </a:solidFill>
              </a:rPr>
              <a:t>G „Clinical trial sites“ </a:t>
            </a:r>
            <a:r>
              <a:rPr lang="cs-CZ" sz="2200" b="1" dirty="0" smtClean="0">
                <a:solidFill>
                  <a:srgbClr val="002060"/>
                </a:solidFill>
              </a:rPr>
              <a:t>– prosíme vyplňovat česky</a:t>
            </a:r>
          </a:p>
          <a:p>
            <a:pPr marL="0" indent="0">
              <a:buNone/>
            </a:pPr>
            <a:r>
              <a:rPr lang="cs-CZ" sz="2200" b="1" dirty="0" smtClean="0">
                <a:solidFill>
                  <a:srgbClr val="7030A0"/>
                </a:solidFill>
              </a:rPr>
              <a:t>H „Ethics Committee“ </a:t>
            </a:r>
          </a:p>
          <a:p>
            <a:pPr lvl="1">
              <a:buFont typeface="Arial" panose="020B0604020202020204" pitchFamily="34" charset="0"/>
              <a:buChar char="•"/>
            </a:pPr>
            <a:r>
              <a:rPr lang="cs-CZ" sz="2200" b="1" dirty="0" smtClean="0">
                <a:solidFill>
                  <a:srgbClr val="002060"/>
                </a:solidFill>
              </a:rPr>
              <a:t>při aktualizaci žádosti je nutné aktualizovat i stav posuzování EK </a:t>
            </a:r>
          </a:p>
          <a:p>
            <a:pPr marL="857250" lvl="2" indent="0">
              <a:buNone/>
            </a:pPr>
            <a:r>
              <a:rPr lang="cs-CZ" sz="2200" dirty="0" smtClean="0">
                <a:solidFill>
                  <a:srgbClr val="002060"/>
                </a:solidFill>
              </a:rPr>
              <a:t>(To </a:t>
            </a:r>
            <a:r>
              <a:rPr lang="cs-CZ" sz="2200" dirty="0" err="1" smtClean="0">
                <a:solidFill>
                  <a:srgbClr val="002060"/>
                </a:solidFill>
              </a:rPr>
              <a:t>be</a:t>
            </a:r>
            <a:r>
              <a:rPr lang="cs-CZ" sz="2200" dirty="0" smtClean="0">
                <a:solidFill>
                  <a:srgbClr val="002060"/>
                </a:solidFill>
              </a:rPr>
              <a:t> </a:t>
            </a:r>
            <a:r>
              <a:rPr lang="cs-CZ" sz="2200" dirty="0" err="1" smtClean="0">
                <a:solidFill>
                  <a:srgbClr val="002060"/>
                </a:solidFill>
              </a:rPr>
              <a:t>requested</a:t>
            </a:r>
            <a:r>
              <a:rPr lang="cs-CZ" sz="2200" dirty="0" smtClean="0">
                <a:solidFill>
                  <a:srgbClr val="002060"/>
                </a:solidFill>
              </a:rPr>
              <a:t>/</a:t>
            </a:r>
            <a:r>
              <a:rPr lang="cs-CZ" sz="2200" dirty="0" err="1" smtClean="0">
                <a:solidFill>
                  <a:srgbClr val="002060"/>
                </a:solidFill>
              </a:rPr>
              <a:t>Pending</a:t>
            </a:r>
            <a:r>
              <a:rPr lang="cs-CZ" sz="2200" dirty="0" smtClean="0">
                <a:solidFill>
                  <a:srgbClr val="002060"/>
                </a:solidFill>
              </a:rPr>
              <a:t>/</a:t>
            </a:r>
            <a:r>
              <a:rPr lang="cs-CZ" sz="2200" dirty="0" err="1" smtClean="0">
                <a:solidFill>
                  <a:srgbClr val="002060"/>
                </a:solidFill>
              </a:rPr>
              <a:t>Given</a:t>
            </a:r>
            <a:r>
              <a:rPr lang="cs-CZ" sz="2200" dirty="0" smtClean="0">
                <a:solidFill>
                  <a:srgbClr val="002060"/>
                </a:solidFill>
              </a:rPr>
              <a:t>)</a:t>
            </a:r>
            <a:endParaRPr lang="cs-CZ" sz="2200"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2379032068"/>
      </p:ext>
    </p:extLst>
  </p:cSld>
  <p:clrMapOvr>
    <a:masterClrMapping/>
  </p:clrMapOvr>
  <p:transition>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116505" y="903016"/>
            <a:ext cx="8775975" cy="5676334"/>
          </a:xfrm>
        </p:spPr>
        <p:txBody>
          <a:bodyPr>
            <a:normAutofit fontScale="92500"/>
          </a:bodyPr>
          <a:lstStyle/>
          <a:p>
            <a:pPr marL="447675" indent="-447675"/>
            <a:r>
              <a:rPr lang="cs-CZ" b="1" dirty="0" smtClean="0">
                <a:solidFill>
                  <a:srgbClr val="0070C0"/>
                </a:solidFill>
              </a:rPr>
              <a:t>Průvodní dopis </a:t>
            </a:r>
          </a:p>
          <a:p>
            <a:pPr lvl="1">
              <a:buFont typeface="Wingdings" panose="05000000000000000000" pitchFamily="2" charset="2"/>
              <a:buChar char="§"/>
            </a:pPr>
            <a:r>
              <a:rPr lang="cs-CZ" b="1" dirty="0" smtClean="0">
                <a:solidFill>
                  <a:srgbClr val="002060"/>
                </a:solidFill>
              </a:rPr>
              <a:t>1x tištěný (+ elektronicky)</a:t>
            </a:r>
          </a:p>
          <a:p>
            <a:pPr lvl="1">
              <a:buFont typeface="Wingdings" panose="05000000000000000000" pitchFamily="2" charset="2"/>
              <a:buChar char="§"/>
            </a:pPr>
            <a:r>
              <a:rPr lang="cs-CZ" b="1" dirty="0" smtClean="0">
                <a:solidFill>
                  <a:srgbClr val="002060"/>
                </a:solidFill>
              </a:rPr>
              <a:t>Náležitosti průvodního dopisu:</a:t>
            </a:r>
          </a:p>
          <a:p>
            <a:pPr lvl="2">
              <a:spcBef>
                <a:spcPts val="400"/>
              </a:spcBef>
            </a:pPr>
            <a:r>
              <a:rPr lang="cs-CZ" sz="2400" b="1" dirty="0">
                <a:solidFill>
                  <a:srgbClr val="002060"/>
                </a:solidFill>
              </a:rPr>
              <a:t>Seznam veškeré dokumentace </a:t>
            </a:r>
            <a:r>
              <a:rPr lang="cs-CZ" sz="2400" dirty="0">
                <a:solidFill>
                  <a:srgbClr val="002060"/>
                </a:solidFill>
              </a:rPr>
              <a:t>včetně verze a data vzniku verze</a:t>
            </a:r>
          </a:p>
          <a:p>
            <a:pPr lvl="2">
              <a:spcBef>
                <a:spcPts val="400"/>
              </a:spcBef>
            </a:pPr>
            <a:r>
              <a:rPr lang="cs-CZ" sz="2400" b="1" dirty="0" smtClean="0">
                <a:solidFill>
                  <a:srgbClr val="002060"/>
                </a:solidFill>
              </a:rPr>
              <a:t>Zmínit, pokud je KH předloženo </a:t>
            </a:r>
            <a:r>
              <a:rPr lang="cs-CZ" sz="2400" b="1" dirty="0">
                <a:solidFill>
                  <a:srgbClr val="002060"/>
                </a:solidFill>
              </a:rPr>
              <a:t>v rámci </a:t>
            </a:r>
            <a:r>
              <a:rPr lang="cs-CZ" sz="2400" b="1" u="sng" dirty="0" smtClean="0">
                <a:solidFill>
                  <a:srgbClr val="002060"/>
                </a:solidFill>
              </a:rPr>
              <a:t>národní </a:t>
            </a:r>
            <a:r>
              <a:rPr lang="cs-CZ" sz="2400" b="1" u="sng" dirty="0">
                <a:solidFill>
                  <a:srgbClr val="002060"/>
                </a:solidFill>
              </a:rPr>
              <a:t>etapy VHP </a:t>
            </a:r>
            <a:r>
              <a:rPr lang="cs-CZ" sz="2400" b="1" u="sng" dirty="0" smtClean="0">
                <a:solidFill>
                  <a:srgbClr val="002060"/>
                </a:solidFill>
              </a:rPr>
              <a:t>procedury</a:t>
            </a:r>
            <a:r>
              <a:rPr lang="cs-CZ" sz="2400" b="1" dirty="0" smtClean="0">
                <a:solidFill>
                  <a:srgbClr val="002060"/>
                </a:solidFill>
              </a:rPr>
              <a:t> + </a:t>
            </a:r>
            <a:r>
              <a:rPr lang="cs-CZ" sz="2400" b="1" dirty="0">
                <a:solidFill>
                  <a:srgbClr val="002060"/>
                </a:solidFill>
              </a:rPr>
              <a:t>číslo VHP </a:t>
            </a:r>
            <a:r>
              <a:rPr lang="cs-CZ" sz="2400" b="1" dirty="0" smtClean="0">
                <a:solidFill>
                  <a:srgbClr val="002060"/>
                </a:solidFill>
              </a:rPr>
              <a:t>procedury</a:t>
            </a:r>
            <a:endParaRPr lang="cs-CZ" sz="2400" b="1" dirty="0">
              <a:solidFill>
                <a:srgbClr val="002060"/>
              </a:solidFill>
            </a:endParaRPr>
          </a:p>
          <a:p>
            <a:pPr lvl="2">
              <a:spcBef>
                <a:spcPts val="400"/>
              </a:spcBef>
            </a:pPr>
            <a:r>
              <a:rPr lang="cs-CZ" sz="2400" b="1" u="sng" dirty="0" smtClean="0">
                <a:solidFill>
                  <a:srgbClr val="002060"/>
                </a:solidFill>
              </a:rPr>
              <a:t>U opakované </a:t>
            </a:r>
            <a:r>
              <a:rPr lang="cs-CZ" sz="2400" b="1" u="sng" dirty="0">
                <a:solidFill>
                  <a:srgbClr val="002060"/>
                </a:solidFill>
              </a:rPr>
              <a:t>žádosti</a:t>
            </a:r>
            <a:r>
              <a:rPr lang="cs-CZ" sz="2400" b="1" dirty="0">
                <a:solidFill>
                  <a:srgbClr val="002060"/>
                </a:solidFill>
              </a:rPr>
              <a:t> </a:t>
            </a:r>
            <a:r>
              <a:rPr lang="cs-CZ" sz="2400" b="1" dirty="0" smtClean="0">
                <a:solidFill>
                  <a:srgbClr val="002060"/>
                </a:solidFill>
              </a:rPr>
              <a:t>– v </a:t>
            </a:r>
            <a:r>
              <a:rPr lang="cs-CZ" sz="2400" b="1" dirty="0">
                <a:solidFill>
                  <a:srgbClr val="002060"/>
                </a:solidFill>
              </a:rPr>
              <a:t>textu zdůraznit </a:t>
            </a:r>
            <a:r>
              <a:rPr lang="cs-CZ" sz="2400" b="1" dirty="0" smtClean="0">
                <a:solidFill>
                  <a:srgbClr val="002060"/>
                </a:solidFill>
              </a:rPr>
              <a:t>všechny změny </a:t>
            </a:r>
            <a:r>
              <a:rPr lang="cs-CZ" sz="2400" b="1" dirty="0">
                <a:solidFill>
                  <a:srgbClr val="002060"/>
                </a:solidFill>
              </a:rPr>
              <a:t>proti předchozímu podání </a:t>
            </a:r>
            <a:r>
              <a:rPr lang="cs-CZ" sz="2400" b="1" dirty="0" smtClean="0">
                <a:solidFill>
                  <a:srgbClr val="002060"/>
                </a:solidFill>
              </a:rPr>
              <a:t>žádosti</a:t>
            </a:r>
          </a:p>
          <a:p>
            <a:pPr lvl="3"/>
            <a:r>
              <a:rPr lang="cs-CZ" sz="2200" b="1" dirty="0" smtClean="0">
                <a:solidFill>
                  <a:srgbClr val="7030A0"/>
                </a:solidFill>
              </a:rPr>
              <a:t>nezměněnou </a:t>
            </a:r>
            <a:r>
              <a:rPr lang="cs-CZ" sz="2200" b="1" dirty="0">
                <a:solidFill>
                  <a:srgbClr val="7030A0"/>
                </a:solidFill>
              </a:rPr>
              <a:t>dokumentaci </a:t>
            </a:r>
            <a:r>
              <a:rPr lang="cs-CZ" sz="2200" b="1" dirty="0" smtClean="0">
                <a:solidFill>
                  <a:srgbClr val="7030A0"/>
                </a:solidFill>
              </a:rPr>
              <a:t>nepředkládat znovu, pouze se odkázat</a:t>
            </a:r>
            <a:endParaRPr lang="cs-CZ" sz="2200" b="1" dirty="0">
              <a:solidFill>
                <a:srgbClr val="7030A0"/>
              </a:solidFill>
            </a:endParaRPr>
          </a:p>
          <a:p>
            <a:pPr lvl="2"/>
            <a:r>
              <a:rPr lang="cs-CZ" sz="2400" b="1" dirty="0" smtClean="0">
                <a:solidFill>
                  <a:srgbClr val="002060"/>
                </a:solidFill>
              </a:rPr>
              <a:t>V </a:t>
            </a:r>
            <a:r>
              <a:rPr lang="cs-CZ" sz="2400" b="1" dirty="0">
                <a:solidFill>
                  <a:srgbClr val="002060"/>
                </a:solidFill>
              </a:rPr>
              <a:t>případě, že se jedná o </a:t>
            </a:r>
            <a:r>
              <a:rPr lang="cs-CZ" sz="2400" b="1" u="sng" dirty="0">
                <a:solidFill>
                  <a:srgbClr val="002060"/>
                </a:solidFill>
              </a:rPr>
              <a:t>Integrated Protocol Design</a:t>
            </a:r>
            <a:r>
              <a:rPr lang="cs-CZ" sz="2400" b="1" dirty="0">
                <a:solidFill>
                  <a:srgbClr val="002060"/>
                </a:solidFill>
              </a:rPr>
              <a:t> </a:t>
            </a:r>
            <a:r>
              <a:rPr lang="cs-CZ" sz="2400" dirty="0">
                <a:solidFill>
                  <a:srgbClr val="002060"/>
                </a:solidFill>
              </a:rPr>
              <a:t>(protokol zahrnující dvě samostatné </a:t>
            </a:r>
            <a:r>
              <a:rPr lang="cs-CZ" sz="2400" dirty="0" smtClean="0">
                <a:solidFill>
                  <a:srgbClr val="002060"/>
                </a:solidFill>
              </a:rPr>
              <a:t>části KH s rozdílnými skupinami subjektů </a:t>
            </a:r>
            <a:r>
              <a:rPr lang="cs-CZ" sz="2400" dirty="0">
                <a:solidFill>
                  <a:srgbClr val="002060"/>
                </a:solidFill>
              </a:rPr>
              <a:t>hodnocení</a:t>
            </a:r>
            <a:r>
              <a:rPr lang="cs-CZ" sz="2400" dirty="0" smtClean="0">
                <a:solidFill>
                  <a:srgbClr val="002060"/>
                </a:solidFill>
              </a:rPr>
              <a:t>)</a:t>
            </a:r>
            <a:r>
              <a:rPr lang="cs-CZ" sz="2400" b="1" dirty="0" smtClean="0">
                <a:solidFill>
                  <a:srgbClr val="002060"/>
                </a:solidFill>
              </a:rPr>
              <a:t>, uvést, </a:t>
            </a:r>
            <a:r>
              <a:rPr lang="cs-CZ" sz="2400" b="1" dirty="0">
                <a:solidFill>
                  <a:srgbClr val="002060"/>
                </a:solidFill>
              </a:rPr>
              <a:t>zda budou obě části Protokolu prováděny v </a:t>
            </a:r>
            <a:r>
              <a:rPr lang="cs-CZ" sz="2400" b="1" dirty="0" smtClean="0">
                <a:solidFill>
                  <a:srgbClr val="002060"/>
                </a:solidFill>
              </a:rPr>
              <a:t>ČR </a:t>
            </a:r>
          </a:p>
          <a:p>
            <a:pPr lvl="3"/>
            <a:r>
              <a:rPr lang="cs-CZ" sz="2200" b="1" dirty="0" smtClean="0">
                <a:solidFill>
                  <a:srgbClr val="002060"/>
                </a:solidFill>
              </a:rPr>
              <a:t>V </a:t>
            </a:r>
            <a:r>
              <a:rPr lang="cs-CZ" sz="2200" b="1" dirty="0">
                <a:solidFill>
                  <a:srgbClr val="002060"/>
                </a:solidFill>
              </a:rPr>
              <a:t>případě, že pouze jedna část </a:t>
            </a:r>
            <a:r>
              <a:rPr lang="cs-CZ" sz="2200" b="1" dirty="0" smtClean="0">
                <a:solidFill>
                  <a:srgbClr val="002060"/>
                </a:solidFill>
              </a:rPr>
              <a:t>bude prováděna </a:t>
            </a:r>
            <a:r>
              <a:rPr lang="cs-CZ" sz="2200" b="1" dirty="0">
                <a:solidFill>
                  <a:srgbClr val="002060"/>
                </a:solidFill>
              </a:rPr>
              <a:t>v ČR, je třeba uvést která a kde bude/byla prováděna druhá část </a:t>
            </a:r>
            <a:r>
              <a:rPr lang="cs-CZ" sz="2200" b="1" dirty="0" smtClean="0">
                <a:solidFill>
                  <a:srgbClr val="002060"/>
                </a:solidFill>
              </a:rPr>
              <a:t>protokolu</a:t>
            </a:r>
            <a:endParaRPr lang="cs-CZ" sz="2200" b="1" dirty="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2067409180"/>
      </p:ext>
    </p:extLst>
  </p:cSld>
  <p:clrMapOvr>
    <a:masterClrMapping/>
  </p:clrMapOvr>
  <p:transition>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0" y="953725"/>
            <a:ext cx="8937485" cy="5490609"/>
          </a:xfrm>
        </p:spPr>
        <p:txBody>
          <a:bodyPr>
            <a:noAutofit/>
          </a:bodyPr>
          <a:lstStyle/>
          <a:p>
            <a:pPr lvl="2"/>
            <a:r>
              <a:rPr lang="cs-CZ" sz="2200" b="1" dirty="0" smtClean="0">
                <a:solidFill>
                  <a:srgbClr val="002060"/>
                </a:solidFill>
              </a:rPr>
              <a:t>Bude-li v KH </a:t>
            </a:r>
            <a:r>
              <a:rPr lang="cs-CZ" sz="2200" b="1" u="sng" dirty="0" smtClean="0">
                <a:solidFill>
                  <a:srgbClr val="002060"/>
                </a:solidFill>
              </a:rPr>
              <a:t>použit </a:t>
            </a:r>
            <a:r>
              <a:rPr lang="cs-CZ" sz="2200" b="1" u="sng" dirty="0">
                <a:solidFill>
                  <a:srgbClr val="002060"/>
                </a:solidFill>
              </a:rPr>
              <a:t>zdravotnický </a:t>
            </a:r>
            <a:r>
              <a:rPr lang="cs-CZ" sz="2200" b="1" u="sng" dirty="0" smtClean="0">
                <a:solidFill>
                  <a:srgbClr val="002060"/>
                </a:solidFill>
              </a:rPr>
              <a:t>prostředek</a:t>
            </a:r>
            <a:r>
              <a:rPr lang="cs-CZ" sz="2200" b="1" dirty="0" smtClean="0">
                <a:solidFill>
                  <a:srgbClr val="002060"/>
                </a:solidFill>
              </a:rPr>
              <a:t>, je </a:t>
            </a:r>
            <a:r>
              <a:rPr lang="cs-CZ" sz="2200" b="1" dirty="0">
                <a:solidFill>
                  <a:srgbClr val="002060"/>
                </a:solidFill>
              </a:rPr>
              <a:t>třeba předložit </a:t>
            </a:r>
            <a:r>
              <a:rPr lang="cs-CZ" sz="2200" b="1" dirty="0">
                <a:solidFill>
                  <a:srgbClr val="7030A0"/>
                </a:solidFill>
              </a:rPr>
              <a:t>prohlášení výrobce o shodě, CE certifikát </a:t>
            </a:r>
            <a:r>
              <a:rPr lang="cs-CZ" sz="2200" b="1" dirty="0">
                <a:solidFill>
                  <a:srgbClr val="002060"/>
                </a:solidFill>
              </a:rPr>
              <a:t>od notifikované zkušebny </a:t>
            </a:r>
            <a:r>
              <a:rPr lang="cs-CZ" sz="2200" b="1" dirty="0" smtClean="0">
                <a:solidFill>
                  <a:srgbClr val="002060"/>
                </a:solidFill>
              </a:rPr>
              <a:t>a </a:t>
            </a:r>
            <a:r>
              <a:rPr lang="cs-CZ" sz="2200" b="1" dirty="0" smtClean="0">
                <a:solidFill>
                  <a:srgbClr val="7030A0"/>
                </a:solidFill>
              </a:rPr>
              <a:t>návod k </a:t>
            </a:r>
            <a:r>
              <a:rPr lang="cs-CZ" sz="2200" b="1" dirty="0">
                <a:solidFill>
                  <a:srgbClr val="7030A0"/>
                </a:solidFill>
              </a:rPr>
              <a:t>použití v č.j.</a:t>
            </a:r>
            <a:r>
              <a:rPr lang="cs-CZ" sz="2200" b="1" dirty="0">
                <a:solidFill>
                  <a:srgbClr val="002060"/>
                </a:solidFill>
              </a:rPr>
              <a:t> </a:t>
            </a:r>
          </a:p>
          <a:p>
            <a:pPr lvl="3"/>
            <a:r>
              <a:rPr lang="cs-CZ" sz="2000" b="1" dirty="0" smtClean="0">
                <a:solidFill>
                  <a:srgbClr val="002060"/>
                </a:solidFill>
              </a:rPr>
              <a:t>u zdravotnických prostředků, které </a:t>
            </a:r>
            <a:r>
              <a:rPr lang="cs-CZ" sz="2000" b="1" dirty="0">
                <a:solidFill>
                  <a:srgbClr val="002060"/>
                </a:solidFill>
              </a:rPr>
              <a:t>nejsou brány z českého </a:t>
            </a:r>
            <a:r>
              <a:rPr lang="cs-CZ" sz="2000" b="1" dirty="0" smtClean="0">
                <a:solidFill>
                  <a:srgbClr val="002060"/>
                </a:solidFill>
              </a:rPr>
              <a:t>trhu </a:t>
            </a:r>
          </a:p>
          <a:p>
            <a:pPr lvl="2"/>
            <a:r>
              <a:rPr lang="cs-CZ" sz="2200" b="1" dirty="0" smtClean="0">
                <a:solidFill>
                  <a:srgbClr val="002060"/>
                </a:solidFill>
              </a:rPr>
              <a:t>V průvodním dopise upozornit, pokud </a:t>
            </a:r>
            <a:r>
              <a:rPr lang="cs-CZ" sz="2200" b="1" dirty="0">
                <a:solidFill>
                  <a:srgbClr val="002060"/>
                </a:solidFill>
              </a:rPr>
              <a:t>se jedná </a:t>
            </a:r>
            <a:r>
              <a:rPr lang="cs-CZ" sz="2200" b="1" u="sng" dirty="0">
                <a:solidFill>
                  <a:srgbClr val="002060"/>
                </a:solidFill>
              </a:rPr>
              <a:t>současně o </a:t>
            </a:r>
            <a:r>
              <a:rPr lang="cs-CZ" sz="2200" b="1" u="sng" dirty="0" smtClean="0">
                <a:solidFill>
                  <a:srgbClr val="002060"/>
                </a:solidFill>
              </a:rPr>
              <a:t>KH léčivého </a:t>
            </a:r>
            <a:r>
              <a:rPr lang="cs-CZ" sz="2200" b="1" u="sng" dirty="0">
                <a:solidFill>
                  <a:srgbClr val="002060"/>
                </a:solidFill>
              </a:rPr>
              <a:t>přípravku</a:t>
            </a:r>
            <a:r>
              <a:rPr lang="cs-CZ" sz="2200" b="1" dirty="0">
                <a:solidFill>
                  <a:srgbClr val="002060"/>
                </a:solidFill>
              </a:rPr>
              <a:t> a </a:t>
            </a:r>
            <a:r>
              <a:rPr lang="cs-CZ" sz="2200" b="1" u="sng" dirty="0">
                <a:solidFill>
                  <a:srgbClr val="002060"/>
                </a:solidFill>
              </a:rPr>
              <a:t>klinickou zkoušku zdravotnického </a:t>
            </a:r>
            <a:r>
              <a:rPr lang="cs-CZ" sz="2200" b="1" u="sng" dirty="0" smtClean="0">
                <a:solidFill>
                  <a:srgbClr val="002060"/>
                </a:solidFill>
              </a:rPr>
              <a:t>prostředku</a:t>
            </a:r>
            <a:endParaRPr lang="cs-CZ" sz="2200" b="1" dirty="0" smtClean="0">
              <a:solidFill>
                <a:srgbClr val="002060"/>
              </a:solidFill>
            </a:endParaRPr>
          </a:p>
          <a:p>
            <a:pPr lvl="3"/>
            <a:r>
              <a:rPr lang="cs-CZ" sz="2000" b="1" dirty="0" smtClean="0">
                <a:solidFill>
                  <a:srgbClr val="002060"/>
                </a:solidFill>
              </a:rPr>
              <a:t>záměr </a:t>
            </a:r>
            <a:r>
              <a:rPr lang="cs-CZ" sz="2000" b="1" dirty="0">
                <a:solidFill>
                  <a:srgbClr val="002060"/>
                </a:solidFill>
              </a:rPr>
              <a:t>provést </a:t>
            </a:r>
            <a:r>
              <a:rPr lang="cs-CZ" sz="2000" b="1" dirty="0" smtClean="0">
                <a:solidFill>
                  <a:srgbClr val="002060"/>
                </a:solidFill>
              </a:rPr>
              <a:t>zkoušku – do </a:t>
            </a:r>
            <a:r>
              <a:rPr lang="cs-CZ" sz="2000" b="1" dirty="0">
                <a:solidFill>
                  <a:srgbClr val="002060"/>
                </a:solidFill>
              </a:rPr>
              <a:t>registru </a:t>
            </a:r>
            <a:r>
              <a:rPr lang="cs-CZ" sz="2000" b="1" dirty="0" smtClean="0">
                <a:solidFill>
                  <a:srgbClr val="002060"/>
                </a:solidFill>
              </a:rPr>
              <a:t>zdravotnických prostředků </a:t>
            </a:r>
          </a:p>
          <a:p>
            <a:pPr lvl="3"/>
            <a:r>
              <a:rPr lang="cs-CZ" sz="2000" b="1" dirty="0">
                <a:solidFill>
                  <a:srgbClr val="7030A0"/>
                </a:solidFill>
              </a:rPr>
              <a:t>O</a:t>
            </a:r>
            <a:r>
              <a:rPr lang="cs-CZ" sz="2000" b="1" dirty="0" smtClean="0">
                <a:solidFill>
                  <a:srgbClr val="7030A0"/>
                </a:solidFill>
              </a:rPr>
              <a:t>ddělení klinického hodnocení zdravotnických prostředků</a:t>
            </a:r>
            <a:endParaRPr lang="cs-CZ" sz="2000" b="1" dirty="0" smtClean="0">
              <a:solidFill>
                <a:srgbClr val="002060"/>
              </a:solidFill>
            </a:endParaRPr>
          </a:p>
          <a:p>
            <a:pPr lvl="3"/>
            <a:r>
              <a:rPr lang="cs-CZ" sz="2000" b="1" dirty="0" smtClean="0">
                <a:solidFill>
                  <a:srgbClr val="7030A0"/>
                </a:solidFill>
                <a:hlinkClick r:id="rId2"/>
              </a:rPr>
              <a:t>http://www.sukl.cz/zdravotnicke-prostredky/podani-zadosti-o-povoleni-provedeni-klinicke-zkousky</a:t>
            </a:r>
            <a:endParaRPr lang="cs-CZ" sz="2000" b="1" dirty="0" smtClean="0">
              <a:solidFill>
                <a:srgbClr val="7030A0"/>
              </a:solidFill>
            </a:endParaRPr>
          </a:p>
          <a:p>
            <a:pPr lvl="4"/>
            <a:endParaRPr lang="cs-CZ" sz="1200" b="1" dirty="0" smtClean="0">
              <a:solidFill>
                <a:srgbClr val="7030A0"/>
              </a:solidFill>
            </a:endParaRPr>
          </a:p>
          <a:p>
            <a:pPr lvl="2"/>
            <a:r>
              <a:rPr lang="cs-CZ" sz="2200" b="1" dirty="0" smtClean="0">
                <a:solidFill>
                  <a:srgbClr val="002060"/>
                </a:solidFill>
              </a:rPr>
              <a:t>Průvodní </a:t>
            </a:r>
            <a:r>
              <a:rPr lang="cs-CZ" sz="2200" b="1" dirty="0">
                <a:solidFill>
                  <a:srgbClr val="002060"/>
                </a:solidFill>
              </a:rPr>
              <a:t>dopis musí být </a:t>
            </a:r>
            <a:r>
              <a:rPr lang="cs-CZ" sz="2200" b="1" u="sng" dirty="0" smtClean="0">
                <a:solidFill>
                  <a:srgbClr val="002060"/>
                </a:solidFill>
              </a:rPr>
              <a:t>podepsán žadatelem </a:t>
            </a:r>
          </a:p>
          <a:p>
            <a:pPr lvl="3"/>
            <a:r>
              <a:rPr lang="cs-CZ" sz="2000" b="1" dirty="0" smtClean="0">
                <a:solidFill>
                  <a:srgbClr val="002060"/>
                </a:solidFill>
              </a:rPr>
              <a:t>potvrzuje</a:t>
            </a:r>
            <a:r>
              <a:rPr lang="cs-CZ" sz="2000" b="1" dirty="0">
                <a:solidFill>
                  <a:srgbClr val="002060"/>
                </a:solidFill>
              </a:rPr>
              <a:t>, že zadavatel se ujistil </a:t>
            </a:r>
            <a:r>
              <a:rPr lang="cs-CZ" sz="2000" b="1" dirty="0" smtClean="0">
                <a:solidFill>
                  <a:srgbClr val="002060"/>
                </a:solidFill>
              </a:rPr>
              <a:t>o tom</a:t>
            </a:r>
            <a:r>
              <a:rPr lang="cs-CZ" sz="2000" b="1" dirty="0">
                <a:solidFill>
                  <a:srgbClr val="002060"/>
                </a:solidFill>
              </a:rPr>
              <a:t>, že </a:t>
            </a:r>
            <a:r>
              <a:rPr lang="cs-CZ" sz="2000" b="1" u="sng" dirty="0">
                <a:solidFill>
                  <a:srgbClr val="002060"/>
                </a:solidFill>
              </a:rPr>
              <a:t>poskytnuté informace jsou </a:t>
            </a:r>
            <a:r>
              <a:rPr lang="cs-CZ" sz="2000" b="1" u="sng" dirty="0" smtClean="0">
                <a:solidFill>
                  <a:srgbClr val="002060"/>
                </a:solidFill>
              </a:rPr>
              <a:t>úplné</a:t>
            </a:r>
            <a:r>
              <a:rPr lang="cs-CZ" sz="2000" b="1" dirty="0" smtClean="0">
                <a:solidFill>
                  <a:srgbClr val="002060"/>
                </a:solidFill>
              </a:rPr>
              <a:t>, klinické </a:t>
            </a:r>
            <a:r>
              <a:rPr lang="cs-CZ" sz="2000" b="1" dirty="0">
                <a:solidFill>
                  <a:srgbClr val="002060"/>
                </a:solidFill>
              </a:rPr>
              <a:t>hodnocení bude prováděno v souladu </a:t>
            </a:r>
            <a:r>
              <a:rPr lang="cs-CZ" sz="2000" b="1" dirty="0" smtClean="0">
                <a:solidFill>
                  <a:srgbClr val="002060"/>
                </a:solidFill>
              </a:rPr>
              <a:t>s protokolem </a:t>
            </a:r>
          </a:p>
          <a:p>
            <a:pPr lvl="3"/>
            <a:endParaRPr lang="cs-CZ" b="1" u="sng"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3268349357"/>
      </p:ext>
    </p:extLst>
  </p:cSld>
  <p:clrMapOvr>
    <a:masterClrMapping/>
  </p:clrMapOvr>
  <p:transition>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998730"/>
            <a:ext cx="8550950" cy="5580619"/>
          </a:xfrm>
        </p:spPr>
        <p:txBody>
          <a:bodyPr>
            <a:normAutofit/>
          </a:bodyPr>
          <a:lstStyle/>
          <a:p>
            <a:pPr marL="447675" indent="-447675"/>
            <a:r>
              <a:rPr lang="cs-CZ" b="1" dirty="0" smtClean="0">
                <a:solidFill>
                  <a:srgbClr val="0070C0"/>
                </a:solidFill>
              </a:rPr>
              <a:t>Dotazník SÚKL</a:t>
            </a:r>
          </a:p>
          <a:p>
            <a:pPr marL="263525" lvl="1" indent="0">
              <a:buNone/>
            </a:pPr>
            <a:r>
              <a:rPr lang="cs-CZ" sz="2200" b="1" dirty="0" smtClean="0">
                <a:solidFill>
                  <a:srgbClr val="002060"/>
                </a:solidFill>
              </a:rPr>
              <a:t>Viz příloha 1 KLH-20:</a:t>
            </a:r>
          </a:p>
          <a:p>
            <a:pPr marL="538163" lvl="1" indent="-274638">
              <a:buFont typeface="Wingdings" panose="05000000000000000000" pitchFamily="2" charset="2"/>
              <a:buChar char="§"/>
            </a:pPr>
            <a:r>
              <a:rPr lang="cs-CZ" sz="2000" b="1" dirty="0" smtClean="0">
                <a:solidFill>
                  <a:srgbClr val="002060"/>
                </a:solidFill>
              </a:rPr>
              <a:t>Název studie</a:t>
            </a:r>
          </a:p>
          <a:p>
            <a:pPr marL="538163" lvl="1" indent="-274638">
              <a:buFont typeface="Wingdings" panose="05000000000000000000" pitchFamily="2" charset="2"/>
              <a:buChar char="§"/>
            </a:pPr>
            <a:r>
              <a:rPr lang="cs-CZ" sz="2000" b="1" dirty="0" smtClean="0">
                <a:solidFill>
                  <a:srgbClr val="002060"/>
                </a:solidFill>
              </a:rPr>
              <a:t>Zkrácený název KH</a:t>
            </a:r>
          </a:p>
          <a:p>
            <a:pPr marL="538163" lvl="1" indent="-274638">
              <a:buFont typeface="Wingdings" panose="05000000000000000000" pitchFamily="2" charset="2"/>
              <a:buChar char="§"/>
            </a:pPr>
            <a:r>
              <a:rPr lang="cs-CZ" sz="2000" b="1" dirty="0" smtClean="0">
                <a:solidFill>
                  <a:srgbClr val="002060"/>
                </a:solidFill>
              </a:rPr>
              <a:t>Číslo Protokolu</a:t>
            </a:r>
          </a:p>
          <a:p>
            <a:pPr marL="538163" lvl="1" indent="-274638">
              <a:buFont typeface="Wingdings" panose="05000000000000000000" pitchFamily="2" charset="2"/>
              <a:buChar char="§"/>
            </a:pPr>
            <a:r>
              <a:rPr lang="cs-CZ" sz="2000" b="1" dirty="0" smtClean="0">
                <a:solidFill>
                  <a:srgbClr val="002060"/>
                </a:solidFill>
              </a:rPr>
              <a:t>EudraCT číslo</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pic>
        <p:nvPicPr>
          <p:cNvPr id="717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129" t="20380" r="16501" b="2701"/>
          <a:stretch/>
        </p:blipFill>
        <p:spPr bwMode="auto">
          <a:xfrm>
            <a:off x="3041830" y="911750"/>
            <a:ext cx="5870384" cy="566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4996805"/>
      </p:ext>
    </p:extLst>
  </p:cSld>
  <p:clrMapOvr>
    <a:masterClrMapping/>
  </p:clrMapOvr>
  <p:transition>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1088740"/>
            <a:ext cx="8325925" cy="5490610"/>
          </a:xfrm>
        </p:spPr>
        <p:txBody>
          <a:bodyPr>
            <a:normAutofit/>
          </a:bodyPr>
          <a:lstStyle/>
          <a:p>
            <a:pPr marL="447675" indent="-447675"/>
            <a:r>
              <a:rPr lang="cs-CZ" b="1" dirty="0" smtClean="0">
                <a:solidFill>
                  <a:srgbClr val="0070C0"/>
                </a:solidFill>
              </a:rPr>
              <a:t>Dokumentace</a:t>
            </a:r>
          </a:p>
          <a:p>
            <a:pPr marL="800100" lvl="2" indent="0">
              <a:buNone/>
            </a:pPr>
            <a:endParaRPr lang="cs-CZ" sz="1000" b="1" dirty="0" smtClean="0">
              <a:solidFill>
                <a:srgbClr val="0070C0"/>
              </a:solidFill>
            </a:endParaRPr>
          </a:p>
          <a:p>
            <a:pPr lvl="1">
              <a:spcBef>
                <a:spcPts val="400"/>
              </a:spcBef>
              <a:buFont typeface="Wingdings" panose="05000000000000000000" pitchFamily="2" charset="2"/>
              <a:buChar char="§"/>
            </a:pPr>
            <a:r>
              <a:rPr lang="cs-CZ" sz="2200" b="1" dirty="0" smtClean="0">
                <a:solidFill>
                  <a:srgbClr val="002060"/>
                </a:solidFill>
              </a:rPr>
              <a:t>Protokol </a:t>
            </a:r>
          </a:p>
          <a:p>
            <a:pPr marL="857250" lvl="2" indent="0">
              <a:spcBef>
                <a:spcPts val="400"/>
              </a:spcBef>
              <a:buNone/>
            </a:pPr>
            <a:r>
              <a:rPr lang="cs-CZ" dirty="0" smtClean="0">
                <a:solidFill>
                  <a:srgbClr val="002060"/>
                </a:solidFill>
              </a:rPr>
              <a:t>– tištěný + elektronicky</a:t>
            </a:r>
          </a:p>
          <a:p>
            <a:pPr lvl="1">
              <a:spcBef>
                <a:spcPts val="400"/>
              </a:spcBef>
              <a:buFont typeface="Wingdings" panose="05000000000000000000" pitchFamily="2" charset="2"/>
              <a:buChar char="§"/>
            </a:pPr>
            <a:r>
              <a:rPr lang="cs-CZ" sz="2200" b="1" dirty="0" smtClean="0">
                <a:solidFill>
                  <a:srgbClr val="002060"/>
                </a:solidFill>
              </a:rPr>
              <a:t>Soubor informací pro zkoušející (Investigator´s Brochure)</a:t>
            </a:r>
          </a:p>
          <a:p>
            <a:pPr marL="914400" lvl="2" indent="0">
              <a:spcBef>
                <a:spcPts val="400"/>
              </a:spcBef>
              <a:buNone/>
            </a:pPr>
            <a:r>
              <a:rPr lang="cs-CZ" dirty="0">
                <a:solidFill>
                  <a:srgbClr val="002060"/>
                </a:solidFill>
              </a:rPr>
              <a:t>– </a:t>
            </a:r>
            <a:r>
              <a:rPr lang="cs-CZ" dirty="0" smtClean="0">
                <a:solidFill>
                  <a:srgbClr val="002060"/>
                </a:solidFill>
              </a:rPr>
              <a:t>tištěná+ </a:t>
            </a:r>
            <a:r>
              <a:rPr lang="cs-CZ" dirty="0">
                <a:solidFill>
                  <a:srgbClr val="002060"/>
                </a:solidFill>
              </a:rPr>
              <a:t>elektronicky</a:t>
            </a:r>
            <a:endParaRPr lang="cs-CZ" dirty="0" smtClean="0">
              <a:solidFill>
                <a:srgbClr val="002060"/>
              </a:solidFill>
            </a:endParaRPr>
          </a:p>
          <a:p>
            <a:pPr lvl="1">
              <a:spcBef>
                <a:spcPts val="400"/>
              </a:spcBef>
              <a:buFont typeface="Wingdings" panose="05000000000000000000" pitchFamily="2" charset="2"/>
              <a:buChar char="§"/>
            </a:pPr>
            <a:r>
              <a:rPr lang="cs-CZ" sz="2200" b="1" dirty="0" smtClean="0">
                <a:solidFill>
                  <a:srgbClr val="002060"/>
                </a:solidFill>
              </a:rPr>
              <a:t>Formulář </a:t>
            </a:r>
            <a:r>
              <a:rPr lang="cs-CZ" sz="2200" b="1" dirty="0">
                <a:solidFill>
                  <a:srgbClr val="002060"/>
                </a:solidFill>
              </a:rPr>
              <a:t>pro individuální záznamy subjektů hodnocení </a:t>
            </a:r>
            <a:r>
              <a:rPr lang="cs-CZ" sz="2200" b="1" dirty="0" smtClean="0">
                <a:solidFill>
                  <a:srgbClr val="002060"/>
                </a:solidFill>
              </a:rPr>
              <a:t>(CRF) </a:t>
            </a:r>
          </a:p>
          <a:p>
            <a:pPr marL="914400" lvl="2" indent="0">
              <a:spcBef>
                <a:spcPts val="400"/>
              </a:spcBef>
              <a:buNone/>
            </a:pPr>
            <a:r>
              <a:rPr lang="cs-CZ" dirty="0">
                <a:solidFill>
                  <a:srgbClr val="002060"/>
                </a:solidFill>
              </a:rPr>
              <a:t>– </a:t>
            </a:r>
            <a:r>
              <a:rPr lang="cs-CZ" dirty="0" smtClean="0">
                <a:solidFill>
                  <a:srgbClr val="002060"/>
                </a:solidFill>
              </a:rPr>
              <a:t>pouze elektronicky</a:t>
            </a:r>
          </a:p>
          <a:p>
            <a:pPr lvl="1">
              <a:spcBef>
                <a:spcPts val="400"/>
              </a:spcBef>
              <a:buFont typeface="Wingdings" panose="05000000000000000000" pitchFamily="2" charset="2"/>
              <a:buChar char="§"/>
            </a:pPr>
            <a:r>
              <a:rPr lang="cs-CZ" sz="2200" b="1" dirty="0" smtClean="0">
                <a:solidFill>
                  <a:srgbClr val="002060"/>
                </a:solidFill>
              </a:rPr>
              <a:t>IMPD – dle pokynu KHL-19 </a:t>
            </a:r>
          </a:p>
          <a:p>
            <a:pPr marL="914400" lvl="2" indent="0">
              <a:spcBef>
                <a:spcPts val="400"/>
              </a:spcBef>
              <a:buNone/>
            </a:pPr>
            <a:r>
              <a:rPr lang="cs-CZ" dirty="0" smtClean="0">
                <a:solidFill>
                  <a:srgbClr val="002060"/>
                </a:solidFill>
              </a:rPr>
              <a:t>– elektronicky (CTD formát)</a:t>
            </a:r>
          </a:p>
          <a:p>
            <a:pPr lvl="1">
              <a:spcBef>
                <a:spcPts val="400"/>
              </a:spcBef>
              <a:buFont typeface="Wingdings" panose="05000000000000000000" pitchFamily="2" charset="2"/>
              <a:buChar char="§"/>
            </a:pPr>
            <a:r>
              <a:rPr lang="cs-CZ" sz="2200" b="1" dirty="0" smtClean="0">
                <a:solidFill>
                  <a:srgbClr val="002060"/>
                </a:solidFill>
              </a:rPr>
              <a:t>SmPC – u registrovaných přípravků </a:t>
            </a:r>
          </a:p>
          <a:p>
            <a:pPr marL="914400" lvl="2" indent="0">
              <a:spcBef>
                <a:spcPts val="400"/>
              </a:spcBef>
              <a:buNone/>
            </a:pPr>
            <a:r>
              <a:rPr lang="cs-CZ" dirty="0" smtClean="0">
                <a:solidFill>
                  <a:srgbClr val="002060"/>
                </a:solidFill>
              </a:rPr>
              <a:t>– elektronicky </a:t>
            </a: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476703096"/>
      </p:ext>
    </p:extLst>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1043735"/>
            <a:ext cx="8325925" cy="5535615"/>
          </a:xfrm>
        </p:spPr>
        <p:txBody>
          <a:bodyPr>
            <a:normAutofit/>
          </a:bodyPr>
          <a:lstStyle/>
          <a:p>
            <a:pPr marL="447675" indent="-447675"/>
            <a:r>
              <a:rPr lang="cs-CZ" b="1" dirty="0" smtClean="0">
                <a:solidFill>
                  <a:srgbClr val="0070C0"/>
                </a:solidFill>
              </a:rPr>
              <a:t>Dokumentace</a:t>
            </a:r>
          </a:p>
          <a:p>
            <a:pPr lvl="1">
              <a:spcBef>
                <a:spcPts val="600"/>
              </a:spcBef>
              <a:buFont typeface="Wingdings" panose="05000000000000000000" pitchFamily="2" charset="2"/>
              <a:buChar char="§"/>
            </a:pPr>
            <a:r>
              <a:rPr lang="cs-CZ" sz="2200" b="1" dirty="0" smtClean="0">
                <a:solidFill>
                  <a:srgbClr val="002060"/>
                </a:solidFill>
              </a:rPr>
              <a:t>Seznam </a:t>
            </a:r>
            <a:r>
              <a:rPr lang="cs-CZ" sz="2200" b="1" dirty="0">
                <a:solidFill>
                  <a:srgbClr val="002060"/>
                </a:solidFill>
              </a:rPr>
              <a:t>kontrolních úřadů, jimž byla žádost předložena </a:t>
            </a:r>
            <a:endParaRPr lang="cs-CZ" sz="2200" dirty="0">
              <a:solidFill>
                <a:srgbClr val="002060"/>
              </a:solidFill>
            </a:endParaRPr>
          </a:p>
          <a:p>
            <a:pPr marL="914400" lvl="2" indent="0">
              <a:spcBef>
                <a:spcPts val="600"/>
              </a:spcBef>
              <a:buNone/>
            </a:pPr>
            <a:r>
              <a:rPr lang="cs-CZ" dirty="0" smtClean="0">
                <a:solidFill>
                  <a:srgbClr val="002060"/>
                </a:solidFill>
              </a:rPr>
              <a:t>+ údaje o rozhodnutí</a:t>
            </a:r>
          </a:p>
          <a:p>
            <a:pPr lvl="1">
              <a:spcBef>
                <a:spcPts val="600"/>
              </a:spcBef>
              <a:buFont typeface="Wingdings" panose="05000000000000000000" pitchFamily="2" charset="2"/>
              <a:buChar char="§"/>
            </a:pPr>
            <a:r>
              <a:rPr lang="cs-CZ" sz="2200" b="1" dirty="0" smtClean="0">
                <a:solidFill>
                  <a:srgbClr val="002060"/>
                </a:solidFill>
              </a:rPr>
              <a:t>Kopie stanoviska MEK </a:t>
            </a:r>
          </a:p>
          <a:p>
            <a:pPr lvl="2">
              <a:spcBef>
                <a:spcPts val="600"/>
              </a:spcBef>
              <a:buFont typeface="Wingdings" panose="05000000000000000000" pitchFamily="2" charset="2"/>
              <a:buChar char="§"/>
            </a:pPr>
            <a:r>
              <a:rPr lang="cs-CZ" dirty="0">
                <a:solidFill>
                  <a:srgbClr val="002060"/>
                </a:solidFill>
              </a:rPr>
              <a:t>j</a:t>
            </a:r>
            <a:r>
              <a:rPr lang="cs-CZ" dirty="0" smtClean="0">
                <a:solidFill>
                  <a:srgbClr val="002060"/>
                </a:solidFill>
              </a:rPr>
              <a:t>e-li v danou dobu již k dispozici</a:t>
            </a:r>
          </a:p>
          <a:p>
            <a:pPr lvl="1">
              <a:spcBef>
                <a:spcPts val="600"/>
              </a:spcBef>
              <a:buFont typeface="Wingdings" panose="05000000000000000000" pitchFamily="2" charset="2"/>
              <a:buChar char="§"/>
            </a:pPr>
            <a:r>
              <a:rPr lang="cs-CZ" sz="2200" b="1" dirty="0" smtClean="0">
                <a:solidFill>
                  <a:srgbClr val="002060"/>
                </a:solidFill>
              </a:rPr>
              <a:t>Pověření </a:t>
            </a:r>
            <a:r>
              <a:rPr lang="cs-CZ" sz="2200" dirty="0" smtClean="0">
                <a:solidFill>
                  <a:srgbClr val="002060"/>
                </a:solidFill>
              </a:rPr>
              <a:t>zmocňující žadatele jednat jménem zadavatele</a:t>
            </a:r>
          </a:p>
          <a:p>
            <a:pPr lvl="1">
              <a:spcBef>
                <a:spcPts val="600"/>
              </a:spcBef>
              <a:buFont typeface="Wingdings" panose="05000000000000000000" pitchFamily="2" charset="2"/>
              <a:buChar char="§"/>
            </a:pPr>
            <a:r>
              <a:rPr lang="cs-CZ" sz="2200" b="1" dirty="0" smtClean="0">
                <a:solidFill>
                  <a:srgbClr val="002060"/>
                </a:solidFill>
              </a:rPr>
              <a:t>Informace pro pacienty/Informovaný souhlas </a:t>
            </a:r>
          </a:p>
          <a:p>
            <a:pPr marL="857250" lvl="2" indent="0">
              <a:spcBef>
                <a:spcPts val="600"/>
              </a:spcBef>
              <a:buNone/>
            </a:pPr>
            <a:r>
              <a:rPr lang="cs-CZ" dirty="0" smtClean="0">
                <a:solidFill>
                  <a:srgbClr val="002060"/>
                </a:solidFill>
              </a:rPr>
              <a:t>– tištěné + elektronicky</a:t>
            </a:r>
          </a:p>
          <a:p>
            <a:pPr lvl="1">
              <a:spcBef>
                <a:spcPts val="600"/>
              </a:spcBef>
              <a:buFont typeface="Wingdings" panose="05000000000000000000" pitchFamily="2" charset="2"/>
              <a:buChar char="§"/>
            </a:pPr>
            <a:r>
              <a:rPr lang="cs-CZ" sz="2200" b="1" dirty="0" smtClean="0">
                <a:solidFill>
                  <a:srgbClr val="002060"/>
                </a:solidFill>
              </a:rPr>
              <a:t>Souhrn protokolu v </a:t>
            </a:r>
            <a:r>
              <a:rPr lang="cs-CZ" sz="2200" b="1" dirty="0">
                <a:solidFill>
                  <a:srgbClr val="002060"/>
                </a:solidFill>
              </a:rPr>
              <a:t>českém </a:t>
            </a:r>
            <a:r>
              <a:rPr lang="cs-CZ" sz="2200" b="1" dirty="0" smtClean="0">
                <a:solidFill>
                  <a:srgbClr val="002060"/>
                </a:solidFill>
              </a:rPr>
              <a:t>jazyce </a:t>
            </a:r>
          </a:p>
          <a:p>
            <a:pPr marL="857250" lvl="2" indent="0">
              <a:spcBef>
                <a:spcPts val="600"/>
              </a:spcBef>
              <a:buNone/>
            </a:pPr>
            <a:r>
              <a:rPr lang="cs-CZ" dirty="0" smtClean="0">
                <a:solidFill>
                  <a:srgbClr val="002060"/>
                </a:solidFill>
              </a:rPr>
              <a:t>– 1x </a:t>
            </a:r>
            <a:r>
              <a:rPr lang="cs-CZ" dirty="0">
                <a:solidFill>
                  <a:srgbClr val="002060"/>
                </a:solidFill>
              </a:rPr>
              <a:t>tištěné + elektronicky </a:t>
            </a:r>
            <a:r>
              <a:rPr lang="cs-CZ" dirty="0" smtClean="0">
                <a:solidFill>
                  <a:srgbClr val="002060"/>
                </a:solidFill>
              </a:rPr>
              <a:t>(</a:t>
            </a:r>
            <a:r>
              <a:rPr lang="cs-CZ" dirty="0" err="1" smtClean="0">
                <a:solidFill>
                  <a:srgbClr val="002060"/>
                </a:solidFill>
              </a:rPr>
              <a:t>word</a:t>
            </a:r>
            <a:r>
              <a:rPr lang="cs-CZ" dirty="0" smtClean="0">
                <a:solidFill>
                  <a:srgbClr val="002060"/>
                </a:solidFill>
              </a:rPr>
              <a:t>)</a:t>
            </a:r>
          </a:p>
          <a:p>
            <a:pPr lvl="2">
              <a:spcBef>
                <a:spcPts val="600"/>
              </a:spcBef>
            </a:pPr>
            <a:r>
              <a:rPr lang="cs-CZ" b="1" dirty="0" smtClean="0">
                <a:solidFill>
                  <a:srgbClr val="002060"/>
                </a:solidFill>
              </a:rPr>
              <a:t>Osnova viz příloha 2 KLH-20</a:t>
            </a: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1906017264"/>
      </p:ext>
    </p:extLst>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51520" y="953724"/>
            <a:ext cx="8325925" cy="5625625"/>
          </a:xfrm>
        </p:spPr>
        <p:txBody>
          <a:bodyPr>
            <a:normAutofit/>
          </a:bodyPr>
          <a:lstStyle/>
          <a:p>
            <a:pPr marL="447675" indent="-447675"/>
            <a:r>
              <a:rPr lang="cs-CZ" b="1" dirty="0" smtClean="0">
                <a:solidFill>
                  <a:srgbClr val="0070C0"/>
                </a:solidFill>
              </a:rPr>
              <a:t>Dokumentace</a:t>
            </a:r>
          </a:p>
          <a:p>
            <a:pPr lvl="1">
              <a:buFont typeface="Wingdings" panose="05000000000000000000" pitchFamily="2" charset="2"/>
              <a:buChar char="§"/>
            </a:pPr>
            <a:r>
              <a:rPr lang="cs-CZ" sz="2200" b="1" dirty="0" smtClean="0">
                <a:solidFill>
                  <a:srgbClr val="002060"/>
                </a:solidFill>
              </a:rPr>
              <a:t>Související s IMPD:</a:t>
            </a: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639" t="53442" r="18224" b="10340"/>
          <a:stretch/>
        </p:blipFill>
        <p:spPr bwMode="auto">
          <a:xfrm>
            <a:off x="470675" y="1988840"/>
            <a:ext cx="8308359" cy="39170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445988"/>
      </p:ext>
    </p:extLst>
  </p:cSld>
  <p:clrMapOvr>
    <a:masterClrMapping/>
  </p:clrMapOvr>
  <p:transition>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1178750"/>
            <a:ext cx="8145905" cy="5310590"/>
          </a:xfrm>
        </p:spPr>
        <p:txBody>
          <a:bodyPr>
            <a:normAutofit/>
          </a:bodyPr>
          <a:lstStyle/>
          <a:p>
            <a:pPr marL="447675" indent="-447675"/>
            <a:r>
              <a:rPr lang="cs-CZ" b="1" dirty="0" smtClean="0">
                <a:solidFill>
                  <a:srgbClr val="0070C0"/>
                </a:solidFill>
              </a:rPr>
              <a:t>Plné moci</a:t>
            </a:r>
          </a:p>
          <a:p>
            <a:pPr lvl="1">
              <a:spcBef>
                <a:spcPts val="900"/>
              </a:spcBef>
              <a:buFont typeface="Arial" panose="020B0604020202020204" pitchFamily="34" charset="0"/>
              <a:buChar char="•"/>
            </a:pPr>
            <a:r>
              <a:rPr lang="cs-CZ" sz="2200" b="1" dirty="0" smtClean="0">
                <a:solidFill>
                  <a:schemeClr val="tx2">
                    <a:lumMod val="50000"/>
                  </a:schemeClr>
                </a:solidFill>
              </a:rPr>
              <a:t>Důležité:</a:t>
            </a:r>
            <a:r>
              <a:rPr lang="cs-CZ" sz="2200" b="1" dirty="0" smtClean="0">
                <a:solidFill>
                  <a:srgbClr val="002060"/>
                </a:solidFill>
              </a:rPr>
              <a:t> správně uvést </a:t>
            </a:r>
            <a:r>
              <a:rPr lang="cs-CZ" sz="2200" b="1" u="sng" dirty="0">
                <a:solidFill>
                  <a:srgbClr val="002060"/>
                </a:solidFill>
              </a:rPr>
              <a:t>identifikační údaje subjektů</a:t>
            </a:r>
            <a:r>
              <a:rPr lang="cs-CZ" sz="2200" b="1" dirty="0">
                <a:solidFill>
                  <a:srgbClr val="002060"/>
                </a:solidFill>
              </a:rPr>
              <a:t> – společností, a to </a:t>
            </a:r>
            <a:r>
              <a:rPr lang="cs-CZ" sz="2200" b="1" u="sng" dirty="0">
                <a:solidFill>
                  <a:srgbClr val="002060"/>
                </a:solidFill>
              </a:rPr>
              <a:t>v souladu s ustanovením § 37 odst. 2 správního </a:t>
            </a:r>
            <a:r>
              <a:rPr lang="cs-CZ" sz="2200" b="1" u="sng" dirty="0" smtClean="0">
                <a:solidFill>
                  <a:srgbClr val="002060"/>
                </a:solidFill>
              </a:rPr>
              <a:t>řádu</a:t>
            </a:r>
            <a:r>
              <a:rPr lang="cs-CZ" sz="2200" b="1" dirty="0" smtClean="0">
                <a:solidFill>
                  <a:srgbClr val="002060"/>
                </a:solidFill>
              </a:rPr>
              <a:t> </a:t>
            </a:r>
          </a:p>
          <a:p>
            <a:pPr lvl="2"/>
            <a:r>
              <a:rPr lang="cs-CZ" b="1" dirty="0">
                <a:solidFill>
                  <a:srgbClr val="002060"/>
                </a:solidFill>
              </a:rPr>
              <a:t>P</a:t>
            </a:r>
            <a:r>
              <a:rPr lang="cs-CZ" b="1" dirty="0" smtClean="0">
                <a:solidFill>
                  <a:srgbClr val="002060"/>
                </a:solidFill>
              </a:rPr>
              <a:t>ředevším správně doplnit </a:t>
            </a:r>
            <a:r>
              <a:rPr lang="cs-CZ" b="1" dirty="0" smtClean="0">
                <a:solidFill>
                  <a:schemeClr val="tx2">
                    <a:lumMod val="75000"/>
                  </a:schemeClr>
                </a:solidFill>
              </a:rPr>
              <a:t>adresu </a:t>
            </a:r>
            <a:r>
              <a:rPr lang="cs-CZ" b="1" dirty="0">
                <a:solidFill>
                  <a:schemeClr val="tx2">
                    <a:lumMod val="75000"/>
                  </a:schemeClr>
                </a:solidFill>
              </a:rPr>
              <a:t>sídla společnosti a názvu</a:t>
            </a:r>
            <a:r>
              <a:rPr lang="cs-CZ" b="1" dirty="0">
                <a:solidFill>
                  <a:srgbClr val="002060"/>
                </a:solidFill>
              </a:rPr>
              <a:t> </a:t>
            </a:r>
            <a:r>
              <a:rPr lang="cs-CZ" b="1" dirty="0" smtClean="0">
                <a:solidFill>
                  <a:srgbClr val="002060"/>
                </a:solidFill>
              </a:rPr>
              <a:t> </a:t>
            </a:r>
            <a:r>
              <a:rPr lang="cs-CZ" b="1" dirty="0">
                <a:solidFill>
                  <a:srgbClr val="002060"/>
                </a:solidFill>
              </a:rPr>
              <a:t>obchodní </a:t>
            </a:r>
            <a:r>
              <a:rPr lang="cs-CZ" b="1" dirty="0" smtClean="0">
                <a:solidFill>
                  <a:srgbClr val="002060"/>
                </a:solidFill>
              </a:rPr>
              <a:t>firmy/společnosti </a:t>
            </a:r>
          </a:p>
          <a:p>
            <a:pPr lvl="3"/>
            <a:r>
              <a:rPr lang="cs-CZ" sz="2000" b="1" dirty="0" smtClean="0">
                <a:solidFill>
                  <a:srgbClr val="002060"/>
                </a:solidFill>
              </a:rPr>
              <a:t>Tyto </a:t>
            </a:r>
            <a:r>
              <a:rPr lang="cs-CZ" sz="2000" b="1" u="sng" dirty="0">
                <a:solidFill>
                  <a:srgbClr val="002060"/>
                </a:solidFill>
              </a:rPr>
              <a:t>údaje se musejí shodovat s údaji uvedenými ve </a:t>
            </a:r>
            <a:r>
              <a:rPr lang="cs-CZ" sz="2000" b="1" u="sng" dirty="0" smtClean="0">
                <a:solidFill>
                  <a:srgbClr val="002060"/>
                </a:solidFill>
              </a:rPr>
              <a:t>výpisu z obchodního rejstříku</a:t>
            </a:r>
            <a:r>
              <a:rPr lang="cs-CZ" sz="2000" b="1" dirty="0" smtClean="0">
                <a:solidFill>
                  <a:srgbClr val="002060"/>
                </a:solidFill>
              </a:rPr>
              <a:t> + stejně v CTA a Protokolu!</a:t>
            </a:r>
          </a:p>
          <a:p>
            <a:pPr lvl="3"/>
            <a:r>
              <a:rPr lang="cs-CZ" sz="2000" b="1" dirty="0" smtClean="0">
                <a:solidFill>
                  <a:srgbClr val="7030A0"/>
                </a:solidFill>
              </a:rPr>
              <a:t>Častá chyba:  </a:t>
            </a:r>
            <a:r>
              <a:rPr lang="cs-CZ" sz="2000" b="1" dirty="0" smtClean="0">
                <a:solidFill>
                  <a:srgbClr val="002060"/>
                </a:solidFill>
              </a:rPr>
              <a:t>společnost </a:t>
            </a:r>
            <a:r>
              <a:rPr lang="cs-CZ" sz="2000" b="1" dirty="0">
                <a:solidFill>
                  <a:srgbClr val="002060"/>
                </a:solidFill>
              </a:rPr>
              <a:t>uvede jen adresu pro doručování nebo obchodní název a nikoliv adresu sídla společnosti nebo obchodní firmu registrovanou v obchodním </a:t>
            </a:r>
            <a:r>
              <a:rPr lang="cs-CZ" sz="2000" b="1" dirty="0" smtClean="0">
                <a:solidFill>
                  <a:srgbClr val="002060"/>
                </a:solidFill>
              </a:rPr>
              <a:t>rejstříku </a:t>
            </a:r>
          </a:p>
          <a:p>
            <a:pPr lvl="2"/>
            <a:r>
              <a:rPr lang="cs-CZ" b="1" dirty="0" smtClean="0">
                <a:solidFill>
                  <a:schemeClr val="tx2">
                    <a:lumMod val="75000"/>
                  </a:schemeClr>
                </a:solidFill>
              </a:rPr>
              <a:t>Doručovací </a:t>
            </a:r>
            <a:r>
              <a:rPr lang="cs-CZ" b="1" dirty="0">
                <a:solidFill>
                  <a:schemeClr val="tx2">
                    <a:lumMod val="75000"/>
                  </a:schemeClr>
                </a:solidFill>
              </a:rPr>
              <a:t>adresa </a:t>
            </a:r>
            <a:r>
              <a:rPr lang="cs-CZ" b="1" dirty="0">
                <a:solidFill>
                  <a:srgbClr val="002060"/>
                </a:solidFill>
              </a:rPr>
              <a:t>může být samozřejmě také součástí PM, ale je nutné uvést </a:t>
            </a:r>
            <a:r>
              <a:rPr lang="cs-CZ" b="1" u="sng" dirty="0" smtClean="0">
                <a:solidFill>
                  <a:srgbClr val="002060"/>
                </a:solidFill>
              </a:rPr>
              <a:t>vždy i </a:t>
            </a:r>
            <a:r>
              <a:rPr lang="cs-CZ" b="1" u="sng" dirty="0">
                <a:solidFill>
                  <a:srgbClr val="002060"/>
                </a:solidFill>
              </a:rPr>
              <a:t>adresu sídla</a:t>
            </a:r>
            <a:r>
              <a:rPr lang="cs-CZ" b="1" dirty="0">
                <a:solidFill>
                  <a:srgbClr val="002060"/>
                </a:solidFill>
              </a:rPr>
              <a:t> </a:t>
            </a:r>
            <a:r>
              <a:rPr lang="cs-CZ" b="1" dirty="0" smtClean="0">
                <a:solidFill>
                  <a:srgbClr val="002060"/>
                </a:solidFill>
              </a:rPr>
              <a:t>společnosti</a:t>
            </a:r>
            <a:endParaRPr lang="cs-CZ" b="1" dirty="0">
              <a:solidFill>
                <a:srgbClr val="002060"/>
              </a:solidFill>
            </a:endParaRP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859992431"/>
      </p:ext>
    </p:extLst>
  </p:cSld>
  <p:clrMapOvr>
    <a:masterClrMapping/>
  </p:clrMapOvr>
  <p:transition>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908721"/>
            <a:ext cx="7830870" cy="5580620"/>
          </a:xfrm>
        </p:spPr>
        <p:txBody>
          <a:bodyPr>
            <a:normAutofit/>
          </a:bodyPr>
          <a:lstStyle/>
          <a:p>
            <a:pPr marL="447675" indent="-447675"/>
            <a:r>
              <a:rPr lang="cs-CZ" b="1" dirty="0" smtClean="0">
                <a:solidFill>
                  <a:srgbClr val="0070C0"/>
                </a:solidFill>
              </a:rPr>
              <a:t>Plné moci</a:t>
            </a:r>
          </a:p>
          <a:p>
            <a:pPr lvl="1">
              <a:spcBef>
                <a:spcPts val="900"/>
              </a:spcBef>
              <a:buFont typeface="Arial" panose="020B0604020202020204" pitchFamily="34" charset="0"/>
              <a:buChar char="•"/>
            </a:pPr>
            <a:r>
              <a:rPr lang="cs-CZ" sz="2200" b="1" dirty="0" smtClean="0">
                <a:solidFill>
                  <a:srgbClr val="002060"/>
                </a:solidFill>
              </a:rPr>
              <a:t>Údaje </a:t>
            </a:r>
            <a:r>
              <a:rPr lang="cs-CZ" sz="2200" b="1" dirty="0">
                <a:solidFill>
                  <a:srgbClr val="002060"/>
                </a:solidFill>
              </a:rPr>
              <a:t>v PM se musejí shodovat s údaji uvedenými </a:t>
            </a:r>
            <a:r>
              <a:rPr lang="cs-CZ" sz="2200" b="1" dirty="0" smtClean="0">
                <a:solidFill>
                  <a:srgbClr val="002060"/>
                </a:solidFill>
              </a:rPr>
              <a:t>ve formuláři </a:t>
            </a:r>
            <a:r>
              <a:rPr lang="cs-CZ" sz="2200" b="1" dirty="0">
                <a:solidFill>
                  <a:srgbClr val="002060"/>
                </a:solidFill>
              </a:rPr>
              <a:t>žádosti o klinické </a:t>
            </a:r>
            <a:r>
              <a:rPr lang="cs-CZ" sz="2200" b="1" dirty="0" smtClean="0">
                <a:solidFill>
                  <a:srgbClr val="002060"/>
                </a:solidFill>
              </a:rPr>
              <a:t>hodnocení (CTA)</a:t>
            </a:r>
          </a:p>
          <a:p>
            <a:pPr lvl="2"/>
            <a:r>
              <a:rPr lang="cs-CZ" sz="2200" b="1" dirty="0" smtClean="0">
                <a:solidFill>
                  <a:srgbClr val="002060"/>
                </a:solidFill>
              </a:rPr>
              <a:t>Tedy opět: </a:t>
            </a:r>
            <a:r>
              <a:rPr lang="cs-CZ" sz="2200" b="1" dirty="0">
                <a:solidFill>
                  <a:schemeClr val="tx2">
                    <a:lumMod val="75000"/>
                  </a:schemeClr>
                </a:solidFill>
              </a:rPr>
              <a:t>adresa sídla </a:t>
            </a:r>
            <a:r>
              <a:rPr lang="cs-CZ" sz="2200" b="1" dirty="0">
                <a:solidFill>
                  <a:srgbClr val="002060"/>
                </a:solidFill>
              </a:rPr>
              <a:t>společnosti a </a:t>
            </a:r>
            <a:r>
              <a:rPr lang="cs-CZ" sz="2200" b="1" dirty="0">
                <a:solidFill>
                  <a:schemeClr val="tx2">
                    <a:lumMod val="75000"/>
                  </a:schemeClr>
                </a:solidFill>
              </a:rPr>
              <a:t>přesný název společnosti vč. právní formy (</a:t>
            </a:r>
            <a:r>
              <a:rPr lang="cs-CZ" sz="2200" b="1" dirty="0" smtClean="0">
                <a:solidFill>
                  <a:schemeClr val="tx2">
                    <a:lumMod val="75000"/>
                  </a:schemeClr>
                </a:solidFill>
              </a:rPr>
              <a:t>a.s</a:t>
            </a:r>
            <a:r>
              <a:rPr lang="cs-CZ" sz="2200" b="1" dirty="0">
                <a:solidFill>
                  <a:schemeClr val="tx2">
                    <a:lumMod val="75000"/>
                  </a:schemeClr>
                </a:solidFill>
              </a:rPr>
              <a:t>., </a:t>
            </a:r>
            <a:r>
              <a:rPr lang="cs-CZ" sz="2200" b="1" dirty="0" smtClean="0">
                <a:solidFill>
                  <a:schemeClr val="tx2">
                    <a:lumMod val="75000"/>
                  </a:schemeClr>
                </a:solidFill>
              </a:rPr>
              <a:t>s.r.o</a:t>
            </a:r>
            <a:r>
              <a:rPr lang="cs-CZ" sz="2200" b="1" dirty="0">
                <a:solidFill>
                  <a:schemeClr val="tx2">
                    <a:lumMod val="75000"/>
                  </a:schemeClr>
                </a:solidFill>
              </a:rPr>
              <a:t>., atd</a:t>
            </a:r>
            <a:r>
              <a:rPr lang="cs-CZ" sz="2200" b="1" dirty="0" smtClean="0">
                <a:solidFill>
                  <a:schemeClr val="tx2">
                    <a:lumMod val="75000"/>
                  </a:schemeClr>
                </a:solidFill>
              </a:rPr>
              <a:t>. </a:t>
            </a:r>
            <a:r>
              <a:rPr lang="cs-CZ" sz="2200" b="1" dirty="0" smtClean="0">
                <a:solidFill>
                  <a:srgbClr val="7030A0"/>
                </a:solidFill>
              </a:rPr>
              <a:t>– uvádět vždy stejně!)</a:t>
            </a:r>
            <a:r>
              <a:rPr lang="cs-CZ" sz="2200" b="1" dirty="0" smtClean="0">
                <a:solidFill>
                  <a:srgbClr val="002060"/>
                </a:solidFill>
              </a:rPr>
              <a:t> </a:t>
            </a:r>
          </a:p>
          <a:p>
            <a:pPr lvl="2"/>
            <a:r>
              <a:rPr lang="cs-CZ" sz="2200" b="1" dirty="0" smtClean="0">
                <a:solidFill>
                  <a:srgbClr val="002060"/>
                </a:solidFill>
              </a:rPr>
              <a:t>Ústav </a:t>
            </a:r>
            <a:r>
              <a:rPr lang="cs-CZ" sz="2200" b="1" dirty="0">
                <a:solidFill>
                  <a:srgbClr val="002060"/>
                </a:solidFill>
              </a:rPr>
              <a:t>však </a:t>
            </a:r>
            <a:r>
              <a:rPr lang="cs-CZ" sz="2200" b="1" u="sng" dirty="0">
                <a:solidFill>
                  <a:srgbClr val="002060"/>
                </a:solidFill>
              </a:rPr>
              <a:t>akceptuje i takovou plnou moc</a:t>
            </a:r>
            <a:r>
              <a:rPr lang="cs-CZ" sz="2200" b="1" dirty="0">
                <a:solidFill>
                  <a:srgbClr val="002060"/>
                </a:solidFill>
              </a:rPr>
              <a:t>, kdy </a:t>
            </a:r>
            <a:r>
              <a:rPr lang="cs-CZ" sz="2200" b="1" dirty="0" smtClean="0">
                <a:solidFill>
                  <a:srgbClr val="002060"/>
                </a:solidFill>
              </a:rPr>
              <a:t>je: </a:t>
            </a:r>
          </a:p>
          <a:p>
            <a:pPr lvl="3"/>
            <a:r>
              <a:rPr lang="cs-CZ" sz="2000" b="1" dirty="0" smtClean="0">
                <a:solidFill>
                  <a:srgbClr val="7030A0"/>
                </a:solidFill>
              </a:rPr>
              <a:t>v </a:t>
            </a:r>
            <a:r>
              <a:rPr lang="cs-CZ" sz="2000" b="1" dirty="0">
                <a:solidFill>
                  <a:srgbClr val="7030A0"/>
                </a:solidFill>
              </a:rPr>
              <a:t>plné moci </a:t>
            </a:r>
            <a:r>
              <a:rPr lang="cs-CZ" sz="2000" b="1" dirty="0">
                <a:solidFill>
                  <a:srgbClr val="002060"/>
                </a:solidFill>
              </a:rPr>
              <a:t>uvedena </a:t>
            </a:r>
            <a:r>
              <a:rPr lang="cs-CZ" sz="2000" b="1" dirty="0">
                <a:solidFill>
                  <a:schemeClr val="tx2">
                    <a:lumMod val="75000"/>
                  </a:schemeClr>
                </a:solidFill>
              </a:rPr>
              <a:t>adresa sídla </a:t>
            </a:r>
            <a:r>
              <a:rPr lang="cs-CZ" sz="2000" b="1" dirty="0">
                <a:solidFill>
                  <a:srgbClr val="002060"/>
                </a:solidFill>
              </a:rPr>
              <a:t>společnosti </a:t>
            </a:r>
            <a:r>
              <a:rPr lang="cs-CZ" sz="2000" b="1" dirty="0" smtClean="0">
                <a:solidFill>
                  <a:srgbClr val="002060"/>
                </a:solidFill>
              </a:rPr>
              <a:t>a </a:t>
            </a:r>
            <a:r>
              <a:rPr lang="cs-CZ" sz="2000" b="1" dirty="0" smtClean="0">
                <a:solidFill>
                  <a:schemeClr val="tx2">
                    <a:lumMod val="75000"/>
                  </a:schemeClr>
                </a:solidFill>
              </a:rPr>
              <a:t>doručovací </a:t>
            </a:r>
            <a:r>
              <a:rPr lang="cs-CZ" sz="2000" b="1" dirty="0">
                <a:solidFill>
                  <a:srgbClr val="002060"/>
                </a:solidFill>
              </a:rPr>
              <a:t>adresa </a:t>
            </a:r>
            <a:endParaRPr lang="cs-CZ" sz="2000" b="1" dirty="0" smtClean="0">
              <a:solidFill>
                <a:srgbClr val="002060"/>
              </a:solidFill>
            </a:endParaRPr>
          </a:p>
          <a:p>
            <a:pPr lvl="3"/>
            <a:r>
              <a:rPr lang="cs-CZ" sz="2000" b="1" dirty="0" smtClean="0">
                <a:solidFill>
                  <a:srgbClr val="7030A0"/>
                </a:solidFill>
              </a:rPr>
              <a:t>v </a:t>
            </a:r>
            <a:r>
              <a:rPr lang="cs-CZ" sz="2000" b="1" dirty="0">
                <a:solidFill>
                  <a:srgbClr val="7030A0"/>
                </a:solidFill>
              </a:rPr>
              <a:t>žádosti </a:t>
            </a:r>
            <a:r>
              <a:rPr lang="cs-CZ" sz="2000" b="1" dirty="0">
                <a:solidFill>
                  <a:srgbClr val="002060"/>
                </a:solidFill>
              </a:rPr>
              <a:t>o klinické hodnocení je </a:t>
            </a:r>
            <a:r>
              <a:rPr lang="cs-CZ" sz="2000" b="1" dirty="0">
                <a:solidFill>
                  <a:schemeClr val="tx2">
                    <a:lumMod val="75000"/>
                  </a:schemeClr>
                </a:solidFill>
              </a:rPr>
              <a:t>pouze adresa pro </a:t>
            </a:r>
            <a:r>
              <a:rPr lang="cs-CZ" sz="2000" b="1" dirty="0" smtClean="0">
                <a:solidFill>
                  <a:schemeClr val="tx2">
                    <a:lumMod val="75000"/>
                  </a:schemeClr>
                </a:solidFill>
              </a:rPr>
              <a:t>doručování</a:t>
            </a:r>
            <a:endParaRPr lang="cs-CZ" sz="2000" b="1" dirty="0" smtClean="0">
              <a:solidFill>
                <a:srgbClr val="002060"/>
              </a:solidFill>
            </a:endParaRPr>
          </a:p>
          <a:p>
            <a:pPr lvl="2"/>
            <a:r>
              <a:rPr lang="cs-CZ" sz="2200" b="1" dirty="0" smtClean="0">
                <a:solidFill>
                  <a:srgbClr val="002060"/>
                </a:solidFill>
              </a:rPr>
              <a:t>Podstatné </a:t>
            </a:r>
            <a:r>
              <a:rPr lang="cs-CZ" sz="2200" b="1" dirty="0">
                <a:solidFill>
                  <a:srgbClr val="002060"/>
                </a:solidFill>
              </a:rPr>
              <a:t>je, že je </a:t>
            </a:r>
            <a:r>
              <a:rPr lang="cs-CZ" sz="2200" b="1" u="sng" dirty="0">
                <a:solidFill>
                  <a:srgbClr val="002060"/>
                </a:solidFill>
              </a:rPr>
              <a:t>v PM uvedena adresa sídla dané </a:t>
            </a:r>
            <a:r>
              <a:rPr lang="cs-CZ" sz="2200" b="1" u="sng" dirty="0" smtClean="0">
                <a:solidFill>
                  <a:srgbClr val="002060"/>
                </a:solidFill>
              </a:rPr>
              <a:t>společnosti</a:t>
            </a:r>
            <a:endParaRPr lang="cs-CZ" sz="2200" b="1" dirty="0">
              <a:solidFill>
                <a:srgbClr val="002060"/>
              </a:solidFill>
            </a:endParaRP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997029971"/>
      </p:ext>
    </p:extLst>
  </p:cSld>
  <p:clrMapOvr>
    <a:masterClrMapping/>
  </p:clrMapOvr>
  <p:transition>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1088740"/>
            <a:ext cx="7425825" cy="5400600"/>
          </a:xfrm>
        </p:spPr>
        <p:txBody>
          <a:bodyPr>
            <a:normAutofit/>
          </a:bodyPr>
          <a:lstStyle/>
          <a:p>
            <a:pPr marL="447675" indent="-447675"/>
            <a:r>
              <a:rPr lang="cs-CZ" b="1" dirty="0" smtClean="0">
                <a:solidFill>
                  <a:srgbClr val="0070C0"/>
                </a:solidFill>
              </a:rPr>
              <a:t>Plné moci</a:t>
            </a:r>
          </a:p>
          <a:p>
            <a:pPr lvl="1">
              <a:spcBef>
                <a:spcPts val="480"/>
              </a:spcBef>
              <a:buFont typeface="Arial" panose="020B0604020202020204" pitchFamily="34" charset="0"/>
              <a:buChar char="•"/>
            </a:pPr>
            <a:r>
              <a:rPr lang="cs-CZ" sz="2200" b="1" u="sng" dirty="0" smtClean="0">
                <a:solidFill>
                  <a:srgbClr val="002060"/>
                </a:solidFill>
              </a:rPr>
              <a:t>Umožnění </a:t>
            </a:r>
            <a:r>
              <a:rPr lang="cs-CZ" sz="2200" b="1" u="sng" dirty="0">
                <a:solidFill>
                  <a:srgbClr val="002060"/>
                </a:solidFill>
              </a:rPr>
              <a:t>substituce</a:t>
            </a:r>
            <a:r>
              <a:rPr lang="cs-CZ" sz="2200" b="1" dirty="0">
                <a:solidFill>
                  <a:srgbClr val="002060"/>
                </a:solidFill>
              </a:rPr>
              <a:t> </a:t>
            </a:r>
            <a:endParaRPr lang="cs-CZ" sz="2200" b="1" dirty="0" smtClean="0">
              <a:solidFill>
                <a:srgbClr val="002060"/>
              </a:solidFill>
            </a:endParaRPr>
          </a:p>
          <a:p>
            <a:pPr marL="914400" lvl="2" indent="0">
              <a:spcBef>
                <a:spcPts val="480"/>
              </a:spcBef>
              <a:buNone/>
            </a:pPr>
            <a:r>
              <a:rPr lang="cs-CZ" sz="2200" b="1" dirty="0" smtClean="0">
                <a:solidFill>
                  <a:schemeClr val="tx2">
                    <a:lumMod val="75000"/>
                  </a:schemeClr>
                </a:solidFill>
              </a:rPr>
              <a:t>= postoupení </a:t>
            </a:r>
            <a:r>
              <a:rPr lang="cs-CZ" sz="2200" b="1" dirty="0">
                <a:solidFill>
                  <a:schemeClr val="tx2">
                    <a:lumMod val="75000"/>
                  </a:schemeClr>
                </a:solidFill>
              </a:rPr>
              <a:t>zmocněných práv a povinností zmocnitelem </a:t>
            </a:r>
            <a:r>
              <a:rPr lang="cs-CZ" sz="2200" b="1" dirty="0" smtClean="0">
                <a:solidFill>
                  <a:schemeClr val="tx2">
                    <a:lumMod val="75000"/>
                  </a:schemeClr>
                </a:solidFill>
              </a:rPr>
              <a:t>zmocněnci</a:t>
            </a:r>
            <a:r>
              <a:rPr lang="cs-CZ" sz="2200" b="1" dirty="0" smtClean="0">
                <a:solidFill>
                  <a:srgbClr val="002060"/>
                </a:solidFill>
              </a:rPr>
              <a:t> </a:t>
            </a:r>
          </a:p>
          <a:p>
            <a:pPr lvl="2">
              <a:spcBef>
                <a:spcPts val="480"/>
              </a:spcBef>
              <a:buFont typeface="Wingdings" panose="05000000000000000000" pitchFamily="2" charset="2"/>
              <a:buChar char="§"/>
            </a:pPr>
            <a:r>
              <a:rPr lang="cs-CZ" sz="2200" b="1" dirty="0" smtClean="0">
                <a:solidFill>
                  <a:srgbClr val="002060"/>
                </a:solidFill>
              </a:rPr>
              <a:t>Substituce </a:t>
            </a:r>
            <a:r>
              <a:rPr lang="cs-CZ" sz="2200" b="1" dirty="0">
                <a:solidFill>
                  <a:srgbClr val="002060"/>
                </a:solidFill>
              </a:rPr>
              <a:t>je nutná, pokud je </a:t>
            </a:r>
            <a:r>
              <a:rPr lang="cs-CZ" sz="2200" b="1" u="sng" dirty="0">
                <a:solidFill>
                  <a:srgbClr val="002060"/>
                </a:solidFill>
              </a:rPr>
              <a:t>zadavatel</a:t>
            </a:r>
            <a:r>
              <a:rPr lang="cs-CZ" sz="2200" b="1" dirty="0">
                <a:solidFill>
                  <a:srgbClr val="002060"/>
                </a:solidFill>
              </a:rPr>
              <a:t> klinického hodnocení </a:t>
            </a:r>
            <a:r>
              <a:rPr lang="cs-CZ" sz="2200" b="1" u="sng" dirty="0">
                <a:solidFill>
                  <a:srgbClr val="002060"/>
                </a:solidFill>
              </a:rPr>
              <a:t>usazen mimo zemi </a:t>
            </a:r>
            <a:r>
              <a:rPr lang="cs-CZ" sz="2200" b="1" u="sng" dirty="0" smtClean="0">
                <a:solidFill>
                  <a:srgbClr val="002060"/>
                </a:solidFill>
              </a:rPr>
              <a:t>EU</a:t>
            </a:r>
            <a:r>
              <a:rPr lang="cs-CZ" sz="2200" b="1" dirty="0" smtClean="0">
                <a:solidFill>
                  <a:srgbClr val="002060"/>
                </a:solidFill>
              </a:rPr>
              <a:t> </a:t>
            </a:r>
          </a:p>
          <a:p>
            <a:pPr lvl="2">
              <a:spcBef>
                <a:spcPts val="480"/>
              </a:spcBef>
              <a:buFont typeface="Wingdings" panose="05000000000000000000" pitchFamily="2" charset="2"/>
              <a:buChar char="§"/>
            </a:pPr>
            <a:r>
              <a:rPr lang="cs-CZ" sz="2200" b="1" dirty="0" smtClean="0">
                <a:solidFill>
                  <a:srgbClr val="002060"/>
                </a:solidFill>
              </a:rPr>
              <a:t>Takový </a:t>
            </a:r>
            <a:r>
              <a:rPr lang="cs-CZ" sz="2200" b="1" dirty="0">
                <a:solidFill>
                  <a:srgbClr val="002060"/>
                </a:solidFill>
              </a:rPr>
              <a:t>zadavatel </a:t>
            </a:r>
            <a:r>
              <a:rPr lang="cs-CZ" sz="2200" b="1" u="sng" dirty="0">
                <a:solidFill>
                  <a:srgbClr val="002060"/>
                </a:solidFill>
              </a:rPr>
              <a:t>zmocní subjekt/společnost</a:t>
            </a:r>
            <a:r>
              <a:rPr lang="cs-CZ" sz="2200" b="1" dirty="0">
                <a:solidFill>
                  <a:srgbClr val="002060"/>
                </a:solidFill>
              </a:rPr>
              <a:t> </a:t>
            </a:r>
            <a:r>
              <a:rPr lang="cs-CZ" sz="2200" b="1" dirty="0" smtClean="0">
                <a:solidFill>
                  <a:srgbClr val="002060"/>
                </a:solidFill>
              </a:rPr>
              <a:t>(např</a:t>
            </a:r>
            <a:r>
              <a:rPr lang="cs-CZ" sz="2200" b="1" dirty="0">
                <a:solidFill>
                  <a:srgbClr val="002060"/>
                </a:solidFill>
              </a:rPr>
              <a:t>. ve </a:t>
            </a:r>
            <a:r>
              <a:rPr lang="cs-CZ" sz="2200" b="1" dirty="0" smtClean="0">
                <a:solidFill>
                  <a:srgbClr val="002060"/>
                </a:solidFill>
              </a:rPr>
              <a:t>Francii) </a:t>
            </a:r>
            <a:r>
              <a:rPr lang="cs-CZ" sz="2200" b="1" dirty="0">
                <a:solidFill>
                  <a:srgbClr val="002060"/>
                </a:solidFill>
              </a:rPr>
              <a:t>a </a:t>
            </a:r>
            <a:r>
              <a:rPr lang="cs-CZ" sz="2200" b="1" u="sng" dirty="0">
                <a:solidFill>
                  <a:srgbClr val="002060"/>
                </a:solidFill>
              </a:rPr>
              <a:t>v této plné moci uvede možnost </a:t>
            </a:r>
            <a:r>
              <a:rPr lang="cs-CZ" sz="2200" b="1" u="sng" dirty="0" smtClean="0">
                <a:solidFill>
                  <a:srgbClr val="002060"/>
                </a:solidFill>
              </a:rPr>
              <a:t>substituce</a:t>
            </a:r>
            <a:endParaRPr lang="cs-CZ" sz="2200" b="1" dirty="0">
              <a:solidFill>
                <a:srgbClr val="002060"/>
              </a:solidFill>
            </a:endParaRP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2295555741"/>
      </p:ext>
    </p:extLst>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1088740"/>
            <a:ext cx="7830870" cy="5400600"/>
          </a:xfrm>
        </p:spPr>
        <p:txBody>
          <a:bodyPr>
            <a:normAutofit/>
          </a:bodyPr>
          <a:lstStyle/>
          <a:p>
            <a:pPr marL="447675" indent="-447675"/>
            <a:r>
              <a:rPr lang="cs-CZ" b="1" dirty="0" smtClean="0">
                <a:solidFill>
                  <a:srgbClr val="0070C0"/>
                </a:solidFill>
              </a:rPr>
              <a:t>Plné moci</a:t>
            </a:r>
          </a:p>
          <a:p>
            <a:pPr lvl="1">
              <a:spcBef>
                <a:spcPts val="480"/>
              </a:spcBef>
              <a:buFont typeface="Arial" panose="020B0604020202020204" pitchFamily="34" charset="0"/>
              <a:buChar char="•"/>
            </a:pPr>
            <a:r>
              <a:rPr lang="cs-CZ" sz="2200" b="1" dirty="0" smtClean="0">
                <a:solidFill>
                  <a:srgbClr val="7030A0"/>
                </a:solidFill>
              </a:rPr>
              <a:t>Formulace </a:t>
            </a:r>
            <a:r>
              <a:rPr lang="cs-CZ" sz="2200" b="1" dirty="0">
                <a:solidFill>
                  <a:srgbClr val="7030A0"/>
                </a:solidFill>
              </a:rPr>
              <a:t>substituce </a:t>
            </a:r>
            <a:r>
              <a:rPr lang="cs-CZ" sz="2200" b="1" dirty="0">
                <a:solidFill>
                  <a:srgbClr val="002060"/>
                </a:solidFill>
              </a:rPr>
              <a:t>může znít například takto: </a:t>
            </a:r>
            <a:endParaRPr lang="cs-CZ" sz="2200" b="1" dirty="0" smtClean="0">
              <a:solidFill>
                <a:srgbClr val="002060"/>
              </a:solidFill>
            </a:endParaRPr>
          </a:p>
          <a:p>
            <a:pPr marL="914400" lvl="2" indent="0">
              <a:spcBef>
                <a:spcPts val="1200"/>
              </a:spcBef>
              <a:buNone/>
            </a:pPr>
            <a:r>
              <a:rPr lang="cs-CZ" b="1" dirty="0" smtClean="0">
                <a:solidFill>
                  <a:schemeClr val="tx2">
                    <a:lumMod val="50000"/>
                  </a:schemeClr>
                </a:solidFill>
              </a:rPr>
              <a:t>„Zmocněnec </a:t>
            </a:r>
            <a:r>
              <a:rPr lang="cs-CZ" b="1" dirty="0">
                <a:solidFill>
                  <a:schemeClr val="tx2">
                    <a:lumMod val="50000"/>
                  </a:schemeClr>
                </a:solidFill>
              </a:rPr>
              <a:t>je oprávněn jednat samostatně nebo skrze svého oprávněného zástupce nebo delegovat práva a povinnosti uvedené v této PM na třetí osobu (fyzickou nebo právnickou</a:t>
            </a:r>
            <a:r>
              <a:rPr lang="cs-CZ" b="1" dirty="0" smtClean="0">
                <a:solidFill>
                  <a:schemeClr val="tx2">
                    <a:lumMod val="50000"/>
                  </a:schemeClr>
                </a:solidFill>
              </a:rPr>
              <a:t>)“</a:t>
            </a:r>
            <a:endParaRPr lang="cs-CZ" b="1" dirty="0">
              <a:solidFill>
                <a:schemeClr val="tx2">
                  <a:lumMod val="50000"/>
                </a:schemeClr>
              </a:solidFill>
            </a:endParaRPr>
          </a:p>
          <a:p>
            <a:pPr lvl="1">
              <a:spcBef>
                <a:spcPts val="1200"/>
              </a:spcBef>
              <a:buFont typeface="Arial" panose="020B0604020202020204" pitchFamily="34" charset="0"/>
              <a:buChar char="•"/>
            </a:pPr>
            <a:r>
              <a:rPr lang="cs-CZ" sz="2200" b="1" dirty="0" smtClean="0">
                <a:solidFill>
                  <a:srgbClr val="002060"/>
                </a:solidFill>
              </a:rPr>
              <a:t>Substituce </a:t>
            </a:r>
            <a:r>
              <a:rPr lang="cs-CZ" sz="2200" b="1" dirty="0">
                <a:solidFill>
                  <a:srgbClr val="002060"/>
                </a:solidFill>
              </a:rPr>
              <a:t>je dále potřebná tehdy, </a:t>
            </a:r>
            <a:r>
              <a:rPr lang="cs-CZ" sz="2200" b="1" u="sng" dirty="0">
                <a:solidFill>
                  <a:srgbClr val="002060"/>
                </a:solidFill>
              </a:rPr>
              <a:t>pokud zadavatel studie zmocní jednu společnost</a:t>
            </a:r>
            <a:r>
              <a:rPr lang="cs-CZ" sz="2200" b="1" dirty="0">
                <a:solidFill>
                  <a:srgbClr val="002060"/>
                </a:solidFill>
              </a:rPr>
              <a:t> a </a:t>
            </a:r>
            <a:r>
              <a:rPr lang="cs-CZ" sz="2200" b="1" u="sng" dirty="0">
                <a:solidFill>
                  <a:srgbClr val="002060"/>
                </a:solidFill>
              </a:rPr>
              <a:t>tato společnost zmocní ve stejném rozsahu další společnost</a:t>
            </a:r>
            <a:r>
              <a:rPr lang="cs-CZ" sz="2200" b="1" dirty="0">
                <a:solidFill>
                  <a:srgbClr val="002060"/>
                </a:solidFill>
              </a:rPr>
              <a:t>, přičemž všechny společnosti jsou usídleny </a:t>
            </a:r>
            <a:r>
              <a:rPr lang="cs-CZ" sz="2200" b="1" dirty="0" smtClean="0">
                <a:solidFill>
                  <a:srgbClr val="002060"/>
                </a:solidFill>
              </a:rPr>
              <a:t>v rámci EU </a:t>
            </a:r>
          </a:p>
          <a:p>
            <a:pPr lvl="2">
              <a:spcBef>
                <a:spcPts val="1200"/>
              </a:spcBef>
            </a:pPr>
            <a:r>
              <a:rPr lang="cs-CZ" b="1" dirty="0" smtClean="0">
                <a:solidFill>
                  <a:srgbClr val="002060"/>
                </a:solidFill>
              </a:rPr>
              <a:t>pak </a:t>
            </a:r>
            <a:r>
              <a:rPr lang="cs-CZ" b="1" dirty="0">
                <a:solidFill>
                  <a:srgbClr val="002060"/>
                </a:solidFill>
              </a:rPr>
              <a:t>je nutné, aby </a:t>
            </a:r>
            <a:r>
              <a:rPr lang="cs-CZ" b="1" dirty="0">
                <a:solidFill>
                  <a:schemeClr val="tx2">
                    <a:lumMod val="75000"/>
                  </a:schemeClr>
                </a:solidFill>
              </a:rPr>
              <a:t>ta </a:t>
            </a:r>
            <a:r>
              <a:rPr lang="cs-CZ" b="1" dirty="0" smtClean="0">
                <a:solidFill>
                  <a:schemeClr val="tx2">
                    <a:lumMod val="75000"/>
                  </a:schemeClr>
                </a:solidFill>
              </a:rPr>
              <a:t>PM zadavatele obsahovala </a:t>
            </a:r>
            <a:r>
              <a:rPr lang="cs-CZ" b="1" dirty="0">
                <a:solidFill>
                  <a:schemeClr val="tx2">
                    <a:lumMod val="75000"/>
                  </a:schemeClr>
                </a:solidFill>
              </a:rPr>
              <a:t>možnost substituce,</a:t>
            </a:r>
            <a:r>
              <a:rPr lang="cs-CZ" b="1" dirty="0">
                <a:solidFill>
                  <a:srgbClr val="002060"/>
                </a:solidFill>
              </a:rPr>
              <a:t> poněvadž </a:t>
            </a:r>
            <a:r>
              <a:rPr lang="cs-CZ" b="1" u="sng" dirty="0">
                <a:solidFill>
                  <a:srgbClr val="002060"/>
                </a:solidFill>
              </a:rPr>
              <a:t>bez této možnosti by nemohly být zmocněny další </a:t>
            </a:r>
            <a:r>
              <a:rPr lang="cs-CZ" b="1" u="sng" dirty="0" smtClean="0">
                <a:solidFill>
                  <a:srgbClr val="002060"/>
                </a:solidFill>
              </a:rPr>
              <a:t>subjekty</a:t>
            </a:r>
            <a:r>
              <a:rPr lang="cs-CZ" b="1" dirty="0" smtClean="0">
                <a:solidFill>
                  <a:srgbClr val="002060"/>
                </a:solidFill>
              </a:rPr>
              <a:t> </a:t>
            </a:r>
            <a:endParaRPr lang="cs-CZ" b="1" dirty="0">
              <a:solidFill>
                <a:srgbClr val="002060"/>
              </a:solidFill>
            </a:endParaRP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820327004"/>
      </p:ext>
    </p:extLst>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4" y="1043735"/>
            <a:ext cx="8055895" cy="5445605"/>
          </a:xfrm>
        </p:spPr>
        <p:txBody>
          <a:bodyPr>
            <a:normAutofit/>
          </a:bodyPr>
          <a:lstStyle/>
          <a:p>
            <a:pPr marL="447675" indent="-447675"/>
            <a:r>
              <a:rPr lang="cs-CZ" b="1" dirty="0" smtClean="0">
                <a:solidFill>
                  <a:srgbClr val="0070C0"/>
                </a:solidFill>
              </a:rPr>
              <a:t>Plné moci</a:t>
            </a:r>
          </a:p>
          <a:p>
            <a:pPr lvl="1">
              <a:spcBef>
                <a:spcPts val="900"/>
              </a:spcBef>
              <a:buFont typeface="Arial" panose="020B0604020202020204" pitchFamily="34" charset="0"/>
              <a:buChar char="•"/>
            </a:pPr>
            <a:r>
              <a:rPr lang="cs-CZ" sz="2200" b="1" dirty="0" smtClean="0">
                <a:solidFill>
                  <a:srgbClr val="002060"/>
                </a:solidFill>
              </a:rPr>
              <a:t>Pozor </a:t>
            </a:r>
            <a:r>
              <a:rPr lang="cs-CZ" sz="2200" b="1" dirty="0">
                <a:solidFill>
                  <a:srgbClr val="002060"/>
                </a:solidFill>
              </a:rPr>
              <a:t>na vícenásobné </a:t>
            </a:r>
            <a:r>
              <a:rPr lang="cs-CZ" sz="2200" b="1" dirty="0" smtClean="0">
                <a:solidFill>
                  <a:srgbClr val="002060"/>
                </a:solidFill>
              </a:rPr>
              <a:t>zmocnění! </a:t>
            </a:r>
          </a:p>
          <a:p>
            <a:pPr lvl="2">
              <a:spcBef>
                <a:spcPts val="480"/>
              </a:spcBef>
            </a:pPr>
            <a:r>
              <a:rPr lang="cs-CZ" b="1" dirty="0" smtClean="0">
                <a:solidFill>
                  <a:srgbClr val="002060"/>
                </a:solidFill>
              </a:rPr>
              <a:t>např</a:t>
            </a:r>
            <a:r>
              <a:rPr lang="cs-CZ" b="1" dirty="0">
                <a:solidFill>
                  <a:srgbClr val="002060"/>
                </a:solidFill>
              </a:rPr>
              <a:t>. </a:t>
            </a:r>
            <a:r>
              <a:rPr lang="cs-CZ" b="1" dirty="0">
                <a:solidFill>
                  <a:schemeClr val="tx2">
                    <a:lumMod val="75000"/>
                  </a:schemeClr>
                </a:solidFill>
              </a:rPr>
              <a:t>v jedné PM </a:t>
            </a:r>
            <a:r>
              <a:rPr lang="cs-CZ" b="1" dirty="0" smtClean="0">
                <a:solidFill>
                  <a:srgbClr val="002060"/>
                </a:solidFill>
              </a:rPr>
              <a:t>je uděleno </a:t>
            </a:r>
            <a:r>
              <a:rPr lang="cs-CZ" b="1" dirty="0">
                <a:solidFill>
                  <a:schemeClr val="tx2">
                    <a:lumMod val="75000"/>
                  </a:schemeClr>
                </a:solidFill>
              </a:rPr>
              <a:t>zmocnění současně více společnostem </a:t>
            </a:r>
            <a:r>
              <a:rPr lang="cs-CZ" b="1" dirty="0">
                <a:solidFill>
                  <a:srgbClr val="002060"/>
                </a:solidFill>
              </a:rPr>
              <a:t>ve stejném </a:t>
            </a:r>
            <a:r>
              <a:rPr lang="cs-CZ" b="1" dirty="0" smtClean="0">
                <a:solidFill>
                  <a:srgbClr val="002060"/>
                </a:solidFill>
              </a:rPr>
              <a:t>rozsahu </a:t>
            </a:r>
          </a:p>
          <a:p>
            <a:pPr lvl="3">
              <a:spcBef>
                <a:spcPts val="480"/>
              </a:spcBef>
            </a:pPr>
            <a:r>
              <a:rPr lang="cs-CZ" sz="2000" b="1" dirty="0" smtClean="0">
                <a:solidFill>
                  <a:srgbClr val="7030A0"/>
                </a:solidFill>
              </a:rPr>
              <a:t>Nelze tato formulace</a:t>
            </a:r>
            <a:r>
              <a:rPr lang="cs-CZ" sz="2000" b="1" dirty="0">
                <a:solidFill>
                  <a:srgbClr val="002060"/>
                </a:solidFill>
              </a:rPr>
              <a:t>: „Zadavatel klinického hodnocení – sponzor – tímto uděluje zmocnění svému zástupci a jeho pobočkám v EU</a:t>
            </a:r>
            <a:r>
              <a:rPr lang="cs-CZ" sz="2000" b="1" dirty="0" smtClean="0">
                <a:solidFill>
                  <a:srgbClr val="002060"/>
                </a:solidFill>
              </a:rPr>
              <a:t>.“</a:t>
            </a:r>
          </a:p>
          <a:p>
            <a:pPr lvl="4">
              <a:spcBef>
                <a:spcPts val="480"/>
              </a:spcBef>
              <a:buFont typeface="Wingdings" panose="05000000000000000000" pitchFamily="2" charset="2"/>
              <a:buChar char="Ø"/>
            </a:pPr>
            <a:r>
              <a:rPr lang="cs-CZ" sz="2000" b="1" dirty="0" smtClean="0">
                <a:solidFill>
                  <a:srgbClr val="002060"/>
                </a:solidFill>
              </a:rPr>
              <a:t>neboť </a:t>
            </a:r>
            <a:r>
              <a:rPr lang="cs-CZ" sz="2000" b="1" dirty="0">
                <a:solidFill>
                  <a:srgbClr val="002060"/>
                </a:solidFill>
              </a:rPr>
              <a:t>dle ustanovení § 33 odst. 1 správního řádu </a:t>
            </a:r>
            <a:r>
              <a:rPr lang="cs-CZ" sz="2000" b="1" u="sng" dirty="0">
                <a:solidFill>
                  <a:srgbClr val="002060"/>
                </a:solidFill>
              </a:rPr>
              <a:t>může mít v téže věci účastník řízení pouze jednoho </a:t>
            </a:r>
            <a:r>
              <a:rPr lang="cs-CZ" sz="2000" b="1" u="sng" dirty="0" smtClean="0">
                <a:solidFill>
                  <a:srgbClr val="002060"/>
                </a:solidFill>
              </a:rPr>
              <a:t>zmocněnce</a:t>
            </a:r>
            <a:endParaRPr lang="cs-CZ" sz="2000" b="1" dirty="0">
              <a:solidFill>
                <a:srgbClr val="002060"/>
              </a:solidFill>
            </a:endParaRPr>
          </a:p>
          <a:p>
            <a:pPr lvl="1">
              <a:spcBef>
                <a:spcPts val="900"/>
              </a:spcBef>
              <a:buFont typeface="Arial" panose="020B0604020202020204" pitchFamily="34" charset="0"/>
              <a:buChar char="•"/>
            </a:pPr>
            <a:r>
              <a:rPr lang="cs-CZ" sz="2200" b="1" dirty="0">
                <a:solidFill>
                  <a:srgbClr val="002060"/>
                </a:solidFill>
              </a:rPr>
              <a:t>K ověření identifikace společnosti:</a:t>
            </a:r>
          </a:p>
          <a:p>
            <a:pPr lvl="2">
              <a:spcBef>
                <a:spcPts val="480"/>
              </a:spcBef>
            </a:pPr>
            <a:r>
              <a:rPr lang="cs-CZ" b="1" dirty="0">
                <a:solidFill>
                  <a:srgbClr val="002060"/>
                </a:solidFill>
              </a:rPr>
              <a:t>Vhodné zaslat </a:t>
            </a:r>
            <a:r>
              <a:rPr lang="cs-CZ" b="1" dirty="0">
                <a:solidFill>
                  <a:schemeClr val="tx2">
                    <a:lumMod val="75000"/>
                  </a:schemeClr>
                </a:solidFill>
              </a:rPr>
              <a:t>výpis z obchodního </a:t>
            </a:r>
            <a:r>
              <a:rPr lang="cs-CZ" b="1" dirty="0" smtClean="0">
                <a:solidFill>
                  <a:schemeClr val="tx2">
                    <a:lumMod val="75000"/>
                  </a:schemeClr>
                </a:solidFill>
              </a:rPr>
              <a:t>rejstříku</a:t>
            </a:r>
            <a:r>
              <a:rPr lang="cs-CZ" b="1" dirty="0" smtClean="0">
                <a:solidFill>
                  <a:srgbClr val="002060"/>
                </a:solidFill>
              </a:rPr>
              <a:t> </a:t>
            </a:r>
            <a:endParaRPr lang="cs-CZ" b="1" dirty="0">
              <a:solidFill>
                <a:srgbClr val="002060"/>
              </a:solidFill>
            </a:endParaRPr>
          </a:p>
          <a:p>
            <a:pPr lvl="3">
              <a:spcBef>
                <a:spcPts val="480"/>
              </a:spcBef>
            </a:pPr>
            <a:r>
              <a:rPr lang="cs-CZ" sz="2000" b="1" dirty="0" smtClean="0">
                <a:solidFill>
                  <a:srgbClr val="002060"/>
                </a:solidFill>
              </a:rPr>
              <a:t>především </a:t>
            </a:r>
            <a:r>
              <a:rPr lang="cs-CZ" sz="2000" b="1" dirty="0">
                <a:solidFill>
                  <a:srgbClr val="002060"/>
                </a:solidFill>
              </a:rPr>
              <a:t>pokud není možné dohledat tyto údaje nebo daný obchodní rejstřík není pro Ústav </a:t>
            </a:r>
            <a:r>
              <a:rPr lang="cs-CZ" sz="2000" b="1" dirty="0" smtClean="0">
                <a:solidFill>
                  <a:srgbClr val="002060"/>
                </a:solidFill>
              </a:rPr>
              <a:t>dostupný</a:t>
            </a:r>
            <a:endParaRPr lang="cs-CZ" sz="2000" b="1" dirty="0">
              <a:solidFill>
                <a:srgbClr val="002060"/>
              </a:solidFill>
            </a:endParaRPr>
          </a:p>
          <a:p>
            <a:pPr marL="457200" lvl="1" indent="0">
              <a:buNone/>
            </a:pPr>
            <a:endParaRPr lang="cs-CZ" sz="2200"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spTree>
    <p:extLst>
      <p:ext uri="{BB962C8B-B14F-4D97-AF65-F5344CB8AC3E}">
        <p14:creationId xmlns:p14="http://schemas.microsoft.com/office/powerpoint/2010/main" val="1216384517"/>
      </p:ext>
    </p:extLst>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86535" y="998730"/>
            <a:ext cx="8190910" cy="5490610"/>
          </a:xfrm>
        </p:spPr>
        <p:txBody>
          <a:bodyPr>
            <a:normAutofit/>
          </a:bodyPr>
          <a:lstStyle/>
          <a:p>
            <a:pPr marL="447675" indent="-447675"/>
            <a:r>
              <a:rPr lang="cs-CZ" b="1" dirty="0" smtClean="0">
                <a:solidFill>
                  <a:srgbClr val="0070C0"/>
                </a:solidFill>
              </a:rPr>
              <a:t>Náhrady výdajů za posouzení žádosti</a:t>
            </a:r>
          </a:p>
          <a:p>
            <a:pPr marL="457200" lvl="1" indent="0">
              <a:buNone/>
            </a:pPr>
            <a:r>
              <a:rPr lang="cs-CZ" sz="2200" dirty="0" smtClean="0">
                <a:solidFill>
                  <a:srgbClr val="002060"/>
                </a:solidFill>
              </a:rPr>
              <a:t>+ formulář SÚKL + lépe i doklad o zaplacení (variabilní symbol!)</a:t>
            </a:r>
          </a:p>
          <a:p>
            <a:pPr marL="457200" lvl="1" indent="0">
              <a:buNone/>
            </a:pPr>
            <a:endParaRPr lang="cs-CZ" sz="1600" dirty="0">
              <a:solidFill>
                <a:srgbClr val="002060"/>
              </a:solidFill>
            </a:endParaRPr>
          </a:p>
          <a:p>
            <a:pPr marL="457200" lvl="1" indent="0">
              <a:buNone/>
            </a:pPr>
            <a:endParaRPr lang="cs-CZ" sz="1200" dirty="0" smtClean="0">
              <a:solidFill>
                <a:srgbClr val="002060"/>
              </a:solidFill>
            </a:endParaRPr>
          </a:p>
          <a:p>
            <a:pPr marL="457200" lvl="1" indent="0">
              <a:spcBef>
                <a:spcPts val="300"/>
              </a:spcBef>
              <a:buNone/>
            </a:pPr>
            <a:r>
              <a:rPr lang="cs-CZ" sz="2200" b="1" dirty="0" smtClean="0">
                <a:solidFill>
                  <a:srgbClr val="002060"/>
                </a:solidFill>
              </a:rPr>
              <a:t>Pokud nesprávná</a:t>
            </a:r>
          </a:p>
          <a:p>
            <a:pPr marL="457200" lvl="1" indent="0">
              <a:spcBef>
                <a:spcPts val="300"/>
              </a:spcBef>
              <a:buNone/>
            </a:pPr>
            <a:r>
              <a:rPr lang="cs-CZ" sz="2200" b="1" dirty="0">
                <a:solidFill>
                  <a:srgbClr val="002060"/>
                </a:solidFill>
              </a:rPr>
              <a:t>p</a:t>
            </a:r>
            <a:r>
              <a:rPr lang="cs-CZ" sz="2200" b="1" dirty="0" smtClean="0">
                <a:solidFill>
                  <a:srgbClr val="002060"/>
                </a:solidFill>
              </a:rPr>
              <a:t>latba: </a:t>
            </a:r>
            <a:r>
              <a:rPr lang="cs-CZ" sz="2200" dirty="0" smtClean="0">
                <a:solidFill>
                  <a:srgbClr val="002060"/>
                </a:solidFill>
              </a:rPr>
              <a:t>požádat</a:t>
            </a:r>
          </a:p>
          <a:p>
            <a:pPr marL="457200" lvl="1" indent="0">
              <a:spcBef>
                <a:spcPts val="300"/>
              </a:spcBef>
              <a:buNone/>
            </a:pPr>
            <a:r>
              <a:rPr lang="cs-CZ" sz="2200" dirty="0">
                <a:solidFill>
                  <a:srgbClr val="002060"/>
                </a:solidFill>
              </a:rPr>
              <a:t>o</a:t>
            </a:r>
            <a:r>
              <a:rPr lang="cs-CZ" sz="2200" dirty="0" smtClean="0">
                <a:solidFill>
                  <a:srgbClr val="002060"/>
                </a:solidFill>
              </a:rPr>
              <a:t> vrácení </a:t>
            </a:r>
          </a:p>
          <a:p>
            <a:pPr marL="457200" lvl="1" indent="0">
              <a:spcBef>
                <a:spcPts val="300"/>
              </a:spcBef>
              <a:buNone/>
            </a:pPr>
            <a:r>
              <a:rPr lang="cs-CZ" sz="2200" dirty="0" smtClean="0">
                <a:solidFill>
                  <a:srgbClr val="002060"/>
                </a:solidFill>
              </a:rPr>
              <a:t>+ zaplatit správně</a:t>
            </a:r>
          </a:p>
          <a:p>
            <a:pPr marL="457200" lvl="1" indent="0">
              <a:spcBef>
                <a:spcPts val="300"/>
              </a:spcBef>
              <a:buNone/>
            </a:pPr>
            <a:r>
              <a:rPr lang="cs-CZ" sz="2200" dirty="0" smtClean="0">
                <a:solidFill>
                  <a:srgbClr val="002060"/>
                </a:solidFill>
              </a:rPr>
              <a:t>(nelze doplatit</a:t>
            </a:r>
          </a:p>
          <a:p>
            <a:pPr marL="457200" lvl="1" indent="0">
              <a:spcBef>
                <a:spcPts val="300"/>
              </a:spcBef>
              <a:buNone/>
            </a:pPr>
            <a:r>
              <a:rPr lang="cs-CZ" sz="2200" dirty="0">
                <a:solidFill>
                  <a:srgbClr val="002060"/>
                </a:solidFill>
              </a:rPr>
              <a:t>r</a:t>
            </a:r>
            <a:r>
              <a:rPr lang="cs-CZ" sz="2200" dirty="0" smtClean="0">
                <a:solidFill>
                  <a:srgbClr val="002060"/>
                </a:solidFill>
              </a:rPr>
              <a:t>ozdíl)</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solidFill>
                  <a:srgbClr val="002060"/>
                </a:solidFill>
              </a:rPr>
              <a:t>Validace, formulář žádosti, plné moci</a:t>
            </a:r>
          </a:p>
        </p:txBody>
      </p:sp>
      <p:pic>
        <p:nvPicPr>
          <p:cNvPr id="1024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576" t="16550" r="5786" b="12047"/>
          <a:stretch/>
        </p:blipFill>
        <p:spPr bwMode="auto">
          <a:xfrm>
            <a:off x="3522043" y="1996036"/>
            <a:ext cx="5621957" cy="4363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0183699"/>
      </p:ext>
    </p:extLst>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781690" y="1988840"/>
            <a:ext cx="6858310" cy="1440000"/>
          </a:xfrm>
        </p:spPr>
        <p:txBody>
          <a:bodyPr>
            <a:normAutofit/>
          </a:bodyPr>
          <a:lstStyle/>
          <a:p>
            <a:r>
              <a:rPr lang="cs-CZ" sz="4000" cap="all" dirty="0" smtClean="0">
                <a:solidFill>
                  <a:schemeClr val="bg1"/>
                </a:solidFill>
              </a:rPr>
              <a:t>Klini</a:t>
            </a:r>
            <a:r>
              <a:rPr lang="cs-CZ" sz="4000" cap="all" dirty="0" smtClean="0"/>
              <a:t>cká část dokumentace</a:t>
            </a:r>
            <a:br>
              <a:rPr lang="cs-CZ" sz="4000" cap="all" dirty="0" smtClean="0"/>
            </a:br>
            <a:r>
              <a:rPr lang="cs-CZ" sz="2800" dirty="0" smtClean="0"/>
              <a:t>+ nejčastější nedostatky</a:t>
            </a:r>
            <a:endParaRPr lang="cs-CZ" sz="2800" dirty="0">
              <a:solidFill>
                <a:schemeClr val="bg1"/>
              </a:solidFill>
            </a:endParaRPr>
          </a:p>
        </p:txBody>
      </p:sp>
      <p:sp>
        <p:nvSpPr>
          <p:cNvPr id="15" name="Podnadpis 14"/>
          <p:cNvSpPr>
            <a:spLocks noGrp="1"/>
          </p:cNvSpPr>
          <p:nvPr>
            <p:ph type="subTitle" idx="1"/>
          </p:nvPr>
        </p:nvSpPr>
        <p:spPr>
          <a:xfrm>
            <a:off x="1781690" y="3789040"/>
            <a:ext cx="6705025" cy="1800000"/>
          </a:xfrm>
        </p:spPr>
        <p:txBody>
          <a:bodyPr>
            <a:normAutofit/>
          </a:bodyPr>
          <a:lstStyle/>
          <a:p>
            <a:r>
              <a:rPr lang="cs-CZ" sz="2200" dirty="0">
                <a:solidFill>
                  <a:schemeClr val="bg1"/>
                </a:solidFill>
              </a:rPr>
              <a:t>MUDr. Alena </a:t>
            </a:r>
            <a:r>
              <a:rPr lang="cs-CZ" sz="2200" dirty="0" smtClean="0">
                <a:solidFill>
                  <a:schemeClr val="bg1"/>
                </a:solidFill>
              </a:rPr>
              <a:t>Trunečková</a:t>
            </a: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dirty="0" smtClean="0"/>
              <a:t>Klinická část dokumentace</a:t>
            </a:r>
            <a:endParaRPr lang="cs-CZ" dirty="0"/>
          </a:p>
        </p:txBody>
      </p:sp>
    </p:spTree>
    <p:extLst>
      <p:ext uri="{BB962C8B-B14F-4D97-AF65-F5344CB8AC3E}">
        <p14:creationId xmlns:p14="http://schemas.microsoft.com/office/powerpoint/2010/main" val="2432524410"/>
      </p:ext>
    </p:extLst>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98730"/>
            <a:ext cx="8229600" cy="1143000"/>
          </a:xfrm>
        </p:spPr>
        <p:txBody>
          <a:bodyPr>
            <a:normAutofit/>
          </a:bodyPr>
          <a:lstStyle/>
          <a:p>
            <a:r>
              <a:rPr lang="cs-CZ" sz="4400" dirty="0" smtClean="0">
                <a:solidFill>
                  <a:srgbClr val="002060"/>
                </a:solidFill>
              </a:rPr>
              <a:t>KLINICKÁ ČÁST DOKUMENTACE</a:t>
            </a:r>
            <a:endParaRPr lang="cs-CZ" sz="4400" dirty="0">
              <a:solidFill>
                <a:srgbClr val="002060"/>
              </a:solidFill>
            </a:endParaRPr>
          </a:p>
        </p:txBody>
      </p:sp>
      <p:sp>
        <p:nvSpPr>
          <p:cNvPr id="20" name="Zástupný symbol pro obsah 19"/>
          <p:cNvSpPr>
            <a:spLocks noGrp="1"/>
          </p:cNvSpPr>
          <p:nvPr>
            <p:ph idx="1"/>
          </p:nvPr>
        </p:nvSpPr>
        <p:spPr>
          <a:xfrm>
            <a:off x="457200" y="2123855"/>
            <a:ext cx="8229600" cy="3996145"/>
          </a:xfrm>
        </p:spPr>
        <p:txBody>
          <a:bodyPr/>
          <a:lstStyle/>
          <a:p>
            <a:pPr marL="446088" indent="-446088"/>
            <a:r>
              <a:rPr lang="cs-CZ" b="1" dirty="0" smtClean="0">
                <a:solidFill>
                  <a:srgbClr val="002060"/>
                </a:solidFill>
              </a:rPr>
              <a:t>Protokol</a:t>
            </a:r>
          </a:p>
          <a:p>
            <a:pPr lvl="1">
              <a:buFont typeface="Arial" panose="020B0604020202020204" pitchFamily="34" charset="0"/>
              <a:buChar char="•"/>
            </a:pPr>
            <a:r>
              <a:rPr lang="cs-CZ" dirty="0" smtClean="0">
                <a:solidFill>
                  <a:srgbClr val="002060"/>
                </a:solidFill>
              </a:rPr>
              <a:t>Náležitosti dokumentu</a:t>
            </a:r>
          </a:p>
          <a:p>
            <a:pPr lvl="1">
              <a:buFont typeface="Arial" panose="020B0604020202020204" pitchFamily="34" charset="0"/>
              <a:buChar char="•"/>
            </a:pPr>
            <a:r>
              <a:rPr lang="cs-CZ" dirty="0" smtClean="0">
                <a:solidFill>
                  <a:srgbClr val="002060"/>
                </a:solidFill>
              </a:rPr>
              <a:t>Fáze KH - úskalí</a:t>
            </a:r>
          </a:p>
          <a:p>
            <a:pPr lvl="1">
              <a:buFont typeface="Arial" panose="020B0604020202020204" pitchFamily="34" charset="0"/>
              <a:buChar char="•"/>
            </a:pPr>
            <a:r>
              <a:rPr lang="cs-CZ" dirty="0">
                <a:solidFill>
                  <a:srgbClr val="002060"/>
                </a:solidFill>
              </a:rPr>
              <a:t>Designy KH</a:t>
            </a:r>
          </a:p>
          <a:p>
            <a:pPr lvl="1">
              <a:buFont typeface="Arial" panose="020B0604020202020204" pitchFamily="34" charset="0"/>
              <a:buChar char="•"/>
            </a:pPr>
            <a:r>
              <a:rPr lang="cs-CZ" dirty="0" smtClean="0">
                <a:solidFill>
                  <a:srgbClr val="002060"/>
                </a:solidFill>
              </a:rPr>
              <a:t>Specifické populace subjektů</a:t>
            </a:r>
          </a:p>
          <a:p>
            <a:pPr marL="446088" indent="-446088"/>
            <a:r>
              <a:rPr lang="cs-CZ" b="1" dirty="0" smtClean="0">
                <a:solidFill>
                  <a:srgbClr val="002060"/>
                </a:solidFill>
              </a:rPr>
              <a:t>Souhrn protokolu v českém jazyce</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a:t>
            </a:r>
            <a:endParaRPr lang="cs-CZ" dirty="0">
              <a:solidFill>
                <a:srgbClr val="002060"/>
              </a:solidFill>
            </a:endParaRPr>
          </a:p>
        </p:txBody>
      </p:sp>
    </p:spTree>
    <p:extLst>
      <p:ext uri="{BB962C8B-B14F-4D97-AF65-F5344CB8AC3E}">
        <p14:creationId xmlns:p14="http://schemas.microsoft.com/office/powerpoint/2010/main" val="832250809"/>
      </p:ext>
    </p:extLst>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1133745"/>
            <a:ext cx="8229600" cy="962980"/>
          </a:xfrm>
        </p:spPr>
        <p:txBody>
          <a:bodyPr>
            <a:normAutofit fontScale="90000"/>
          </a:bodyPr>
          <a:lstStyle/>
          <a:p>
            <a:r>
              <a:rPr lang="cs-CZ" sz="3100" u="sng" dirty="0" smtClean="0">
                <a:solidFill>
                  <a:srgbClr val="002060"/>
                </a:solidFill>
              </a:rPr>
              <a:t>Protokol</a:t>
            </a:r>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457200" y="1898830"/>
            <a:ext cx="8229600" cy="3960440"/>
          </a:xfrm>
        </p:spPr>
        <p:txBody>
          <a:bodyPr>
            <a:normAutofit fontScale="92500"/>
          </a:bodyPr>
          <a:lstStyle/>
          <a:p>
            <a:pPr marL="446088" indent="-446088"/>
            <a:r>
              <a:rPr lang="cs-CZ" b="1" dirty="0" smtClean="0">
                <a:solidFill>
                  <a:srgbClr val="0070C0"/>
                </a:solidFill>
              </a:rPr>
              <a:t>Příloha č</a:t>
            </a:r>
            <a:r>
              <a:rPr lang="cs-CZ" b="1" dirty="0">
                <a:solidFill>
                  <a:srgbClr val="0070C0"/>
                </a:solidFill>
              </a:rPr>
              <a:t>. </a:t>
            </a:r>
            <a:r>
              <a:rPr lang="cs-CZ" b="1" dirty="0" smtClean="0">
                <a:solidFill>
                  <a:srgbClr val="0070C0"/>
                </a:solidFill>
              </a:rPr>
              <a:t>1 </a:t>
            </a:r>
            <a:r>
              <a:rPr lang="cs-CZ" b="1" dirty="0">
                <a:solidFill>
                  <a:srgbClr val="0070C0"/>
                </a:solidFill>
              </a:rPr>
              <a:t>Vyhlášky 226/2008 o správné klinické praxi</a:t>
            </a:r>
          </a:p>
          <a:p>
            <a:pPr marL="446088" indent="-446088">
              <a:spcBef>
                <a:spcPts val="900"/>
              </a:spcBef>
            </a:pPr>
            <a:r>
              <a:rPr lang="cs-CZ" b="1" dirty="0" smtClean="0">
                <a:solidFill>
                  <a:srgbClr val="0070C0"/>
                </a:solidFill>
              </a:rPr>
              <a:t>Uvedení identifikačního čísla, verze a data dokumentu</a:t>
            </a:r>
          </a:p>
          <a:p>
            <a:pPr lvl="1">
              <a:buFont typeface="Arial" panose="020B0604020202020204" pitchFamily="34" charset="0"/>
              <a:buChar char="•"/>
            </a:pPr>
            <a:r>
              <a:rPr lang="cs-CZ" b="1" dirty="0" smtClean="0">
                <a:solidFill>
                  <a:srgbClr val="002060"/>
                </a:solidFill>
              </a:rPr>
              <a:t>Posloupné verze</a:t>
            </a:r>
            <a:endParaRPr lang="cs-CZ" dirty="0" smtClean="0">
              <a:solidFill>
                <a:srgbClr val="002060"/>
              </a:solidFill>
            </a:endParaRPr>
          </a:p>
          <a:p>
            <a:pPr lvl="1">
              <a:buFont typeface="Arial" panose="020B0604020202020204" pitchFamily="34" charset="0"/>
              <a:buChar char="•"/>
            </a:pPr>
            <a:r>
              <a:rPr lang="cs-CZ" dirty="0" smtClean="0">
                <a:solidFill>
                  <a:srgbClr val="002060"/>
                </a:solidFill>
              </a:rPr>
              <a:t>Uvádět </a:t>
            </a:r>
            <a:r>
              <a:rPr lang="cs-CZ" b="1" dirty="0" smtClean="0">
                <a:solidFill>
                  <a:srgbClr val="002060"/>
                </a:solidFill>
              </a:rPr>
              <a:t>na každé straně protokolu v záhlaví/zápatí</a:t>
            </a:r>
          </a:p>
          <a:p>
            <a:pPr marL="446088" indent="-446088">
              <a:spcBef>
                <a:spcPts val="900"/>
              </a:spcBef>
            </a:pPr>
            <a:r>
              <a:rPr lang="cs-CZ" b="1" dirty="0" smtClean="0">
                <a:solidFill>
                  <a:srgbClr val="0070C0"/>
                </a:solidFill>
              </a:rPr>
              <a:t>Jméno a adresa zadavatele a monitora</a:t>
            </a:r>
          </a:p>
          <a:p>
            <a:pPr marL="446088" indent="-446088">
              <a:spcBef>
                <a:spcPts val="900"/>
              </a:spcBef>
            </a:pPr>
            <a:r>
              <a:rPr lang="cs-CZ" b="1" dirty="0" smtClean="0">
                <a:solidFill>
                  <a:srgbClr val="0070C0"/>
                </a:solidFill>
              </a:rPr>
              <a:t>Zkratky</a:t>
            </a:r>
          </a:p>
          <a:p>
            <a:pPr lvl="1">
              <a:buFont typeface="Arial" panose="020B0604020202020204" pitchFamily="34" charset="0"/>
              <a:buChar char="•"/>
            </a:pPr>
            <a:r>
              <a:rPr lang="cs-CZ" b="1" dirty="0">
                <a:solidFill>
                  <a:srgbClr val="002060"/>
                </a:solidFill>
              </a:rPr>
              <a:t>Seznam </a:t>
            </a:r>
            <a:r>
              <a:rPr lang="cs-CZ" b="1" dirty="0" smtClean="0">
                <a:solidFill>
                  <a:srgbClr val="002060"/>
                </a:solidFill>
              </a:rPr>
              <a:t>zkratek </a:t>
            </a:r>
            <a:r>
              <a:rPr lang="cs-CZ" dirty="0" smtClean="0">
                <a:solidFill>
                  <a:srgbClr val="002060"/>
                </a:solidFill>
              </a:rPr>
              <a:t>– v úvodu dokumentu </a:t>
            </a:r>
          </a:p>
          <a:p>
            <a:pPr lvl="1">
              <a:buFont typeface="Arial" panose="020B0604020202020204" pitchFamily="34" charset="0"/>
              <a:buChar char="•"/>
            </a:pPr>
            <a:r>
              <a:rPr lang="cs-CZ" b="1" dirty="0" smtClean="0">
                <a:solidFill>
                  <a:srgbClr val="002060"/>
                </a:solidFill>
              </a:rPr>
              <a:t>Vysvětlení zkratek</a:t>
            </a:r>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3753839260"/>
      </p:ext>
    </p:extLst>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5" y="1133745"/>
            <a:ext cx="8480285" cy="5040560"/>
          </a:xfrm>
        </p:spPr>
        <p:txBody>
          <a:bodyPr>
            <a:normAutofit fontScale="92500"/>
          </a:bodyPr>
          <a:lstStyle/>
          <a:p>
            <a:pPr marL="446088" indent="-446088"/>
            <a:r>
              <a:rPr lang="cs-CZ" b="1" dirty="0" smtClean="0">
                <a:solidFill>
                  <a:srgbClr val="0070C0"/>
                </a:solidFill>
              </a:rPr>
              <a:t>Základní informace v Protokolu</a:t>
            </a:r>
          </a:p>
          <a:p>
            <a:pPr lvl="1">
              <a:buFont typeface="Arial" panose="020B0604020202020204" pitchFamily="34" charset="0"/>
              <a:buChar char="•"/>
            </a:pPr>
            <a:r>
              <a:rPr lang="cs-CZ" b="1" dirty="0" smtClean="0">
                <a:solidFill>
                  <a:srgbClr val="002060"/>
                </a:solidFill>
              </a:rPr>
              <a:t>Název a popis </a:t>
            </a:r>
            <a:r>
              <a:rPr lang="cs-CZ" dirty="0" smtClean="0">
                <a:solidFill>
                  <a:srgbClr val="002060"/>
                </a:solidFill>
              </a:rPr>
              <a:t>hodnocených léčivých přípravků</a:t>
            </a:r>
          </a:p>
          <a:p>
            <a:pPr lvl="1">
              <a:buFont typeface="Arial" panose="020B0604020202020204" pitchFamily="34" charset="0"/>
              <a:buChar char="•"/>
            </a:pPr>
            <a:r>
              <a:rPr lang="cs-CZ" b="1" dirty="0" smtClean="0">
                <a:solidFill>
                  <a:srgbClr val="002060"/>
                </a:solidFill>
              </a:rPr>
              <a:t>Plán klinického hodnocení</a:t>
            </a:r>
            <a:r>
              <a:rPr lang="cs-CZ" dirty="0" smtClean="0">
                <a:solidFill>
                  <a:srgbClr val="002060"/>
                </a:solidFill>
              </a:rPr>
              <a:t>, předchozí preklinické a klinické nálezy</a:t>
            </a:r>
          </a:p>
          <a:p>
            <a:pPr lvl="1">
              <a:buFont typeface="Arial" panose="020B0604020202020204" pitchFamily="34" charset="0"/>
              <a:buChar char="•"/>
            </a:pPr>
            <a:r>
              <a:rPr lang="cs-CZ" b="1" dirty="0" smtClean="0">
                <a:solidFill>
                  <a:srgbClr val="002060"/>
                </a:solidFill>
              </a:rPr>
              <a:t>Známá </a:t>
            </a:r>
            <a:r>
              <a:rPr lang="cs-CZ" b="1" dirty="0">
                <a:solidFill>
                  <a:srgbClr val="002060"/>
                </a:solidFill>
              </a:rPr>
              <a:t>i potenciální rizika a </a:t>
            </a:r>
            <a:r>
              <a:rPr lang="cs-CZ" b="1" dirty="0" smtClean="0">
                <a:solidFill>
                  <a:srgbClr val="002060"/>
                </a:solidFill>
              </a:rPr>
              <a:t>přínosy</a:t>
            </a:r>
          </a:p>
          <a:p>
            <a:pPr marL="414338" indent="-414338">
              <a:spcBef>
                <a:spcPts val="1200"/>
              </a:spcBef>
            </a:pPr>
            <a:r>
              <a:rPr lang="cs-CZ" b="1" dirty="0" smtClean="0">
                <a:solidFill>
                  <a:srgbClr val="0070C0"/>
                </a:solidFill>
              </a:rPr>
              <a:t>Cíle a plán klinického hodnocení</a:t>
            </a:r>
          </a:p>
          <a:p>
            <a:pPr lvl="1">
              <a:buFont typeface="Arial" panose="020B0604020202020204" pitchFamily="34" charset="0"/>
              <a:buChar char="•"/>
            </a:pPr>
            <a:r>
              <a:rPr lang="cs-CZ" b="1" dirty="0" smtClean="0">
                <a:solidFill>
                  <a:srgbClr val="002060"/>
                </a:solidFill>
              </a:rPr>
              <a:t>Primární a sekundární cíle</a:t>
            </a:r>
          </a:p>
          <a:p>
            <a:pPr lvl="1">
              <a:buFont typeface="Arial" panose="020B0604020202020204" pitchFamily="34" charset="0"/>
              <a:buChar char="•"/>
            </a:pPr>
            <a:r>
              <a:rPr lang="cs-CZ" b="1" dirty="0" smtClean="0">
                <a:solidFill>
                  <a:srgbClr val="002060"/>
                </a:solidFill>
              </a:rPr>
              <a:t>Design studie</a:t>
            </a:r>
            <a:endParaRPr lang="cs-CZ" dirty="0" smtClean="0">
              <a:solidFill>
                <a:srgbClr val="002060"/>
              </a:solidFill>
            </a:endParaRPr>
          </a:p>
          <a:p>
            <a:pPr marL="1254125" lvl="2" indent="-339725">
              <a:buFont typeface="Courier New" panose="02070309020205020404" pitchFamily="49" charset="0"/>
              <a:buChar char="o"/>
            </a:pPr>
            <a:r>
              <a:rPr lang="cs-CZ" b="1" dirty="0">
                <a:solidFill>
                  <a:srgbClr val="002060"/>
                </a:solidFill>
              </a:rPr>
              <a:t>r</a:t>
            </a:r>
            <a:r>
              <a:rPr lang="cs-CZ" b="1" dirty="0" smtClean="0">
                <a:solidFill>
                  <a:srgbClr val="002060"/>
                </a:solidFill>
              </a:rPr>
              <a:t>andomizace</a:t>
            </a:r>
            <a:r>
              <a:rPr lang="cs-CZ" dirty="0" smtClean="0">
                <a:solidFill>
                  <a:srgbClr val="002060"/>
                </a:solidFill>
              </a:rPr>
              <a:t> – nesmí být zjevná</a:t>
            </a:r>
          </a:p>
          <a:p>
            <a:pPr marL="1254125" lvl="2" indent="-339725">
              <a:buFont typeface="Courier New" panose="02070309020205020404" pitchFamily="49" charset="0"/>
              <a:buChar char="o"/>
            </a:pPr>
            <a:r>
              <a:rPr lang="cs-CZ" b="1" dirty="0">
                <a:solidFill>
                  <a:srgbClr val="002060"/>
                </a:solidFill>
              </a:rPr>
              <a:t>z</a:t>
            </a:r>
            <a:r>
              <a:rPr lang="cs-CZ" b="1" dirty="0" smtClean="0">
                <a:solidFill>
                  <a:srgbClr val="002060"/>
                </a:solidFill>
              </a:rPr>
              <a:t>aslepení</a:t>
            </a:r>
            <a:r>
              <a:rPr lang="cs-CZ" dirty="0" smtClean="0">
                <a:solidFill>
                  <a:srgbClr val="002060"/>
                </a:solidFill>
              </a:rPr>
              <a:t> </a:t>
            </a:r>
          </a:p>
          <a:p>
            <a:pPr marL="1254125" lvl="2" indent="-339725">
              <a:buFont typeface="Courier New" panose="02070309020205020404" pitchFamily="49" charset="0"/>
              <a:buChar char="o"/>
            </a:pPr>
            <a:r>
              <a:rPr lang="cs-CZ" b="1" dirty="0" smtClean="0">
                <a:solidFill>
                  <a:srgbClr val="002060"/>
                </a:solidFill>
              </a:rPr>
              <a:t>placebová větev </a:t>
            </a:r>
          </a:p>
          <a:p>
            <a:pPr lvl="1">
              <a:buFont typeface="Arial" panose="020B0604020202020204" pitchFamily="34" charset="0"/>
              <a:buChar char="•"/>
            </a:pPr>
            <a:r>
              <a:rPr lang="cs-CZ" b="1" dirty="0" smtClean="0">
                <a:solidFill>
                  <a:srgbClr val="002060"/>
                </a:solidFill>
              </a:rPr>
              <a:t>Doba trvání účasti subjektů </a:t>
            </a:r>
          </a:p>
          <a:p>
            <a:pPr lvl="1">
              <a:buFont typeface="Arial" panose="020B0604020202020204" pitchFamily="34" charset="0"/>
              <a:buChar char="•"/>
            </a:pPr>
            <a:r>
              <a:rPr lang="cs-CZ" dirty="0" smtClean="0">
                <a:solidFill>
                  <a:srgbClr val="002060"/>
                </a:solidFill>
              </a:rPr>
              <a:t>Definice </a:t>
            </a:r>
            <a:r>
              <a:rPr lang="cs-CZ" b="1" dirty="0" smtClean="0">
                <a:solidFill>
                  <a:srgbClr val="002060"/>
                </a:solidFill>
              </a:rPr>
              <a:t>zahájení a ukončení KH</a:t>
            </a:r>
          </a:p>
          <a:p>
            <a:pPr lvl="1"/>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945727887"/>
      </p:ext>
    </p:extLst>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96525" y="1167228"/>
            <a:ext cx="8325925" cy="4590509"/>
          </a:xfrm>
        </p:spPr>
        <p:txBody>
          <a:bodyPr>
            <a:normAutofit/>
          </a:bodyPr>
          <a:lstStyle/>
          <a:p>
            <a:pPr marL="446088" indent="-446088"/>
            <a:r>
              <a:rPr lang="cs-CZ" sz="2600" b="1" dirty="0" smtClean="0">
                <a:solidFill>
                  <a:srgbClr val="0070C0"/>
                </a:solidFill>
              </a:rPr>
              <a:t>Výběr subjektů hodnocení</a:t>
            </a:r>
          </a:p>
          <a:p>
            <a:pPr lvl="1">
              <a:spcBef>
                <a:spcPts val="900"/>
              </a:spcBef>
              <a:buFont typeface="Arial" panose="020B0604020202020204" pitchFamily="34" charset="0"/>
              <a:buChar char="•"/>
            </a:pPr>
            <a:r>
              <a:rPr lang="cs-CZ" sz="2200" b="1" dirty="0" smtClean="0">
                <a:solidFill>
                  <a:srgbClr val="002060"/>
                </a:solidFill>
              </a:rPr>
              <a:t>Kritéria pro zařazení a nezařazení</a:t>
            </a:r>
          </a:p>
          <a:p>
            <a:pPr lvl="1">
              <a:spcBef>
                <a:spcPts val="500"/>
              </a:spcBef>
              <a:buFont typeface="Arial" panose="020B0604020202020204" pitchFamily="34" charset="0"/>
              <a:buChar char="•"/>
            </a:pPr>
            <a:r>
              <a:rPr lang="cs-CZ" sz="2200" b="1" dirty="0">
                <a:solidFill>
                  <a:srgbClr val="002060"/>
                </a:solidFill>
              </a:rPr>
              <a:t>K</a:t>
            </a:r>
            <a:r>
              <a:rPr lang="cs-CZ" sz="2200" b="1" dirty="0" smtClean="0">
                <a:solidFill>
                  <a:srgbClr val="002060"/>
                </a:solidFill>
              </a:rPr>
              <a:t>ritéria pro předčasné vyřazení pacienta z KH </a:t>
            </a:r>
            <a:r>
              <a:rPr lang="cs-CZ" sz="2200" dirty="0" smtClean="0">
                <a:solidFill>
                  <a:srgbClr val="002060"/>
                </a:solidFill>
              </a:rPr>
              <a:t>(</a:t>
            </a:r>
            <a:r>
              <a:rPr lang="cs-CZ" sz="2200" dirty="0">
                <a:solidFill>
                  <a:srgbClr val="002060"/>
                </a:solidFill>
              </a:rPr>
              <a:t>Withdrawal criteria</a:t>
            </a:r>
            <a:r>
              <a:rPr lang="cs-CZ" sz="2200" dirty="0" smtClean="0">
                <a:solidFill>
                  <a:srgbClr val="002060"/>
                </a:solidFill>
              </a:rPr>
              <a:t>)</a:t>
            </a:r>
          </a:p>
          <a:p>
            <a:pPr marL="2228850" lvl="4" indent="-457200">
              <a:spcBef>
                <a:spcPts val="300"/>
              </a:spcBef>
              <a:buFont typeface="+mj-lt"/>
              <a:buAutoNum type="alphaLcParenR"/>
            </a:pPr>
            <a:r>
              <a:rPr lang="cs-CZ" sz="2200" b="1" dirty="0" smtClean="0">
                <a:solidFill>
                  <a:schemeClr val="tx2">
                    <a:lumMod val="75000"/>
                  </a:schemeClr>
                </a:solidFill>
              </a:rPr>
              <a:t>Ukončení léčby</a:t>
            </a:r>
          </a:p>
          <a:p>
            <a:pPr marL="2228850" lvl="4" indent="-457200">
              <a:spcBef>
                <a:spcPts val="300"/>
              </a:spcBef>
              <a:buFont typeface="+mj-lt"/>
              <a:buAutoNum type="alphaLcParenR"/>
            </a:pPr>
            <a:r>
              <a:rPr lang="cs-CZ" sz="2200" b="1" dirty="0" smtClean="0">
                <a:solidFill>
                  <a:schemeClr val="tx2">
                    <a:lumMod val="75000"/>
                  </a:schemeClr>
                </a:solidFill>
              </a:rPr>
              <a:t>Ukončení účasti subjektu v KH</a:t>
            </a:r>
          </a:p>
          <a:p>
            <a:pPr marL="1254125" lvl="2" indent="-339725">
              <a:spcBef>
                <a:spcPts val="500"/>
              </a:spcBef>
              <a:buFont typeface="Courier New" panose="02070309020205020404" pitchFamily="49" charset="0"/>
              <a:buChar char="o"/>
            </a:pPr>
            <a:r>
              <a:rPr lang="cs-CZ" sz="2200" b="1" dirty="0" smtClean="0">
                <a:solidFill>
                  <a:srgbClr val="002060"/>
                </a:solidFill>
              </a:rPr>
              <a:t>bezpečnostní důvody</a:t>
            </a:r>
          </a:p>
          <a:p>
            <a:pPr marL="1254125" lvl="2" indent="-339725">
              <a:spcBef>
                <a:spcPts val="500"/>
              </a:spcBef>
              <a:buFont typeface="Courier New" panose="02070309020205020404" pitchFamily="49" charset="0"/>
              <a:buChar char="o"/>
            </a:pPr>
            <a:r>
              <a:rPr lang="cs-CZ" sz="2200" b="1" dirty="0">
                <a:solidFill>
                  <a:srgbClr val="002060"/>
                </a:solidFill>
              </a:rPr>
              <a:t>n</a:t>
            </a:r>
            <a:r>
              <a:rPr lang="cs-CZ" sz="2200" b="1" dirty="0" smtClean="0">
                <a:solidFill>
                  <a:srgbClr val="002060"/>
                </a:solidFill>
              </a:rPr>
              <a:t>edostatečná účinnost léčby v KH</a:t>
            </a:r>
          </a:p>
          <a:p>
            <a:pPr marL="1254125" lvl="2" indent="-339725">
              <a:spcBef>
                <a:spcPts val="500"/>
              </a:spcBef>
              <a:buFont typeface="Courier New" panose="02070309020205020404" pitchFamily="49" charset="0"/>
              <a:buChar char="o"/>
            </a:pPr>
            <a:r>
              <a:rPr lang="cs-CZ" sz="2200" dirty="0">
                <a:solidFill>
                  <a:srgbClr val="002060"/>
                </a:solidFill>
              </a:rPr>
              <a:t>j</a:t>
            </a:r>
            <a:r>
              <a:rPr lang="cs-CZ" sz="2200" dirty="0" smtClean="0">
                <a:solidFill>
                  <a:srgbClr val="002060"/>
                </a:solidFill>
              </a:rPr>
              <a:t>akým způsobem bude </a:t>
            </a:r>
            <a:r>
              <a:rPr lang="cs-CZ" sz="2200" b="1" dirty="0" smtClean="0">
                <a:solidFill>
                  <a:srgbClr val="002060"/>
                </a:solidFill>
              </a:rPr>
              <a:t>ukončena studijní léčba </a:t>
            </a:r>
          </a:p>
          <a:p>
            <a:pPr marL="1254125" lvl="2" indent="-339725">
              <a:spcBef>
                <a:spcPts val="500"/>
              </a:spcBef>
              <a:buFont typeface="Courier New" panose="02070309020205020404" pitchFamily="49" charset="0"/>
              <a:buChar char="o"/>
            </a:pPr>
            <a:r>
              <a:rPr lang="cs-CZ" sz="2200" b="1" dirty="0" smtClean="0">
                <a:solidFill>
                  <a:srgbClr val="002060"/>
                </a:solidFill>
              </a:rPr>
              <a:t>následné sledování </a:t>
            </a:r>
            <a:r>
              <a:rPr lang="cs-CZ" sz="2200" dirty="0" smtClean="0">
                <a:solidFill>
                  <a:srgbClr val="002060"/>
                </a:solidFill>
              </a:rPr>
              <a:t>pacientů</a:t>
            </a:r>
          </a:p>
          <a:p>
            <a:pPr marL="1254125" lvl="2" indent="-339725">
              <a:spcBef>
                <a:spcPts val="500"/>
              </a:spcBef>
              <a:buFont typeface="Courier New" panose="02070309020205020404" pitchFamily="49" charset="0"/>
              <a:buChar char="o"/>
            </a:pPr>
            <a:r>
              <a:rPr lang="cs-CZ" sz="2200" b="1" dirty="0">
                <a:solidFill>
                  <a:srgbClr val="002060"/>
                </a:solidFill>
              </a:rPr>
              <a:t>n</a:t>
            </a:r>
            <a:r>
              <a:rPr lang="cs-CZ" sz="2200" b="1" dirty="0" smtClean="0">
                <a:solidFill>
                  <a:srgbClr val="002060"/>
                </a:solidFill>
              </a:rPr>
              <a:t>ahrazování těchto pacientů </a:t>
            </a:r>
            <a:r>
              <a:rPr lang="cs-CZ" sz="2200" dirty="0" smtClean="0">
                <a:solidFill>
                  <a:srgbClr val="002060"/>
                </a:solidFill>
              </a:rPr>
              <a:t>– zda a jak</a:t>
            </a:r>
          </a:p>
          <a:p>
            <a:pPr lvl="3"/>
            <a:endParaRPr lang="cs-CZ" dirty="0" smtClean="0">
              <a:solidFill>
                <a:srgbClr val="002060"/>
              </a:solidFill>
            </a:endParaRPr>
          </a:p>
          <a:p>
            <a:pPr lvl="1"/>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3516877083"/>
      </p:ext>
    </p:extLst>
  </p:cSld>
  <p:clrMapOvr>
    <a:masterClrMapping/>
  </p:clrMapOvr>
  <p:transition>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341530" y="998730"/>
            <a:ext cx="8415934" cy="5580620"/>
          </a:xfrm>
        </p:spPr>
        <p:txBody>
          <a:bodyPr>
            <a:normAutofit fontScale="92500" lnSpcReduction="10000"/>
          </a:bodyPr>
          <a:lstStyle/>
          <a:p>
            <a:pPr marL="446088" indent="-446088"/>
            <a:r>
              <a:rPr lang="cs-CZ" b="1" dirty="0" smtClean="0">
                <a:solidFill>
                  <a:srgbClr val="0070C0"/>
                </a:solidFill>
              </a:rPr>
              <a:t>Léčba</a:t>
            </a:r>
          </a:p>
          <a:p>
            <a:pPr lvl="1">
              <a:spcBef>
                <a:spcPts val="800"/>
              </a:spcBef>
              <a:buFont typeface="Arial" panose="020B0604020202020204" pitchFamily="34" charset="0"/>
              <a:buChar char="•"/>
            </a:pPr>
            <a:r>
              <a:rPr lang="cs-CZ" b="1" dirty="0" smtClean="0">
                <a:solidFill>
                  <a:srgbClr val="002060"/>
                </a:solidFill>
              </a:rPr>
              <a:t>Dávkování, způsob podání a doba léčby </a:t>
            </a:r>
            <a:r>
              <a:rPr lang="cs-CZ" dirty="0" smtClean="0">
                <a:solidFill>
                  <a:srgbClr val="002060"/>
                </a:solidFill>
              </a:rPr>
              <a:t>+ následné sledování</a:t>
            </a:r>
          </a:p>
          <a:p>
            <a:pPr lvl="1">
              <a:spcBef>
                <a:spcPts val="800"/>
              </a:spcBef>
              <a:buFont typeface="Arial" panose="020B0604020202020204" pitchFamily="34" charset="0"/>
              <a:buChar char="•"/>
            </a:pPr>
            <a:r>
              <a:rPr lang="cs-CZ" b="1" dirty="0" smtClean="0">
                <a:solidFill>
                  <a:srgbClr val="002060"/>
                </a:solidFill>
              </a:rPr>
              <a:t>Možnost </a:t>
            </a:r>
            <a:r>
              <a:rPr lang="cs-CZ" b="1" u="sng" dirty="0" smtClean="0">
                <a:solidFill>
                  <a:srgbClr val="002060"/>
                </a:solidFill>
              </a:rPr>
              <a:t>odslepení studijní medikace</a:t>
            </a:r>
            <a:r>
              <a:rPr lang="cs-CZ" b="1" dirty="0" smtClean="0">
                <a:solidFill>
                  <a:srgbClr val="002060"/>
                </a:solidFill>
              </a:rPr>
              <a:t> zkoušejícím v případě urgentní potřeby</a:t>
            </a:r>
            <a:r>
              <a:rPr lang="cs-CZ" dirty="0" smtClean="0">
                <a:solidFill>
                  <a:srgbClr val="002060"/>
                </a:solidFill>
              </a:rPr>
              <a:t> </a:t>
            </a:r>
          </a:p>
          <a:p>
            <a:pPr marL="857250" lvl="2" indent="0">
              <a:spcBef>
                <a:spcPts val="800"/>
              </a:spcBef>
              <a:buNone/>
            </a:pPr>
            <a:r>
              <a:rPr lang="cs-CZ" b="1" dirty="0" smtClean="0">
                <a:solidFill>
                  <a:schemeClr val="tx2">
                    <a:lumMod val="75000"/>
                  </a:schemeClr>
                </a:solidFill>
              </a:rPr>
              <a:t>Definice musí být v souladu s GCP</a:t>
            </a:r>
            <a:r>
              <a:rPr lang="cs-CZ" dirty="0" smtClean="0">
                <a:solidFill>
                  <a:srgbClr val="002060"/>
                </a:solidFill>
              </a:rPr>
              <a:t>:</a:t>
            </a:r>
          </a:p>
          <a:p>
            <a:pPr marL="1200150" lvl="2" indent="-342900">
              <a:spcBef>
                <a:spcPts val="800"/>
              </a:spcBef>
              <a:buFont typeface="Courier New" panose="02070309020205020404" pitchFamily="49" charset="0"/>
              <a:buChar char="o"/>
            </a:pPr>
            <a:r>
              <a:rPr lang="cs-CZ" sz="2200" b="1" dirty="0">
                <a:solidFill>
                  <a:srgbClr val="002060"/>
                </a:solidFill>
              </a:rPr>
              <a:t>I</a:t>
            </a:r>
            <a:r>
              <a:rPr lang="en-US" sz="2200" b="1" dirty="0" smtClean="0">
                <a:solidFill>
                  <a:srgbClr val="002060"/>
                </a:solidFill>
              </a:rPr>
              <a:t>nvestigators are responsible for all trial-related medical decisions </a:t>
            </a:r>
            <a:r>
              <a:rPr lang="en-US" sz="2200" b="1" dirty="0" smtClean="0">
                <a:solidFill>
                  <a:schemeClr val="tx2">
                    <a:lumMod val="75000"/>
                  </a:schemeClr>
                </a:solidFill>
              </a:rPr>
              <a:t>(ICH GCP 4.3.1)</a:t>
            </a:r>
            <a:r>
              <a:rPr lang="en-US" sz="2200" dirty="0" smtClean="0">
                <a:solidFill>
                  <a:srgbClr val="002060"/>
                </a:solidFill>
              </a:rPr>
              <a:t>. </a:t>
            </a:r>
            <a:endParaRPr lang="cs-CZ" sz="2200" dirty="0" smtClean="0">
              <a:solidFill>
                <a:srgbClr val="002060"/>
              </a:solidFill>
            </a:endParaRPr>
          </a:p>
          <a:p>
            <a:pPr marL="1200150" lvl="2" indent="-342900">
              <a:spcBef>
                <a:spcPts val="800"/>
              </a:spcBef>
              <a:buFont typeface="Courier New" panose="02070309020205020404" pitchFamily="49" charset="0"/>
              <a:buChar char="o"/>
            </a:pPr>
            <a:r>
              <a:rPr lang="en-US" sz="2200" dirty="0" smtClean="0">
                <a:solidFill>
                  <a:srgbClr val="002060"/>
                </a:solidFill>
              </a:rPr>
              <a:t>The </a:t>
            </a:r>
            <a:r>
              <a:rPr lang="en-US" sz="2200" b="1" dirty="0" smtClean="0">
                <a:solidFill>
                  <a:srgbClr val="002060"/>
                </a:solidFill>
              </a:rPr>
              <a:t>investigator has to be able to unblind the investigation product immediately if he feels it is necessary without prior contact to the medical monitor</a:t>
            </a:r>
            <a:r>
              <a:rPr lang="en-US" sz="2200" dirty="0" smtClean="0">
                <a:solidFill>
                  <a:srgbClr val="002060"/>
                </a:solidFill>
              </a:rPr>
              <a:t>. However the </a:t>
            </a:r>
            <a:r>
              <a:rPr lang="en-US" sz="2200" b="1" dirty="0" smtClean="0">
                <a:solidFill>
                  <a:srgbClr val="002060"/>
                </a:solidFill>
              </a:rPr>
              <a:t>investigator should promptly document and explain to the sponsor any premature unblinding </a:t>
            </a:r>
            <a:r>
              <a:rPr lang="en-US" sz="2200" b="1" dirty="0" smtClean="0">
                <a:solidFill>
                  <a:schemeClr val="tx2">
                    <a:lumMod val="75000"/>
                  </a:schemeClr>
                </a:solidFill>
              </a:rPr>
              <a:t>(ICH GCP 4.7)</a:t>
            </a:r>
            <a:r>
              <a:rPr lang="en-US" sz="2200" dirty="0" smtClean="0">
                <a:solidFill>
                  <a:srgbClr val="002060"/>
                </a:solidFill>
              </a:rPr>
              <a:t>.</a:t>
            </a:r>
          </a:p>
          <a:p>
            <a:pPr marL="914400" lvl="2" indent="0">
              <a:spcBef>
                <a:spcPts val="800"/>
              </a:spcBef>
              <a:buNone/>
            </a:pPr>
            <a:r>
              <a:rPr lang="cs-CZ" sz="2200" u="sng" dirty="0" smtClean="0">
                <a:solidFill>
                  <a:srgbClr val="002060"/>
                </a:solidFill>
              </a:rPr>
              <a:t>Neakceptujeme formulaci</a:t>
            </a:r>
            <a:r>
              <a:rPr lang="cs-CZ" sz="2200" dirty="0" smtClean="0">
                <a:solidFill>
                  <a:srgbClr val="002060"/>
                </a:solidFill>
              </a:rPr>
              <a:t>: </a:t>
            </a:r>
            <a:r>
              <a:rPr lang="en-US" sz="2200" dirty="0" smtClean="0">
                <a:solidFill>
                  <a:srgbClr val="002060"/>
                </a:solidFill>
              </a:rPr>
              <a:t>“</a:t>
            </a:r>
            <a:r>
              <a:rPr lang="en-US" sz="2200" b="1" dirty="0" smtClean="0">
                <a:solidFill>
                  <a:srgbClr val="002060"/>
                </a:solidFill>
              </a:rPr>
              <a:t>Whenever </a:t>
            </a:r>
            <a:r>
              <a:rPr lang="en-US" sz="2200" b="1" dirty="0">
                <a:solidFill>
                  <a:srgbClr val="002060"/>
                </a:solidFill>
              </a:rPr>
              <a:t>possible, the investigator must </a:t>
            </a:r>
            <a:r>
              <a:rPr lang="cs-CZ" sz="2200" b="1" dirty="0" smtClean="0">
                <a:solidFill>
                  <a:srgbClr val="002060"/>
                </a:solidFill>
              </a:rPr>
              <a:t>(or should) </a:t>
            </a:r>
            <a:r>
              <a:rPr lang="en-US" sz="2200" b="1" dirty="0" smtClean="0">
                <a:solidFill>
                  <a:srgbClr val="002060"/>
                </a:solidFill>
              </a:rPr>
              <a:t>first </a:t>
            </a:r>
            <a:r>
              <a:rPr lang="en-US" sz="2200" b="1" dirty="0">
                <a:solidFill>
                  <a:srgbClr val="002060"/>
                </a:solidFill>
              </a:rPr>
              <a:t>discuss </a:t>
            </a:r>
            <a:r>
              <a:rPr lang="en-US" sz="2200" dirty="0">
                <a:solidFill>
                  <a:srgbClr val="002060"/>
                </a:solidFill>
              </a:rPr>
              <a:t>options with the medical monitor or appropriate sponsor study personnel </a:t>
            </a:r>
            <a:r>
              <a:rPr lang="en-US" sz="2200" b="1" dirty="0">
                <a:solidFill>
                  <a:srgbClr val="002060"/>
                </a:solidFill>
              </a:rPr>
              <a:t>before unblinding the subject’s treatment </a:t>
            </a:r>
            <a:r>
              <a:rPr lang="en-US" sz="2200" dirty="0">
                <a:solidFill>
                  <a:srgbClr val="002060"/>
                </a:solidFill>
              </a:rPr>
              <a:t>assignment.”</a:t>
            </a:r>
          </a:p>
          <a:p>
            <a:pPr lvl="2"/>
            <a:endParaRPr lang="cs-CZ" dirty="0" smtClean="0">
              <a:solidFill>
                <a:srgbClr val="002060"/>
              </a:solidFill>
            </a:endParaRPr>
          </a:p>
          <a:p>
            <a:pPr lvl="1"/>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3092025496"/>
      </p:ext>
    </p:extLst>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296526" y="818710"/>
            <a:ext cx="8595954" cy="5085565"/>
          </a:xfrm>
        </p:spPr>
        <p:txBody>
          <a:bodyPr>
            <a:normAutofit lnSpcReduction="10000"/>
          </a:bodyPr>
          <a:lstStyle/>
          <a:p>
            <a:pPr marL="857250" lvl="2" indent="0">
              <a:buNone/>
            </a:pPr>
            <a:endParaRPr lang="cs-CZ" dirty="0" smtClean="0">
              <a:solidFill>
                <a:srgbClr val="002060"/>
              </a:solidFill>
            </a:endParaRPr>
          </a:p>
          <a:p>
            <a:pPr marL="446088" indent="-446088"/>
            <a:r>
              <a:rPr lang="cs-CZ" sz="2600" b="1" dirty="0" smtClean="0">
                <a:solidFill>
                  <a:srgbClr val="0070C0"/>
                </a:solidFill>
              </a:rPr>
              <a:t>Konkomitantní medikace</a:t>
            </a:r>
          </a:p>
          <a:p>
            <a:pPr lvl="1"/>
            <a:r>
              <a:rPr lang="cs-CZ" sz="2200" b="1" dirty="0" smtClean="0">
                <a:solidFill>
                  <a:srgbClr val="002060"/>
                </a:solidFill>
              </a:rPr>
              <a:t>Musí být protokolem jasně definována!</a:t>
            </a:r>
          </a:p>
          <a:p>
            <a:pPr lvl="2"/>
            <a:r>
              <a:rPr lang="cs-CZ" b="1" dirty="0" smtClean="0">
                <a:solidFill>
                  <a:srgbClr val="002060"/>
                </a:solidFill>
              </a:rPr>
              <a:t>zakázaná</a:t>
            </a:r>
            <a:r>
              <a:rPr lang="cs-CZ" dirty="0" smtClean="0">
                <a:solidFill>
                  <a:srgbClr val="002060"/>
                </a:solidFill>
              </a:rPr>
              <a:t> </a:t>
            </a:r>
          </a:p>
          <a:p>
            <a:pPr lvl="2"/>
            <a:r>
              <a:rPr lang="cs-CZ" b="1" dirty="0" smtClean="0">
                <a:solidFill>
                  <a:srgbClr val="002060"/>
                </a:solidFill>
              </a:rPr>
              <a:t>povolená</a:t>
            </a:r>
          </a:p>
          <a:p>
            <a:pPr lvl="2"/>
            <a:r>
              <a:rPr lang="cs-CZ" b="1" dirty="0">
                <a:solidFill>
                  <a:srgbClr val="002060"/>
                </a:solidFill>
              </a:rPr>
              <a:t>s</a:t>
            </a:r>
            <a:r>
              <a:rPr lang="cs-CZ" b="1" dirty="0" smtClean="0">
                <a:solidFill>
                  <a:srgbClr val="002060"/>
                </a:solidFill>
              </a:rPr>
              <a:t>tandardní </a:t>
            </a:r>
            <a:r>
              <a:rPr lang="cs-CZ" dirty="0" smtClean="0">
                <a:solidFill>
                  <a:srgbClr val="002060"/>
                </a:solidFill>
              </a:rPr>
              <a:t>medikace – background </a:t>
            </a:r>
            <a:r>
              <a:rPr lang="cs-CZ" dirty="0" err="1" smtClean="0">
                <a:solidFill>
                  <a:srgbClr val="002060"/>
                </a:solidFill>
              </a:rPr>
              <a:t>therapy</a:t>
            </a:r>
            <a:endParaRPr lang="cs-CZ" dirty="0" smtClean="0">
              <a:solidFill>
                <a:srgbClr val="002060"/>
              </a:solidFill>
            </a:endParaRPr>
          </a:p>
          <a:p>
            <a:pPr lvl="2"/>
            <a:r>
              <a:rPr lang="cs-CZ" b="1" dirty="0">
                <a:solidFill>
                  <a:srgbClr val="002060"/>
                </a:solidFill>
              </a:rPr>
              <a:t>z</a:t>
            </a:r>
            <a:r>
              <a:rPr lang="cs-CZ" b="1" dirty="0" smtClean="0">
                <a:solidFill>
                  <a:srgbClr val="002060"/>
                </a:solidFill>
              </a:rPr>
              <a:t>áchranná </a:t>
            </a:r>
            <a:r>
              <a:rPr lang="cs-CZ" dirty="0" smtClean="0">
                <a:solidFill>
                  <a:srgbClr val="002060"/>
                </a:solidFill>
              </a:rPr>
              <a:t>medikace – především u náhlého zhoršení stavu pacienta</a:t>
            </a:r>
          </a:p>
          <a:p>
            <a:pPr lvl="3"/>
            <a:endParaRPr lang="cs-CZ" sz="1100" dirty="0" smtClean="0">
              <a:solidFill>
                <a:srgbClr val="002060"/>
              </a:solidFill>
            </a:endParaRPr>
          </a:p>
          <a:p>
            <a:pPr marL="893763" lvl="1" indent="-436563">
              <a:buFont typeface="Wingdings" panose="05000000000000000000" pitchFamily="2" charset="2"/>
              <a:buChar char="v"/>
            </a:pPr>
            <a:r>
              <a:rPr lang="cs-CZ" sz="2200" b="1" dirty="0">
                <a:solidFill>
                  <a:srgbClr val="002060"/>
                </a:solidFill>
              </a:rPr>
              <a:t>Konkomitantní medikaci </a:t>
            </a:r>
            <a:r>
              <a:rPr lang="cs-CZ" sz="2200" dirty="0">
                <a:solidFill>
                  <a:srgbClr val="002060"/>
                </a:solidFill>
              </a:rPr>
              <a:t>definovat </a:t>
            </a:r>
            <a:r>
              <a:rPr lang="cs-CZ" sz="2200" dirty="0" smtClean="0">
                <a:solidFill>
                  <a:srgbClr val="002060"/>
                </a:solidFill>
              </a:rPr>
              <a:t>i </a:t>
            </a:r>
            <a:r>
              <a:rPr lang="cs-CZ" sz="2200" b="1" dirty="0" smtClean="0">
                <a:solidFill>
                  <a:schemeClr val="tx2">
                    <a:lumMod val="75000"/>
                  </a:schemeClr>
                </a:solidFill>
              </a:rPr>
              <a:t>pro </a:t>
            </a:r>
            <a:r>
              <a:rPr lang="cs-CZ" sz="2200" b="1" dirty="0">
                <a:solidFill>
                  <a:schemeClr val="tx2">
                    <a:lumMod val="75000"/>
                  </a:schemeClr>
                </a:solidFill>
              </a:rPr>
              <a:t>období následného sledování </a:t>
            </a:r>
            <a:r>
              <a:rPr lang="cs-CZ" sz="2200" dirty="0">
                <a:solidFill>
                  <a:srgbClr val="002060"/>
                </a:solidFill>
              </a:rPr>
              <a:t>pacienta</a:t>
            </a:r>
            <a:endParaRPr lang="cs-CZ" sz="2200" u="sng" dirty="0">
              <a:solidFill>
                <a:srgbClr val="002060"/>
              </a:solidFill>
            </a:endParaRPr>
          </a:p>
          <a:p>
            <a:pPr marL="893763" lvl="1" indent="-436563">
              <a:buFont typeface="Wingdings" panose="05000000000000000000" pitchFamily="2" charset="2"/>
              <a:buChar char="v"/>
            </a:pPr>
            <a:r>
              <a:rPr lang="cs-CZ" sz="2200" b="1" dirty="0">
                <a:solidFill>
                  <a:srgbClr val="002060"/>
                </a:solidFill>
              </a:rPr>
              <a:t>U ATB – musí být jasné dávkování</a:t>
            </a:r>
          </a:p>
          <a:p>
            <a:pPr marL="893763" lvl="1" indent="-436563">
              <a:buFont typeface="Wingdings" panose="05000000000000000000" pitchFamily="2" charset="2"/>
              <a:buChar char="v"/>
            </a:pPr>
            <a:r>
              <a:rPr lang="cs-CZ" sz="2200" b="1" dirty="0" smtClean="0">
                <a:solidFill>
                  <a:srgbClr val="002060"/>
                </a:solidFill>
              </a:rPr>
              <a:t>Režimová </a:t>
            </a:r>
            <a:r>
              <a:rPr lang="cs-CZ" sz="2200" b="1" dirty="0">
                <a:solidFill>
                  <a:srgbClr val="002060"/>
                </a:solidFill>
              </a:rPr>
              <a:t>opatření </a:t>
            </a:r>
            <a:r>
              <a:rPr lang="cs-CZ" sz="2200" dirty="0" smtClean="0">
                <a:solidFill>
                  <a:srgbClr val="002060"/>
                </a:solidFill>
              </a:rPr>
              <a:t>– např</a:t>
            </a:r>
            <a:r>
              <a:rPr lang="cs-CZ" sz="2200" dirty="0">
                <a:solidFill>
                  <a:srgbClr val="002060"/>
                </a:solidFill>
              </a:rPr>
              <a:t>. slunění, konzumace určitých </a:t>
            </a:r>
            <a:r>
              <a:rPr lang="cs-CZ" sz="2200" dirty="0" smtClean="0">
                <a:solidFill>
                  <a:srgbClr val="002060"/>
                </a:solidFill>
              </a:rPr>
              <a:t>potravin (třezalka, grepový džus), doplňky stravy, alkohol, kouření</a:t>
            </a:r>
            <a:r>
              <a:rPr lang="cs-CZ" sz="2200" dirty="0">
                <a:solidFill>
                  <a:srgbClr val="002060"/>
                </a:solidFill>
              </a:rPr>
              <a:t>, </a:t>
            </a:r>
            <a:r>
              <a:rPr lang="cs-CZ" sz="2200" dirty="0" smtClean="0">
                <a:solidFill>
                  <a:srgbClr val="002060"/>
                </a:solidFill>
              </a:rPr>
              <a:t>aktivity…</a:t>
            </a:r>
          </a:p>
          <a:p>
            <a:pPr marL="1797050" lvl="2" indent="-276225">
              <a:buFont typeface="Wingdings" panose="05000000000000000000" pitchFamily="2" charset="2"/>
              <a:buChar char="Ø"/>
            </a:pPr>
            <a:r>
              <a:rPr lang="cs-CZ" sz="1800" dirty="0">
                <a:solidFill>
                  <a:srgbClr val="002060"/>
                </a:solidFill>
              </a:rPr>
              <a:t>z</a:t>
            </a:r>
            <a:r>
              <a:rPr lang="cs-CZ" sz="1800" dirty="0" smtClean="0">
                <a:solidFill>
                  <a:srgbClr val="002060"/>
                </a:solidFill>
              </a:rPr>
              <a:t>mínit i v informacích pro pacienty</a:t>
            </a:r>
            <a:endParaRPr lang="cs-CZ" sz="1800" dirty="0">
              <a:solidFill>
                <a:srgbClr val="002060"/>
              </a:solidFill>
            </a:endParaRPr>
          </a:p>
          <a:p>
            <a:pPr lvl="3"/>
            <a:endParaRPr lang="cs-CZ" dirty="0" smtClean="0">
              <a:solidFill>
                <a:srgbClr val="002060"/>
              </a:solidFill>
            </a:endParaRPr>
          </a:p>
          <a:p>
            <a:pPr lvl="1"/>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76406043"/>
      </p:ext>
    </p:extLst>
  </p:cSld>
  <p:clrMapOvr>
    <a:masterClrMapping/>
  </p:clrMapOvr>
  <p:transition>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199" y="1088740"/>
            <a:ext cx="8345271" cy="5310590"/>
          </a:xfrm>
        </p:spPr>
        <p:txBody>
          <a:bodyPr>
            <a:normAutofit/>
          </a:bodyPr>
          <a:lstStyle/>
          <a:p>
            <a:pPr marL="446088" indent="-446088"/>
            <a:r>
              <a:rPr lang="cs-CZ" sz="2600" b="1" dirty="0" smtClean="0">
                <a:solidFill>
                  <a:srgbClr val="0070C0"/>
                </a:solidFill>
              </a:rPr>
              <a:t>Vyhodnocení sledovaných parametrů</a:t>
            </a:r>
          </a:p>
          <a:p>
            <a:pPr lvl="1">
              <a:buFont typeface="Arial" panose="020B0604020202020204" pitchFamily="34" charset="0"/>
              <a:buChar char="•"/>
            </a:pPr>
            <a:r>
              <a:rPr lang="cs-CZ" sz="2200" b="1" dirty="0" smtClean="0">
                <a:solidFill>
                  <a:srgbClr val="002060"/>
                </a:solidFill>
              </a:rPr>
              <a:t>Hodnocení účinnosti</a:t>
            </a:r>
          </a:p>
          <a:p>
            <a:pPr lvl="1">
              <a:buFont typeface="Arial" panose="020B0604020202020204" pitchFamily="34" charset="0"/>
              <a:buChar char="•"/>
            </a:pPr>
            <a:r>
              <a:rPr lang="cs-CZ" sz="2200" b="1" dirty="0" smtClean="0">
                <a:solidFill>
                  <a:srgbClr val="002060"/>
                </a:solidFill>
              </a:rPr>
              <a:t>Hodnocení bezpečnosti</a:t>
            </a:r>
          </a:p>
          <a:p>
            <a:pPr lvl="2">
              <a:buFont typeface="Courier New" panose="02070309020205020404" pitchFamily="49" charset="0"/>
              <a:buChar char="o"/>
            </a:pPr>
            <a:r>
              <a:rPr lang="cs-CZ" b="1" dirty="0">
                <a:solidFill>
                  <a:srgbClr val="002060"/>
                </a:solidFill>
              </a:rPr>
              <a:t>h</a:t>
            </a:r>
            <a:r>
              <a:rPr lang="cs-CZ" b="1" dirty="0" smtClean="0">
                <a:solidFill>
                  <a:srgbClr val="002060"/>
                </a:solidFill>
              </a:rPr>
              <a:t>lášení nežádoucích příhod</a:t>
            </a:r>
          </a:p>
          <a:p>
            <a:pPr lvl="2">
              <a:buFont typeface="Courier New" panose="02070309020205020404" pitchFamily="49" charset="0"/>
              <a:buChar char="o"/>
            </a:pPr>
            <a:r>
              <a:rPr lang="cs-CZ" b="1" dirty="0" smtClean="0">
                <a:solidFill>
                  <a:srgbClr val="002060"/>
                </a:solidFill>
              </a:rPr>
              <a:t>povinnost </a:t>
            </a:r>
            <a:r>
              <a:rPr lang="cs-CZ" b="1" dirty="0">
                <a:solidFill>
                  <a:srgbClr val="002060"/>
                </a:solidFill>
              </a:rPr>
              <a:t>zkoušejícího hlásit neprodleně </a:t>
            </a:r>
            <a:r>
              <a:rPr lang="cs-CZ" b="1" dirty="0" smtClean="0">
                <a:solidFill>
                  <a:schemeClr val="tx2">
                    <a:lumMod val="75000"/>
                  </a:schemeClr>
                </a:solidFill>
              </a:rPr>
              <a:t>(do 24 hodin) </a:t>
            </a:r>
            <a:r>
              <a:rPr lang="cs-CZ" dirty="0" smtClean="0">
                <a:solidFill>
                  <a:srgbClr val="002060"/>
                </a:solidFill>
              </a:rPr>
              <a:t>všechny </a:t>
            </a:r>
            <a:r>
              <a:rPr lang="cs-CZ" b="1" dirty="0">
                <a:solidFill>
                  <a:srgbClr val="002060"/>
                </a:solidFill>
              </a:rPr>
              <a:t>závažné nežádoucí příhody </a:t>
            </a:r>
            <a:r>
              <a:rPr lang="cs-CZ" dirty="0">
                <a:solidFill>
                  <a:srgbClr val="002060"/>
                </a:solidFill>
              </a:rPr>
              <a:t>(SAE) zadavateli</a:t>
            </a:r>
            <a:endParaRPr lang="cs-CZ" dirty="0" smtClean="0">
              <a:solidFill>
                <a:srgbClr val="002060"/>
              </a:solidFill>
            </a:endParaRPr>
          </a:p>
          <a:p>
            <a:pPr lvl="2">
              <a:buFont typeface="Courier New" panose="02070309020205020404" pitchFamily="49" charset="0"/>
              <a:buChar char="o"/>
            </a:pPr>
            <a:r>
              <a:rPr lang="cs-CZ" dirty="0" smtClean="0">
                <a:solidFill>
                  <a:srgbClr val="002060"/>
                </a:solidFill>
              </a:rPr>
              <a:t>Hlášení </a:t>
            </a:r>
            <a:r>
              <a:rPr lang="cs-CZ" dirty="0">
                <a:solidFill>
                  <a:srgbClr val="002060"/>
                </a:solidFill>
              </a:rPr>
              <a:t>nežádoucích účinků viz </a:t>
            </a:r>
            <a:r>
              <a:rPr lang="cs-CZ" dirty="0" smtClean="0">
                <a:solidFill>
                  <a:srgbClr val="002060"/>
                </a:solidFill>
              </a:rPr>
              <a:t>pokyn </a:t>
            </a:r>
            <a:r>
              <a:rPr lang="cs-CZ" b="1" dirty="0" smtClean="0">
                <a:solidFill>
                  <a:srgbClr val="002060"/>
                </a:solidFill>
              </a:rPr>
              <a:t>KLH-21 </a:t>
            </a:r>
            <a:r>
              <a:rPr lang="cs-CZ" b="1" dirty="0">
                <a:solidFill>
                  <a:srgbClr val="002060"/>
                </a:solidFill>
              </a:rPr>
              <a:t>verze 5 </a:t>
            </a:r>
            <a:r>
              <a:rPr lang="cs-CZ" b="1" dirty="0" smtClean="0">
                <a:solidFill>
                  <a:srgbClr val="002060"/>
                </a:solidFill>
              </a:rPr>
              <a:t>(v souladu s evropským nařízením CT-3)</a:t>
            </a:r>
          </a:p>
          <a:p>
            <a:pPr marL="914400" lvl="2" indent="0">
              <a:buNone/>
            </a:pPr>
            <a:r>
              <a:rPr lang="cs-CZ" b="1" dirty="0" smtClean="0">
                <a:solidFill>
                  <a:schemeClr val="accent4">
                    <a:lumMod val="75000"/>
                  </a:schemeClr>
                </a:solidFill>
              </a:rPr>
              <a:t>    </a:t>
            </a:r>
            <a:r>
              <a:rPr lang="cs-CZ" b="1" dirty="0" smtClean="0">
                <a:solidFill>
                  <a:schemeClr val="tx2">
                    <a:lumMod val="75000"/>
                  </a:schemeClr>
                </a:solidFill>
              </a:rPr>
              <a:t>http</a:t>
            </a:r>
            <a:r>
              <a:rPr lang="cs-CZ" b="1" dirty="0">
                <a:solidFill>
                  <a:schemeClr val="tx2">
                    <a:lumMod val="75000"/>
                  </a:schemeClr>
                </a:solidFill>
              </a:rPr>
              <a:t>://</a:t>
            </a:r>
            <a:r>
              <a:rPr lang="cs-CZ" b="1" dirty="0" smtClean="0">
                <a:solidFill>
                  <a:schemeClr val="tx2">
                    <a:lumMod val="75000"/>
                  </a:schemeClr>
                </a:solidFill>
              </a:rPr>
              <a:t>www.sukl.cz/leciva/klh-21-verze-5</a:t>
            </a:r>
            <a:endParaRPr lang="cs-CZ" b="1" dirty="0">
              <a:solidFill>
                <a:schemeClr val="tx2">
                  <a:lumMod val="75000"/>
                </a:schemeClr>
              </a:solidFill>
            </a:endParaRPr>
          </a:p>
          <a:p>
            <a:pPr marL="446088" lvl="0" indent="-446088"/>
            <a:r>
              <a:rPr lang="cs-CZ" sz="2600" b="1" dirty="0" smtClean="0">
                <a:solidFill>
                  <a:srgbClr val="0070C0"/>
                </a:solidFill>
              </a:rPr>
              <a:t>Statistika</a:t>
            </a:r>
          </a:p>
          <a:p>
            <a:pPr lvl="1">
              <a:buFont typeface="Arial" panose="020B0604020202020204" pitchFamily="34" charset="0"/>
              <a:buChar char="•"/>
            </a:pPr>
            <a:r>
              <a:rPr lang="cs-CZ" sz="2200" b="1" dirty="0" smtClean="0">
                <a:solidFill>
                  <a:srgbClr val="002060"/>
                </a:solidFill>
              </a:rPr>
              <a:t>Validní volba statistických metod</a:t>
            </a:r>
            <a:r>
              <a:rPr lang="cs-CZ" sz="2200" dirty="0" smtClean="0">
                <a:solidFill>
                  <a:srgbClr val="002060"/>
                </a:solidFill>
              </a:rPr>
              <a:t>, volba velikosti souboru atd.</a:t>
            </a:r>
          </a:p>
          <a:p>
            <a:pPr lvl="1">
              <a:buFont typeface="Arial" panose="020B0604020202020204" pitchFamily="34" charset="0"/>
              <a:buChar char="•"/>
            </a:pPr>
            <a:r>
              <a:rPr lang="cs-CZ" sz="2200" dirty="0" smtClean="0">
                <a:solidFill>
                  <a:srgbClr val="002060"/>
                </a:solidFill>
              </a:rPr>
              <a:t>Plánované </a:t>
            </a:r>
            <a:r>
              <a:rPr lang="cs-CZ" sz="2200" b="1" dirty="0">
                <a:solidFill>
                  <a:srgbClr val="002060"/>
                </a:solidFill>
              </a:rPr>
              <a:t>interim </a:t>
            </a:r>
            <a:r>
              <a:rPr lang="cs-CZ" sz="2200" b="1" dirty="0" smtClean="0">
                <a:solidFill>
                  <a:srgbClr val="002060"/>
                </a:solidFill>
              </a:rPr>
              <a:t>analýzy</a:t>
            </a:r>
          </a:p>
          <a:p>
            <a:pPr lvl="1">
              <a:buFont typeface="Arial" panose="020B0604020202020204" pitchFamily="34" charset="0"/>
              <a:buChar char="•"/>
            </a:pPr>
            <a:r>
              <a:rPr lang="cs-CZ" sz="2200" dirty="0" smtClean="0">
                <a:solidFill>
                  <a:srgbClr val="002060"/>
                </a:solidFill>
              </a:rPr>
              <a:t>Postup </a:t>
            </a:r>
            <a:r>
              <a:rPr lang="cs-CZ" sz="2200" b="1" dirty="0" smtClean="0">
                <a:solidFill>
                  <a:srgbClr val="002060"/>
                </a:solidFill>
              </a:rPr>
              <a:t>zpracování odchylek od Protokolu</a:t>
            </a:r>
            <a:endParaRPr lang="cs-CZ" sz="2200" b="1" dirty="0">
              <a:solidFill>
                <a:srgbClr val="002060"/>
              </a:solidFill>
            </a:endParaRPr>
          </a:p>
          <a:p>
            <a:pPr>
              <a:buFont typeface="Wingdings" panose="05000000000000000000" pitchFamily="2" charset="2"/>
              <a:buChar char="q"/>
            </a:pPr>
            <a:endParaRPr lang="cs-CZ" b="1" dirty="0" smtClean="0">
              <a:solidFill>
                <a:schemeClr val="accent4">
                  <a:lumMod val="75000"/>
                </a:schemeClr>
              </a:solidFill>
            </a:endParaRPr>
          </a:p>
          <a:p>
            <a:pPr lvl="2"/>
            <a:endParaRPr lang="cs-CZ" dirty="0" smtClean="0">
              <a:solidFill>
                <a:srgbClr val="002060"/>
              </a:solidFill>
            </a:endParaRPr>
          </a:p>
          <a:p>
            <a:pPr lvl="2"/>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3581697575"/>
      </p:ext>
    </p:extLst>
  </p:cSld>
  <p:clrMapOvr>
    <a:masterClrMapping/>
  </p:clrMapOvr>
  <p:transition>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31539" y="1043735"/>
            <a:ext cx="8325925" cy="5265586"/>
          </a:xfrm>
        </p:spPr>
        <p:txBody>
          <a:bodyPr>
            <a:normAutofit lnSpcReduction="10000"/>
          </a:bodyPr>
          <a:lstStyle/>
          <a:p>
            <a:pPr marL="446088" indent="-446088">
              <a:spcBef>
                <a:spcPts val="900"/>
              </a:spcBef>
            </a:pPr>
            <a:r>
              <a:rPr lang="cs-CZ" sz="2600" b="1" dirty="0" smtClean="0">
                <a:solidFill>
                  <a:srgbClr val="0070C0"/>
                </a:solidFill>
              </a:rPr>
              <a:t>Přímý přístup ke zdrojovým dokumentům</a:t>
            </a:r>
          </a:p>
          <a:p>
            <a:pPr lvl="1">
              <a:spcBef>
                <a:spcPts val="600"/>
              </a:spcBef>
              <a:buFont typeface="Arial" panose="020B0604020202020204" pitchFamily="34" charset="0"/>
              <a:buChar char="•"/>
            </a:pPr>
            <a:r>
              <a:rPr lang="cs-CZ" sz="2200" b="1" dirty="0" smtClean="0">
                <a:solidFill>
                  <a:srgbClr val="002060"/>
                </a:solidFill>
              </a:rPr>
              <a:t>zkoušející i zdravotnické zařízení umožní</a:t>
            </a:r>
            <a:r>
              <a:rPr lang="cs-CZ" sz="2200" dirty="0" smtClean="0">
                <a:solidFill>
                  <a:srgbClr val="002060"/>
                </a:solidFill>
              </a:rPr>
              <a:t> monitorování KH, audity, provádění dohledu EK, inspekce kontrolních úřadů  </a:t>
            </a:r>
          </a:p>
          <a:p>
            <a:pPr lvl="1">
              <a:spcBef>
                <a:spcPts val="600"/>
              </a:spcBef>
              <a:buFont typeface="Arial" panose="020B0604020202020204" pitchFamily="34" charset="0"/>
              <a:buChar char="•"/>
            </a:pPr>
            <a:r>
              <a:rPr lang="cs-CZ" sz="2200" b="1" dirty="0" smtClean="0">
                <a:solidFill>
                  <a:srgbClr val="002060"/>
                </a:solidFill>
              </a:rPr>
              <a:t>přístup ke zdrojovým dokumentům</a:t>
            </a:r>
          </a:p>
          <a:p>
            <a:pPr marL="446088" indent="-446088">
              <a:spcBef>
                <a:spcPts val="900"/>
              </a:spcBef>
            </a:pPr>
            <a:r>
              <a:rPr lang="cs-CZ" sz="2600" b="1" dirty="0" smtClean="0">
                <a:solidFill>
                  <a:srgbClr val="0070C0"/>
                </a:solidFill>
              </a:rPr>
              <a:t>Zabezpečování a řízení jakosti</a:t>
            </a:r>
            <a:endParaRPr lang="cs-CZ" sz="2200" b="1" dirty="0" smtClean="0">
              <a:solidFill>
                <a:srgbClr val="002060"/>
              </a:solidFill>
            </a:endParaRPr>
          </a:p>
          <a:p>
            <a:pPr marL="446088" indent="-446088">
              <a:spcBef>
                <a:spcPts val="900"/>
              </a:spcBef>
            </a:pPr>
            <a:r>
              <a:rPr lang="cs-CZ" sz="2600" b="1" dirty="0" smtClean="0">
                <a:solidFill>
                  <a:srgbClr val="0070C0"/>
                </a:solidFill>
              </a:rPr>
              <a:t>Etické aspekty</a:t>
            </a:r>
          </a:p>
          <a:p>
            <a:pPr lvl="1">
              <a:spcBef>
                <a:spcPts val="600"/>
              </a:spcBef>
              <a:buFont typeface="Arial" panose="020B0604020202020204" pitchFamily="34" charset="0"/>
              <a:buChar char="•"/>
            </a:pPr>
            <a:r>
              <a:rPr lang="cs-CZ" sz="2200" b="1" dirty="0" smtClean="0">
                <a:solidFill>
                  <a:srgbClr val="002060"/>
                </a:solidFill>
              </a:rPr>
              <a:t>Helsinská deklarace</a:t>
            </a:r>
          </a:p>
          <a:p>
            <a:pPr lvl="1">
              <a:spcBef>
                <a:spcPts val="600"/>
              </a:spcBef>
              <a:buFont typeface="Arial" panose="020B0604020202020204" pitchFamily="34" charset="0"/>
              <a:buChar char="•"/>
            </a:pPr>
            <a:r>
              <a:rPr lang="cs-CZ" sz="2200" b="1" dirty="0" smtClean="0">
                <a:solidFill>
                  <a:srgbClr val="002060"/>
                </a:solidFill>
              </a:rPr>
              <a:t>Etické komise</a:t>
            </a:r>
          </a:p>
          <a:p>
            <a:pPr lvl="1">
              <a:spcBef>
                <a:spcPts val="600"/>
              </a:spcBef>
              <a:buFont typeface="Arial" panose="020B0604020202020204" pitchFamily="34" charset="0"/>
              <a:buChar char="•"/>
            </a:pPr>
            <a:r>
              <a:rPr lang="cs-CZ" sz="2200" b="1" dirty="0" smtClean="0">
                <a:solidFill>
                  <a:srgbClr val="002060"/>
                </a:solidFill>
              </a:rPr>
              <a:t>procedura získávání informovaného souhlasu</a:t>
            </a:r>
            <a:endParaRPr lang="cs-CZ" sz="2200" dirty="0" smtClean="0">
              <a:solidFill>
                <a:srgbClr val="002060"/>
              </a:solidFill>
            </a:endParaRPr>
          </a:p>
          <a:p>
            <a:pPr marL="446088" indent="-446088">
              <a:spcBef>
                <a:spcPts val="900"/>
              </a:spcBef>
            </a:pPr>
            <a:r>
              <a:rPr lang="cs-CZ" sz="2600" b="1" dirty="0" smtClean="0">
                <a:solidFill>
                  <a:srgbClr val="0070C0"/>
                </a:solidFill>
              </a:rPr>
              <a:t>Zacházení s údaji a uchovávání záznamů</a:t>
            </a:r>
            <a:endParaRPr lang="cs-CZ" sz="2400" b="1" dirty="0" smtClean="0">
              <a:solidFill>
                <a:srgbClr val="002060"/>
              </a:solidFill>
            </a:endParaRPr>
          </a:p>
          <a:p>
            <a:pPr marL="446088" indent="-446088">
              <a:spcBef>
                <a:spcPts val="900"/>
              </a:spcBef>
            </a:pPr>
            <a:r>
              <a:rPr lang="cs-CZ" sz="2600" b="1" dirty="0" smtClean="0">
                <a:solidFill>
                  <a:srgbClr val="0070C0"/>
                </a:solidFill>
              </a:rPr>
              <a:t>Financování a pojištění</a:t>
            </a:r>
          </a:p>
          <a:p>
            <a:pPr marL="446088" indent="-446088">
              <a:spcBef>
                <a:spcPts val="900"/>
              </a:spcBef>
            </a:pPr>
            <a:r>
              <a:rPr lang="cs-CZ" sz="2600" b="1" dirty="0" smtClean="0">
                <a:solidFill>
                  <a:srgbClr val="0070C0"/>
                </a:solidFill>
              </a:rPr>
              <a:t>Publikování výsledků KH</a:t>
            </a:r>
          </a:p>
          <a:p>
            <a:pPr lvl="3"/>
            <a:endParaRPr lang="cs-CZ" dirty="0" smtClean="0">
              <a:solidFill>
                <a:srgbClr val="002060"/>
              </a:solidFill>
            </a:endParaRPr>
          </a:p>
          <a:p>
            <a:pPr lvl="1"/>
            <a:endParaRPr lang="cs-CZ"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2393979001"/>
      </p:ext>
    </p:extLst>
  </p:cSld>
  <p:clrMapOvr>
    <a:masterClrMapping/>
  </p:clrMapOvr>
  <p:transition>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1133744"/>
            <a:ext cx="8229600" cy="917975"/>
          </a:xfrm>
        </p:spPr>
        <p:txBody>
          <a:bodyPr>
            <a:normAutofit fontScale="90000"/>
          </a:bodyPr>
          <a:lstStyle/>
          <a:p>
            <a:r>
              <a:rPr lang="cs-CZ" sz="2800" u="sng" dirty="0" smtClean="0">
                <a:solidFill>
                  <a:srgbClr val="002060"/>
                </a:solidFill>
              </a:rPr>
              <a:t>Protokol – fáze a specifické designy KH</a:t>
            </a:r>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476545" y="1808819"/>
            <a:ext cx="8145905" cy="4635515"/>
          </a:xfrm>
        </p:spPr>
        <p:txBody>
          <a:bodyPr>
            <a:normAutofit/>
          </a:bodyPr>
          <a:lstStyle/>
          <a:p>
            <a:pPr marL="342900" lvl="1" indent="-342900"/>
            <a:r>
              <a:rPr lang="cs-CZ" sz="2200" b="1" dirty="0" smtClean="0">
                <a:solidFill>
                  <a:srgbClr val="002060"/>
                </a:solidFill>
              </a:rPr>
              <a:t>Ve vývoji přípravku nelze přeskočit nějakou fázi klinického hodnocení!</a:t>
            </a:r>
          </a:p>
          <a:p>
            <a:pPr marL="742950" lvl="2" indent="-342900"/>
            <a:r>
              <a:rPr lang="cs-CZ" b="1" dirty="0" smtClean="0">
                <a:solidFill>
                  <a:srgbClr val="7030A0"/>
                </a:solidFill>
              </a:rPr>
              <a:t>Posuzujeme-li klinické hodnocení fáze III – musí být k dispozici </a:t>
            </a:r>
            <a:r>
              <a:rPr lang="cs-CZ" b="1" u="sng" dirty="0" smtClean="0">
                <a:solidFill>
                  <a:srgbClr val="7030A0"/>
                </a:solidFill>
              </a:rPr>
              <a:t>finální výsledky</a:t>
            </a:r>
            <a:r>
              <a:rPr lang="cs-CZ" b="1" dirty="0" smtClean="0">
                <a:solidFill>
                  <a:srgbClr val="7030A0"/>
                </a:solidFill>
              </a:rPr>
              <a:t> ze studií fáze II</a:t>
            </a:r>
          </a:p>
          <a:p>
            <a:pPr marL="742950" lvl="2" indent="-342900"/>
            <a:r>
              <a:rPr lang="cs-CZ" b="1" dirty="0" smtClean="0">
                <a:solidFill>
                  <a:srgbClr val="002060"/>
                </a:solidFill>
              </a:rPr>
              <a:t>Nejdříve stanovení bezpečnosti přípravku, poté ověření účinnosti</a:t>
            </a:r>
            <a:endParaRPr lang="cs-CZ" dirty="0">
              <a:solidFill>
                <a:srgbClr val="002060"/>
              </a:solidFill>
            </a:endParaRPr>
          </a:p>
          <a:p>
            <a:pPr marL="400050" lvl="1" indent="0">
              <a:buNone/>
            </a:pPr>
            <a:endParaRPr lang="cs-CZ" sz="1200" b="1" dirty="0" smtClean="0">
              <a:solidFill>
                <a:srgbClr val="002060"/>
              </a:solidFill>
            </a:endParaRPr>
          </a:p>
          <a:p>
            <a:pPr marL="0" indent="0">
              <a:buNone/>
            </a:pPr>
            <a:r>
              <a:rPr lang="cs-CZ" sz="2200" b="1" dirty="0" smtClean="0">
                <a:solidFill>
                  <a:srgbClr val="002060"/>
                </a:solidFill>
              </a:rPr>
              <a:t>      Dle </a:t>
            </a:r>
            <a:r>
              <a:rPr lang="cs-CZ" sz="2200" b="1" dirty="0">
                <a:solidFill>
                  <a:srgbClr val="002060"/>
                </a:solidFill>
              </a:rPr>
              <a:t>zadavatele studie fáze IV, dle SÚKL fáze III </a:t>
            </a:r>
            <a:r>
              <a:rPr lang="cs-CZ" sz="2200" dirty="0">
                <a:solidFill>
                  <a:srgbClr val="002060"/>
                </a:solidFill>
              </a:rPr>
              <a:t>– co s tím?</a:t>
            </a:r>
          </a:p>
          <a:p>
            <a:pPr marL="1169988" indent="-361950">
              <a:buNone/>
            </a:pPr>
            <a:r>
              <a:rPr lang="cs-CZ" sz="2200" dirty="0">
                <a:solidFill>
                  <a:srgbClr val="002060"/>
                </a:solidFill>
              </a:rPr>
              <a:t>Např.:</a:t>
            </a:r>
          </a:p>
          <a:p>
            <a:pPr marL="1169988" indent="-361950">
              <a:buFont typeface="Wingdings" panose="05000000000000000000" pitchFamily="2" charset="2"/>
              <a:buChar char="ü"/>
            </a:pPr>
            <a:r>
              <a:rPr lang="cs-CZ" sz="2200" b="1" dirty="0">
                <a:solidFill>
                  <a:srgbClr val="002060"/>
                </a:solidFill>
              </a:rPr>
              <a:t>IMP registrováno v jiné zemi EU </a:t>
            </a:r>
          </a:p>
          <a:p>
            <a:pPr marL="1169988" indent="-361950">
              <a:buFont typeface="Wingdings" panose="05000000000000000000" pitchFamily="2" charset="2"/>
              <a:buChar char="ü"/>
            </a:pPr>
            <a:r>
              <a:rPr lang="cs-CZ" sz="2200" b="1" dirty="0">
                <a:solidFill>
                  <a:srgbClr val="002060"/>
                </a:solidFill>
              </a:rPr>
              <a:t>SPC přípravku se liší v jednotlivých zemích</a:t>
            </a:r>
          </a:p>
          <a:p>
            <a:pPr marL="457200" lvl="1" indent="0">
              <a:buNone/>
            </a:pPr>
            <a:r>
              <a:rPr lang="cs-CZ" sz="2000" b="1" dirty="0" smtClean="0">
                <a:solidFill>
                  <a:srgbClr val="0070C0"/>
                </a:solidFill>
              </a:rPr>
              <a:t>→ respektujeme označení fáze zadavatelem (jako fáze IV), ale posuzujeme jako fázi III = platba, doba posuzování</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1307529172"/>
      </p:ext>
    </p:extLst>
  </p:cSld>
  <p:clrMapOvr>
    <a:masterClrMapping/>
  </p:clrMapOvr>
  <p:transition>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57200" y="1223755"/>
            <a:ext cx="8229600" cy="5220579"/>
          </a:xfrm>
        </p:spPr>
        <p:txBody>
          <a:bodyPr>
            <a:normAutofit/>
          </a:bodyPr>
          <a:lstStyle/>
          <a:p>
            <a:pPr marL="446088" lvl="0" indent="-446088"/>
            <a:r>
              <a:rPr lang="cs-CZ" sz="2600" b="1" dirty="0" smtClean="0">
                <a:solidFill>
                  <a:srgbClr val="0070C0"/>
                </a:solidFill>
              </a:rPr>
              <a:t>Integrovaný Protokol</a:t>
            </a:r>
            <a:endParaRPr lang="cs-CZ" sz="2600" b="1" dirty="0">
              <a:solidFill>
                <a:srgbClr val="0070C0"/>
              </a:solidFill>
            </a:endParaRPr>
          </a:p>
          <a:p>
            <a:pPr lvl="1">
              <a:buFont typeface="Arial" panose="020B0604020202020204" pitchFamily="34" charset="0"/>
              <a:buChar char="•"/>
            </a:pPr>
            <a:r>
              <a:rPr lang="cs-CZ" sz="2200" b="1" dirty="0" smtClean="0">
                <a:solidFill>
                  <a:srgbClr val="002060"/>
                </a:solidFill>
              </a:rPr>
              <a:t>2 fáze KH v rámci 1 předkládaného Protokolu</a:t>
            </a:r>
          </a:p>
          <a:p>
            <a:pPr lvl="1">
              <a:buFont typeface="Arial" panose="020B0604020202020204" pitchFamily="34" charset="0"/>
              <a:buChar char="•"/>
            </a:pPr>
            <a:r>
              <a:rPr lang="cs-CZ" sz="2200" dirty="0" smtClean="0">
                <a:solidFill>
                  <a:srgbClr val="002060"/>
                </a:solidFill>
              </a:rPr>
              <a:t>Nejčastěji </a:t>
            </a:r>
            <a:r>
              <a:rPr lang="cs-CZ" sz="2200" b="1" dirty="0" smtClean="0">
                <a:solidFill>
                  <a:srgbClr val="002060"/>
                </a:solidFill>
              </a:rPr>
              <a:t>studie fáze II/III</a:t>
            </a:r>
          </a:p>
          <a:p>
            <a:pPr lvl="2">
              <a:buFont typeface="Courier New" panose="02070309020205020404" pitchFamily="49" charset="0"/>
              <a:buChar char="o"/>
            </a:pPr>
            <a:r>
              <a:rPr lang="cs-CZ" sz="2200" dirty="0">
                <a:solidFill>
                  <a:srgbClr val="002060"/>
                </a:solidFill>
              </a:rPr>
              <a:t>v</a:t>
            </a:r>
            <a:r>
              <a:rPr lang="cs-CZ" sz="2200" dirty="0" smtClean="0">
                <a:solidFill>
                  <a:srgbClr val="002060"/>
                </a:solidFill>
              </a:rPr>
              <a:t>ždy </a:t>
            </a:r>
            <a:r>
              <a:rPr lang="cs-CZ" sz="2200" b="1" dirty="0" smtClean="0">
                <a:solidFill>
                  <a:schemeClr val="tx2">
                    <a:lumMod val="75000"/>
                  </a:schemeClr>
                </a:solidFill>
              </a:rPr>
              <a:t>schvalujeme pouze část Protokolu fáze II</a:t>
            </a:r>
          </a:p>
          <a:p>
            <a:pPr lvl="2">
              <a:buFont typeface="Courier New" panose="02070309020205020404" pitchFamily="49" charset="0"/>
              <a:buChar char="o"/>
            </a:pPr>
            <a:r>
              <a:rPr lang="cs-CZ" sz="2200" b="1" dirty="0">
                <a:solidFill>
                  <a:srgbClr val="002060"/>
                </a:solidFill>
              </a:rPr>
              <a:t>f</a:t>
            </a:r>
            <a:r>
              <a:rPr lang="cs-CZ" sz="2200" b="1" dirty="0" smtClean="0">
                <a:solidFill>
                  <a:srgbClr val="002060"/>
                </a:solidFill>
              </a:rPr>
              <a:t>ázi III lze schválit až po předložení výsledků z fáze II </a:t>
            </a:r>
            <a:r>
              <a:rPr lang="cs-CZ" sz="2200" b="1" dirty="0">
                <a:solidFill>
                  <a:srgbClr val="002060"/>
                </a:solidFill>
              </a:rPr>
              <a:t>(</a:t>
            </a:r>
            <a:r>
              <a:rPr lang="cs-CZ" sz="2200" b="1" dirty="0" smtClean="0">
                <a:solidFill>
                  <a:srgbClr val="002060"/>
                </a:solidFill>
              </a:rPr>
              <a:t>formou Substantial Amendmentu)</a:t>
            </a:r>
          </a:p>
          <a:p>
            <a:pPr lvl="2">
              <a:buFont typeface="Courier New" panose="02070309020205020404" pitchFamily="49" charset="0"/>
              <a:buChar char="o"/>
            </a:pPr>
            <a:r>
              <a:rPr lang="cs-CZ" sz="2200" b="1" dirty="0" smtClean="0">
                <a:solidFill>
                  <a:schemeClr val="tx2">
                    <a:lumMod val="75000"/>
                  </a:schemeClr>
                </a:solidFill>
              </a:rPr>
              <a:t>Dokud </a:t>
            </a:r>
            <a:r>
              <a:rPr lang="cs-CZ" sz="2200" b="1" dirty="0">
                <a:solidFill>
                  <a:schemeClr val="tx2">
                    <a:lumMod val="75000"/>
                  </a:schemeClr>
                </a:solidFill>
              </a:rPr>
              <a:t>nejsou k dispozici alespoň základní informace ze studií </a:t>
            </a:r>
            <a:r>
              <a:rPr lang="cs-CZ" sz="2200" b="1" dirty="0" smtClean="0">
                <a:solidFill>
                  <a:schemeClr val="tx2">
                    <a:lumMod val="75000"/>
                  </a:schemeClr>
                </a:solidFill>
              </a:rPr>
              <a:t>II. fáze, </a:t>
            </a:r>
            <a:r>
              <a:rPr lang="cs-CZ" sz="2200" b="1" dirty="0">
                <a:solidFill>
                  <a:schemeClr val="tx2">
                    <a:lumMod val="75000"/>
                  </a:schemeClr>
                </a:solidFill>
              </a:rPr>
              <a:t>je obtížné akceptovat plán zadavatele na vývoj přípravku až do </a:t>
            </a:r>
            <a:r>
              <a:rPr lang="cs-CZ" sz="2200" b="1" dirty="0" smtClean="0">
                <a:solidFill>
                  <a:schemeClr val="tx2">
                    <a:lumMod val="75000"/>
                  </a:schemeClr>
                </a:solidFill>
              </a:rPr>
              <a:t>registrace </a:t>
            </a:r>
            <a:endParaRPr lang="cs-CZ" sz="2200" dirty="0" smtClean="0">
              <a:solidFill>
                <a:schemeClr val="tx2">
                  <a:lumMod val="75000"/>
                </a:schemeClr>
              </a:solidFill>
            </a:endParaRPr>
          </a:p>
          <a:p>
            <a:pPr lvl="1">
              <a:buFont typeface="Arial" panose="020B0604020202020204" pitchFamily="34" charset="0"/>
              <a:buChar char="•"/>
            </a:pPr>
            <a:r>
              <a:rPr lang="cs-CZ" sz="2200" dirty="0" smtClean="0">
                <a:solidFill>
                  <a:srgbClr val="002060"/>
                </a:solidFill>
              </a:rPr>
              <a:t>Protokol </a:t>
            </a:r>
            <a:r>
              <a:rPr lang="cs-CZ" sz="2200" b="1" dirty="0" smtClean="0">
                <a:solidFill>
                  <a:srgbClr val="002060"/>
                </a:solidFill>
              </a:rPr>
              <a:t>studie fáze I/III</a:t>
            </a:r>
          </a:p>
          <a:p>
            <a:pPr marL="914400" lvl="2" indent="0">
              <a:buNone/>
            </a:pPr>
            <a:r>
              <a:rPr lang="cs-CZ" sz="2200" dirty="0" smtClean="0">
                <a:solidFill>
                  <a:srgbClr val="002060"/>
                </a:solidFill>
              </a:rPr>
              <a:t>→ nelze přeskočit fázi II, neschvalujeme</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2716815533"/>
      </p:ext>
    </p:extLst>
  </p:cSld>
  <p:clrMapOvr>
    <a:masterClrMapping/>
  </p:clrMapOvr>
  <p:transition>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76545" y="908720"/>
            <a:ext cx="8190910" cy="5715635"/>
          </a:xfrm>
        </p:spPr>
        <p:txBody>
          <a:bodyPr>
            <a:normAutofit lnSpcReduction="10000"/>
          </a:bodyPr>
          <a:lstStyle/>
          <a:p>
            <a:pPr marL="446088" lvl="0" indent="-446088"/>
            <a:r>
              <a:rPr lang="cs-CZ" sz="2600" b="1" dirty="0" smtClean="0">
                <a:solidFill>
                  <a:srgbClr val="0070C0"/>
                </a:solidFill>
              </a:rPr>
              <a:t>Adaptivní design protokolu</a:t>
            </a:r>
            <a:endParaRPr lang="cs-CZ" sz="2600" b="1" dirty="0">
              <a:solidFill>
                <a:srgbClr val="0070C0"/>
              </a:solidFill>
            </a:endParaRPr>
          </a:p>
          <a:p>
            <a:pPr lvl="1">
              <a:buFont typeface="Arial" panose="020B0604020202020204" pitchFamily="34" charset="0"/>
              <a:buChar char="•"/>
            </a:pPr>
            <a:r>
              <a:rPr lang="cs-CZ" sz="2200" b="1" dirty="0" smtClean="0">
                <a:solidFill>
                  <a:srgbClr val="002060"/>
                </a:solidFill>
              </a:rPr>
              <a:t>Prospektivně </a:t>
            </a:r>
            <a:r>
              <a:rPr lang="cs-CZ" sz="2200" b="1" dirty="0" smtClean="0">
                <a:solidFill>
                  <a:schemeClr val="tx2">
                    <a:lumMod val="75000"/>
                  </a:schemeClr>
                </a:solidFill>
              </a:rPr>
              <a:t>plánované modifikace aspektů designu </a:t>
            </a:r>
            <a:r>
              <a:rPr lang="cs-CZ" sz="2200" b="1" dirty="0" smtClean="0">
                <a:solidFill>
                  <a:srgbClr val="002060"/>
                </a:solidFill>
              </a:rPr>
              <a:t>probíhajícího KH, např.:</a:t>
            </a:r>
          </a:p>
          <a:p>
            <a:pPr lvl="2"/>
            <a:r>
              <a:rPr lang="cs-CZ" b="1" dirty="0" smtClean="0">
                <a:solidFill>
                  <a:srgbClr val="002060"/>
                </a:solidFill>
              </a:rPr>
              <a:t>Cíle studie, sledované parametry</a:t>
            </a:r>
          </a:p>
          <a:p>
            <a:pPr lvl="2"/>
            <a:r>
              <a:rPr lang="cs-CZ" b="1" dirty="0" smtClean="0">
                <a:solidFill>
                  <a:srgbClr val="002060"/>
                </a:solidFill>
              </a:rPr>
              <a:t>Zařazovací kritéria</a:t>
            </a:r>
          </a:p>
          <a:p>
            <a:pPr lvl="2"/>
            <a:r>
              <a:rPr lang="cs-CZ" b="1" dirty="0" smtClean="0">
                <a:solidFill>
                  <a:srgbClr val="002060"/>
                </a:solidFill>
              </a:rPr>
              <a:t>Randomizace</a:t>
            </a:r>
          </a:p>
          <a:p>
            <a:pPr lvl="2"/>
            <a:r>
              <a:rPr lang="cs-CZ" b="1" dirty="0" smtClean="0">
                <a:solidFill>
                  <a:srgbClr val="002060"/>
                </a:solidFill>
              </a:rPr>
              <a:t>Léčebné postupy, konkomitantní medikace</a:t>
            </a:r>
          </a:p>
          <a:p>
            <a:pPr lvl="2"/>
            <a:r>
              <a:rPr lang="cs-CZ" b="1" dirty="0" smtClean="0">
                <a:solidFill>
                  <a:srgbClr val="002060"/>
                </a:solidFill>
              </a:rPr>
              <a:t>Statistické metody</a:t>
            </a:r>
          </a:p>
          <a:p>
            <a:pPr lvl="1">
              <a:buFont typeface="Arial" panose="020B0604020202020204" pitchFamily="34" charset="0"/>
              <a:buChar char="•"/>
            </a:pPr>
            <a:r>
              <a:rPr lang="cs-CZ" sz="2200" b="1" dirty="0" smtClean="0">
                <a:solidFill>
                  <a:srgbClr val="002060"/>
                </a:solidFill>
              </a:rPr>
              <a:t>V průběhu KH úprava designu – na základě provedené interim analýzy:</a:t>
            </a:r>
          </a:p>
          <a:p>
            <a:pPr lvl="2"/>
            <a:r>
              <a:rPr lang="cs-CZ" b="1" dirty="0" smtClean="0">
                <a:solidFill>
                  <a:srgbClr val="002060"/>
                </a:solidFill>
              </a:rPr>
              <a:t>Z odslepených dat </a:t>
            </a:r>
          </a:p>
          <a:p>
            <a:pPr lvl="2"/>
            <a:r>
              <a:rPr lang="cs-CZ" b="1" dirty="0" smtClean="0">
                <a:solidFill>
                  <a:srgbClr val="002060"/>
                </a:solidFill>
              </a:rPr>
              <a:t>Ze zaslepených dat</a:t>
            </a:r>
            <a:endParaRPr lang="cs-CZ" b="1" dirty="0">
              <a:solidFill>
                <a:srgbClr val="002060"/>
              </a:solidFill>
            </a:endParaRPr>
          </a:p>
          <a:p>
            <a:pPr lvl="1">
              <a:buFont typeface="Arial" panose="020B0604020202020204" pitchFamily="34" charset="0"/>
              <a:buChar char="•"/>
            </a:pPr>
            <a:r>
              <a:rPr lang="cs-CZ" sz="2200" b="1" dirty="0">
                <a:solidFill>
                  <a:schemeClr val="tx2">
                    <a:lumMod val="75000"/>
                  </a:schemeClr>
                </a:solidFill>
              </a:rPr>
              <a:t>Účel: větší efektivita KH, kratší trvání, menší počet subjektů</a:t>
            </a:r>
          </a:p>
          <a:p>
            <a:pPr lvl="1">
              <a:spcBef>
                <a:spcPts val="400"/>
              </a:spcBef>
              <a:buFont typeface="Arial" panose="020B0604020202020204" pitchFamily="34" charset="0"/>
              <a:buChar char="•"/>
            </a:pPr>
            <a:r>
              <a:rPr lang="cs-CZ" sz="2200" b="1" dirty="0" smtClean="0">
                <a:solidFill>
                  <a:schemeClr val="tx2">
                    <a:lumMod val="75000"/>
                  </a:schemeClr>
                </a:solidFill>
              </a:rPr>
              <a:t>Riziko: nevalidní statistické </a:t>
            </a:r>
            <a:r>
              <a:rPr lang="cs-CZ" sz="2200" b="1" dirty="0">
                <a:solidFill>
                  <a:schemeClr val="tx2">
                    <a:lumMod val="75000"/>
                  </a:schemeClr>
                </a:solidFill>
              </a:rPr>
              <a:t>vyhodnocení (Type I </a:t>
            </a:r>
            <a:r>
              <a:rPr lang="cs-CZ" sz="2200" b="1" dirty="0" err="1">
                <a:solidFill>
                  <a:schemeClr val="tx2">
                    <a:lumMod val="75000"/>
                  </a:schemeClr>
                </a:solidFill>
              </a:rPr>
              <a:t>error</a:t>
            </a:r>
            <a:r>
              <a:rPr lang="cs-CZ" sz="2200" b="1" dirty="0" smtClean="0">
                <a:solidFill>
                  <a:schemeClr val="tx2">
                    <a:lumMod val="75000"/>
                  </a:schemeClr>
                </a:solidFill>
              </a:rPr>
              <a:t>)</a:t>
            </a:r>
          </a:p>
          <a:p>
            <a:pPr marL="457200" lvl="1" indent="0">
              <a:buNone/>
            </a:pPr>
            <a:r>
              <a:rPr lang="cs-CZ" sz="2200" b="1" u="sng" dirty="0" smtClean="0">
                <a:solidFill>
                  <a:srgbClr val="002060"/>
                </a:solidFill>
              </a:rPr>
              <a:t>Z pohledu SÚKL</a:t>
            </a:r>
            <a:r>
              <a:rPr lang="cs-CZ" sz="2200" b="1" dirty="0" smtClean="0">
                <a:solidFill>
                  <a:srgbClr val="002060"/>
                </a:solidFill>
              </a:rPr>
              <a:t>: posoudit dopředu veškeré možné změny</a:t>
            </a:r>
            <a:r>
              <a:rPr lang="cs-CZ" sz="2200" dirty="0" smtClean="0">
                <a:solidFill>
                  <a:srgbClr val="002060"/>
                </a:solidFill>
              </a:rPr>
              <a:t>, a to s ohledem na bezpečnost pacienta a zajištění léčby</a:t>
            </a:r>
          </a:p>
          <a:p>
            <a:pPr lvl="1">
              <a:buFont typeface="Arial" panose="020B0604020202020204" pitchFamily="34" charset="0"/>
              <a:buChar char="•"/>
            </a:pPr>
            <a:endParaRPr lang="cs-CZ" sz="2200" b="1" dirty="0">
              <a:solidFill>
                <a:srgbClr val="002060"/>
              </a:solidFill>
            </a:endParaRPr>
          </a:p>
          <a:p>
            <a:pPr lvl="1"/>
            <a:endParaRPr lang="cs-CZ" sz="2200"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2538397845"/>
      </p:ext>
    </p:extLst>
  </p:cSld>
  <p:clrMapOvr>
    <a:masterClrMapping/>
  </p:clrMapOvr>
  <p:transition>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413665"/>
            <a:ext cx="8229600" cy="945105"/>
          </a:xfrm>
        </p:spPr>
        <p:txBody>
          <a:bodyPr>
            <a:normAutofit fontScale="90000"/>
          </a:bodyPr>
          <a:lstStyle/>
          <a:p>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251520" y="1133745"/>
            <a:ext cx="8640960" cy="5355595"/>
          </a:xfrm>
        </p:spPr>
        <p:txBody>
          <a:bodyPr>
            <a:normAutofit lnSpcReduction="10000"/>
          </a:bodyPr>
          <a:lstStyle/>
          <a:p>
            <a:pPr marL="446088" indent="-446088"/>
            <a:r>
              <a:rPr lang="cs-CZ" sz="2600" b="1" dirty="0" smtClean="0">
                <a:solidFill>
                  <a:srgbClr val="0070C0"/>
                </a:solidFill>
              </a:rPr>
              <a:t>Design KH – co posuzujeme?</a:t>
            </a:r>
          </a:p>
          <a:p>
            <a:pPr marL="57150" indent="0" algn="ctr">
              <a:buNone/>
            </a:pPr>
            <a:r>
              <a:rPr lang="cs-CZ" b="1" dirty="0" smtClean="0">
                <a:solidFill>
                  <a:schemeClr val="tx2">
                    <a:lumMod val="75000"/>
                  </a:schemeClr>
                </a:solidFill>
              </a:rPr>
              <a:t>DATA vs. ZAJIŠTĚNÍ LÉČBY PACIENTA</a:t>
            </a:r>
          </a:p>
          <a:p>
            <a:pPr lvl="1">
              <a:buFont typeface="Arial" panose="020B0604020202020204" pitchFamily="34" charset="0"/>
              <a:buChar char="•"/>
            </a:pPr>
            <a:r>
              <a:rPr lang="cs-CZ" b="1" dirty="0" smtClean="0">
                <a:solidFill>
                  <a:srgbClr val="002060"/>
                </a:solidFill>
              </a:rPr>
              <a:t>Bezpečnost pacienta</a:t>
            </a:r>
          </a:p>
          <a:p>
            <a:pPr lvl="1">
              <a:buFont typeface="Arial" panose="020B0604020202020204" pitchFamily="34" charset="0"/>
              <a:buChar char="•"/>
            </a:pPr>
            <a:r>
              <a:rPr lang="cs-CZ" b="1" dirty="0" smtClean="0">
                <a:solidFill>
                  <a:srgbClr val="002060"/>
                </a:solidFill>
              </a:rPr>
              <a:t>Zajištění </a:t>
            </a:r>
            <a:r>
              <a:rPr lang="cs-CZ" b="1" dirty="0">
                <a:solidFill>
                  <a:srgbClr val="002060"/>
                </a:solidFill>
              </a:rPr>
              <a:t>dlouhodobé léčby</a:t>
            </a:r>
            <a:r>
              <a:rPr lang="cs-CZ" dirty="0">
                <a:solidFill>
                  <a:srgbClr val="002060"/>
                </a:solidFill>
              </a:rPr>
              <a:t>, vysazení předchozí léčby pouze </a:t>
            </a:r>
            <a:r>
              <a:rPr lang="cs-CZ" dirty="0" smtClean="0">
                <a:solidFill>
                  <a:srgbClr val="002060"/>
                </a:solidFill>
              </a:rPr>
              <a:t>v případě </a:t>
            </a:r>
            <a:r>
              <a:rPr lang="cs-CZ" dirty="0">
                <a:solidFill>
                  <a:srgbClr val="002060"/>
                </a:solidFill>
              </a:rPr>
              <a:t>její </a:t>
            </a:r>
            <a:r>
              <a:rPr lang="cs-CZ" dirty="0" smtClean="0">
                <a:solidFill>
                  <a:srgbClr val="002060"/>
                </a:solidFill>
              </a:rPr>
              <a:t>neúčinnosti</a:t>
            </a:r>
          </a:p>
          <a:p>
            <a:pPr lvl="2"/>
            <a:r>
              <a:rPr lang="cs-CZ" dirty="0">
                <a:solidFill>
                  <a:srgbClr val="002060"/>
                </a:solidFill>
              </a:rPr>
              <a:t>p</a:t>
            </a:r>
            <a:r>
              <a:rPr lang="cs-CZ" dirty="0" smtClean="0">
                <a:solidFill>
                  <a:srgbClr val="002060"/>
                </a:solidFill>
              </a:rPr>
              <a:t>acient nesmí mít KH výrazně horší léčbu, než v běžné klinické praxi</a:t>
            </a:r>
            <a:endParaRPr lang="cs-CZ" dirty="0">
              <a:solidFill>
                <a:srgbClr val="002060"/>
              </a:solidFill>
            </a:endParaRPr>
          </a:p>
          <a:p>
            <a:pPr lvl="1">
              <a:buFont typeface="Arial" panose="020B0604020202020204" pitchFamily="34" charset="0"/>
              <a:buChar char="•"/>
            </a:pPr>
            <a:r>
              <a:rPr lang="cs-CZ" b="1" dirty="0">
                <a:solidFill>
                  <a:srgbClr val="002060"/>
                </a:solidFill>
              </a:rPr>
              <a:t>U</a:t>
            </a:r>
            <a:r>
              <a:rPr lang="cs-CZ" b="1" dirty="0" smtClean="0">
                <a:solidFill>
                  <a:srgbClr val="002060"/>
                </a:solidFill>
              </a:rPr>
              <a:t>žití </a:t>
            </a:r>
            <a:r>
              <a:rPr lang="cs-CZ" b="1" dirty="0">
                <a:solidFill>
                  <a:srgbClr val="002060"/>
                </a:solidFill>
              </a:rPr>
              <a:t>placebové větve</a:t>
            </a:r>
            <a:r>
              <a:rPr lang="cs-CZ" dirty="0">
                <a:solidFill>
                  <a:srgbClr val="002060"/>
                </a:solidFill>
              </a:rPr>
              <a:t> </a:t>
            </a:r>
            <a:r>
              <a:rPr lang="cs-CZ" dirty="0" smtClean="0">
                <a:solidFill>
                  <a:srgbClr val="002060"/>
                </a:solidFill>
              </a:rPr>
              <a:t>– nebezpečí z prodlení léčby, dostatečná „Withdrawal criteria“</a:t>
            </a:r>
          </a:p>
          <a:p>
            <a:pPr lvl="2"/>
            <a:r>
              <a:rPr lang="cs-CZ" dirty="0">
                <a:solidFill>
                  <a:srgbClr val="002060"/>
                </a:solidFill>
              </a:rPr>
              <a:t>i</a:t>
            </a:r>
            <a:r>
              <a:rPr lang="cs-CZ" dirty="0" smtClean="0">
                <a:solidFill>
                  <a:srgbClr val="002060"/>
                </a:solidFill>
              </a:rPr>
              <a:t>deálně „</a:t>
            </a:r>
            <a:r>
              <a:rPr lang="cs-CZ" dirty="0" err="1" smtClean="0">
                <a:solidFill>
                  <a:srgbClr val="002060"/>
                </a:solidFill>
              </a:rPr>
              <a:t>add</a:t>
            </a:r>
            <a:r>
              <a:rPr lang="cs-CZ" dirty="0" smtClean="0">
                <a:solidFill>
                  <a:srgbClr val="002060"/>
                </a:solidFill>
              </a:rPr>
              <a:t>-on </a:t>
            </a:r>
            <a:r>
              <a:rPr lang="cs-CZ" dirty="0" err="1" smtClean="0">
                <a:solidFill>
                  <a:srgbClr val="002060"/>
                </a:solidFill>
              </a:rPr>
              <a:t>therapy</a:t>
            </a:r>
            <a:r>
              <a:rPr lang="cs-CZ" dirty="0" smtClean="0">
                <a:solidFill>
                  <a:srgbClr val="002060"/>
                </a:solidFill>
              </a:rPr>
              <a:t>“, dle guidelines</a:t>
            </a:r>
            <a:endParaRPr lang="cs-CZ" dirty="0">
              <a:solidFill>
                <a:srgbClr val="002060"/>
              </a:solidFill>
            </a:endParaRPr>
          </a:p>
          <a:p>
            <a:pPr lvl="1">
              <a:buFont typeface="Arial" panose="020B0604020202020204" pitchFamily="34" charset="0"/>
              <a:buChar char="•"/>
            </a:pPr>
            <a:r>
              <a:rPr lang="cs-CZ" dirty="0" smtClean="0">
                <a:solidFill>
                  <a:srgbClr val="002060"/>
                </a:solidFill>
              </a:rPr>
              <a:t>Možnosti </a:t>
            </a:r>
            <a:r>
              <a:rPr lang="cs-CZ" b="1" dirty="0" smtClean="0">
                <a:solidFill>
                  <a:srgbClr val="002060"/>
                </a:solidFill>
              </a:rPr>
              <a:t>užití </a:t>
            </a:r>
            <a:r>
              <a:rPr lang="cs-CZ" b="1" dirty="0">
                <a:solidFill>
                  <a:srgbClr val="002060"/>
                </a:solidFill>
              </a:rPr>
              <a:t>záchranné </a:t>
            </a:r>
            <a:r>
              <a:rPr lang="cs-CZ" b="1" dirty="0" smtClean="0">
                <a:solidFill>
                  <a:srgbClr val="002060"/>
                </a:solidFill>
              </a:rPr>
              <a:t>medikace </a:t>
            </a:r>
            <a:r>
              <a:rPr lang="cs-CZ" dirty="0" smtClean="0">
                <a:solidFill>
                  <a:srgbClr val="002060"/>
                </a:solidFill>
              </a:rPr>
              <a:t>(např. bolest)</a:t>
            </a:r>
          </a:p>
          <a:p>
            <a:pPr lvl="1">
              <a:buFont typeface="Arial" panose="020B0604020202020204" pitchFamily="34" charset="0"/>
              <a:buChar char="•"/>
            </a:pPr>
            <a:r>
              <a:rPr lang="cs-CZ" b="1" dirty="0" smtClean="0">
                <a:solidFill>
                  <a:srgbClr val="002060"/>
                </a:solidFill>
              </a:rPr>
              <a:t>Etické </a:t>
            </a:r>
            <a:r>
              <a:rPr lang="cs-CZ" b="1" dirty="0">
                <a:solidFill>
                  <a:srgbClr val="002060"/>
                </a:solidFill>
              </a:rPr>
              <a:t>aspekty aplikace injekčního placeba </a:t>
            </a:r>
            <a:r>
              <a:rPr lang="cs-CZ" dirty="0">
                <a:solidFill>
                  <a:srgbClr val="002060"/>
                </a:solidFill>
              </a:rPr>
              <a:t>s.c., i.m. </a:t>
            </a:r>
            <a:endParaRPr lang="cs-CZ" dirty="0" smtClean="0">
              <a:solidFill>
                <a:srgbClr val="002060"/>
              </a:solidFill>
            </a:endParaRPr>
          </a:p>
          <a:p>
            <a:pPr lvl="2"/>
            <a:r>
              <a:rPr lang="cs-CZ" dirty="0" smtClean="0">
                <a:solidFill>
                  <a:srgbClr val="002060"/>
                </a:solidFill>
              </a:rPr>
              <a:t>double-</a:t>
            </a:r>
            <a:r>
              <a:rPr lang="cs-CZ" dirty="0" err="1" smtClean="0">
                <a:solidFill>
                  <a:srgbClr val="002060"/>
                </a:solidFill>
              </a:rPr>
              <a:t>dummy</a:t>
            </a:r>
            <a:r>
              <a:rPr lang="cs-CZ" dirty="0" smtClean="0">
                <a:solidFill>
                  <a:srgbClr val="002060"/>
                </a:solidFill>
              </a:rPr>
              <a:t> design</a:t>
            </a:r>
          </a:p>
          <a:p>
            <a:pPr lvl="1">
              <a:buFont typeface="Arial" panose="020B0604020202020204" pitchFamily="34" charset="0"/>
              <a:buChar char="•"/>
            </a:pPr>
            <a:r>
              <a:rPr lang="cs-CZ" b="1" dirty="0" smtClean="0">
                <a:solidFill>
                  <a:srgbClr val="002060"/>
                </a:solidFill>
              </a:rPr>
              <a:t>Zátěž pacienta </a:t>
            </a:r>
            <a:r>
              <a:rPr lang="cs-CZ" dirty="0" smtClean="0">
                <a:solidFill>
                  <a:srgbClr val="002060"/>
                </a:solidFill>
              </a:rPr>
              <a:t>– množství a typ vyšetření</a:t>
            </a:r>
          </a:p>
          <a:p>
            <a:pPr lvl="2"/>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3681981773"/>
      </p:ext>
    </p:extLst>
  </p:cSld>
  <p:clrMapOvr>
    <a:masterClrMapping/>
  </p:clrMapOvr>
  <p:transition>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413665"/>
            <a:ext cx="8229600" cy="945105"/>
          </a:xfrm>
        </p:spPr>
        <p:txBody>
          <a:bodyPr>
            <a:normAutofit fontScale="90000"/>
          </a:bodyPr>
          <a:lstStyle/>
          <a:p>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251520" y="1133745"/>
            <a:ext cx="8640960" cy="5355595"/>
          </a:xfrm>
        </p:spPr>
        <p:txBody>
          <a:bodyPr>
            <a:normAutofit/>
          </a:bodyPr>
          <a:lstStyle/>
          <a:p>
            <a:pPr marL="446088" lvl="0" indent="-446088">
              <a:spcBef>
                <a:spcPts val="1000"/>
              </a:spcBef>
            </a:pPr>
            <a:r>
              <a:rPr lang="cs-CZ" sz="2600" b="1" dirty="0" smtClean="0">
                <a:solidFill>
                  <a:srgbClr val="0070C0"/>
                </a:solidFill>
              </a:rPr>
              <a:t>Pediatrická </a:t>
            </a:r>
            <a:r>
              <a:rPr lang="cs-CZ" sz="2600" b="1" dirty="0">
                <a:solidFill>
                  <a:srgbClr val="0070C0"/>
                </a:solidFill>
              </a:rPr>
              <a:t>klinická hodnocení</a:t>
            </a:r>
          </a:p>
          <a:p>
            <a:pPr marL="457200" lvl="1" indent="0">
              <a:buNone/>
            </a:pPr>
            <a:r>
              <a:rPr lang="cs-CZ" b="1" dirty="0" smtClean="0">
                <a:solidFill>
                  <a:schemeClr val="tx2">
                    <a:lumMod val="75000"/>
                  </a:schemeClr>
                </a:solidFill>
              </a:rPr>
              <a:t>Osoby </a:t>
            </a:r>
            <a:r>
              <a:rPr lang="cs-CZ" b="1" dirty="0">
                <a:solidFill>
                  <a:schemeClr val="tx2">
                    <a:lumMod val="75000"/>
                  </a:schemeClr>
                </a:solidFill>
              </a:rPr>
              <a:t>mladších 18 let </a:t>
            </a:r>
            <a:r>
              <a:rPr lang="cs-CZ" b="1" dirty="0" smtClean="0">
                <a:solidFill>
                  <a:schemeClr val="tx2">
                    <a:lumMod val="75000"/>
                  </a:schemeClr>
                </a:solidFill>
              </a:rPr>
              <a:t>v KH – pouze pokud preventivní </a:t>
            </a:r>
            <a:r>
              <a:rPr lang="cs-CZ" b="1" dirty="0">
                <a:solidFill>
                  <a:schemeClr val="tx2">
                    <a:lumMod val="75000"/>
                  </a:schemeClr>
                </a:solidFill>
              </a:rPr>
              <a:t>nebo léčebný </a:t>
            </a:r>
            <a:r>
              <a:rPr lang="cs-CZ" b="1" dirty="0" smtClean="0">
                <a:solidFill>
                  <a:schemeClr val="tx2">
                    <a:lumMod val="75000"/>
                  </a:schemeClr>
                </a:solidFill>
              </a:rPr>
              <a:t>přínos</a:t>
            </a:r>
            <a:endParaRPr lang="cs-CZ" b="1" dirty="0">
              <a:solidFill>
                <a:schemeClr val="tx2">
                  <a:lumMod val="75000"/>
                </a:schemeClr>
              </a:solidFill>
            </a:endParaRPr>
          </a:p>
          <a:p>
            <a:pPr lvl="1">
              <a:buFont typeface="Arial" panose="020B0604020202020204" pitchFamily="34" charset="0"/>
              <a:buChar char="•"/>
            </a:pPr>
            <a:r>
              <a:rPr lang="cs-CZ" b="1" dirty="0" smtClean="0">
                <a:solidFill>
                  <a:srgbClr val="002060"/>
                </a:solidFill>
              </a:rPr>
              <a:t>Nelze horší léčba, </a:t>
            </a:r>
            <a:r>
              <a:rPr lang="cs-CZ" b="1" dirty="0">
                <a:solidFill>
                  <a:srgbClr val="002060"/>
                </a:solidFill>
              </a:rPr>
              <a:t>než v běžné klinické praxi</a:t>
            </a:r>
            <a:r>
              <a:rPr lang="cs-CZ" dirty="0">
                <a:solidFill>
                  <a:srgbClr val="002060"/>
                </a:solidFill>
              </a:rPr>
              <a:t>, a</a:t>
            </a:r>
            <a:r>
              <a:rPr lang="cs-CZ" b="1" dirty="0">
                <a:solidFill>
                  <a:srgbClr val="002060"/>
                </a:solidFill>
              </a:rPr>
              <a:t> </a:t>
            </a:r>
            <a:r>
              <a:rPr lang="cs-CZ" dirty="0">
                <a:solidFill>
                  <a:srgbClr val="002060"/>
                </a:solidFill>
              </a:rPr>
              <a:t>to ani </a:t>
            </a:r>
            <a:r>
              <a:rPr lang="cs-CZ" dirty="0" smtClean="0">
                <a:solidFill>
                  <a:srgbClr val="002060"/>
                </a:solidFill>
              </a:rPr>
              <a:t>v případě</a:t>
            </a:r>
            <a:r>
              <a:rPr lang="cs-CZ" dirty="0">
                <a:solidFill>
                  <a:srgbClr val="002060"/>
                </a:solidFill>
              </a:rPr>
              <a:t>, že se jedná o klinické hodnocení</a:t>
            </a:r>
            <a:r>
              <a:rPr lang="pl-PL" dirty="0">
                <a:solidFill>
                  <a:srgbClr val="002060"/>
                </a:solidFill>
              </a:rPr>
              <a:t> v rámci pediatrického plánu (PIP)</a:t>
            </a:r>
          </a:p>
          <a:p>
            <a:pPr lvl="1">
              <a:buFont typeface="Arial" panose="020B0604020202020204" pitchFamily="34" charset="0"/>
              <a:buChar char="•"/>
            </a:pPr>
            <a:r>
              <a:rPr lang="pl-PL" b="1" dirty="0">
                <a:solidFill>
                  <a:srgbClr val="002060"/>
                </a:solidFill>
              </a:rPr>
              <a:t>Placebová větev u dětí </a:t>
            </a:r>
            <a:r>
              <a:rPr lang="pl-PL" b="1" dirty="0" smtClean="0">
                <a:solidFill>
                  <a:srgbClr val="002060"/>
                </a:solidFill>
              </a:rPr>
              <a:t>ano pouze </a:t>
            </a:r>
            <a:r>
              <a:rPr lang="pl-PL" b="1" dirty="0">
                <a:solidFill>
                  <a:srgbClr val="002060"/>
                </a:solidFill>
              </a:rPr>
              <a:t>v případě</a:t>
            </a:r>
            <a:r>
              <a:rPr lang="pl-PL" dirty="0">
                <a:solidFill>
                  <a:srgbClr val="002060"/>
                </a:solidFill>
              </a:rPr>
              <a:t>, že se jedná o KH </a:t>
            </a:r>
            <a:r>
              <a:rPr lang="pl-PL" dirty="0" smtClean="0">
                <a:solidFill>
                  <a:srgbClr val="002060"/>
                </a:solidFill>
              </a:rPr>
              <a:t>s </a:t>
            </a:r>
            <a:r>
              <a:rPr lang="pl-PL" b="1" dirty="0" smtClean="0">
                <a:solidFill>
                  <a:srgbClr val="002060"/>
                </a:solidFill>
              </a:rPr>
              <a:t>novým </a:t>
            </a:r>
            <a:r>
              <a:rPr lang="pl-PL" b="1" dirty="0">
                <a:solidFill>
                  <a:srgbClr val="002060"/>
                </a:solidFill>
              </a:rPr>
              <a:t>přípravkem s novým mechanismem účinku </a:t>
            </a:r>
            <a:r>
              <a:rPr lang="pl-PL" dirty="0">
                <a:solidFill>
                  <a:srgbClr val="002060"/>
                </a:solidFill>
              </a:rPr>
              <a:t>a pacient bude mít jinak zcela standardní léčbu</a:t>
            </a:r>
          </a:p>
          <a:p>
            <a:pPr lvl="1">
              <a:buFont typeface="Arial" panose="020B0604020202020204" pitchFamily="34" charset="0"/>
              <a:buChar char="•"/>
            </a:pPr>
            <a:r>
              <a:rPr lang="pl-PL" b="1" dirty="0">
                <a:solidFill>
                  <a:srgbClr val="002060"/>
                </a:solidFill>
              </a:rPr>
              <a:t>Etické aspekty podávání injekčního </a:t>
            </a:r>
            <a:r>
              <a:rPr lang="pl-PL" b="1" dirty="0" smtClean="0">
                <a:solidFill>
                  <a:srgbClr val="002060"/>
                </a:solidFill>
              </a:rPr>
              <a:t>placeba</a:t>
            </a:r>
          </a:p>
          <a:p>
            <a:pPr lvl="1">
              <a:buFont typeface="Arial" panose="020B0604020202020204" pitchFamily="34" charset="0"/>
              <a:buChar char="•"/>
            </a:pPr>
            <a:r>
              <a:rPr lang="pl-PL" b="1" dirty="0" smtClean="0">
                <a:solidFill>
                  <a:srgbClr val="002060"/>
                </a:solidFill>
              </a:rPr>
              <a:t>Nelze studie farmakokinetiky</a:t>
            </a:r>
            <a:endParaRPr lang="cs-CZ" dirty="0">
              <a:solidFill>
                <a:srgbClr val="002060"/>
              </a:solidFill>
            </a:endParaRPr>
          </a:p>
          <a:p>
            <a:pPr lvl="2"/>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Protokol</a:t>
            </a:r>
            <a:endParaRPr lang="cs-CZ" dirty="0">
              <a:solidFill>
                <a:srgbClr val="002060"/>
              </a:solidFill>
            </a:endParaRPr>
          </a:p>
        </p:txBody>
      </p:sp>
    </p:spTree>
    <p:extLst>
      <p:ext uri="{BB962C8B-B14F-4D97-AF65-F5344CB8AC3E}">
        <p14:creationId xmlns:p14="http://schemas.microsoft.com/office/powerpoint/2010/main" val="848624136"/>
      </p:ext>
    </p:extLst>
  </p:cSld>
  <p:clrMapOvr>
    <a:masterClrMapping/>
  </p:clrMapOvr>
  <p:transition>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53725"/>
            <a:ext cx="8229600" cy="1143000"/>
          </a:xfrm>
        </p:spPr>
        <p:txBody>
          <a:bodyPr>
            <a:normAutofit/>
          </a:bodyPr>
          <a:lstStyle/>
          <a:p>
            <a:r>
              <a:rPr lang="cs-CZ" sz="2800" u="sng" dirty="0" smtClean="0">
                <a:solidFill>
                  <a:srgbClr val="002060"/>
                </a:solidFill>
              </a:rPr>
              <a:t>Souhrn protokolu v českém jazyce</a:t>
            </a:r>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457200" y="1673805"/>
            <a:ext cx="8229600" cy="4446195"/>
          </a:xfrm>
        </p:spPr>
        <p:txBody>
          <a:bodyPr>
            <a:normAutofit/>
          </a:bodyPr>
          <a:lstStyle/>
          <a:p>
            <a:pPr marL="446088" lvl="1" indent="0">
              <a:buNone/>
            </a:pPr>
            <a:r>
              <a:rPr lang="cs-CZ" b="1" dirty="0">
                <a:solidFill>
                  <a:schemeClr val="tx2">
                    <a:lumMod val="75000"/>
                  </a:schemeClr>
                </a:solidFill>
              </a:rPr>
              <a:t>Nepředkládat pouhý překlad Protocol Synopsis z Protokolu!</a:t>
            </a:r>
          </a:p>
          <a:p>
            <a:pPr marL="446088" lvl="1" indent="0">
              <a:buNone/>
            </a:pPr>
            <a:r>
              <a:rPr lang="cs-CZ" b="1" dirty="0">
                <a:solidFill>
                  <a:srgbClr val="002060"/>
                </a:solidFill>
              </a:rPr>
              <a:t>Předkládá se k posouzení </a:t>
            </a:r>
            <a:r>
              <a:rPr lang="cs-CZ" b="1" u="sng" dirty="0">
                <a:solidFill>
                  <a:srgbClr val="002060"/>
                </a:solidFill>
              </a:rPr>
              <a:t>pouze při iniciálním podání</a:t>
            </a:r>
            <a:r>
              <a:rPr lang="cs-CZ" b="1" dirty="0">
                <a:solidFill>
                  <a:srgbClr val="002060"/>
                </a:solidFill>
              </a:rPr>
              <a:t> – dále již </a:t>
            </a:r>
            <a:r>
              <a:rPr lang="cs-CZ" b="1" u="sng" dirty="0">
                <a:solidFill>
                  <a:srgbClr val="002060"/>
                </a:solidFill>
              </a:rPr>
              <a:t>nepožadujeme </a:t>
            </a:r>
            <a:r>
              <a:rPr lang="cs-CZ" b="1" u="sng" dirty="0" smtClean="0">
                <a:solidFill>
                  <a:srgbClr val="002060"/>
                </a:solidFill>
              </a:rPr>
              <a:t>aktualizovat</a:t>
            </a:r>
            <a:endParaRPr lang="cs-CZ" b="1" dirty="0" smtClean="0">
              <a:solidFill>
                <a:srgbClr val="0070C0"/>
              </a:solidFill>
            </a:endParaRPr>
          </a:p>
          <a:p>
            <a:pPr marL="446088" indent="-446088">
              <a:spcBef>
                <a:spcPts val="1200"/>
              </a:spcBef>
            </a:pPr>
            <a:r>
              <a:rPr lang="cs-CZ" sz="2600" b="1" dirty="0" smtClean="0">
                <a:solidFill>
                  <a:srgbClr val="0070C0"/>
                </a:solidFill>
              </a:rPr>
              <a:t>Náležitosti </a:t>
            </a:r>
          </a:p>
          <a:p>
            <a:pPr lvl="1">
              <a:spcBef>
                <a:spcPts val="400"/>
              </a:spcBef>
            </a:pPr>
            <a:r>
              <a:rPr lang="cs-CZ" b="1" dirty="0" smtClean="0">
                <a:solidFill>
                  <a:srgbClr val="0070C0"/>
                </a:solidFill>
              </a:rPr>
              <a:t>viz </a:t>
            </a:r>
            <a:r>
              <a:rPr lang="cs-CZ" b="1" dirty="0">
                <a:solidFill>
                  <a:srgbClr val="0070C0"/>
                </a:solidFill>
              </a:rPr>
              <a:t>KLH-20 verze </a:t>
            </a:r>
            <a:r>
              <a:rPr lang="cs-CZ" b="1" dirty="0" smtClean="0">
                <a:solidFill>
                  <a:srgbClr val="0070C0"/>
                </a:solidFill>
              </a:rPr>
              <a:t>5 příloha </a:t>
            </a:r>
            <a:r>
              <a:rPr lang="cs-CZ" b="1" dirty="0">
                <a:solidFill>
                  <a:srgbClr val="0070C0"/>
                </a:solidFill>
              </a:rPr>
              <a:t>č</a:t>
            </a:r>
            <a:r>
              <a:rPr lang="cs-CZ" b="1" dirty="0" smtClean="0">
                <a:solidFill>
                  <a:srgbClr val="0070C0"/>
                </a:solidFill>
              </a:rPr>
              <a:t>. 2 „Osnova </a:t>
            </a:r>
            <a:r>
              <a:rPr lang="cs-CZ" b="1" dirty="0">
                <a:solidFill>
                  <a:srgbClr val="0070C0"/>
                </a:solidFill>
              </a:rPr>
              <a:t>pro Souhrn protokolu </a:t>
            </a:r>
            <a:r>
              <a:rPr lang="cs-CZ" b="1" dirty="0" smtClean="0">
                <a:solidFill>
                  <a:srgbClr val="0070C0"/>
                </a:solidFill>
              </a:rPr>
              <a:t>v českém jazyce“</a:t>
            </a:r>
          </a:p>
          <a:p>
            <a:pPr lvl="1">
              <a:spcBef>
                <a:spcPts val="400"/>
              </a:spcBef>
              <a:buFont typeface="Arial" panose="020B0604020202020204" pitchFamily="34" charset="0"/>
              <a:buChar char="•"/>
            </a:pPr>
            <a:r>
              <a:rPr lang="cs-CZ" b="1" dirty="0" smtClean="0">
                <a:solidFill>
                  <a:srgbClr val="002060"/>
                </a:solidFill>
              </a:rPr>
              <a:t>EudraCT number</a:t>
            </a:r>
          </a:p>
          <a:p>
            <a:pPr lvl="1">
              <a:spcBef>
                <a:spcPts val="400"/>
              </a:spcBef>
              <a:buFont typeface="Arial" panose="020B0604020202020204" pitchFamily="34" charset="0"/>
              <a:buChar char="•"/>
            </a:pPr>
            <a:r>
              <a:rPr lang="cs-CZ" b="1" dirty="0">
                <a:solidFill>
                  <a:srgbClr val="002060"/>
                </a:solidFill>
              </a:rPr>
              <a:t>Název studie</a:t>
            </a:r>
          </a:p>
          <a:p>
            <a:pPr lvl="1">
              <a:spcBef>
                <a:spcPts val="400"/>
              </a:spcBef>
              <a:buFont typeface="Arial" panose="020B0604020202020204" pitchFamily="34" charset="0"/>
              <a:buChar char="•"/>
            </a:pPr>
            <a:r>
              <a:rPr lang="cs-CZ" b="1" dirty="0">
                <a:solidFill>
                  <a:srgbClr val="002060"/>
                </a:solidFill>
              </a:rPr>
              <a:t>Číslo protokolu </a:t>
            </a:r>
            <a:r>
              <a:rPr lang="cs-CZ" dirty="0">
                <a:solidFill>
                  <a:srgbClr val="002060"/>
                </a:solidFill>
              </a:rPr>
              <a:t>(datum, verze)</a:t>
            </a:r>
          </a:p>
          <a:p>
            <a:pPr lvl="1">
              <a:spcBef>
                <a:spcPts val="400"/>
              </a:spcBef>
              <a:buFont typeface="Arial" panose="020B0604020202020204" pitchFamily="34" charset="0"/>
              <a:buChar char="•"/>
            </a:pPr>
            <a:r>
              <a:rPr lang="cs-CZ" b="1" dirty="0">
                <a:solidFill>
                  <a:srgbClr val="002060"/>
                </a:solidFill>
              </a:rPr>
              <a:t>Fáze</a:t>
            </a:r>
          </a:p>
          <a:p>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Souhrn protokolu v českém jazyce</a:t>
            </a:r>
            <a:endParaRPr lang="cs-CZ" dirty="0">
              <a:solidFill>
                <a:srgbClr val="002060"/>
              </a:solidFill>
            </a:endParaRPr>
          </a:p>
        </p:txBody>
      </p:sp>
    </p:spTree>
    <p:extLst>
      <p:ext uri="{BB962C8B-B14F-4D97-AF65-F5344CB8AC3E}">
        <p14:creationId xmlns:p14="http://schemas.microsoft.com/office/powerpoint/2010/main" val="2520870353"/>
      </p:ext>
    </p:extLst>
  </p:cSld>
  <p:clrMapOvr>
    <a:masterClrMapping/>
  </p:clrMapOvr>
  <p:transition>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203975" y="998730"/>
            <a:ext cx="8229600" cy="1143000"/>
          </a:xfrm>
        </p:spPr>
        <p:txBody>
          <a:bodyPr>
            <a:normAutofit/>
          </a:bodyPr>
          <a:lstStyle/>
          <a:p>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296525" y="1178750"/>
            <a:ext cx="8390275" cy="4815535"/>
          </a:xfrm>
        </p:spPr>
        <p:txBody>
          <a:bodyPr>
            <a:normAutofit fontScale="85000" lnSpcReduction="10000"/>
          </a:bodyPr>
          <a:lstStyle/>
          <a:p>
            <a:pPr lvl="1">
              <a:spcBef>
                <a:spcPts val="400"/>
              </a:spcBef>
              <a:buFont typeface="Arial" panose="020B0604020202020204" pitchFamily="34" charset="0"/>
              <a:buChar char="•"/>
            </a:pPr>
            <a:r>
              <a:rPr lang="cs-CZ" sz="2800" b="1" dirty="0">
                <a:solidFill>
                  <a:srgbClr val="002060"/>
                </a:solidFill>
              </a:rPr>
              <a:t>Zdůvodnění</a:t>
            </a:r>
            <a:r>
              <a:rPr lang="cs-CZ" sz="2800" dirty="0">
                <a:solidFill>
                  <a:srgbClr val="002060"/>
                </a:solidFill>
              </a:rPr>
              <a:t> navrženého klinického hodnocení (</a:t>
            </a:r>
            <a:r>
              <a:rPr lang="cs-CZ" sz="2800" dirty="0" err="1">
                <a:solidFill>
                  <a:srgbClr val="002060"/>
                </a:solidFill>
              </a:rPr>
              <a:t>rationale</a:t>
            </a:r>
            <a:r>
              <a:rPr lang="cs-CZ" sz="2800" dirty="0">
                <a:solidFill>
                  <a:srgbClr val="002060"/>
                </a:solidFill>
              </a:rPr>
              <a:t>)</a:t>
            </a:r>
          </a:p>
          <a:p>
            <a:pPr lvl="1">
              <a:spcBef>
                <a:spcPts val="400"/>
              </a:spcBef>
              <a:buFont typeface="Arial" panose="020B0604020202020204" pitchFamily="34" charset="0"/>
              <a:buChar char="•"/>
            </a:pPr>
            <a:r>
              <a:rPr lang="cs-CZ" sz="2800" dirty="0">
                <a:solidFill>
                  <a:srgbClr val="002060"/>
                </a:solidFill>
              </a:rPr>
              <a:t>Zhodnocení </a:t>
            </a:r>
            <a:r>
              <a:rPr lang="cs-CZ" sz="2800" b="1" dirty="0" smtClean="0">
                <a:solidFill>
                  <a:srgbClr val="002060"/>
                </a:solidFill>
              </a:rPr>
              <a:t>risk/benefit</a:t>
            </a:r>
          </a:p>
          <a:p>
            <a:pPr lvl="1">
              <a:buFont typeface="Arial" panose="020B0604020202020204" pitchFamily="34" charset="0"/>
              <a:buChar char="•"/>
            </a:pPr>
            <a:r>
              <a:rPr lang="cs-CZ" sz="2800" b="1" dirty="0" smtClean="0">
                <a:solidFill>
                  <a:srgbClr val="002060"/>
                </a:solidFill>
              </a:rPr>
              <a:t>Použité </a:t>
            </a:r>
            <a:r>
              <a:rPr lang="cs-CZ" sz="2800" b="1" dirty="0">
                <a:solidFill>
                  <a:srgbClr val="002060"/>
                </a:solidFill>
              </a:rPr>
              <a:t>léčivé </a:t>
            </a:r>
            <a:r>
              <a:rPr lang="cs-CZ" sz="2800" b="1" dirty="0" smtClean="0">
                <a:solidFill>
                  <a:srgbClr val="002060"/>
                </a:solidFill>
              </a:rPr>
              <a:t>přípravky</a:t>
            </a:r>
          </a:p>
          <a:p>
            <a:pPr lvl="3">
              <a:buFont typeface="Wingdings" panose="05000000000000000000" pitchFamily="2" charset="2"/>
              <a:buChar char="§"/>
            </a:pPr>
            <a:r>
              <a:rPr lang="cs-CZ" sz="2800" dirty="0">
                <a:solidFill>
                  <a:srgbClr val="002060"/>
                </a:solidFill>
              </a:rPr>
              <a:t>hodnocený (včetně léčivé látky, stavu registrace </a:t>
            </a:r>
            <a:r>
              <a:rPr lang="cs-CZ" sz="2800" dirty="0" smtClean="0">
                <a:solidFill>
                  <a:srgbClr val="002060"/>
                </a:solidFill>
              </a:rPr>
              <a:t>a </a:t>
            </a:r>
            <a:r>
              <a:rPr lang="cs-CZ" sz="2800" b="1" dirty="0" smtClean="0">
                <a:solidFill>
                  <a:srgbClr val="0070C0"/>
                </a:solidFill>
              </a:rPr>
              <a:t>mechanismu </a:t>
            </a:r>
            <a:r>
              <a:rPr lang="cs-CZ" sz="2800" b="1" dirty="0">
                <a:solidFill>
                  <a:srgbClr val="0070C0"/>
                </a:solidFill>
              </a:rPr>
              <a:t>účinku</a:t>
            </a:r>
            <a:r>
              <a:rPr lang="cs-CZ" sz="2800" dirty="0">
                <a:solidFill>
                  <a:srgbClr val="002060"/>
                </a:solidFill>
              </a:rPr>
              <a:t>)</a:t>
            </a:r>
          </a:p>
          <a:p>
            <a:pPr lvl="3">
              <a:buFont typeface="Wingdings" panose="05000000000000000000" pitchFamily="2" charset="2"/>
              <a:buChar char="§"/>
            </a:pPr>
            <a:r>
              <a:rPr lang="cs-CZ" sz="2800" dirty="0">
                <a:solidFill>
                  <a:srgbClr val="002060"/>
                </a:solidFill>
              </a:rPr>
              <a:t>srovnávací</a:t>
            </a:r>
          </a:p>
          <a:p>
            <a:pPr lvl="3">
              <a:buFont typeface="Wingdings" panose="05000000000000000000" pitchFamily="2" charset="2"/>
              <a:buChar char="§"/>
            </a:pPr>
            <a:r>
              <a:rPr lang="cs-CZ" sz="2800" dirty="0">
                <a:solidFill>
                  <a:srgbClr val="002060"/>
                </a:solidFill>
              </a:rPr>
              <a:t>placebo</a:t>
            </a:r>
          </a:p>
          <a:p>
            <a:pPr lvl="1">
              <a:buFont typeface="Arial" panose="020B0604020202020204" pitchFamily="34" charset="0"/>
              <a:buChar char="•"/>
            </a:pPr>
            <a:r>
              <a:rPr lang="cs-CZ" sz="2800" b="1" dirty="0" smtClean="0">
                <a:solidFill>
                  <a:srgbClr val="002060"/>
                </a:solidFill>
              </a:rPr>
              <a:t>Počet subjektů hodnocení</a:t>
            </a:r>
          </a:p>
          <a:p>
            <a:pPr lvl="3">
              <a:buFont typeface="Wingdings" panose="05000000000000000000" pitchFamily="2" charset="2"/>
              <a:buChar char="§"/>
            </a:pPr>
            <a:r>
              <a:rPr lang="cs-CZ" sz="2800" dirty="0" smtClean="0">
                <a:solidFill>
                  <a:srgbClr val="002060"/>
                </a:solidFill>
              </a:rPr>
              <a:t>celkem</a:t>
            </a:r>
          </a:p>
          <a:p>
            <a:pPr lvl="3">
              <a:buFont typeface="Wingdings" panose="05000000000000000000" pitchFamily="2" charset="2"/>
              <a:buChar char="§"/>
            </a:pPr>
            <a:r>
              <a:rPr lang="cs-CZ" sz="2800" b="1" dirty="0" smtClean="0">
                <a:solidFill>
                  <a:srgbClr val="0070C0"/>
                </a:solidFill>
              </a:rPr>
              <a:t>plánovaných zařadit v ČR</a:t>
            </a:r>
            <a:endParaRPr lang="cs-CZ" sz="2800" b="1" dirty="0" smtClean="0">
              <a:solidFill>
                <a:srgbClr val="002060"/>
              </a:solidFill>
            </a:endParaRPr>
          </a:p>
          <a:p>
            <a:pPr lvl="1">
              <a:buFont typeface="Arial" panose="020B0604020202020204" pitchFamily="34" charset="0"/>
              <a:buChar char="•"/>
            </a:pPr>
            <a:r>
              <a:rPr lang="cs-CZ" sz="2800" b="1" dirty="0" smtClean="0">
                <a:solidFill>
                  <a:srgbClr val="002060"/>
                </a:solidFill>
              </a:rPr>
              <a:t>Účel </a:t>
            </a:r>
            <a:r>
              <a:rPr lang="cs-CZ" sz="2800" b="1" dirty="0">
                <a:solidFill>
                  <a:srgbClr val="002060"/>
                </a:solidFill>
              </a:rPr>
              <a:t>klinického hodnocení </a:t>
            </a:r>
            <a:r>
              <a:rPr lang="cs-CZ" sz="2800" dirty="0" smtClean="0">
                <a:solidFill>
                  <a:srgbClr val="002060"/>
                </a:solidFill>
              </a:rPr>
              <a:t>– zdůvodnění </a:t>
            </a:r>
            <a:r>
              <a:rPr lang="cs-CZ" sz="2800" dirty="0">
                <a:solidFill>
                  <a:srgbClr val="002060"/>
                </a:solidFill>
              </a:rPr>
              <a:t>a opodstatnění předkládané studie</a:t>
            </a:r>
          </a:p>
          <a:p>
            <a:pPr lvl="1"/>
            <a:endParaRPr lang="cs-CZ" dirty="0">
              <a:solidFill>
                <a:srgbClr val="002060"/>
              </a:solidFill>
            </a:endParaRPr>
          </a:p>
          <a:p>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Souhrn protokolu v českém jazyce</a:t>
            </a:r>
            <a:endParaRPr lang="cs-CZ" dirty="0">
              <a:solidFill>
                <a:srgbClr val="002060"/>
              </a:solidFill>
            </a:endParaRPr>
          </a:p>
        </p:txBody>
      </p:sp>
    </p:spTree>
    <p:extLst>
      <p:ext uri="{BB962C8B-B14F-4D97-AF65-F5344CB8AC3E}">
        <p14:creationId xmlns:p14="http://schemas.microsoft.com/office/powerpoint/2010/main" val="327537756"/>
      </p:ext>
    </p:extLst>
  </p:cSld>
  <p:clrMapOvr>
    <a:masterClrMapping/>
  </p:clrMapOvr>
  <p:transition>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203975" y="998730"/>
            <a:ext cx="8229600" cy="1143000"/>
          </a:xfrm>
        </p:spPr>
        <p:txBody>
          <a:bodyPr>
            <a:normAutofit/>
          </a:bodyPr>
          <a:lstStyle/>
          <a:p>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296525" y="998730"/>
            <a:ext cx="8390275" cy="5265585"/>
          </a:xfrm>
        </p:spPr>
        <p:txBody>
          <a:bodyPr>
            <a:normAutofit/>
          </a:bodyPr>
          <a:lstStyle/>
          <a:p>
            <a:pPr lvl="1">
              <a:buFont typeface="Arial" panose="020B0604020202020204" pitchFamily="34" charset="0"/>
              <a:buChar char="•"/>
            </a:pPr>
            <a:r>
              <a:rPr lang="cs-CZ" b="1" dirty="0" smtClean="0">
                <a:solidFill>
                  <a:srgbClr val="002060"/>
                </a:solidFill>
              </a:rPr>
              <a:t>Plán studie, zvolený design </a:t>
            </a:r>
            <a:r>
              <a:rPr lang="cs-CZ" dirty="0" smtClean="0">
                <a:solidFill>
                  <a:srgbClr val="002060"/>
                </a:solidFill>
              </a:rPr>
              <a:t>(graf)</a:t>
            </a:r>
          </a:p>
          <a:p>
            <a:pPr lvl="1">
              <a:buFont typeface="Arial" panose="020B0604020202020204" pitchFamily="34" charset="0"/>
              <a:buChar char="•"/>
            </a:pPr>
            <a:endParaRPr lang="cs-CZ" dirty="0" smtClean="0">
              <a:solidFill>
                <a:srgbClr val="002060"/>
              </a:solidFill>
            </a:endParaRPr>
          </a:p>
          <a:p>
            <a:pPr lvl="1">
              <a:buFont typeface="Arial" panose="020B0604020202020204" pitchFamily="34" charset="0"/>
              <a:buChar char="•"/>
            </a:pPr>
            <a:endParaRPr lang="cs-CZ" dirty="0" smtClean="0">
              <a:solidFill>
                <a:srgbClr val="002060"/>
              </a:solidFill>
            </a:endParaRPr>
          </a:p>
          <a:p>
            <a:pPr lvl="1">
              <a:buFont typeface="Arial" panose="020B0604020202020204" pitchFamily="34" charset="0"/>
              <a:buChar char="•"/>
            </a:pPr>
            <a:endParaRPr lang="cs-CZ" dirty="0" smtClean="0">
              <a:solidFill>
                <a:srgbClr val="002060"/>
              </a:solidFill>
            </a:endParaRPr>
          </a:p>
          <a:p>
            <a:pPr lvl="1">
              <a:buFont typeface="Arial" panose="020B0604020202020204" pitchFamily="34" charset="0"/>
              <a:buChar char="•"/>
            </a:pPr>
            <a:endParaRPr lang="cs-CZ" dirty="0">
              <a:solidFill>
                <a:srgbClr val="002060"/>
              </a:solidFill>
            </a:endParaRPr>
          </a:p>
          <a:p>
            <a:pPr lvl="1">
              <a:spcBef>
                <a:spcPts val="1200"/>
              </a:spcBef>
              <a:buFont typeface="Arial" panose="020B0604020202020204" pitchFamily="34" charset="0"/>
              <a:buChar char="•"/>
            </a:pPr>
            <a:r>
              <a:rPr lang="cs-CZ" b="1" dirty="0">
                <a:solidFill>
                  <a:srgbClr val="002060"/>
                </a:solidFill>
              </a:rPr>
              <a:t>Indikace</a:t>
            </a:r>
            <a:r>
              <a:rPr lang="cs-CZ" dirty="0">
                <a:solidFill>
                  <a:srgbClr val="002060"/>
                </a:solidFill>
              </a:rPr>
              <a:t> zvolená v daném klinickém </a:t>
            </a:r>
            <a:r>
              <a:rPr lang="cs-CZ" dirty="0" smtClean="0">
                <a:solidFill>
                  <a:srgbClr val="002060"/>
                </a:solidFill>
              </a:rPr>
              <a:t>hodnocení</a:t>
            </a:r>
          </a:p>
          <a:p>
            <a:pPr lvl="1">
              <a:buFont typeface="Arial" panose="020B0604020202020204" pitchFamily="34" charset="0"/>
              <a:buChar char="•"/>
            </a:pPr>
            <a:r>
              <a:rPr lang="cs-CZ" b="1" dirty="0">
                <a:solidFill>
                  <a:srgbClr val="002060"/>
                </a:solidFill>
              </a:rPr>
              <a:t>Cíle</a:t>
            </a:r>
          </a:p>
          <a:p>
            <a:pPr lvl="3">
              <a:spcBef>
                <a:spcPts val="200"/>
              </a:spcBef>
              <a:buFont typeface="Wingdings" panose="05000000000000000000" pitchFamily="2" charset="2"/>
              <a:buChar char="§"/>
            </a:pPr>
            <a:r>
              <a:rPr lang="cs-CZ" sz="2400" dirty="0" smtClean="0">
                <a:solidFill>
                  <a:srgbClr val="002060"/>
                </a:solidFill>
              </a:rPr>
              <a:t>hlavní </a:t>
            </a:r>
            <a:r>
              <a:rPr lang="cs-CZ" sz="2400" dirty="0">
                <a:solidFill>
                  <a:srgbClr val="002060"/>
                </a:solidFill>
              </a:rPr>
              <a:t>cíle</a:t>
            </a:r>
          </a:p>
          <a:p>
            <a:pPr lvl="3">
              <a:spcBef>
                <a:spcPts val="400"/>
              </a:spcBef>
              <a:buFont typeface="Wingdings" panose="05000000000000000000" pitchFamily="2" charset="2"/>
              <a:buChar char="§"/>
            </a:pPr>
            <a:r>
              <a:rPr lang="cs-CZ" sz="2400" dirty="0" smtClean="0">
                <a:solidFill>
                  <a:srgbClr val="002060"/>
                </a:solidFill>
              </a:rPr>
              <a:t>vedlejší </a:t>
            </a:r>
            <a:r>
              <a:rPr lang="cs-CZ" sz="2400" dirty="0">
                <a:solidFill>
                  <a:srgbClr val="002060"/>
                </a:solidFill>
              </a:rPr>
              <a:t>cíle</a:t>
            </a:r>
          </a:p>
          <a:p>
            <a:pPr lvl="1">
              <a:buFont typeface="Arial" panose="020B0604020202020204" pitchFamily="34" charset="0"/>
              <a:buChar char="•"/>
            </a:pPr>
            <a:r>
              <a:rPr lang="cs-CZ" b="1" dirty="0">
                <a:solidFill>
                  <a:srgbClr val="002060"/>
                </a:solidFill>
              </a:rPr>
              <a:t>Způsob hodnocení </a:t>
            </a:r>
            <a:r>
              <a:rPr lang="cs-CZ" b="1" dirty="0" smtClean="0">
                <a:solidFill>
                  <a:srgbClr val="002060"/>
                </a:solidFill>
              </a:rPr>
              <a:t>– sledované </a:t>
            </a:r>
            <a:r>
              <a:rPr lang="cs-CZ" b="1" dirty="0">
                <a:solidFill>
                  <a:srgbClr val="002060"/>
                </a:solidFill>
              </a:rPr>
              <a:t>parametry </a:t>
            </a:r>
            <a:r>
              <a:rPr lang="cs-CZ" dirty="0">
                <a:solidFill>
                  <a:srgbClr val="002060"/>
                </a:solidFill>
              </a:rPr>
              <a:t>– primární, sekundární</a:t>
            </a:r>
          </a:p>
          <a:p>
            <a:pPr lvl="2">
              <a:buFont typeface="Wingdings" panose="05000000000000000000" pitchFamily="2" charset="2"/>
              <a:buChar char="§"/>
            </a:pPr>
            <a:r>
              <a:rPr lang="cs-CZ" sz="2400" dirty="0">
                <a:solidFill>
                  <a:srgbClr val="002060"/>
                </a:solidFill>
              </a:rPr>
              <a:t>pro účinnost, bezpečnost, snášenlivost a další</a:t>
            </a:r>
          </a:p>
          <a:p>
            <a:pPr lvl="1"/>
            <a:endParaRPr lang="cs-CZ" dirty="0">
              <a:solidFill>
                <a:srgbClr val="002060"/>
              </a:solidFill>
            </a:endParaRPr>
          </a:p>
          <a:p>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Souhrn protokolu v českém jazyce</a:t>
            </a:r>
            <a:endParaRPr lang="cs-CZ" dirty="0">
              <a:solidFill>
                <a:srgbClr val="002060"/>
              </a:solidFill>
            </a:endParaRPr>
          </a:p>
        </p:txBody>
      </p:sp>
      <p:pic>
        <p:nvPicPr>
          <p:cNvPr id="3076"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41" t="12665" r="4515" b="21843"/>
          <a:stretch/>
        </p:blipFill>
        <p:spPr bwMode="auto">
          <a:xfrm>
            <a:off x="2591780" y="1502965"/>
            <a:ext cx="5031226" cy="1781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7637006"/>
      </p:ext>
    </p:extLst>
  </p:cSld>
  <p:clrMapOvr>
    <a:masterClrMapping/>
  </p:clrMapOvr>
  <p:transition>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203975" y="998730"/>
            <a:ext cx="8229600" cy="1143000"/>
          </a:xfrm>
        </p:spPr>
        <p:txBody>
          <a:bodyPr>
            <a:normAutofit/>
          </a:bodyPr>
          <a:lstStyle/>
          <a:p>
            <a:r>
              <a:rPr lang="cs-CZ" dirty="0">
                <a:solidFill>
                  <a:srgbClr val="002060"/>
                </a:solidFill>
              </a:rPr>
              <a:t/>
            </a:r>
            <a:br>
              <a:rPr lang="cs-CZ" dirty="0">
                <a:solidFill>
                  <a:srgbClr val="002060"/>
                </a:solidFill>
              </a:rPr>
            </a:br>
            <a:endParaRPr lang="cs-CZ" u="sng" dirty="0">
              <a:solidFill>
                <a:srgbClr val="002060"/>
              </a:solidFill>
            </a:endParaRPr>
          </a:p>
        </p:txBody>
      </p:sp>
      <p:sp>
        <p:nvSpPr>
          <p:cNvPr id="20" name="Zástupný symbol pro obsah 19"/>
          <p:cNvSpPr>
            <a:spLocks noGrp="1"/>
          </p:cNvSpPr>
          <p:nvPr>
            <p:ph idx="1"/>
          </p:nvPr>
        </p:nvSpPr>
        <p:spPr>
          <a:xfrm>
            <a:off x="161510" y="1088740"/>
            <a:ext cx="8640960" cy="5400600"/>
          </a:xfrm>
        </p:spPr>
        <p:txBody>
          <a:bodyPr>
            <a:normAutofit fontScale="40000" lnSpcReduction="20000"/>
          </a:bodyPr>
          <a:lstStyle/>
          <a:p>
            <a:pPr lvl="1">
              <a:spcBef>
                <a:spcPts val="400"/>
              </a:spcBef>
              <a:buFont typeface="Arial" panose="020B0604020202020204" pitchFamily="34" charset="0"/>
              <a:buChar char="•"/>
            </a:pPr>
            <a:r>
              <a:rPr lang="cs-CZ" sz="6000" b="1" dirty="0" smtClean="0">
                <a:solidFill>
                  <a:srgbClr val="002060"/>
                </a:solidFill>
              </a:rPr>
              <a:t>Výběr </a:t>
            </a:r>
            <a:r>
              <a:rPr lang="cs-CZ" sz="6000" b="1" dirty="0">
                <a:solidFill>
                  <a:srgbClr val="002060"/>
                </a:solidFill>
              </a:rPr>
              <a:t>populace</a:t>
            </a:r>
          </a:p>
          <a:p>
            <a:pPr lvl="2">
              <a:lnSpc>
                <a:spcPct val="120000"/>
              </a:lnSpc>
              <a:spcBef>
                <a:spcPts val="400"/>
              </a:spcBef>
              <a:buFont typeface="Wingdings" panose="05000000000000000000" pitchFamily="2" charset="2"/>
              <a:buChar char="§"/>
            </a:pPr>
            <a:r>
              <a:rPr lang="cs-CZ" sz="6000" dirty="0" smtClean="0">
                <a:solidFill>
                  <a:srgbClr val="002060"/>
                </a:solidFill>
              </a:rPr>
              <a:t>zařazovací </a:t>
            </a:r>
            <a:r>
              <a:rPr lang="cs-CZ" sz="6000" dirty="0">
                <a:solidFill>
                  <a:srgbClr val="002060"/>
                </a:solidFill>
              </a:rPr>
              <a:t>kritéria</a:t>
            </a:r>
          </a:p>
          <a:p>
            <a:pPr lvl="2">
              <a:lnSpc>
                <a:spcPct val="120000"/>
              </a:lnSpc>
              <a:spcBef>
                <a:spcPts val="400"/>
              </a:spcBef>
              <a:buFont typeface="Wingdings" panose="05000000000000000000" pitchFamily="2" charset="2"/>
              <a:buChar char="§"/>
            </a:pPr>
            <a:r>
              <a:rPr lang="cs-CZ" sz="6000" dirty="0" smtClean="0">
                <a:solidFill>
                  <a:srgbClr val="002060"/>
                </a:solidFill>
              </a:rPr>
              <a:t>vyřazovací </a:t>
            </a:r>
            <a:r>
              <a:rPr lang="cs-CZ" sz="6000" dirty="0">
                <a:solidFill>
                  <a:srgbClr val="002060"/>
                </a:solidFill>
              </a:rPr>
              <a:t>kritéria</a:t>
            </a:r>
          </a:p>
          <a:p>
            <a:pPr lvl="2">
              <a:lnSpc>
                <a:spcPct val="120000"/>
              </a:lnSpc>
              <a:spcBef>
                <a:spcPts val="400"/>
              </a:spcBef>
              <a:buFont typeface="Wingdings" panose="05000000000000000000" pitchFamily="2" charset="2"/>
              <a:buChar char="§"/>
            </a:pPr>
            <a:r>
              <a:rPr lang="cs-CZ" sz="6000" b="1" dirty="0" smtClean="0">
                <a:solidFill>
                  <a:srgbClr val="0070C0"/>
                </a:solidFill>
              </a:rPr>
              <a:t>kritéria </a:t>
            </a:r>
            <a:r>
              <a:rPr lang="cs-CZ" sz="6000" b="1" dirty="0">
                <a:solidFill>
                  <a:srgbClr val="0070C0"/>
                </a:solidFill>
              </a:rPr>
              <a:t>pro vyřazení ze </a:t>
            </a:r>
            <a:r>
              <a:rPr lang="cs-CZ" sz="6000" b="1" dirty="0" smtClean="0">
                <a:solidFill>
                  <a:srgbClr val="0070C0"/>
                </a:solidFill>
              </a:rPr>
              <a:t>studie</a:t>
            </a:r>
            <a:endParaRPr lang="cs-CZ" sz="6000" b="1" dirty="0">
              <a:solidFill>
                <a:srgbClr val="0070C0"/>
              </a:solidFill>
            </a:endParaRPr>
          </a:p>
          <a:p>
            <a:pPr lvl="1">
              <a:lnSpc>
                <a:spcPct val="120000"/>
              </a:lnSpc>
              <a:spcBef>
                <a:spcPts val="400"/>
              </a:spcBef>
              <a:buFont typeface="Arial" panose="020B0604020202020204" pitchFamily="34" charset="0"/>
              <a:buChar char="•"/>
            </a:pPr>
            <a:r>
              <a:rPr lang="cs-CZ" sz="6000" b="1" dirty="0">
                <a:solidFill>
                  <a:srgbClr val="002060"/>
                </a:solidFill>
              </a:rPr>
              <a:t>Léčba</a:t>
            </a:r>
          </a:p>
          <a:p>
            <a:pPr lvl="2">
              <a:lnSpc>
                <a:spcPct val="120000"/>
              </a:lnSpc>
              <a:spcBef>
                <a:spcPts val="400"/>
              </a:spcBef>
              <a:buFont typeface="Wingdings" panose="05000000000000000000" pitchFamily="2" charset="2"/>
              <a:buChar char="§"/>
            </a:pPr>
            <a:r>
              <a:rPr lang="cs-CZ" sz="6000" dirty="0" smtClean="0">
                <a:solidFill>
                  <a:srgbClr val="002060"/>
                </a:solidFill>
              </a:rPr>
              <a:t>délka </a:t>
            </a:r>
            <a:r>
              <a:rPr lang="cs-CZ" sz="6000" dirty="0">
                <a:solidFill>
                  <a:srgbClr val="002060"/>
                </a:solidFill>
              </a:rPr>
              <a:t>léčby, dávky a dávkovací schéma, </a:t>
            </a:r>
            <a:r>
              <a:rPr lang="cs-CZ" sz="6000" b="1" dirty="0">
                <a:solidFill>
                  <a:srgbClr val="002060"/>
                </a:solidFill>
              </a:rPr>
              <a:t>max. denní dávka</a:t>
            </a:r>
          </a:p>
          <a:p>
            <a:pPr lvl="2">
              <a:lnSpc>
                <a:spcPct val="120000"/>
              </a:lnSpc>
              <a:spcBef>
                <a:spcPts val="400"/>
              </a:spcBef>
              <a:buFont typeface="Wingdings" panose="05000000000000000000" pitchFamily="2" charset="2"/>
              <a:buChar char="§"/>
            </a:pPr>
            <a:r>
              <a:rPr lang="cs-CZ" sz="6000" b="1" dirty="0" smtClean="0">
                <a:solidFill>
                  <a:srgbClr val="0070C0"/>
                </a:solidFill>
              </a:rPr>
              <a:t>konkomitantní léčba </a:t>
            </a:r>
            <a:r>
              <a:rPr lang="cs-CZ" sz="6000" b="1" dirty="0" smtClean="0">
                <a:solidFill>
                  <a:srgbClr val="002060"/>
                </a:solidFill>
              </a:rPr>
              <a:t>(zakázaná, povolená, záchranná)</a:t>
            </a:r>
            <a:endParaRPr lang="cs-CZ" sz="6000" b="1" dirty="0">
              <a:solidFill>
                <a:srgbClr val="002060"/>
              </a:solidFill>
            </a:endParaRPr>
          </a:p>
          <a:p>
            <a:pPr lvl="2">
              <a:lnSpc>
                <a:spcPct val="120000"/>
              </a:lnSpc>
              <a:spcBef>
                <a:spcPts val="400"/>
              </a:spcBef>
              <a:buFont typeface="Wingdings" panose="05000000000000000000" pitchFamily="2" charset="2"/>
              <a:buChar char="§"/>
            </a:pPr>
            <a:r>
              <a:rPr lang="cs-CZ" sz="6000" dirty="0" smtClean="0">
                <a:solidFill>
                  <a:srgbClr val="002060"/>
                </a:solidFill>
              </a:rPr>
              <a:t>zajištění </a:t>
            </a:r>
            <a:r>
              <a:rPr lang="cs-CZ" sz="6000" dirty="0">
                <a:solidFill>
                  <a:srgbClr val="002060"/>
                </a:solidFill>
              </a:rPr>
              <a:t>další léčby po skončení studie, je-li </a:t>
            </a:r>
            <a:r>
              <a:rPr lang="cs-CZ" sz="6000" dirty="0" smtClean="0">
                <a:solidFill>
                  <a:srgbClr val="002060"/>
                </a:solidFill>
              </a:rPr>
              <a:t>aplikovatelné</a:t>
            </a:r>
            <a:endParaRPr lang="cs-CZ" sz="6000" dirty="0">
              <a:solidFill>
                <a:srgbClr val="002060"/>
              </a:solidFill>
            </a:endParaRPr>
          </a:p>
          <a:p>
            <a:pPr lvl="1">
              <a:lnSpc>
                <a:spcPct val="120000"/>
              </a:lnSpc>
              <a:spcBef>
                <a:spcPts val="400"/>
              </a:spcBef>
              <a:buFont typeface="Arial" panose="020B0604020202020204" pitchFamily="34" charset="0"/>
              <a:buChar char="•"/>
            </a:pPr>
            <a:r>
              <a:rPr lang="cs-CZ" sz="6000" b="1" dirty="0">
                <a:solidFill>
                  <a:srgbClr val="002060"/>
                </a:solidFill>
              </a:rPr>
              <a:t>Systém kontrol a </a:t>
            </a:r>
            <a:r>
              <a:rPr lang="cs-CZ" sz="6000" b="1" dirty="0" smtClean="0">
                <a:solidFill>
                  <a:srgbClr val="002060"/>
                </a:solidFill>
              </a:rPr>
              <a:t>vizit </a:t>
            </a:r>
          </a:p>
          <a:p>
            <a:pPr lvl="2">
              <a:lnSpc>
                <a:spcPct val="120000"/>
              </a:lnSpc>
              <a:spcBef>
                <a:spcPts val="400"/>
              </a:spcBef>
              <a:buFont typeface="Wingdings" panose="05000000000000000000" pitchFamily="2" charset="2"/>
              <a:buChar char="§"/>
            </a:pPr>
            <a:r>
              <a:rPr lang="cs-CZ" sz="6000" dirty="0" smtClean="0">
                <a:solidFill>
                  <a:srgbClr val="002060"/>
                </a:solidFill>
              </a:rPr>
              <a:t>nejlépe tabulkou</a:t>
            </a:r>
            <a:endParaRPr lang="cs-CZ" sz="6000" dirty="0">
              <a:solidFill>
                <a:srgbClr val="002060"/>
              </a:solidFill>
            </a:endParaRPr>
          </a:p>
          <a:p>
            <a:pPr lvl="1">
              <a:lnSpc>
                <a:spcPct val="120000"/>
              </a:lnSpc>
              <a:spcBef>
                <a:spcPts val="400"/>
              </a:spcBef>
              <a:buFont typeface="Arial" panose="020B0604020202020204" pitchFamily="34" charset="0"/>
              <a:buChar char="•"/>
            </a:pPr>
            <a:r>
              <a:rPr lang="cs-CZ" sz="6000" b="1" dirty="0">
                <a:solidFill>
                  <a:srgbClr val="002060"/>
                </a:solidFill>
              </a:rPr>
              <a:t>Statistika </a:t>
            </a:r>
            <a:endParaRPr lang="cs-CZ" sz="6000" b="1" dirty="0" smtClean="0">
              <a:solidFill>
                <a:srgbClr val="002060"/>
              </a:solidFill>
            </a:endParaRPr>
          </a:p>
          <a:p>
            <a:pPr lvl="2">
              <a:lnSpc>
                <a:spcPct val="120000"/>
              </a:lnSpc>
              <a:spcBef>
                <a:spcPts val="400"/>
              </a:spcBef>
              <a:buFont typeface="Wingdings" panose="05000000000000000000" pitchFamily="2" charset="2"/>
              <a:buChar char="§"/>
            </a:pPr>
            <a:r>
              <a:rPr lang="cs-CZ" sz="6000" dirty="0" smtClean="0">
                <a:solidFill>
                  <a:srgbClr val="002060"/>
                </a:solidFill>
              </a:rPr>
              <a:t>stručný </a:t>
            </a:r>
            <a:r>
              <a:rPr lang="cs-CZ" sz="6000" dirty="0">
                <a:solidFill>
                  <a:srgbClr val="002060"/>
                </a:solidFill>
              </a:rPr>
              <a:t>popis metod použitých k vyhodnocení výsledků</a:t>
            </a:r>
          </a:p>
          <a:p>
            <a:endParaRPr lang="cs-CZ" b="1" dirty="0" smtClean="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smtClean="0">
                <a:solidFill>
                  <a:srgbClr val="002060"/>
                </a:solidFill>
              </a:rPr>
              <a:t>Klinická část dokumentace – Souhrn protokolu v českém jazyce</a:t>
            </a:r>
            <a:endParaRPr lang="cs-CZ" dirty="0">
              <a:solidFill>
                <a:srgbClr val="002060"/>
              </a:solidFill>
            </a:endParaRPr>
          </a:p>
        </p:txBody>
      </p:sp>
    </p:spTree>
    <p:extLst>
      <p:ext uri="{BB962C8B-B14F-4D97-AF65-F5344CB8AC3E}">
        <p14:creationId xmlns:p14="http://schemas.microsoft.com/office/powerpoint/2010/main" val="2437564374"/>
      </p:ext>
    </p:extLst>
  </p:cSld>
  <p:clrMapOvr>
    <a:masterClrMapping/>
  </p:clrMapOvr>
  <p:transition>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a:bodyPr>
          <a:lstStyle/>
          <a:p>
            <a:r>
              <a:rPr lang="cs-CZ" cap="all" dirty="0" smtClean="0">
                <a:solidFill>
                  <a:schemeClr val="bg1"/>
                </a:solidFill>
              </a:rPr>
              <a:t>Úvod do </a:t>
            </a:r>
            <a:r>
              <a:rPr lang="cs-CZ" cap="all" dirty="0" err="1" smtClean="0">
                <a:solidFill>
                  <a:schemeClr val="bg1"/>
                </a:solidFill>
              </a:rPr>
              <a:t>voluntary</a:t>
            </a:r>
            <a:r>
              <a:rPr lang="cs-CZ" cap="all" dirty="0" smtClean="0">
                <a:solidFill>
                  <a:schemeClr val="bg1"/>
                </a:solidFill>
              </a:rPr>
              <a:t> </a:t>
            </a:r>
            <a:r>
              <a:rPr lang="cs-CZ" cap="all" dirty="0" err="1" smtClean="0">
                <a:solidFill>
                  <a:schemeClr val="bg1"/>
                </a:solidFill>
              </a:rPr>
              <a:t>harmonization</a:t>
            </a:r>
            <a:r>
              <a:rPr lang="cs-CZ" cap="all" dirty="0" smtClean="0">
                <a:solidFill>
                  <a:schemeClr val="bg1"/>
                </a:solidFill>
              </a:rPr>
              <a:t> </a:t>
            </a:r>
            <a:r>
              <a:rPr lang="cs-CZ" cap="all" dirty="0" err="1" smtClean="0">
                <a:solidFill>
                  <a:schemeClr val="bg1"/>
                </a:solidFill>
              </a:rPr>
              <a:t>procedure</a:t>
            </a:r>
            <a:r>
              <a:rPr lang="cs-CZ" cap="all" dirty="0" smtClean="0">
                <a:solidFill>
                  <a:schemeClr val="bg1"/>
                </a:solidFill>
              </a:rPr>
              <a:t> (VHP)</a:t>
            </a:r>
            <a:endParaRPr lang="cs-CZ" cap="all" dirty="0">
              <a:solidFill>
                <a:schemeClr val="bg1"/>
              </a:solidFill>
            </a:endParaRPr>
          </a:p>
        </p:txBody>
      </p:sp>
      <p:sp>
        <p:nvSpPr>
          <p:cNvPr id="15" name="Podnadpis 14"/>
          <p:cNvSpPr>
            <a:spLocks noGrp="1"/>
          </p:cNvSpPr>
          <p:nvPr>
            <p:ph type="subTitle" idx="1"/>
          </p:nvPr>
        </p:nvSpPr>
        <p:spPr/>
        <p:txBody>
          <a:bodyPr>
            <a:normAutofit/>
          </a:bodyPr>
          <a:lstStyle/>
          <a:p>
            <a:r>
              <a:rPr lang="cs-CZ" sz="2200" dirty="0" smtClean="0">
                <a:solidFill>
                  <a:schemeClr val="bg1"/>
                </a:solidFill>
              </a:rPr>
              <a:t>MUDr. Lucie </a:t>
            </a:r>
            <a:r>
              <a:rPr lang="cs-CZ" sz="2200" dirty="0" smtClean="0">
                <a:solidFill>
                  <a:schemeClr val="bg1"/>
                </a:solidFill>
              </a:rPr>
              <a:t>Kraváčková</a:t>
            </a: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109731441"/>
      </p:ext>
    </p:extLst>
  </p:cSld>
  <p:clrMapOvr>
    <a:masterClrMapping/>
  </p:clrMapOvr>
  <p:transition>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21550" y="953725"/>
            <a:ext cx="8229600" cy="900100"/>
          </a:xfrm>
        </p:spPr>
        <p:txBody>
          <a:bodyPr/>
          <a:lstStyle/>
          <a:p>
            <a:r>
              <a:rPr lang="cs-CZ" altLang="cs-CZ" sz="4000" u="sng" dirty="0">
                <a:solidFill>
                  <a:srgbClr val="0070C0"/>
                </a:solidFill>
              </a:rPr>
              <a:t>CTFG – </a:t>
            </a:r>
            <a:r>
              <a:rPr lang="cs-CZ" altLang="cs-CZ" u="sng" dirty="0" err="1">
                <a:solidFill>
                  <a:srgbClr val="0070C0"/>
                </a:solidFill>
              </a:rPr>
              <a:t>C</a:t>
            </a:r>
            <a:r>
              <a:rPr lang="cs-CZ" altLang="cs-CZ" b="0" u="sng" dirty="0" err="1">
                <a:solidFill>
                  <a:srgbClr val="0070C0"/>
                </a:solidFill>
              </a:rPr>
              <a:t>linical</a:t>
            </a:r>
            <a:r>
              <a:rPr lang="cs-CZ" altLang="cs-CZ" u="sng" dirty="0">
                <a:solidFill>
                  <a:srgbClr val="0070C0"/>
                </a:solidFill>
              </a:rPr>
              <a:t> </a:t>
            </a:r>
            <a:r>
              <a:rPr lang="cs-CZ" altLang="cs-CZ" u="sng" dirty="0" err="1">
                <a:solidFill>
                  <a:srgbClr val="0070C0"/>
                </a:solidFill>
              </a:rPr>
              <a:t>T</a:t>
            </a:r>
            <a:r>
              <a:rPr lang="cs-CZ" altLang="cs-CZ" b="0" u="sng" dirty="0" err="1">
                <a:solidFill>
                  <a:srgbClr val="0070C0"/>
                </a:solidFill>
              </a:rPr>
              <a:t>rials</a:t>
            </a:r>
            <a:r>
              <a:rPr lang="cs-CZ" altLang="cs-CZ" b="0" u="sng" dirty="0">
                <a:solidFill>
                  <a:srgbClr val="0070C0"/>
                </a:solidFill>
              </a:rPr>
              <a:t> </a:t>
            </a:r>
            <a:r>
              <a:rPr lang="cs-CZ" altLang="cs-CZ" u="sng" dirty="0" err="1">
                <a:solidFill>
                  <a:srgbClr val="0070C0"/>
                </a:solidFill>
              </a:rPr>
              <a:t>F</a:t>
            </a:r>
            <a:r>
              <a:rPr lang="cs-CZ" altLang="cs-CZ" b="0" u="sng" dirty="0" err="1">
                <a:solidFill>
                  <a:srgbClr val="0070C0"/>
                </a:solidFill>
              </a:rPr>
              <a:t>acilitation</a:t>
            </a:r>
            <a:r>
              <a:rPr lang="cs-CZ" altLang="cs-CZ" u="sng" dirty="0">
                <a:solidFill>
                  <a:srgbClr val="0070C0"/>
                </a:solidFill>
              </a:rPr>
              <a:t> G</a:t>
            </a:r>
            <a:r>
              <a:rPr lang="cs-CZ" altLang="cs-CZ" b="0" u="sng" dirty="0">
                <a:solidFill>
                  <a:srgbClr val="0070C0"/>
                </a:solidFill>
              </a:rPr>
              <a:t>roup</a:t>
            </a:r>
            <a:endParaRPr lang="cs-CZ" u="sng" dirty="0">
              <a:solidFill>
                <a:srgbClr val="0070C0"/>
              </a:solidFill>
            </a:endParaRPr>
          </a:p>
        </p:txBody>
      </p:sp>
      <p:sp>
        <p:nvSpPr>
          <p:cNvPr id="3" name="Zástupný symbol pro obsah 2"/>
          <p:cNvSpPr>
            <a:spLocks noGrp="1"/>
          </p:cNvSpPr>
          <p:nvPr>
            <p:ph idx="1"/>
          </p:nvPr>
        </p:nvSpPr>
        <p:spPr>
          <a:xfrm>
            <a:off x="457200" y="1988841"/>
            <a:ext cx="8229600" cy="4131160"/>
          </a:xfrm>
        </p:spPr>
        <p:txBody>
          <a:bodyPr>
            <a:normAutofit lnSpcReduction="10000"/>
          </a:bodyPr>
          <a:lstStyle/>
          <a:p>
            <a:pPr>
              <a:lnSpc>
                <a:spcPct val="90000"/>
              </a:lnSpc>
            </a:pPr>
            <a:r>
              <a:rPr lang="cs-CZ" altLang="cs-CZ" dirty="0"/>
              <a:t>HMA </a:t>
            </a:r>
            <a:r>
              <a:rPr lang="cs-CZ" altLang="cs-CZ" dirty="0" smtClean="0"/>
              <a:t>(</a:t>
            </a:r>
            <a:r>
              <a:rPr lang="cs-CZ" altLang="cs-CZ" dirty="0" err="1" smtClean="0"/>
              <a:t>Heads</a:t>
            </a:r>
            <a:r>
              <a:rPr lang="cs-CZ" altLang="cs-CZ" dirty="0" smtClean="0"/>
              <a:t> </a:t>
            </a:r>
            <a:r>
              <a:rPr lang="cs-CZ" altLang="cs-CZ" dirty="0" err="1" smtClean="0"/>
              <a:t>of</a:t>
            </a:r>
            <a:r>
              <a:rPr lang="cs-CZ" altLang="cs-CZ" dirty="0" smtClean="0"/>
              <a:t> </a:t>
            </a:r>
            <a:r>
              <a:rPr lang="cs-CZ" altLang="cs-CZ" dirty="0" err="1" smtClean="0"/>
              <a:t>Medicines</a:t>
            </a:r>
            <a:r>
              <a:rPr lang="cs-CZ" altLang="cs-CZ" dirty="0" smtClean="0"/>
              <a:t>  </a:t>
            </a:r>
            <a:r>
              <a:rPr lang="cs-CZ" altLang="cs-CZ" dirty="0" err="1" smtClean="0"/>
              <a:t>Agencies</a:t>
            </a:r>
            <a:r>
              <a:rPr lang="cs-CZ" altLang="cs-CZ" dirty="0" smtClean="0"/>
              <a:t>) zřizuje </a:t>
            </a:r>
            <a:r>
              <a:rPr lang="cs-CZ" altLang="cs-CZ" dirty="0"/>
              <a:t>CTFG </a:t>
            </a:r>
            <a:r>
              <a:rPr lang="cs-CZ" altLang="cs-CZ" dirty="0" smtClean="0"/>
              <a:t>    v </a:t>
            </a:r>
            <a:r>
              <a:rPr lang="cs-CZ" altLang="cs-CZ" dirty="0"/>
              <a:t>r. 2004</a:t>
            </a:r>
          </a:p>
          <a:p>
            <a:pPr>
              <a:lnSpc>
                <a:spcPct val="90000"/>
              </a:lnSpc>
            </a:pPr>
            <a:r>
              <a:rPr lang="cs-CZ" altLang="cs-CZ" dirty="0"/>
              <a:t>Koordinovat implementaci direktivy 2001/20/ EC </a:t>
            </a:r>
            <a:r>
              <a:rPr lang="cs-CZ" altLang="cs-CZ" dirty="0" smtClean="0"/>
              <a:t>    do </a:t>
            </a:r>
            <a:r>
              <a:rPr lang="cs-CZ" altLang="cs-CZ" dirty="0"/>
              <a:t>KH</a:t>
            </a:r>
          </a:p>
          <a:p>
            <a:pPr>
              <a:lnSpc>
                <a:spcPct val="90000"/>
              </a:lnSpc>
            </a:pPr>
            <a:r>
              <a:rPr lang="cs-CZ" altLang="cs-CZ" dirty="0"/>
              <a:t>Podklady připomínek pro jednání Ad hoc skupiny </a:t>
            </a:r>
            <a:r>
              <a:rPr lang="cs-CZ" altLang="cs-CZ" dirty="0" smtClean="0"/>
              <a:t>       v </a:t>
            </a:r>
            <a:r>
              <a:rPr lang="cs-CZ" altLang="cs-CZ" dirty="0"/>
              <a:t>rámci EC - harmonizace v rámci EU</a:t>
            </a:r>
          </a:p>
          <a:p>
            <a:pPr>
              <a:lnSpc>
                <a:spcPct val="90000"/>
              </a:lnSpc>
            </a:pPr>
            <a:r>
              <a:rPr lang="cs-CZ" altLang="cs-CZ" dirty="0"/>
              <a:t>Od r. 2007 práce na projektu </a:t>
            </a:r>
            <a:r>
              <a:rPr lang="cs-CZ" altLang="cs-CZ" dirty="0" smtClean="0"/>
              <a:t>VHP </a:t>
            </a:r>
          </a:p>
          <a:p>
            <a:pPr>
              <a:lnSpc>
                <a:spcPct val="90000"/>
              </a:lnSpc>
              <a:buNone/>
            </a:pPr>
            <a:r>
              <a:rPr lang="cs-CZ" altLang="cs-CZ" dirty="0" smtClean="0"/>
              <a:t>     (voluntary harmonisation procedure)</a:t>
            </a:r>
            <a:endParaRPr lang="cs-CZ" altLang="cs-CZ" dirty="0"/>
          </a:p>
          <a:p>
            <a:pPr>
              <a:lnSpc>
                <a:spcPct val="90000"/>
              </a:lnSpc>
            </a:pPr>
            <a:r>
              <a:rPr lang="cs-CZ" altLang="cs-CZ" dirty="0" smtClean="0"/>
              <a:t>Duben 2009 </a:t>
            </a:r>
            <a:r>
              <a:rPr lang="cs-CZ" altLang="cs-CZ" dirty="0"/>
              <a:t>- pilotní fáze VHP</a:t>
            </a:r>
          </a:p>
          <a:p>
            <a:pPr>
              <a:lnSpc>
                <a:spcPct val="90000"/>
              </a:lnSpc>
            </a:pPr>
            <a:r>
              <a:rPr lang="cs-CZ" altLang="cs-CZ" dirty="0"/>
              <a:t>Pokračování VHP</a:t>
            </a:r>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70029"/>
          </a:xfrm>
        </p:spPr>
        <p:txBody>
          <a:bodyPr/>
          <a:lstStyle/>
          <a:p>
            <a:r>
              <a:rPr lang="cs-CZ" altLang="cs-CZ" dirty="0" smtClean="0"/>
              <a:t>VHP – Voluntary Harmonisation Procedure</a:t>
            </a:r>
            <a:endParaRPr lang="cs-CZ" dirty="0"/>
          </a:p>
        </p:txBody>
      </p:sp>
    </p:spTree>
    <p:extLst>
      <p:ext uri="{BB962C8B-B14F-4D97-AF65-F5344CB8AC3E}">
        <p14:creationId xmlns:p14="http://schemas.microsoft.com/office/powerpoint/2010/main" val="2781964445"/>
      </p:ext>
    </p:extLst>
  </p:cSld>
  <p:clrMapOvr>
    <a:masterClrMapping/>
  </p:clrMapOvr>
  <p:transition>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41530" y="863715"/>
            <a:ext cx="8229600" cy="909195"/>
          </a:xfrm>
        </p:spPr>
        <p:txBody>
          <a:bodyPr/>
          <a:lstStyle/>
          <a:p>
            <a:r>
              <a:rPr lang="cs-CZ" u="sng" dirty="0" smtClean="0">
                <a:solidFill>
                  <a:srgbClr val="0070C0"/>
                </a:solidFill>
              </a:rPr>
              <a:t>Klíčová charakteristika VHP</a:t>
            </a:r>
            <a:endParaRPr lang="cs-CZ" u="sng" dirty="0">
              <a:solidFill>
                <a:srgbClr val="0070C0"/>
              </a:solidFill>
            </a:endParaRPr>
          </a:p>
        </p:txBody>
      </p:sp>
      <p:sp>
        <p:nvSpPr>
          <p:cNvPr id="3" name="Zástupný symbol pro obsah 2"/>
          <p:cNvSpPr>
            <a:spLocks noGrp="1"/>
          </p:cNvSpPr>
          <p:nvPr>
            <p:ph idx="1"/>
          </p:nvPr>
        </p:nvSpPr>
        <p:spPr>
          <a:xfrm>
            <a:off x="457200" y="1853825"/>
            <a:ext cx="8229600" cy="4266175"/>
          </a:xfrm>
        </p:spPr>
        <p:txBody>
          <a:bodyPr>
            <a:normAutofit fontScale="92500" lnSpcReduction="10000"/>
          </a:bodyPr>
          <a:lstStyle/>
          <a:p>
            <a:r>
              <a:rPr lang="cs-CZ" altLang="cs-CZ" dirty="0"/>
              <a:t>Pouze 1 elektronická dokumentace poslaná na 1 adresu </a:t>
            </a:r>
            <a:r>
              <a:rPr lang="cs-CZ" altLang="cs-CZ" dirty="0" smtClean="0"/>
              <a:t>  (Protokol</a:t>
            </a:r>
            <a:r>
              <a:rPr lang="cs-CZ" altLang="cs-CZ" dirty="0"/>
              <a:t>, IB, IMPD)</a:t>
            </a:r>
          </a:p>
          <a:p>
            <a:pPr>
              <a:buNone/>
            </a:pPr>
            <a:endParaRPr lang="cs-CZ" altLang="cs-CZ" sz="1600" dirty="0"/>
          </a:p>
          <a:p>
            <a:r>
              <a:rPr lang="cs-CZ" altLang="cs-CZ" dirty="0"/>
              <a:t>Zajištění dodržení časových lhůt</a:t>
            </a:r>
          </a:p>
          <a:p>
            <a:pPr>
              <a:buNone/>
            </a:pPr>
            <a:endParaRPr lang="cs-CZ" altLang="cs-CZ" sz="1600" dirty="0"/>
          </a:p>
          <a:p>
            <a:r>
              <a:rPr lang="cs-CZ" altLang="cs-CZ" dirty="0"/>
              <a:t>Harmonizovaná vědecká diskuze (není třeba hledat </a:t>
            </a:r>
            <a:r>
              <a:rPr lang="cs-CZ" altLang="cs-CZ" dirty="0" err="1"/>
              <a:t>specif</a:t>
            </a:r>
            <a:r>
              <a:rPr lang="cs-CZ" altLang="cs-CZ" dirty="0"/>
              <a:t>. modifikace pro jednotlivé státy, konsolidovaný list připomínek </a:t>
            </a:r>
            <a:r>
              <a:rPr lang="cs-CZ" altLang="cs-CZ" dirty="0" smtClean="0"/>
              <a:t>– GNA, větší bezpečnost pro pacienty)</a:t>
            </a:r>
          </a:p>
          <a:p>
            <a:endParaRPr lang="cs-CZ" altLang="cs-CZ" sz="1600" dirty="0" smtClean="0"/>
          </a:p>
          <a:p>
            <a:r>
              <a:rPr lang="cs-CZ" altLang="cs-CZ" dirty="0" smtClean="0"/>
              <a:t>Předstupeň posouzení KH než  bude v platnosti  „Nařízení“ - „Regulation“ v rámci Evropy</a:t>
            </a:r>
          </a:p>
          <a:p>
            <a:pPr marL="0" indent="0">
              <a:buNone/>
            </a:pPr>
            <a:endParaRPr lang="cs-CZ" altLang="cs-CZ" dirty="0"/>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3357548485"/>
      </p:ext>
    </p:extLst>
  </p:cSld>
  <p:clrMapOvr>
    <a:masterClrMapping/>
  </p:clrMapOvr>
  <p:transition>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98731"/>
            <a:ext cx="7875875" cy="720080"/>
          </a:xfrm>
        </p:spPr>
        <p:txBody>
          <a:bodyPr/>
          <a:lstStyle/>
          <a:p>
            <a:r>
              <a:rPr lang="cs-CZ" u="sng" dirty="0" smtClean="0">
                <a:solidFill>
                  <a:srgbClr val="0070C0"/>
                </a:solidFill>
              </a:rPr>
              <a:t>Fáze VHP ( celková max. doba </a:t>
            </a:r>
            <a:r>
              <a:rPr lang="cs-CZ" u="sng" dirty="0" err="1" smtClean="0">
                <a:solidFill>
                  <a:srgbClr val="0070C0"/>
                </a:solidFill>
              </a:rPr>
              <a:t>pos</a:t>
            </a:r>
            <a:r>
              <a:rPr lang="cs-CZ" u="sng" dirty="0" smtClean="0">
                <a:solidFill>
                  <a:srgbClr val="0070C0"/>
                </a:solidFill>
              </a:rPr>
              <a:t>. - </a:t>
            </a:r>
            <a:r>
              <a:rPr lang="cs-CZ" i="1" u="sng" dirty="0" smtClean="0">
                <a:solidFill>
                  <a:srgbClr val="0070C0"/>
                </a:solidFill>
              </a:rPr>
              <a:t>60 dní</a:t>
            </a:r>
            <a:r>
              <a:rPr lang="cs-CZ" u="sng" dirty="0" smtClean="0">
                <a:solidFill>
                  <a:srgbClr val="0070C0"/>
                </a:solidFill>
              </a:rPr>
              <a:t>) </a:t>
            </a:r>
            <a:endParaRPr lang="cs-CZ" u="sng" dirty="0">
              <a:solidFill>
                <a:srgbClr val="0070C0"/>
              </a:solidFill>
            </a:endParaRPr>
          </a:p>
        </p:txBody>
      </p:sp>
      <p:sp>
        <p:nvSpPr>
          <p:cNvPr id="3" name="Zástupný symbol pro obsah 2"/>
          <p:cNvSpPr>
            <a:spLocks noGrp="1"/>
          </p:cNvSpPr>
          <p:nvPr>
            <p:ph idx="1"/>
          </p:nvPr>
        </p:nvSpPr>
        <p:spPr>
          <a:xfrm>
            <a:off x="457200" y="1808821"/>
            <a:ext cx="8229600" cy="4311180"/>
          </a:xfrm>
        </p:spPr>
        <p:txBody>
          <a:bodyPr>
            <a:normAutofit lnSpcReduction="10000"/>
          </a:bodyPr>
          <a:lstStyle/>
          <a:p>
            <a:r>
              <a:rPr lang="cs-CZ" b="1" i="1" u="sng" dirty="0"/>
              <a:t>Fáze  1</a:t>
            </a:r>
            <a:r>
              <a:rPr lang="cs-CZ" b="1" i="1" dirty="0"/>
              <a:t> </a:t>
            </a:r>
            <a:r>
              <a:rPr lang="cs-CZ" dirty="0"/>
              <a:t>- předložení  žádosti (CTA) prostřednictvím  VHP s uvedením státu, kde zadavatel plánuje   provést KH </a:t>
            </a:r>
            <a:r>
              <a:rPr lang="cs-CZ" b="1" dirty="0"/>
              <a:t>→ iniciální validace CT</a:t>
            </a:r>
            <a:r>
              <a:rPr lang="cs-CZ" dirty="0"/>
              <a:t>- vše prováděno koordinátorem KH</a:t>
            </a:r>
          </a:p>
          <a:p>
            <a:r>
              <a:rPr lang="cs-CZ" b="1" i="1" u="sng" dirty="0"/>
              <a:t>Fáze 2</a:t>
            </a:r>
            <a:r>
              <a:rPr lang="cs-CZ" b="1" i="1" dirty="0"/>
              <a:t> </a:t>
            </a:r>
            <a:r>
              <a:rPr lang="cs-CZ" dirty="0"/>
              <a:t>- zhodnocení referenčním státem </a:t>
            </a:r>
            <a:r>
              <a:rPr lang="cs-CZ" dirty="0" smtClean="0"/>
              <a:t>tzv. </a:t>
            </a:r>
            <a:r>
              <a:rPr lang="cs-CZ" b="1" dirty="0" err="1"/>
              <a:t>Assessment</a:t>
            </a:r>
            <a:r>
              <a:rPr lang="cs-CZ" b="1" dirty="0"/>
              <a:t> Report (</a:t>
            </a:r>
            <a:r>
              <a:rPr lang="cs-CZ" b="1" dirty="0" smtClean="0"/>
              <a:t>AR)</a:t>
            </a:r>
            <a:r>
              <a:rPr lang="cs-CZ" dirty="0" smtClean="0"/>
              <a:t>→vyjádření </a:t>
            </a:r>
            <a:r>
              <a:rPr lang="cs-CZ" dirty="0"/>
              <a:t>se ostatních </a:t>
            </a:r>
            <a:r>
              <a:rPr lang="cs-CZ" i="1" dirty="0"/>
              <a:t>účastnících se států</a:t>
            </a:r>
          </a:p>
          <a:p>
            <a:r>
              <a:rPr lang="cs-CZ" b="1" i="1" u="sng" dirty="0"/>
              <a:t>Fáze 3</a:t>
            </a:r>
            <a:r>
              <a:rPr lang="cs-CZ" b="1" i="1" dirty="0"/>
              <a:t> </a:t>
            </a:r>
            <a:r>
              <a:rPr lang="cs-CZ" dirty="0"/>
              <a:t>- formální </a:t>
            </a:r>
            <a:r>
              <a:rPr lang="cs-CZ" b="1" dirty="0"/>
              <a:t>předložení žádosti národně </a:t>
            </a:r>
            <a:r>
              <a:rPr lang="cs-CZ" dirty="0"/>
              <a:t>, tj. každé národní autoritě, která studii v rámci VHP schválila</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1965783850"/>
      </p:ext>
    </p:extLst>
  </p:cSld>
  <p:clrMapOvr>
    <a:masterClrMapping/>
  </p:clrMapOvr>
  <p:transition>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810090"/>
          </a:xfrm>
        </p:spPr>
        <p:txBody>
          <a:bodyPr/>
          <a:lstStyle/>
          <a:p>
            <a:r>
              <a:rPr lang="cs-CZ" u="sng" dirty="0" smtClean="0">
                <a:solidFill>
                  <a:srgbClr val="0070C0"/>
                </a:solidFill>
              </a:rPr>
              <a:t>Fáze 1 </a:t>
            </a:r>
            <a:r>
              <a:rPr lang="cs-CZ" i="1" u="sng" dirty="0" smtClean="0">
                <a:solidFill>
                  <a:srgbClr val="0070C0"/>
                </a:solidFill>
              </a:rPr>
              <a:t> -  </a:t>
            </a:r>
            <a:r>
              <a:rPr lang="cs-CZ" b="0" i="1" u="sng" dirty="0" smtClean="0">
                <a:solidFill>
                  <a:srgbClr val="0070C0"/>
                </a:solidFill>
              </a:rPr>
              <a:t>5 dní</a:t>
            </a:r>
            <a:endParaRPr lang="cs-CZ" b="0" i="1" u="sng" dirty="0">
              <a:solidFill>
                <a:srgbClr val="0070C0"/>
              </a:solidFill>
            </a:endParaRPr>
          </a:p>
        </p:txBody>
      </p:sp>
      <p:sp>
        <p:nvSpPr>
          <p:cNvPr id="3" name="Zástupný symbol pro obsah 2"/>
          <p:cNvSpPr>
            <a:spLocks noGrp="1"/>
          </p:cNvSpPr>
          <p:nvPr>
            <p:ph idx="1"/>
          </p:nvPr>
        </p:nvSpPr>
        <p:spPr>
          <a:xfrm>
            <a:off x="457200" y="1898831"/>
            <a:ext cx="8229600" cy="4221170"/>
          </a:xfrm>
        </p:spPr>
        <p:txBody>
          <a:bodyPr>
            <a:normAutofit fontScale="92500" lnSpcReduction="10000"/>
          </a:bodyPr>
          <a:lstStyle/>
          <a:p>
            <a:r>
              <a:rPr lang="cs-CZ" dirty="0" smtClean="0"/>
              <a:t>Mailová adresa: </a:t>
            </a:r>
            <a:r>
              <a:rPr lang="cs-CZ" b="1" dirty="0" smtClean="0"/>
              <a:t>VHP-CTFG @VHP-CTFG.eu</a:t>
            </a:r>
          </a:p>
          <a:p>
            <a:r>
              <a:rPr lang="cs-CZ" dirty="0" smtClean="0"/>
              <a:t>Koordinátor založí </a:t>
            </a:r>
            <a:r>
              <a:rPr lang="cs-CZ" dirty="0" err="1" smtClean="0"/>
              <a:t>file</a:t>
            </a:r>
            <a:r>
              <a:rPr lang="cs-CZ" dirty="0" smtClean="0"/>
              <a:t> s VHP číslem</a:t>
            </a:r>
          </a:p>
          <a:p>
            <a:r>
              <a:rPr lang="cs-CZ" dirty="0" smtClean="0"/>
              <a:t>Rozešle ostatním dotčeným ČS dokumentaci k potvrzení účasti a kontrole dokumentace- validace CTA (clinical trial application)</a:t>
            </a:r>
          </a:p>
          <a:p>
            <a:r>
              <a:rPr lang="cs-CZ" dirty="0" smtClean="0"/>
              <a:t>Do 5 dní informuje zadavatele o výsledku validace (připomínky/bez připomínek) + </a:t>
            </a:r>
            <a:r>
              <a:rPr lang="cs-CZ" dirty="0" err="1" smtClean="0"/>
              <a:t>info</a:t>
            </a:r>
            <a:r>
              <a:rPr lang="cs-CZ" dirty="0" smtClean="0"/>
              <a:t> o RMS</a:t>
            </a:r>
          </a:p>
          <a:p>
            <a:r>
              <a:rPr lang="cs-CZ" dirty="0" smtClean="0"/>
              <a:t>Zadavatel může navrhnout </a:t>
            </a:r>
            <a:r>
              <a:rPr lang="cs-CZ" b="1" dirty="0" smtClean="0"/>
              <a:t>referenční stát (RMS) -</a:t>
            </a:r>
            <a:r>
              <a:rPr lang="cs-CZ" dirty="0" smtClean="0"/>
              <a:t> stát, který </a:t>
            </a:r>
            <a:r>
              <a:rPr lang="cs-CZ" b="1" dirty="0" smtClean="0"/>
              <a:t>povede proceduru VHP </a:t>
            </a:r>
            <a:r>
              <a:rPr lang="cs-CZ" dirty="0" smtClean="0"/>
              <a:t>(vypracuje AR + kompiluje připomínky), ale není to závazné</a:t>
            </a:r>
            <a:endParaRPr lang="cs-CZ" dirty="0"/>
          </a:p>
        </p:txBody>
      </p:sp>
      <p:sp>
        <p:nvSpPr>
          <p:cNvPr id="4" name="Zástupný symbol pro datum 3"/>
          <p:cNvSpPr>
            <a:spLocks noGrp="1"/>
          </p:cNvSpPr>
          <p:nvPr>
            <p:ph type="dt" sz="half" idx="10"/>
          </p:nvPr>
        </p:nvSpPr>
        <p:spPr>
          <a:xfrm>
            <a:off x="6867255" y="6309320"/>
            <a:ext cx="1800000" cy="360000"/>
          </a:xfrm>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3083122074"/>
      </p:ext>
    </p:extLst>
  </p:cSld>
  <p:clrMapOvr>
    <a:masterClrMapping/>
  </p:clrMapOvr>
  <p:transition>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délník 15"/>
          <p:cNvSpPr/>
          <p:nvPr/>
        </p:nvSpPr>
        <p:spPr>
          <a:xfrm>
            <a:off x="71500" y="4059070"/>
            <a:ext cx="1800200" cy="91440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Title 1"/>
          <p:cNvSpPr>
            <a:spLocks noGrp="1"/>
          </p:cNvSpPr>
          <p:nvPr>
            <p:ph type="title"/>
          </p:nvPr>
        </p:nvSpPr>
        <p:spPr>
          <a:xfrm>
            <a:off x="431540" y="863716"/>
            <a:ext cx="8229600" cy="540060"/>
          </a:xfrm>
        </p:spPr>
        <p:txBody>
          <a:bodyPr>
            <a:normAutofit fontScale="90000"/>
          </a:bodyPr>
          <a:lstStyle/>
          <a:p>
            <a:r>
              <a:rPr lang="cs-CZ" dirty="0" smtClean="0">
                <a:solidFill>
                  <a:srgbClr val="0070C0"/>
                </a:solidFill>
              </a:rPr>
              <a:t>VHP </a:t>
            </a:r>
            <a:r>
              <a:rPr lang="cs-CZ" dirty="0" err="1" smtClean="0">
                <a:solidFill>
                  <a:srgbClr val="0070C0"/>
                </a:solidFill>
              </a:rPr>
              <a:t>timeline</a:t>
            </a:r>
            <a:endParaRPr lang="cs-CZ"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365443374"/>
              </p:ext>
            </p:extLst>
          </p:nvPr>
        </p:nvGraphicFramePr>
        <p:xfrm>
          <a:off x="457200" y="2033589"/>
          <a:ext cx="8229600" cy="2205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cs-CZ" smtClean="0"/>
              <a:t>19. 5. 2016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cxnSp>
        <p:nvCxnSpPr>
          <p:cNvPr id="12" name="Straight Arrow Connector 11"/>
          <p:cNvCxnSpPr/>
          <p:nvPr/>
        </p:nvCxnSpPr>
        <p:spPr>
          <a:xfrm>
            <a:off x="6192180" y="3466856"/>
            <a:ext cx="0" cy="189735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4076945" y="5364215"/>
            <a:ext cx="2700300" cy="103511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b="1" dirty="0" smtClean="0">
                <a:solidFill>
                  <a:schemeClr val="tx1"/>
                </a:solidFill>
              </a:rPr>
              <a:t>Posouzení dostatečnosti/nedostatečnosti odpovědi → </a:t>
            </a:r>
          </a:p>
          <a:p>
            <a:pPr algn="ctr"/>
            <a:r>
              <a:rPr lang="cs-CZ" sz="1400" b="1" dirty="0">
                <a:solidFill>
                  <a:schemeClr val="tx1"/>
                </a:solidFill>
              </a:rPr>
              <a:t>p</a:t>
            </a:r>
            <a:r>
              <a:rPr lang="cs-CZ" sz="1400" b="1" dirty="0" smtClean="0">
                <a:solidFill>
                  <a:schemeClr val="tx1"/>
                </a:solidFill>
              </a:rPr>
              <a:t>řipomínky, které trvají              do národní fáze</a:t>
            </a:r>
            <a:endParaRPr lang="cs-CZ" sz="1400" b="1" dirty="0">
              <a:solidFill>
                <a:schemeClr val="tx1"/>
              </a:solidFill>
            </a:endParaRPr>
          </a:p>
        </p:txBody>
      </p:sp>
      <p:sp>
        <p:nvSpPr>
          <p:cNvPr id="18" name="TextBox 17"/>
          <p:cNvSpPr txBox="1"/>
          <p:nvPr/>
        </p:nvSpPr>
        <p:spPr>
          <a:xfrm>
            <a:off x="2726794" y="710495"/>
            <a:ext cx="4635516" cy="830997"/>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endParaRPr lang="cs-CZ" sz="3600" b="1" kern="1200" baseline="30000" dirty="0" smtClean="0">
              <a:solidFill>
                <a:srgbClr val="C00000"/>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pPr>
            <a:r>
              <a:rPr lang="cs-CZ" sz="3600" b="1" kern="1200" baseline="30000" dirty="0" smtClean="0">
                <a:solidFill>
                  <a:srgbClr val="C00000"/>
                </a:solidFill>
                <a:latin typeface="+mn-lt"/>
                <a:ea typeface="+mn-ea"/>
                <a:cs typeface="+mn-cs"/>
              </a:rPr>
              <a:t>– celkem 60 dnů </a:t>
            </a:r>
            <a:r>
              <a:rPr lang="cs-CZ" sz="3600" kern="1200" baseline="30000" dirty="0" smtClean="0">
                <a:solidFill>
                  <a:srgbClr val="C00000"/>
                </a:solidFill>
                <a:latin typeface="+mn-lt"/>
                <a:ea typeface="+mn-ea"/>
                <a:cs typeface="+mn-cs"/>
              </a:rPr>
              <a:t>(LPMT + 30 dnů)</a:t>
            </a:r>
          </a:p>
        </p:txBody>
      </p:sp>
      <p:sp>
        <p:nvSpPr>
          <p:cNvPr id="14" name="Rectangle 13"/>
          <p:cNvSpPr/>
          <p:nvPr/>
        </p:nvSpPr>
        <p:spPr>
          <a:xfrm>
            <a:off x="1996335" y="3821126"/>
            <a:ext cx="3160730" cy="1462661"/>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b="1" dirty="0" smtClean="0">
                <a:solidFill>
                  <a:schemeClr val="tx1"/>
                </a:solidFill>
              </a:rPr>
              <a:t>Spolupráce ČS, které přijaly účast</a:t>
            </a:r>
          </a:p>
          <a:p>
            <a:pPr algn="ctr"/>
            <a:r>
              <a:rPr lang="cs-CZ" sz="1400" b="1" dirty="0" smtClean="0">
                <a:solidFill>
                  <a:schemeClr val="tx1"/>
                </a:solidFill>
              </a:rPr>
              <a:t>---</a:t>
            </a:r>
          </a:p>
          <a:p>
            <a:pPr algn="ctr"/>
            <a:r>
              <a:rPr lang="cs-CZ" sz="1400" b="1" dirty="0" smtClean="0">
                <a:solidFill>
                  <a:schemeClr val="tx1"/>
                </a:solidFill>
              </a:rPr>
              <a:t>Veškerá komunikace přes databázi DE, k </a:t>
            </a:r>
            <a:r>
              <a:rPr lang="cs-CZ" sz="1400" b="1" dirty="0">
                <a:solidFill>
                  <a:schemeClr val="tx1"/>
                </a:solidFill>
              </a:rPr>
              <a:t>GNA zasílané </a:t>
            </a:r>
            <a:r>
              <a:rPr lang="cs-CZ" sz="1400" b="1" dirty="0" smtClean="0">
                <a:solidFill>
                  <a:schemeClr val="tx1"/>
                </a:solidFill>
              </a:rPr>
              <a:t>zadavateli = koordinátor</a:t>
            </a:r>
          </a:p>
          <a:p>
            <a:pPr algn="ctr"/>
            <a:r>
              <a:rPr lang="cs-CZ" sz="1400" b="1" i="1" dirty="0" smtClean="0">
                <a:solidFill>
                  <a:schemeClr val="tx1"/>
                </a:solidFill>
              </a:rPr>
              <a:t>(konsolidace připomínek zadavateli)</a:t>
            </a:r>
            <a:endParaRPr lang="cs-CZ" i="1" dirty="0">
              <a:solidFill>
                <a:schemeClr val="tx1"/>
              </a:solidFill>
            </a:endParaRPr>
          </a:p>
        </p:txBody>
      </p:sp>
      <p:cxnSp>
        <p:nvCxnSpPr>
          <p:cNvPr id="20" name="Straight Connector 19"/>
          <p:cNvCxnSpPr/>
          <p:nvPr/>
        </p:nvCxnSpPr>
        <p:spPr>
          <a:xfrm>
            <a:off x="2591780" y="3586516"/>
            <a:ext cx="0" cy="225026"/>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3806915" y="3474005"/>
            <a:ext cx="26171" cy="360041"/>
          </a:xfrm>
          <a:prstGeom prst="line">
            <a:avLst/>
          </a:prstGeom>
        </p:spPr>
        <p:style>
          <a:lnRef idx="2">
            <a:schemeClr val="accent1"/>
          </a:lnRef>
          <a:fillRef idx="0">
            <a:schemeClr val="accent1"/>
          </a:fillRef>
          <a:effectRef idx="1">
            <a:schemeClr val="accent1"/>
          </a:effectRef>
          <a:fontRef idx="minor">
            <a:schemeClr val="tx1"/>
          </a:fontRef>
        </p:style>
      </p:cxnSp>
      <p:pic>
        <p:nvPicPr>
          <p:cNvPr id="23" name="Picture 4" descr="MC900434411[1]"/>
          <p:cNvPicPr>
            <a:picLocks noChangeAspect="1" noChangeArrowheads="1"/>
          </p:cNvPicPr>
          <p:nvPr/>
        </p:nvPicPr>
        <p:blipFill>
          <a:blip r:embed="rId7" cstate="print"/>
          <a:srcRect/>
          <a:stretch>
            <a:fillRect/>
          </a:stretch>
        </p:blipFill>
        <p:spPr bwMode="auto">
          <a:xfrm>
            <a:off x="4887014" y="4826632"/>
            <a:ext cx="413699" cy="438113"/>
          </a:xfrm>
          <a:prstGeom prst="rect">
            <a:avLst/>
          </a:prstGeom>
          <a:noFill/>
          <a:ln w="9525">
            <a:noFill/>
            <a:miter lim="800000"/>
            <a:headEnd/>
            <a:tailEnd/>
          </a:ln>
        </p:spPr>
      </p:pic>
      <p:sp>
        <p:nvSpPr>
          <p:cNvPr id="36" name="Oval 35"/>
          <p:cNvSpPr/>
          <p:nvPr/>
        </p:nvSpPr>
        <p:spPr>
          <a:xfrm>
            <a:off x="6012160" y="1718810"/>
            <a:ext cx="2700300" cy="9001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b="1" dirty="0" smtClean="0">
                <a:solidFill>
                  <a:srgbClr val="A80000"/>
                </a:solidFill>
              </a:rPr>
              <a:t>Závěrečné stanovisko VHP max. do 60 dnů</a:t>
            </a:r>
            <a:endParaRPr lang="cs-CZ" sz="1400" dirty="0">
              <a:solidFill>
                <a:srgbClr val="A80000"/>
              </a:solidFill>
            </a:endParaRPr>
          </a:p>
        </p:txBody>
      </p:sp>
      <p:sp>
        <p:nvSpPr>
          <p:cNvPr id="37" name="Oval 36"/>
          <p:cNvSpPr/>
          <p:nvPr/>
        </p:nvSpPr>
        <p:spPr>
          <a:xfrm>
            <a:off x="2906815" y="1718810"/>
            <a:ext cx="2790310" cy="630070"/>
          </a:xfrm>
          <a:prstGeom prst="ellipse">
            <a:avLst/>
          </a:prstGeom>
          <a:solidFill>
            <a:srgbClr val="FFFF00">
              <a:alpha val="8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b="1" dirty="0" smtClean="0">
                <a:solidFill>
                  <a:srgbClr val="A80000"/>
                </a:solidFill>
              </a:rPr>
              <a:t>10 dnů na odpověď zadavatele</a:t>
            </a:r>
            <a:r>
              <a:rPr lang="cs-CZ" sz="1400" dirty="0" smtClean="0">
                <a:solidFill>
                  <a:srgbClr val="A80000"/>
                </a:solidFill>
              </a:rPr>
              <a:t> = </a:t>
            </a:r>
            <a:r>
              <a:rPr lang="cs-CZ" sz="1400" b="1" dirty="0" smtClean="0">
                <a:solidFill>
                  <a:srgbClr val="A80000"/>
                </a:solidFill>
              </a:rPr>
              <a:t>do dne 42</a:t>
            </a:r>
            <a:endParaRPr lang="cs-CZ" sz="1400" b="1" dirty="0">
              <a:solidFill>
                <a:srgbClr val="A80000"/>
              </a:solidFill>
            </a:endParaRPr>
          </a:p>
        </p:txBody>
      </p:sp>
      <p:cxnSp>
        <p:nvCxnSpPr>
          <p:cNvPr id="39" name="Straight Connector 38"/>
          <p:cNvCxnSpPr/>
          <p:nvPr/>
        </p:nvCxnSpPr>
        <p:spPr>
          <a:xfrm flipH="1" flipV="1">
            <a:off x="4526995" y="2382758"/>
            <a:ext cx="2" cy="1485165"/>
          </a:xfrm>
          <a:prstGeom prst="line">
            <a:avLst/>
          </a:prstGeom>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a:off x="7407315" y="2686416"/>
            <a:ext cx="0" cy="900100"/>
          </a:xfrm>
          <a:prstGeom prst="line">
            <a:avLst/>
          </a:prstGeom>
          <a:ln/>
        </p:spPr>
        <p:style>
          <a:lnRef idx="3">
            <a:schemeClr val="dk1"/>
          </a:lnRef>
          <a:fillRef idx="0">
            <a:schemeClr val="dk1"/>
          </a:fillRef>
          <a:effectRef idx="2">
            <a:schemeClr val="dk1"/>
          </a:effectRef>
          <a:fontRef idx="minor">
            <a:schemeClr val="tx1"/>
          </a:fontRef>
        </p:style>
      </p:cxnSp>
      <p:sp>
        <p:nvSpPr>
          <p:cNvPr id="11" name="TextovéPole 10"/>
          <p:cNvSpPr txBox="1"/>
          <p:nvPr/>
        </p:nvSpPr>
        <p:spPr>
          <a:xfrm>
            <a:off x="62871" y="3958041"/>
            <a:ext cx="1644104" cy="1015663"/>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pPr>
            <a:r>
              <a:rPr lang="cs-CZ" b="1" baseline="30000" dirty="0" smtClean="0"/>
              <a:t>Přijetí žádosti ve VHP</a:t>
            </a:r>
          </a:p>
          <a:p>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Kontrola dokumentace</a:t>
            </a:r>
          </a:p>
          <a:p>
            <a:pPr marL="0" marR="0" indent="0" algn="l" defTabSz="914400" rtl="0" eaLnBrk="1" fontAlgn="auto" latinLnBrk="0" hangingPunct="1">
              <a:lnSpc>
                <a:spcPct val="100000"/>
              </a:lnSpc>
              <a:spcBef>
                <a:spcPts val="0"/>
              </a:spcBef>
              <a:spcAft>
                <a:spcPts val="0"/>
              </a:spcAft>
              <a:buClrTx/>
              <a:buSzTx/>
              <a:buFontTx/>
              <a:buNone/>
              <a:tabLst/>
            </a:pPr>
            <a:r>
              <a:rPr lang="cs-CZ" b="1" baseline="30000" dirty="0" smtClean="0"/>
              <a:t>Určení referenčního ČS</a:t>
            </a:r>
          </a:p>
          <a:p>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Přijetí účasti </a:t>
            </a:r>
            <a:r>
              <a:rPr lang="cs-CZ" sz="1800" b="1" kern="1200" baseline="30000" dirty="0" err="1" smtClean="0">
                <a:solidFill>
                  <a:schemeClr val="tx1"/>
                </a:solidFill>
                <a:latin typeface="+mn-lt"/>
                <a:ea typeface="+mn-ea"/>
                <a:cs typeface="+mn-cs"/>
              </a:rPr>
              <a:t>dotč</a:t>
            </a:r>
            <a:r>
              <a:rPr lang="cs-CZ" sz="1800" b="1" kern="1200" baseline="30000" dirty="0" smtClean="0">
                <a:solidFill>
                  <a:schemeClr val="tx1"/>
                </a:solidFill>
                <a:latin typeface="+mn-lt"/>
                <a:ea typeface="+mn-ea"/>
                <a:cs typeface="+mn-cs"/>
              </a:rPr>
              <a:t>. ČS</a:t>
            </a:r>
          </a:p>
        </p:txBody>
      </p:sp>
      <p:cxnSp>
        <p:nvCxnSpPr>
          <p:cNvPr id="38" name="Straight Arrow Connector 11"/>
          <p:cNvCxnSpPr/>
          <p:nvPr/>
        </p:nvCxnSpPr>
        <p:spPr>
          <a:xfrm flipH="1">
            <a:off x="1196626" y="3564015"/>
            <a:ext cx="1" cy="49505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aphicFrame>
        <p:nvGraphicFramePr>
          <p:cNvPr id="34" name="Diagram 33"/>
          <p:cNvGraphicFramePr/>
          <p:nvPr>
            <p:extLst>
              <p:ext uri="{D42A27DB-BD31-4B8C-83A1-F6EECF244321}">
                <p14:modId xmlns:p14="http://schemas.microsoft.com/office/powerpoint/2010/main" val="4055598895"/>
              </p:ext>
            </p:extLst>
          </p:nvPr>
        </p:nvGraphicFramePr>
        <p:xfrm>
          <a:off x="161510" y="1397001"/>
          <a:ext cx="8730970" cy="32181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5" name="Obdélník 34"/>
          <p:cNvSpPr/>
          <p:nvPr/>
        </p:nvSpPr>
        <p:spPr>
          <a:xfrm>
            <a:off x="6919411" y="4194084"/>
            <a:ext cx="2018074" cy="2205246"/>
          </a:xfrm>
          <a:prstGeom prst="rect">
            <a:avLst/>
          </a:prstGeom>
          <a:solidFill>
            <a:srgbClr val="FFC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b="1" dirty="0" smtClean="0">
                <a:solidFill>
                  <a:schemeClr val="tx1"/>
                </a:solidFill>
              </a:rPr>
              <a:t>Předložení v národní etapě</a:t>
            </a:r>
          </a:p>
          <a:p>
            <a:pPr algn="ctr"/>
            <a:r>
              <a:rPr lang="cs-CZ" sz="1400" b="1" dirty="0" smtClean="0">
                <a:solidFill>
                  <a:schemeClr val="tx1"/>
                </a:solidFill>
              </a:rPr>
              <a:t>Předložení stejné dokumentace + odpovědi na trvající připomínky + ostatní dokumentace </a:t>
            </a:r>
            <a:r>
              <a:rPr lang="cs-CZ" sz="1400" dirty="0" smtClean="0">
                <a:solidFill>
                  <a:schemeClr val="tx1"/>
                </a:solidFill>
              </a:rPr>
              <a:t>(IP/IS, platba, plné moci, CRF)</a:t>
            </a:r>
            <a:endParaRPr lang="cs-CZ" sz="1400" dirty="0">
              <a:solidFill>
                <a:schemeClr val="tx1"/>
              </a:solidFill>
            </a:endParaRPr>
          </a:p>
        </p:txBody>
      </p:sp>
      <p:cxnSp>
        <p:nvCxnSpPr>
          <p:cNvPr id="42" name="Straight Arrow Connector 11"/>
          <p:cNvCxnSpPr/>
          <p:nvPr/>
        </p:nvCxnSpPr>
        <p:spPr>
          <a:xfrm flipH="1">
            <a:off x="7722350" y="3519011"/>
            <a:ext cx="2" cy="67507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12812958"/>
      </p:ext>
    </p:extLst>
  </p:cSld>
  <p:clrMapOvr>
    <a:masterClrMapping/>
  </p:clrMapOvr>
  <p:transition>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585065"/>
          </a:xfrm>
        </p:spPr>
        <p:txBody>
          <a:bodyPr/>
          <a:lstStyle/>
          <a:p>
            <a:r>
              <a:rPr lang="cs-CZ" u="sng" dirty="0" smtClean="0">
                <a:solidFill>
                  <a:srgbClr val="0070C0"/>
                </a:solidFill>
              </a:rPr>
              <a:t>Fáze 2 - </a:t>
            </a:r>
            <a:r>
              <a:rPr lang="cs-CZ" b="0" i="1" u="sng" dirty="0" smtClean="0">
                <a:solidFill>
                  <a:srgbClr val="0070C0"/>
                </a:solidFill>
              </a:rPr>
              <a:t>Den 1 až 32</a:t>
            </a:r>
            <a:endParaRPr lang="cs-CZ" b="0" i="1" u="sng" dirty="0">
              <a:solidFill>
                <a:srgbClr val="0070C0"/>
              </a:solidFill>
            </a:endParaRPr>
          </a:p>
        </p:txBody>
      </p:sp>
      <p:sp>
        <p:nvSpPr>
          <p:cNvPr id="3" name="Zástupný symbol pro obsah 2"/>
          <p:cNvSpPr>
            <a:spLocks noGrp="1"/>
          </p:cNvSpPr>
          <p:nvPr>
            <p:ph idx="1"/>
          </p:nvPr>
        </p:nvSpPr>
        <p:spPr>
          <a:xfrm>
            <a:off x="457199" y="1583795"/>
            <a:ext cx="8390275" cy="4770530"/>
          </a:xfrm>
        </p:spPr>
        <p:txBody>
          <a:bodyPr>
            <a:normAutofit lnSpcReduction="10000"/>
          </a:bodyPr>
          <a:lstStyle/>
          <a:p>
            <a:r>
              <a:rPr lang="cs-CZ" sz="2600" b="1" dirty="0" smtClean="0"/>
              <a:t>RMS  vypracuje AR </a:t>
            </a:r>
            <a:r>
              <a:rPr lang="cs-CZ" sz="2600" dirty="0" smtClean="0"/>
              <a:t>(21 dnech)+ koordinátor rozešle dČS</a:t>
            </a:r>
          </a:p>
          <a:p>
            <a:r>
              <a:rPr lang="cs-CZ" sz="2600" b="1" dirty="0" smtClean="0"/>
              <a:t>Den 32 </a:t>
            </a:r>
            <a:r>
              <a:rPr lang="cs-CZ" sz="2600" dirty="0" smtClean="0"/>
              <a:t>– vyjádření dČS a)buď  bez připomínek → schválení nebo  b) připomínky - </a:t>
            </a:r>
            <a:r>
              <a:rPr lang="cs-CZ" sz="2600" b="1" dirty="0" smtClean="0"/>
              <a:t>GNA</a:t>
            </a:r>
            <a:r>
              <a:rPr lang="cs-CZ" sz="2600" dirty="0" smtClean="0"/>
              <a:t> (ground  for non-acceptance) - konsolidovány  a poslány zadavateli</a:t>
            </a:r>
          </a:p>
          <a:p>
            <a:r>
              <a:rPr lang="cs-CZ" sz="2600" b="1" dirty="0" smtClean="0"/>
              <a:t>Den 42 </a:t>
            </a:r>
            <a:r>
              <a:rPr lang="cs-CZ" sz="2600" dirty="0" smtClean="0"/>
              <a:t>- odpověď zadavatele – VHP koordinátor  rozešle okamžitě odpověď všem dČS</a:t>
            </a:r>
          </a:p>
          <a:p>
            <a:r>
              <a:rPr lang="cs-CZ" sz="2600" b="1" dirty="0" smtClean="0"/>
              <a:t>Den 49 </a:t>
            </a:r>
            <a:r>
              <a:rPr lang="cs-CZ" sz="2600" dirty="0" smtClean="0"/>
              <a:t>- vyhodnocení odpovědi RMS → zaslány dČS</a:t>
            </a:r>
          </a:p>
          <a:p>
            <a:r>
              <a:rPr lang="cs-CZ" sz="2600" b="1" dirty="0" smtClean="0"/>
              <a:t>Den 56 - </a:t>
            </a:r>
            <a:r>
              <a:rPr lang="cs-CZ" sz="2600" dirty="0" smtClean="0"/>
              <a:t>schválení  nebo TC (telekonference) → k vyřešení sporných GNA</a:t>
            </a:r>
          </a:p>
          <a:p>
            <a:r>
              <a:rPr lang="cs-CZ" sz="2600" b="1" dirty="0" smtClean="0"/>
              <a:t>Den 60 </a:t>
            </a:r>
            <a:r>
              <a:rPr lang="cs-CZ" sz="2600" dirty="0" smtClean="0"/>
              <a:t>- schválení nebo zamítnutí nebo „ </a:t>
            </a:r>
            <a:r>
              <a:rPr lang="cs-CZ" sz="2600" dirty="0" err="1" smtClean="0"/>
              <a:t>divergent</a:t>
            </a:r>
            <a:r>
              <a:rPr lang="cs-CZ" sz="2600" dirty="0" smtClean="0"/>
              <a:t> </a:t>
            </a:r>
            <a:r>
              <a:rPr lang="cs-CZ" sz="2600" dirty="0" err="1" smtClean="0"/>
              <a:t>decision</a:t>
            </a:r>
            <a:r>
              <a:rPr lang="cs-CZ" sz="2600" dirty="0" smtClean="0"/>
              <a:t>“- rozdílné rozhodnutí</a:t>
            </a:r>
          </a:p>
          <a:p>
            <a:pPr marL="0" indent="0">
              <a:buNone/>
            </a:pPr>
            <a:endParaRPr lang="cs-CZ" sz="2000" b="1" dirty="0" smtClean="0"/>
          </a:p>
          <a:p>
            <a:endParaRPr lang="cs-CZ" sz="2000" b="1"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158411081"/>
      </p:ext>
    </p:extLst>
  </p:cSld>
  <p:clrMapOvr>
    <a:masterClrMapping/>
  </p:clrMapOvr>
  <p:transition>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61510" y="818710"/>
            <a:ext cx="8229600" cy="557935"/>
          </a:xfrm>
        </p:spPr>
        <p:txBody>
          <a:bodyPr>
            <a:noAutofit/>
          </a:bodyPr>
          <a:lstStyle/>
          <a:p>
            <a:r>
              <a:rPr lang="cs-CZ" u="sng" dirty="0" smtClean="0">
                <a:solidFill>
                  <a:srgbClr val="0070C0"/>
                </a:solidFill>
              </a:rPr>
              <a:t>Fáze 2 - pokračování</a:t>
            </a:r>
            <a:endParaRPr lang="cs-CZ" u="sng" dirty="0">
              <a:solidFill>
                <a:srgbClr val="0070C0"/>
              </a:solidFill>
            </a:endParaRPr>
          </a:p>
        </p:txBody>
      </p:sp>
      <p:sp>
        <p:nvSpPr>
          <p:cNvPr id="3" name="Zástupný symbol pro obsah 2"/>
          <p:cNvSpPr>
            <a:spLocks noGrp="1"/>
          </p:cNvSpPr>
          <p:nvPr>
            <p:ph idx="1"/>
          </p:nvPr>
        </p:nvSpPr>
        <p:spPr>
          <a:xfrm>
            <a:off x="476545" y="1403775"/>
            <a:ext cx="8229600" cy="4950550"/>
          </a:xfrm>
        </p:spPr>
        <p:txBody>
          <a:bodyPr>
            <a:normAutofit/>
          </a:bodyPr>
          <a:lstStyle/>
          <a:p>
            <a:r>
              <a:rPr lang="cs-CZ" sz="2600" dirty="0"/>
              <a:t>Možnost schválení s </a:t>
            </a:r>
            <a:r>
              <a:rPr lang="cs-CZ" sz="2600" dirty="0" smtClean="0"/>
              <a:t>podmínkou - doplnění </a:t>
            </a:r>
            <a:r>
              <a:rPr lang="cs-CZ" sz="2600" dirty="0"/>
              <a:t>do 10 dní </a:t>
            </a:r>
            <a:r>
              <a:rPr lang="cs-CZ" sz="2600" dirty="0" smtClean="0"/>
              <a:t>zadavatelem</a:t>
            </a:r>
          </a:p>
          <a:p>
            <a:r>
              <a:rPr lang="cs-CZ" sz="2600" dirty="0" smtClean="0"/>
              <a:t>Rozhodnutí, zda odpověď akceptována do 8 dní</a:t>
            </a:r>
          </a:p>
          <a:p>
            <a:r>
              <a:rPr lang="cs-CZ" sz="2600" dirty="0" smtClean="0"/>
              <a:t>Pro usnadnění národní procedury - posílány národní komentáře specifické pro každou národní agenturu</a:t>
            </a:r>
          </a:p>
          <a:p>
            <a:r>
              <a:rPr lang="cs-CZ" sz="2600" dirty="0" smtClean="0"/>
              <a:t>V případě odlišného rozhodnutí </a:t>
            </a:r>
            <a:r>
              <a:rPr lang="cs-CZ" sz="2600" dirty="0" err="1" smtClean="0"/>
              <a:t>tzv</a:t>
            </a:r>
            <a:r>
              <a:rPr lang="cs-CZ" sz="2600" dirty="0" smtClean="0"/>
              <a:t> „</a:t>
            </a:r>
            <a:r>
              <a:rPr lang="cs-CZ" sz="2600" dirty="0" err="1" smtClean="0"/>
              <a:t>divergent</a:t>
            </a:r>
            <a:r>
              <a:rPr lang="cs-CZ" sz="2600" dirty="0" smtClean="0"/>
              <a:t> </a:t>
            </a:r>
            <a:r>
              <a:rPr lang="cs-CZ" sz="2600" dirty="0" err="1" smtClean="0"/>
              <a:t>decision</a:t>
            </a:r>
            <a:r>
              <a:rPr lang="cs-CZ" sz="2600" dirty="0" smtClean="0"/>
              <a:t>“ mezi jednot. státy je doporučováno znovu podání - tzn. tzv. „ resubmission“</a:t>
            </a:r>
          </a:p>
          <a:p>
            <a:r>
              <a:rPr lang="cs-CZ" sz="2600" b="1" dirty="0" smtClean="0"/>
              <a:t>Zamítnutí VHP ve fázi 2 </a:t>
            </a:r>
            <a:r>
              <a:rPr lang="cs-CZ" sz="2600" dirty="0" smtClean="0"/>
              <a:t>nebo </a:t>
            </a:r>
            <a:r>
              <a:rPr lang="cs-CZ" sz="2600" b="1" dirty="0" smtClean="0"/>
              <a:t>stažení žádosti zadavatelem</a:t>
            </a:r>
            <a:r>
              <a:rPr lang="cs-CZ" sz="2600" dirty="0" smtClean="0"/>
              <a:t> nebo </a:t>
            </a:r>
            <a:r>
              <a:rPr lang="cs-CZ" sz="2600" b="1" dirty="0" smtClean="0"/>
              <a:t>nepředložení národně </a:t>
            </a:r>
            <a:r>
              <a:rPr lang="cs-CZ" sz="2600" dirty="0" smtClean="0"/>
              <a:t>→ </a:t>
            </a:r>
            <a:r>
              <a:rPr lang="cs-CZ" sz="2600" b="1" dirty="0" smtClean="0">
                <a:solidFill>
                  <a:srgbClr val="FF0000"/>
                </a:solidFill>
              </a:rPr>
              <a:t>uhrazení náhrady výdajů za posouzení!!!</a:t>
            </a:r>
            <a:endParaRPr lang="cs-CZ" sz="2600" b="1" dirty="0"/>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506292980"/>
      </p:ext>
    </p:extLst>
  </p:cSld>
  <p:clrMapOvr>
    <a:masterClrMapping/>
  </p:clrMapOvr>
  <p:transition>
    <p:fad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20079"/>
          </a:xfrm>
        </p:spPr>
        <p:txBody>
          <a:bodyPr/>
          <a:lstStyle/>
          <a:p>
            <a:r>
              <a:rPr lang="cs-CZ" u="sng" dirty="0" smtClean="0">
                <a:solidFill>
                  <a:srgbClr val="0070C0"/>
                </a:solidFill>
              </a:rPr>
              <a:t>Fáze 3 - předložení národně- </a:t>
            </a:r>
            <a:r>
              <a:rPr lang="cs-CZ" i="1" u="sng" dirty="0" smtClean="0">
                <a:solidFill>
                  <a:srgbClr val="0070C0"/>
                </a:solidFill>
              </a:rPr>
              <a:t>10 dní</a:t>
            </a:r>
            <a:endParaRPr lang="cs-CZ" i="1" u="sng" dirty="0">
              <a:solidFill>
                <a:srgbClr val="0070C0"/>
              </a:solidFill>
            </a:endParaRPr>
          </a:p>
        </p:txBody>
      </p:sp>
      <p:sp>
        <p:nvSpPr>
          <p:cNvPr id="3" name="Zástupný symbol pro obsah 2"/>
          <p:cNvSpPr>
            <a:spLocks noGrp="1"/>
          </p:cNvSpPr>
          <p:nvPr>
            <p:ph idx="1"/>
          </p:nvPr>
        </p:nvSpPr>
        <p:spPr>
          <a:xfrm>
            <a:off x="251521" y="1808820"/>
            <a:ext cx="8775974" cy="4311180"/>
          </a:xfrm>
        </p:spPr>
        <p:txBody>
          <a:bodyPr>
            <a:normAutofit fontScale="92500" lnSpcReduction="20000"/>
          </a:bodyPr>
          <a:lstStyle/>
          <a:p>
            <a:r>
              <a:rPr lang="cs-CZ" dirty="0" smtClean="0"/>
              <a:t>Po schválení VHP ve Fázi 2 - </a:t>
            </a:r>
            <a:r>
              <a:rPr lang="cs-CZ" b="1" dirty="0" smtClean="0"/>
              <a:t>předložení </a:t>
            </a:r>
            <a:r>
              <a:rPr lang="cs-CZ" dirty="0" smtClean="0"/>
              <a:t>CTA zadavatelem  </a:t>
            </a:r>
            <a:br>
              <a:rPr lang="cs-CZ" dirty="0" smtClean="0"/>
            </a:br>
            <a:r>
              <a:rPr lang="cs-CZ" b="1" dirty="0" smtClean="0"/>
              <a:t>do 20 dní</a:t>
            </a:r>
          </a:p>
          <a:p>
            <a:r>
              <a:rPr lang="cs-CZ" b="1" dirty="0" smtClean="0"/>
              <a:t>Posouzení národní </a:t>
            </a:r>
            <a:r>
              <a:rPr lang="cs-CZ" dirty="0" smtClean="0"/>
              <a:t>- </a:t>
            </a:r>
            <a:r>
              <a:rPr lang="cs-CZ" b="1" dirty="0" smtClean="0"/>
              <a:t>do 10 dní</a:t>
            </a:r>
          </a:p>
          <a:p>
            <a:r>
              <a:rPr lang="cs-CZ" dirty="0" smtClean="0"/>
              <a:t>Předložení  </a:t>
            </a:r>
            <a:r>
              <a:rPr lang="cs-CZ" b="1" dirty="0" smtClean="0"/>
              <a:t>průvodního dopisu </a:t>
            </a:r>
            <a:r>
              <a:rPr lang="cs-CZ" dirty="0" smtClean="0"/>
              <a:t>tzv. „cover letter“                      s </a:t>
            </a:r>
            <a:r>
              <a:rPr lang="cs-CZ" b="1" dirty="0" smtClean="0"/>
              <a:t>prohlášením o shodě předkládané dokumentace </a:t>
            </a:r>
            <a:r>
              <a:rPr lang="cs-CZ" u="sng" dirty="0" smtClean="0"/>
              <a:t>včetně všech schválených verzí s odpovídajícími daty</a:t>
            </a:r>
          </a:p>
          <a:p>
            <a:r>
              <a:rPr lang="cs-CZ" b="1" dirty="0" smtClean="0"/>
              <a:t>Předložení schvalovacího dopisu </a:t>
            </a:r>
            <a:r>
              <a:rPr lang="cs-CZ" dirty="0" smtClean="0"/>
              <a:t>vydaného v rámci VHP schvalovací procedury s uvedením všech dokumentů včetně verzí a dat</a:t>
            </a:r>
          </a:p>
          <a:p>
            <a:r>
              <a:rPr lang="cs-CZ" dirty="0" smtClean="0"/>
              <a:t>Předložení dokumentace dle KLH 20 - Protokol, IB, IMPD, </a:t>
            </a:r>
            <a:r>
              <a:rPr lang="cs-CZ" b="1" dirty="0" smtClean="0"/>
              <a:t>IP/IS</a:t>
            </a:r>
            <a:r>
              <a:rPr lang="cs-CZ" dirty="0" smtClean="0"/>
              <a:t>, </a:t>
            </a:r>
            <a:r>
              <a:rPr lang="cs-CZ" b="1" dirty="0" smtClean="0"/>
              <a:t>doklad o zaplacení náhrady výdajů </a:t>
            </a:r>
            <a:r>
              <a:rPr lang="cs-CZ" dirty="0" smtClean="0"/>
              <a:t>a event. </a:t>
            </a:r>
            <a:r>
              <a:rPr lang="cs-CZ" b="1" dirty="0" smtClean="0"/>
              <a:t>plné moci </a:t>
            </a:r>
            <a:r>
              <a:rPr lang="cs-CZ" dirty="0" smtClean="0"/>
              <a:t>+ odpověď na event. „comments“  jednotlivých států</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2168674962"/>
      </p:ext>
    </p:extLst>
  </p:cSld>
  <p:clrMapOvr>
    <a:masterClrMapping/>
  </p:clrMapOvr>
  <p:transition>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630070"/>
          </a:xfrm>
        </p:spPr>
        <p:txBody>
          <a:bodyPr/>
          <a:lstStyle/>
          <a:p>
            <a:r>
              <a:rPr lang="cs-CZ" u="sng" dirty="0" smtClean="0">
                <a:solidFill>
                  <a:srgbClr val="0070C0"/>
                </a:solidFill>
              </a:rPr>
              <a:t>Fáze 3 – národní - pokračování</a:t>
            </a:r>
            <a:endParaRPr lang="cs-CZ" u="sng" dirty="0">
              <a:solidFill>
                <a:srgbClr val="0070C0"/>
              </a:solidFill>
            </a:endParaRPr>
          </a:p>
        </p:txBody>
      </p:sp>
      <p:sp>
        <p:nvSpPr>
          <p:cNvPr id="3" name="Zástupný symbol pro obsah 2"/>
          <p:cNvSpPr>
            <a:spLocks noGrp="1"/>
          </p:cNvSpPr>
          <p:nvPr>
            <p:ph idx="1"/>
          </p:nvPr>
        </p:nvSpPr>
        <p:spPr>
          <a:xfrm>
            <a:off x="457200" y="1898830"/>
            <a:ext cx="8229600" cy="4221169"/>
          </a:xfrm>
        </p:spPr>
        <p:txBody>
          <a:bodyPr>
            <a:normAutofit fontScale="92500" lnSpcReduction="10000"/>
          </a:bodyPr>
          <a:lstStyle/>
          <a:p>
            <a:r>
              <a:rPr lang="cs-CZ" dirty="0" smtClean="0"/>
              <a:t>Validace CTA národně hlavně z  hlediska právní úplnosti, plných mocí atd.</a:t>
            </a:r>
          </a:p>
          <a:p>
            <a:r>
              <a:rPr lang="cs-CZ" dirty="0" smtClean="0"/>
              <a:t>Kontrola shody dokumentace s VHP schválenou dokumentací jednotlivými posuzovateli ( tj. posouzení </a:t>
            </a:r>
            <a:r>
              <a:rPr lang="cs-CZ" dirty="0" err="1"/>
              <a:t>p</a:t>
            </a:r>
            <a:r>
              <a:rPr lang="cs-CZ" dirty="0" err="1" smtClean="0"/>
              <a:t>rekliniky</a:t>
            </a:r>
            <a:r>
              <a:rPr lang="cs-CZ" dirty="0" smtClean="0"/>
              <a:t>, kliniky a kvality přípravku)</a:t>
            </a:r>
          </a:p>
          <a:p>
            <a:r>
              <a:rPr lang="cs-CZ" dirty="0" smtClean="0"/>
              <a:t>Navíc posouzení a event. připomínkování IP/IS</a:t>
            </a:r>
          </a:p>
          <a:p>
            <a:r>
              <a:rPr lang="cs-CZ" i="1" dirty="0" smtClean="0">
                <a:solidFill>
                  <a:srgbClr val="0070C0"/>
                </a:solidFill>
              </a:rPr>
              <a:t>Schválení národní autoritou do 10 dní v případě, že vše vyhovuje národním požadavkům, tedy i včetně IP/IS a splněných event. komentářů vydaných v rámci VHP posouzení</a:t>
            </a:r>
            <a:endParaRPr lang="cs-CZ" i="1" dirty="0">
              <a:solidFill>
                <a:srgbClr val="0070C0"/>
              </a:solidFill>
            </a:endParaRP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2693804421"/>
      </p:ext>
    </p:extLst>
  </p:cSld>
  <p:clrMapOvr>
    <a:masterClrMapping/>
  </p:clrMapOvr>
  <p:transition>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863715"/>
            <a:ext cx="8229600" cy="1215135"/>
          </a:xfrm>
        </p:spPr>
        <p:txBody>
          <a:bodyPr/>
          <a:lstStyle/>
          <a:p>
            <a:r>
              <a:rPr lang="cs-CZ" u="sng" dirty="0" smtClean="0">
                <a:solidFill>
                  <a:srgbClr val="0070C0"/>
                </a:solidFill>
              </a:rPr>
              <a:t>Předkládání Dodatků - </a:t>
            </a:r>
            <a:r>
              <a:rPr lang="cs-CZ" u="sng" dirty="0" err="1" smtClean="0">
                <a:solidFill>
                  <a:srgbClr val="0070C0"/>
                </a:solidFill>
              </a:rPr>
              <a:t>Substantial</a:t>
            </a:r>
            <a:r>
              <a:rPr lang="cs-CZ" u="sng" dirty="0" smtClean="0">
                <a:solidFill>
                  <a:srgbClr val="0070C0"/>
                </a:solidFill>
              </a:rPr>
              <a:t> </a:t>
            </a:r>
            <a:r>
              <a:rPr lang="cs-CZ" u="sng" dirty="0" err="1" smtClean="0">
                <a:solidFill>
                  <a:srgbClr val="0070C0"/>
                </a:solidFill>
              </a:rPr>
              <a:t>Amendment</a:t>
            </a:r>
            <a:r>
              <a:rPr lang="cs-CZ" u="sng" dirty="0" smtClean="0">
                <a:solidFill>
                  <a:srgbClr val="0070C0"/>
                </a:solidFill>
              </a:rPr>
              <a:t>  (SA) a možnost 2. kola VHP</a:t>
            </a:r>
            <a:endParaRPr lang="cs-CZ" u="sng" dirty="0">
              <a:solidFill>
                <a:srgbClr val="0070C0"/>
              </a:solidFill>
            </a:endParaRPr>
          </a:p>
        </p:txBody>
      </p:sp>
      <p:sp>
        <p:nvSpPr>
          <p:cNvPr id="3" name="Zástupný symbol pro obsah 2"/>
          <p:cNvSpPr>
            <a:spLocks noGrp="1"/>
          </p:cNvSpPr>
          <p:nvPr>
            <p:ph idx="1"/>
          </p:nvPr>
        </p:nvSpPr>
        <p:spPr>
          <a:xfrm>
            <a:off x="431540" y="2213865"/>
            <a:ext cx="8229600" cy="4041150"/>
          </a:xfrm>
        </p:spPr>
        <p:txBody>
          <a:bodyPr>
            <a:normAutofit fontScale="85000" lnSpcReduction="10000"/>
          </a:bodyPr>
          <a:lstStyle/>
          <a:p>
            <a:r>
              <a:rPr lang="cs-CZ" dirty="0" smtClean="0"/>
              <a:t>SA k Protokolu, IB , IMPD</a:t>
            </a:r>
          </a:p>
          <a:p>
            <a:r>
              <a:rPr lang="cs-CZ" dirty="0" smtClean="0"/>
              <a:t>Zadavatel může předkládat buď veškeré podstatné dodatky  přes VHP nebo vše pouze národně</a:t>
            </a:r>
          </a:p>
          <a:p>
            <a:r>
              <a:rPr lang="cs-CZ" dirty="0" smtClean="0"/>
              <a:t>Posouzení SA v délce 35 dní</a:t>
            </a:r>
          </a:p>
          <a:p>
            <a:r>
              <a:rPr lang="cs-CZ" dirty="0" smtClean="0"/>
              <a:t>Připomínky nejsou možné, pouze </a:t>
            </a:r>
            <a:r>
              <a:rPr lang="cs-CZ" dirty="0" err="1" smtClean="0"/>
              <a:t>klarifikace</a:t>
            </a:r>
            <a:endParaRPr lang="cs-CZ" dirty="0" smtClean="0"/>
          </a:p>
          <a:p>
            <a:r>
              <a:rPr lang="cs-CZ" dirty="0" smtClean="0"/>
              <a:t>V případě připomínek - GNA → zamítnutí Dodatku</a:t>
            </a:r>
          </a:p>
          <a:p>
            <a:r>
              <a:rPr lang="cs-CZ" dirty="0" smtClean="0"/>
              <a:t>Možnost předložit znovu - doba posouzení zkrácena na 20 dní</a:t>
            </a:r>
          </a:p>
          <a:p>
            <a:r>
              <a:rPr lang="cs-CZ" dirty="0" smtClean="0"/>
              <a:t>Předložení SA zadavatelem národně v 10 dnech od schválení ve VHP</a:t>
            </a:r>
          </a:p>
          <a:p>
            <a:r>
              <a:rPr lang="cs-CZ" dirty="0" smtClean="0"/>
              <a:t>Posouzení národně do 7 dní</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1371398439"/>
      </p:ext>
    </p:extLst>
  </p:cSld>
  <p:clrMapOvr>
    <a:masterClrMapping/>
  </p:clrMapOvr>
  <p:transition>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8731"/>
            <a:ext cx="8229600" cy="720080"/>
          </a:xfrm>
        </p:spPr>
        <p:txBody>
          <a:bodyPr/>
          <a:lstStyle/>
          <a:p>
            <a:r>
              <a:rPr lang="cs-CZ" u="sng" dirty="0" smtClean="0">
                <a:solidFill>
                  <a:srgbClr val="0070C0"/>
                </a:solidFill>
              </a:rPr>
              <a:t>2. </a:t>
            </a:r>
            <a:r>
              <a:rPr lang="cs-CZ" u="sng" dirty="0">
                <a:solidFill>
                  <a:srgbClr val="0070C0"/>
                </a:solidFill>
              </a:rPr>
              <a:t>K</a:t>
            </a:r>
            <a:r>
              <a:rPr lang="cs-CZ" u="sng" dirty="0" smtClean="0">
                <a:solidFill>
                  <a:srgbClr val="0070C0"/>
                </a:solidFill>
              </a:rPr>
              <a:t>olo VHP</a:t>
            </a:r>
            <a:endParaRPr lang="cs-CZ" u="sng" dirty="0">
              <a:solidFill>
                <a:srgbClr val="0070C0"/>
              </a:solidFill>
            </a:endParaRPr>
          </a:p>
        </p:txBody>
      </p:sp>
      <p:sp>
        <p:nvSpPr>
          <p:cNvPr id="3" name="Zástupný symbol pro obsah 2"/>
          <p:cNvSpPr>
            <a:spLocks noGrp="1"/>
          </p:cNvSpPr>
          <p:nvPr>
            <p:ph idx="1"/>
          </p:nvPr>
        </p:nvSpPr>
        <p:spPr>
          <a:xfrm>
            <a:off x="457200" y="1988840"/>
            <a:ext cx="8229600" cy="4131160"/>
          </a:xfrm>
        </p:spPr>
        <p:txBody>
          <a:bodyPr>
            <a:normAutofit/>
          </a:bodyPr>
          <a:lstStyle/>
          <a:p>
            <a:r>
              <a:rPr lang="cs-CZ" dirty="0" smtClean="0"/>
              <a:t>Počet přidaných dalších států nesmí překročit iniciální počet států</a:t>
            </a:r>
          </a:p>
          <a:p>
            <a:r>
              <a:rPr lang="cs-CZ" dirty="0" smtClean="0"/>
              <a:t>Podmínkou = zadavatel předložil všechny SA přes VHP</a:t>
            </a:r>
          </a:p>
          <a:p>
            <a:r>
              <a:rPr lang="cs-CZ" dirty="0" smtClean="0"/>
              <a:t>Původní KH musí být již v původních státech schváleno národně</a:t>
            </a:r>
          </a:p>
          <a:p>
            <a:r>
              <a:rPr lang="cs-CZ" dirty="0" smtClean="0"/>
              <a:t>Lhůta 60 denní - nově se připojivší státy se vyjádří     k updatu  AR  referenčního státu </a:t>
            </a:r>
            <a:endParaRPr lang="cs-CZ" dirty="0"/>
          </a:p>
        </p:txBody>
      </p:sp>
      <p:sp>
        <p:nvSpPr>
          <p:cNvPr id="4" name="Zástupný symbol pro datum 3"/>
          <p:cNvSpPr>
            <a:spLocks noGrp="1"/>
          </p:cNvSpPr>
          <p:nvPr>
            <p:ph type="dt" sz="half" idx="10"/>
          </p:nvPr>
        </p:nvSpPr>
        <p:spPr>
          <a:xfrm>
            <a:off x="6867255" y="6264315"/>
            <a:ext cx="1800000" cy="360000"/>
          </a:xfrm>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1793010901"/>
      </p:ext>
    </p:extLst>
  </p:cSld>
  <p:clrMapOvr>
    <a:masterClrMapping/>
  </p:clrMapOvr>
  <p:transition>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178750"/>
            <a:ext cx="8229600" cy="765085"/>
          </a:xfrm>
        </p:spPr>
        <p:txBody>
          <a:bodyPr/>
          <a:lstStyle/>
          <a:p>
            <a:r>
              <a:rPr lang="cs-CZ" dirty="0" smtClean="0"/>
              <a:t> </a:t>
            </a:r>
            <a:r>
              <a:rPr lang="cs-CZ" u="sng" dirty="0" smtClean="0">
                <a:solidFill>
                  <a:srgbClr val="0070C0"/>
                </a:solidFill>
              </a:rPr>
              <a:t>Účast jednotlivých členských států ve VHP</a:t>
            </a:r>
            <a:endParaRPr lang="cs-CZ" u="sng" dirty="0">
              <a:solidFill>
                <a:srgbClr val="0070C0"/>
              </a:solidFill>
            </a:endParaRPr>
          </a:p>
        </p:txBody>
      </p:sp>
      <p:sp>
        <p:nvSpPr>
          <p:cNvPr id="3" name="Zástupný symbol pro obsah 2"/>
          <p:cNvSpPr>
            <a:spLocks noGrp="1"/>
          </p:cNvSpPr>
          <p:nvPr>
            <p:ph idx="1"/>
          </p:nvPr>
        </p:nvSpPr>
        <p:spPr>
          <a:xfrm>
            <a:off x="431540" y="2483895"/>
            <a:ext cx="8229600" cy="3600000"/>
          </a:xfrm>
        </p:spPr>
        <p:txBody>
          <a:bodyPr/>
          <a:lstStyle/>
          <a:p>
            <a:r>
              <a:rPr lang="cs-CZ" b="1" dirty="0" smtClean="0"/>
              <a:t>Neúčastní se</a:t>
            </a:r>
            <a:r>
              <a:rPr lang="cs-CZ" dirty="0" smtClean="0"/>
              <a:t>  </a:t>
            </a:r>
            <a:r>
              <a:rPr lang="cs-CZ" dirty="0"/>
              <a:t>S</a:t>
            </a:r>
            <a:r>
              <a:rPr lang="cs-CZ" dirty="0" smtClean="0"/>
              <a:t>lovensko, </a:t>
            </a:r>
            <a:r>
              <a:rPr lang="cs-CZ" dirty="0"/>
              <a:t>K</a:t>
            </a:r>
            <a:r>
              <a:rPr lang="cs-CZ" dirty="0" smtClean="0"/>
              <a:t>ypr, Slovinsko, Lichtenštejnsko, Lucembursko</a:t>
            </a:r>
          </a:p>
          <a:p>
            <a:pPr marL="0" indent="0">
              <a:buNone/>
            </a:pPr>
            <a:endParaRPr lang="cs-CZ" dirty="0" smtClean="0"/>
          </a:p>
          <a:p>
            <a:pPr marL="0" indent="0">
              <a:buNone/>
            </a:pPr>
            <a:endParaRPr lang="cs-CZ" dirty="0" smtClean="0"/>
          </a:p>
          <a:p>
            <a:r>
              <a:rPr lang="cs-CZ" b="1" dirty="0" smtClean="0"/>
              <a:t>Částečná účast </a:t>
            </a:r>
            <a:r>
              <a:rPr lang="cs-CZ" dirty="0" smtClean="0"/>
              <a:t>- Finsko, Bulharsko, </a:t>
            </a:r>
            <a:r>
              <a:rPr lang="cs-CZ" dirty="0"/>
              <a:t>Ř</a:t>
            </a:r>
            <a:r>
              <a:rPr lang="cs-CZ" dirty="0" smtClean="0"/>
              <a:t>ecko, Nizozemí</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r>
              <a:rPr lang="cs-CZ" altLang="cs-CZ" dirty="0" smtClean="0"/>
              <a:t>VHP – Voluntary Harmonisation Procedure</a:t>
            </a:r>
            <a:endParaRPr lang="cs-CZ" dirty="0" smtClean="0"/>
          </a:p>
          <a:p>
            <a:endParaRPr lang="cs-CZ" dirty="0"/>
          </a:p>
        </p:txBody>
      </p:sp>
    </p:spTree>
    <p:extLst>
      <p:ext uri="{BB962C8B-B14F-4D97-AF65-F5344CB8AC3E}">
        <p14:creationId xmlns:p14="http://schemas.microsoft.com/office/powerpoint/2010/main" val="2265796475"/>
      </p:ext>
    </p:extLst>
  </p:cSld>
  <p:clrMapOvr>
    <a:masterClrMapping/>
  </p:clrMapOvr>
  <p:transition>
    <p:fad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6735" y="143635"/>
            <a:ext cx="5670630" cy="585065"/>
          </a:xfrm>
          <a:solidFill>
            <a:srgbClr val="FFC000"/>
          </a:solidFill>
          <a:ln>
            <a:solidFill>
              <a:schemeClr val="accent1"/>
            </a:solidFill>
          </a:ln>
        </p:spPr>
        <p:txBody>
          <a:bodyPr/>
          <a:lstStyle/>
          <a:p>
            <a:r>
              <a:rPr lang="cs-CZ" dirty="0" smtClean="0">
                <a:solidFill>
                  <a:schemeClr val="tx1">
                    <a:lumMod val="75000"/>
                  </a:schemeClr>
                </a:solidFill>
              </a:rPr>
              <a:t>Počty předložených žádostí o KH</a:t>
            </a:r>
            <a:endParaRPr lang="cs-CZ" dirty="0">
              <a:solidFill>
                <a:schemeClr val="tx1">
                  <a:lumMod val="7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19531208"/>
              </p:ext>
            </p:extLst>
          </p:nvPr>
        </p:nvGraphicFramePr>
        <p:xfrm>
          <a:off x="206515" y="1313765"/>
          <a:ext cx="8496944" cy="4176713"/>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ovéPole 2"/>
          <p:cNvSpPr txBox="1"/>
          <p:nvPr/>
        </p:nvSpPr>
        <p:spPr>
          <a:xfrm>
            <a:off x="276637" y="5634245"/>
            <a:ext cx="8383493" cy="1200329"/>
          </a:xfrm>
          <a:prstGeom prst="rect">
            <a:avLst/>
          </a:prstGeom>
          <a:noFill/>
        </p:spPr>
        <p:txBody>
          <a:bodyPr wrap="square" rtlCol="0">
            <a:spAutoFit/>
          </a:bodyPr>
          <a:lstStyle/>
          <a:p>
            <a:r>
              <a:rPr lang="cs-CZ" b="1" i="1" dirty="0" smtClean="0">
                <a:solidFill>
                  <a:srgbClr val="335A9A">
                    <a:lumMod val="50000"/>
                  </a:srgbClr>
                </a:solidFill>
              </a:rPr>
              <a:t>VHP procedury – za rok 2013 – </a:t>
            </a:r>
            <a:r>
              <a:rPr lang="cs-CZ" i="1" dirty="0" smtClean="0">
                <a:solidFill>
                  <a:srgbClr val="335A9A">
                    <a:lumMod val="50000"/>
                  </a:srgbClr>
                </a:solidFill>
              </a:rPr>
              <a:t>účast přijata do 30.6.2013</a:t>
            </a:r>
          </a:p>
          <a:p>
            <a:r>
              <a:rPr lang="cs-CZ" b="1" i="1" dirty="0">
                <a:solidFill>
                  <a:srgbClr val="335A9A">
                    <a:lumMod val="50000"/>
                  </a:srgbClr>
                </a:solidFill>
              </a:rPr>
              <a:t> </a:t>
            </a:r>
            <a:r>
              <a:rPr lang="cs-CZ" b="1" i="1" dirty="0" smtClean="0">
                <a:solidFill>
                  <a:srgbClr val="335A9A">
                    <a:lumMod val="50000"/>
                  </a:srgbClr>
                </a:solidFill>
              </a:rPr>
              <a:t>                              od 1.1.2014 – opět zapojeni – částečně (dle vytížení posuzovatelů)</a:t>
            </a:r>
          </a:p>
          <a:p>
            <a:r>
              <a:rPr lang="cs-CZ" b="1" i="1" dirty="0">
                <a:solidFill>
                  <a:srgbClr val="335A9A">
                    <a:lumMod val="50000"/>
                  </a:srgbClr>
                </a:solidFill>
              </a:rPr>
              <a:t> </a:t>
            </a:r>
            <a:r>
              <a:rPr lang="cs-CZ" b="1" i="1" dirty="0" smtClean="0">
                <a:solidFill>
                  <a:srgbClr val="335A9A">
                    <a:lumMod val="50000"/>
                  </a:srgbClr>
                </a:solidFill>
              </a:rPr>
              <a:t>                              od 2015 – zapojeni i jako </a:t>
            </a:r>
            <a:r>
              <a:rPr lang="cs-CZ" b="1" i="1" dirty="0" err="1" smtClean="0">
                <a:solidFill>
                  <a:srgbClr val="335A9A">
                    <a:lumMod val="50000"/>
                  </a:srgbClr>
                </a:solidFill>
              </a:rPr>
              <a:t>rMS</a:t>
            </a:r>
            <a:r>
              <a:rPr lang="cs-CZ" b="1" i="1" dirty="0" smtClean="0">
                <a:solidFill>
                  <a:srgbClr val="335A9A">
                    <a:lumMod val="50000"/>
                  </a:srgbClr>
                </a:solidFill>
              </a:rPr>
              <a:t> (stát vedoucí proceduru)  9x</a:t>
            </a:r>
          </a:p>
          <a:p>
            <a:r>
              <a:rPr lang="cs-CZ" b="1" i="1" dirty="0">
                <a:solidFill>
                  <a:srgbClr val="335A9A">
                    <a:lumMod val="50000"/>
                  </a:srgbClr>
                </a:solidFill>
              </a:rPr>
              <a:t>	</a:t>
            </a:r>
            <a:r>
              <a:rPr lang="cs-CZ" b="1" i="1" dirty="0" smtClean="0">
                <a:solidFill>
                  <a:srgbClr val="335A9A">
                    <a:lumMod val="50000"/>
                  </a:srgbClr>
                </a:solidFill>
              </a:rPr>
              <a:t>	2016 – počet k 15.5.</a:t>
            </a:r>
            <a:endParaRPr lang="cs-CZ" b="1" i="1" dirty="0">
              <a:solidFill>
                <a:srgbClr val="335A9A">
                  <a:lumMod val="50000"/>
                </a:srgbClr>
              </a:solidFill>
            </a:endParaRPr>
          </a:p>
        </p:txBody>
      </p:sp>
    </p:spTree>
    <p:extLst>
      <p:ext uri="{BB962C8B-B14F-4D97-AF65-F5344CB8AC3E}">
        <p14:creationId xmlns:p14="http://schemas.microsoft.com/office/powerpoint/2010/main" val="1263440955"/>
      </p:ext>
    </p:extLst>
  </p:cSld>
  <p:clrMapOvr>
    <a:masterClrMapping/>
  </p:clrMapOvr>
  <p:transition>
    <p:split/>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adpis 13"/>
          <p:cNvSpPr>
            <a:spLocks noGrp="1"/>
          </p:cNvSpPr>
          <p:nvPr>
            <p:ph type="ctrTitle"/>
          </p:nvPr>
        </p:nvSpPr>
        <p:spPr>
          <a:xfrm>
            <a:off x="926596" y="1898650"/>
            <a:ext cx="7714168" cy="1671638"/>
          </a:xfrm>
        </p:spPr>
        <p:txBody>
          <a:bodyPr>
            <a:normAutofit/>
          </a:bodyPr>
          <a:lstStyle/>
          <a:p>
            <a:pPr eaLnBrk="1" hangingPunct="1">
              <a:spcAft>
                <a:spcPts val="1200"/>
              </a:spcAft>
            </a:pPr>
            <a:r>
              <a:rPr lang="cs-CZ" sz="4000" dirty="0" smtClean="0">
                <a:latin typeface="Arial" charset="0"/>
              </a:rPr>
              <a:t>Farmaceutická dokumentace - základy</a:t>
            </a:r>
          </a:p>
        </p:txBody>
      </p:sp>
      <p:sp>
        <p:nvSpPr>
          <p:cNvPr id="28675" name="Podnadpis 14"/>
          <p:cNvSpPr>
            <a:spLocks noGrp="1"/>
          </p:cNvSpPr>
          <p:nvPr>
            <p:ph type="subTitle" idx="1"/>
          </p:nvPr>
        </p:nvSpPr>
        <p:spPr>
          <a:xfrm>
            <a:off x="2141538" y="4778375"/>
            <a:ext cx="6480175" cy="811213"/>
          </a:xfrm>
        </p:spPr>
        <p:txBody>
          <a:bodyPr>
            <a:normAutofit/>
          </a:bodyPr>
          <a:lstStyle/>
          <a:p>
            <a:pPr algn="r" eaLnBrk="1" hangingPunct="1"/>
            <a:r>
              <a:rPr lang="cs-CZ" dirty="0" smtClean="0">
                <a:solidFill>
                  <a:schemeClr val="bg1"/>
                </a:solidFill>
              </a:rPr>
              <a:t>Ing. Tereza </a:t>
            </a:r>
            <a:r>
              <a:rPr lang="cs-CZ" dirty="0" smtClean="0">
                <a:solidFill>
                  <a:schemeClr val="bg1"/>
                </a:solidFill>
              </a:rPr>
              <a:t>Stefflová</a:t>
            </a:r>
            <a:endParaRPr lang="cs-CZ" dirty="0" smtClean="0">
              <a:solidFill>
                <a:schemeClr val="bg1"/>
              </a:solidFill>
            </a:endParaRPr>
          </a:p>
        </p:txBody>
      </p:sp>
      <p:sp>
        <p:nvSpPr>
          <p:cNvPr id="28676" name="Zástupný symbol pro text 6"/>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
        <p:nvSpPr>
          <p:cNvPr id="2" name="Zástupný symbol pro datum 1"/>
          <p:cNvSpPr>
            <a:spLocks noGrp="1"/>
          </p:cNvSpPr>
          <p:nvPr>
            <p:ph type="dt" sz="half" idx="10"/>
          </p:nvPr>
        </p:nvSpPr>
        <p:spPr/>
        <p:txBody>
          <a:bodyPr/>
          <a:lstStyle/>
          <a:p>
            <a:r>
              <a:rPr lang="cs-CZ" smtClean="0"/>
              <a:t>19. 5. 2016</a:t>
            </a:r>
            <a:endParaRPr lang="cs-CZ"/>
          </a:p>
        </p:txBody>
      </p:sp>
      <p:sp>
        <p:nvSpPr>
          <p:cNvPr id="3" name="Zástupný symbol pro zápatí 2"/>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060869123"/>
      </p:ext>
    </p:extLst>
  </p:cSld>
  <p:clrMapOvr>
    <a:masterClrMapping/>
  </p:clrMapOvr>
  <p:transition>
    <p:fad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p:nvPr>
        </p:nvSpPr>
        <p:spPr>
          <a:xfrm>
            <a:off x="476250" y="908050"/>
            <a:ext cx="8229600" cy="720725"/>
          </a:xfrm>
        </p:spPr>
        <p:txBody>
          <a:bodyPr/>
          <a:lstStyle/>
          <a:p>
            <a:pPr eaLnBrk="1" hangingPunct="1"/>
            <a:r>
              <a:rPr lang="cs-CZ" smtClean="0"/>
              <a:t>Co vše posuzujeme/čteme?</a:t>
            </a:r>
          </a:p>
        </p:txBody>
      </p:sp>
      <p:sp>
        <p:nvSpPr>
          <p:cNvPr id="29698" name="Rectangle 3"/>
          <p:cNvSpPr>
            <a:spLocks noGrp="1"/>
          </p:cNvSpPr>
          <p:nvPr>
            <p:ph type="body" idx="1"/>
          </p:nvPr>
        </p:nvSpPr>
        <p:spPr>
          <a:xfrm>
            <a:off x="457200" y="1943100"/>
            <a:ext cx="8229600" cy="4176713"/>
          </a:xfrm>
        </p:spPr>
        <p:txBody>
          <a:bodyPr/>
          <a:lstStyle/>
          <a:p>
            <a:pPr eaLnBrk="1" hangingPunct="1"/>
            <a:r>
              <a:rPr lang="cs-CZ" sz="3200" smtClean="0"/>
              <a:t>  Průvodní dopis </a:t>
            </a:r>
          </a:p>
          <a:p>
            <a:pPr eaLnBrk="1" hangingPunct="1"/>
            <a:r>
              <a:rPr lang="cs-CZ" sz="3200" smtClean="0"/>
              <a:t>  Formulář žádosti</a:t>
            </a:r>
          </a:p>
          <a:p>
            <a:pPr eaLnBrk="1" hangingPunct="1"/>
            <a:r>
              <a:rPr lang="cs-CZ" sz="3200" smtClean="0"/>
              <a:t>  Dotazník SÚKL / srovnávací tabulky</a:t>
            </a:r>
          </a:p>
          <a:p>
            <a:pPr eaLnBrk="1" hangingPunct="1"/>
            <a:r>
              <a:rPr lang="cs-CZ" sz="3200" smtClean="0"/>
              <a:t>  Vlastní farmaceutickou dokumentaci</a:t>
            </a:r>
          </a:p>
          <a:p>
            <a:pPr lvl="1" eaLnBrk="1" hangingPunct="1"/>
            <a:r>
              <a:rPr lang="cs-CZ" sz="2800" smtClean="0"/>
              <a:t>IMPD, analytické certifikáty, SmPC</a:t>
            </a:r>
          </a:p>
          <a:p>
            <a:pPr eaLnBrk="1" hangingPunct="1"/>
            <a:r>
              <a:rPr lang="cs-CZ" sz="3200" smtClean="0"/>
              <a:t>  Doklady správné výrobní praxe </a:t>
            </a:r>
          </a:p>
          <a:p>
            <a:pPr eaLnBrk="1" hangingPunct="1"/>
            <a:r>
              <a:rPr lang="cs-CZ" sz="3200" smtClean="0"/>
              <a:t>  Návrhy štítků</a:t>
            </a:r>
          </a:p>
        </p:txBody>
      </p:sp>
      <p:sp>
        <p:nvSpPr>
          <p:cNvPr id="2" name="Zástupný symbol pro datum 1"/>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3" name="Zástupný symbol pro zápatí 2"/>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3124833536"/>
      </p:ext>
    </p:extLst>
  </p:cSld>
  <p:clrMapOvr>
    <a:masterClrMapping/>
  </p:clrMapOvr>
  <p:transition>
    <p:fad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p:nvPr>
        </p:nvSpPr>
        <p:spPr>
          <a:xfrm>
            <a:off x="431800" y="908050"/>
            <a:ext cx="8229600" cy="630238"/>
          </a:xfrm>
        </p:spPr>
        <p:txBody>
          <a:bodyPr/>
          <a:lstStyle/>
          <a:p>
            <a:pPr eaLnBrk="1" hangingPunct="1"/>
            <a:r>
              <a:rPr lang="cs-CZ" smtClean="0"/>
              <a:t>Základní pojmy</a:t>
            </a:r>
          </a:p>
        </p:txBody>
      </p:sp>
      <p:sp>
        <p:nvSpPr>
          <p:cNvPr id="31746" name="Rectangle 3"/>
          <p:cNvSpPr>
            <a:spLocks noGrp="1"/>
          </p:cNvSpPr>
          <p:nvPr>
            <p:ph type="body" idx="1"/>
          </p:nvPr>
        </p:nvSpPr>
        <p:spPr>
          <a:xfrm>
            <a:off x="368300" y="1719263"/>
            <a:ext cx="8613775" cy="4814887"/>
          </a:xfrm>
        </p:spPr>
        <p:txBody>
          <a:bodyPr/>
          <a:lstStyle/>
          <a:p>
            <a:pPr eaLnBrk="1" hangingPunct="1">
              <a:buFontTx/>
              <a:buNone/>
            </a:pPr>
            <a:r>
              <a:rPr lang="cs-CZ" sz="2200" b="1" smtClean="0"/>
              <a:t>IMP</a:t>
            </a:r>
            <a:r>
              <a:rPr lang="cs-CZ" sz="2200" smtClean="0"/>
              <a:t> = investigational medicinal product = hodnocený přípravek</a:t>
            </a:r>
          </a:p>
          <a:p>
            <a:pPr eaLnBrk="1" hangingPunct="1">
              <a:buFontTx/>
              <a:buNone/>
            </a:pPr>
            <a:r>
              <a:rPr lang="cs-CZ" sz="2200" b="1" smtClean="0"/>
              <a:t>IMPD</a:t>
            </a:r>
            <a:r>
              <a:rPr lang="cs-CZ" sz="2200" smtClean="0"/>
              <a:t> = investigational medicinal product dossier = dokumentace </a:t>
            </a:r>
          </a:p>
          <a:p>
            <a:pPr eaLnBrk="1" hangingPunct="1">
              <a:buFontTx/>
              <a:buNone/>
            </a:pPr>
            <a:r>
              <a:rPr lang="cs-CZ" sz="2200" b="1" smtClean="0"/>
              <a:t>NIMP</a:t>
            </a:r>
            <a:r>
              <a:rPr lang="cs-CZ" sz="2200" smtClean="0"/>
              <a:t> = non-investigational medicinal product = nehodnocený přípravek (standardní léčba, záchranná medikace…)</a:t>
            </a:r>
          </a:p>
          <a:p>
            <a:pPr eaLnBrk="1" hangingPunct="1">
              <a:buFontTx/>
              <a:buNone/>
            </a:pPr>
            <a:r>
              <a:rPr lang="cs-CZ" sz="2200" b="1" smtClean="0"/>
              <a:t>Comparator product</a:t>
            </a:r>
            <a:r>
              <a:rPr lang="cs-CZ" sz="2200" smtClean="0"/>
              <a:t> = srovnávací přípravek</a:t>
            </a:r>
          </a:p>
          <a:p>
            <a:pPr eaLnBrk="1" hangingPunct="1">
              <a:buFontTx/>
              <a:buNone/>
            </a:pPr>
            <a:r>
              <a:rPr lang="cs-CZ" sz="2200" b="1" smtClean="0"/>
              <a:t>API</a:t>
            </a:r>
            <a:r>
              <a:rPr lang="cs-CZ" sz="2200" smtClean="0"/>
              <a:t> = Active Pharmaceutical Ingredient = Drug substance (DS) = Active substance = léčivá látka (LL) = aktivní látka</a:t>
            </a:r>
          </a:p>
          <a:p>
            <a:pPr eaLnBrk="1" hangingPunct="1">
              <a:buFontTx/>
              <a:buNone/>
            </a:pPr>
            <a:endParaRPr lang="cs-CZ" sz="2200" smtClean="0"/>
          </a:p>
          <a:p>
            <a:pPr eaLnBrk="1" hangingPunct="1">
              <a:buFontTx/>
              <a:buNone/>
            </a:pPr>
            <a:endParaRPr lang="cs-CZ" sz="2200" smtClean="0"/>
          </a:p>
          <a:p>
            <a:pPr eaLnBrk="1" hangingPunct="1">
              <a:buFontTx/>
              <a:buNone/>
            </a:pPr>
            <a:r>
              <a:rPr lang="cs-CZ" sz="2200" b="1" smtClean="0"/>
              <a:t>Finished dosage form</a:t>
            </a:r>
            <a:r>
              <a:rPr lang="cs-CZ" sz="2200" smtClean="0"/>
              <a:t> = Drug product (DP) = léčivý přípravek (LP) = konečný přípravek</a:t>
            </a:r>
          </a:p>
          <a:p>
            <a:pPr eaLnBrk="1" hangingPunct="1">
              <a:buFontTx/>
              <a:buNone/>
            </a:pPr>
            <a:r>
              <a:rPr lang="cs-CZ" sz="2200" smtClean="0"/>
              <a:t> </a:t>
            </a:r>
          </a:p>
        </p:txBody>
      </p:sp>
      <p:sp>
        <p:nvSpPr>
          <p:cNvPr id="5" name="Zástupný symbol pro datum 4"/>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6" name="Zástupný symbol pro zápatí 5"/>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2783556736"/>
      </p:ext>
    </p:extLst>
  </p:cSld>
  <p:clrMapOvr>
    <a:masterClrMapping/>
  </p:clrMapOvr>
  <p:transition>
    <p:fad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p:cNvSpPr>
          <p:nvPr>
            <p:ph type="title"/>
          </p:nvPr>
        </p:nvSpPr>
        <p:spPr>
          <a:xfrm>
            <a:off x="431800" y="908050"/>
            <a:ext cx="8229600" cy="630238"/>
          </a:xfrm>
        </p:spPr>
        <p:txBody>
          <a:bodyPr/>
          <a:lstStyle/>
          <a:p>
            <a:pPr eaLnBrk="1" hangingPunct="1"/>
            <a:r>
              <a:rPr lang="cs-CZ" dirty="0" smtClean="0"/>
              <a:t>Základní pojmy</a:t>
            </a:r>
          </a:p>
        </p:txBody>
      </p:sp>
      <p:sp>
        <p:nvSpPr>
          <p:cNvPr id="32770" name="Rectangle 3"/>
          <p:cNvSpPr>
            <a:spLocks noGrp="1"/>
          </p:cNvSpPr>
          <p:nvPr>
            <p:ph type="body" idx="1"/>
          </p:nvPr>
        </p:nvSpPr>
        <p:spPr>
          <a:xfrm>
            <a:off x="368300" y="1719263"/>
            <a:ext cx="8613775" cy="4814887"/>
          </a:xfrm>
        </p:spPr>
        <p:txBody>
          <a:bodyPr/>
          <a:lstStyle/>
          <a:p>
            <a:pPr eaLnBrk="1" hangingPunct="1">
              <a:buFontTx/>
              <a:buNone/>
            </a:pPr>
            <a:endParaRPr lang="cs-CZ" sz="2200" b="1" dirty="0" smtClean="0">
              <a:latin typeface="Arial" charset="0"/>
            </a:endParaRPr>
          </a:p>
          <a:p>
            <a:pPr eaLnBrk="1" hangingPunct="1">
              <a:buFontTx/>
              <a:buNone/>
            </a:pPr>
            <a:r>
              <a:rPr lang="cs-CZ" sz="2200" b="1" dirty="0" smtClean="0"/>
              <a:t>GMP</a:t>
            </a:r>
            <a:r>
              <a:rPr lang="cs-CZ" sz="2200" dirty="0" smtClean="0"/>
              <a:t> = </a:t>
            </a:r>
            <a:r>
              <a:rPr lang="cs-CZ" sz="2200" dirty="0" err="1" smtClean="0"/>
              <a:t>Good</a:t>
            </a:r>
            <a:r>
              <a:rPr lang="cs-CZ" sz="2200" dirty="0" smtClean="0"/>
              <a:t> </a:t>
            </a:r>
            <a:r>
              <a:rPr lang="cs-CZ" sz="2200" dirty="0" err="1" smtClean="0"/>
              <a:t>manufacturing</a:t>
            </a:r>
            <a:r>
              <a:rPr lang="cs-CZ" sz="2200" dirty="0" smtClean="0"/>
              <a:t> </a:t>
            </a:r>
            <a:r>
              <a:rPr lang="cs-CZ" sz="2200" dirty="0" err="1" smtClean="0"/>
              <a:t>practice</a:t>
            </a:r>
            <a:r>
              <a:rPr lang="cs-CZ" sz="2200" dirty="0" smtClean="0"/>
              <a:t> = Správná výrobní praxe = SVP</a:t>
            </a:r>
            <a:endParaRPr lang="cs-CZ" sz="2200" dirty="0" smtClean="0">
              <a:latin typeface="Arial" charset="0"/>
            </a:endParaRPr>
          </a:p>
          <a:p>
            <a:pPr eaLnBrk="1" hangingPunct="1">
              <a:buFontTx/>
              <a:buNone/>
            </a:pPr>
            <a:endParaRPr lang="cs-CZ" sz="600" dirty="0" smtClean="0"/>
          </a:p>
          <a:p>
            <a:pPr eaLnBrk="1" hangingPunct="1">
              <a:buFontTx/>
              <a:buNone/>
            </a:pPr>
            <a:r>
              <a:rPr lang="cs-CZ" sz="2200" b="1" dirty="0" err="1" smtClean="0"/>
              <a:t>Manufacturer‘s</a:t>
            </a:r>
            <a:r>
              <a:rPr lang="cs-CZ" sz="2200" b="1" dirty="0" smtClean="0"/>
              <a:t> </a:t>
            </a:r>
            <a:r>
              <a:rPr lang="cs-CZ" sz="2200" b="1" dirty="0" err="1" smtClean="0"/>
              <a:t>Authorisation</a:t>
            </a:r>
            <a:r>
              <a:rPr lang="cs-CZ" sz="2200" dirty="0" smtClean="0"/>
              <a:t> = Povolení k výrobě </a:t>
            </a:r>
            <a:endParaRPr lang="cs-CZ" sz="2200" dirty="0" smtClean="0">
              <a:latin typeface="Arial" charset="0"/>
            </a:endParaRPr>
          </a:p>
          <a:p>
            <a:pPr eaLnBrk="1" hangingPunct="1">
              <a:buFontTx/>
              <a:buNone/>
            </a:pPr>
            <a:endParaRPr lang="cs-CZ" sz="600" dirty="0" smtClean="0">
              <a:latin typeface="Arial" charset="0"/>
            </a:endParaRPr>
          </a:p>
          <a:p>
            <a:pPr eaLnBrk="1" hangingPunct="1">
              <a:buFontTx/>
              <a:buNone/>
            </a:pPr>
            <a:r>
              <a:rPr lang="cs-CZ" sz="2200" b="1" dirty="0" smtClean="0"/>
              <a:t>GMP </a:t>
            </a:r>
            <a:r>
              <a:rPr lang="cs-CZ" sz="2200" b="1" dirty="0" err="1" smtClean="0"/>
              <a:t>certificate</a:t>
            </a:r>
            <a:r>
              <a:rPr lang="cs-CZ" sz="2200" dirty="0" smtClean="0"/>
              <a:t> = SVP certifikát </a:t>
            </a:r>
          </a:p>
          <a:p>
            <a:pPr eaLnBrk="1" hangingPunct="1">
              <a:buFontTx/>
              <a:buNone/>
            </a:pPr>
            <a:endParaRPr lang="cs-CZ" sz="600" dirty="0" smtClean="0"/>
          </a:p>
          <a:p>
            <a:pPr eaLnBrk="1" hangingPunct="1">
              <a:buFontTx/>
              <a:buNone/>
            </a:pPr>
            <a:r>
              <a:rPr lang="cs-CZ" sz="2200" b="1" dirty="0" smtClean="0">
                <a:latin typeface="+mj-lt"/>
              </a:rPr>
              <a:t>QP </a:t>
            </a:r>
            <a:r>
              <a:rPr lang="cs-CZ" sz="2200" b="1" dirty="0" err="1" smtClean="0">
                <a:latin typeface="+mj-lt"/>
              </a:rPr>
              <a:t>declaration</a:t>
            </a:r>
            <a:r>
              <a:rPr lang="cs-CZ" sz="2200" dirty="0" smtClean="0">
                <a:latin typeface="+mj-lt"/>
              </a:rPr>
              <a:t> = </a:t>
            </a:r>
            <a:r>
              <a:rPr lang="cs-CZ" sz="2200" dirty="0" err="1" smtClean="0">
                <a:latin typeface="+mj-lt"/>
              </a:rPr>
              <a:t>Qualified</a:t>
            </a:r>
            <a:r>
              <a:rPr lang="cs-CZ" sz="2200" dirty="0" smtClean="0">
                <a:latin typeface="+mj-lt"/>
              </a:rPr>
              <a:t> Person </a:t>
            </a:r>
            <a:r>
              <a:rPr lang="cs-CZ" sz="2200" dirty="0" err="1" smtClean="0">
                <a:latin typeface="+mj-lt"/>
              </a:rPr>
              <a:t>Declaration</a:t>
            </a:r>
            <a:r>
              <a:rPr lang="cs-CZ" sz="2200" dirty="0" smtClean="0">
                <a:latin typeface="+mj-lt"/>
              </a:rPr>
              <a:t> = Prohlášení kvalifikované osoby</a:t>
            </a:r>
            <a:endParaRPr lang="cs-CZ" sz="2200" b="1" dirty="0" smtClean="0">
              <a:latin typeface="+mj-lt"/>
            </a:endParaRPr>
          </a:p>
          <a:p>
            <a:pPr eaLnBrk="1" hangingPunct="1">
              <a:buFontTx/>
              <a:buNone/>
            </a:pPr>
            <a:endParaRPr lang="cs-CZ" sz="600" dirty="0" smtClean="0"/>
          </a:p>
          <a:p>
            <a:pPr eaLnBrk="1" hangingPunct="1">
              <a:buFontTx/>
              <a:buNone/>
            </a:pPr>
            <a:r>
              <a:rPr lang="cs-CZ" sz="2200" b="1" dirty="0" err="1" smtClean="0"/>
              <a:t>SmPC</a:t>
            </a:r>
            <a:r>
              <a:rPr lang="cs-CZ" sz="2200" dirty="0" smtClean="0"/>
              <a:t> = </a:t>
            </a:r>
            <a:r>
              <a:rPr lang="cs-CZ" sz="2200" dirty="0" err="1" smtClean="0"/>
              <a:t>Summary</a:t>
            </a:r>
            <a:r>
              <a:rPr lang="cs-CZ" sz="2200" dirty="0" smtClean="0"/>
              <a:t> </a:t>
            </a:r>
            <a:r>
              <a:rPr lang="cs-CZ" sz="2200" dirty="0" err="1" smtClean="0"/>
              <a:t>of</a:t>
            </a:r>
            <a:r>
              <a:rPr lang="cs-CZ" sz="2200" dirty="0" smtClean="0"/>
              <a:t> </a:t>
            </a:r>
            <a:r>
              <a:rPr lang="cs-CZ" sz="2200" dirty="0" err="1" smtClean="0"/>
              <a:t>Product</a:t>
            </a:r>
            <a:r>
              <a:rPr lang="cs-CZ" sz="2200" dirty="0" smtClean="0"/>
              <a:t> </a:t>
            </a:r>
            <a:r>
              <a:rPr lang="cs-CZ" sz="2200" dirty="0" err="1" smtClean="0"/>
              <a:t>Characteristics</a:t>
            </a:r>
            <a:r>
              <a:rPr lang="cs-CZ" sz="2200" dirty="0" smtClean="0"/>
              <a:t> = Souhrn údajů o přípravku</a:t>
            </a:r>
            <a:endParaRPr lang="cs-CZ" sz="2200" dirty="0" smtClean="0">
              <a:latin typeface="Arial" charset="0"/>
            </a:endParaRPr>
          </a:p>
          <a:p>
            <a:pPr eaLnBrk="1" hangingPunct="1">
              <a:buFontTx/>
              <a:buNone/>
            </a:pPr>
            <a:endParaRPr lang="cs-CZ" sz="600" dirty="0" smtClean="0"/>
          </a:p>
          <a:p>
            <a:pPr eaLnBrk="1" hangingPunct="1">
              <a:buFontTx/>
              <a:buNone/>
            </a:pPr>
            <a:r>
              <a:rPr lang="cs-CZ" sz="2200" b="1" dirty="0" err="1" smtClean="0"/>
              <a:t>Substantial</a:t>
            </a:r>
            <a:r>
              <a:rPr lang="cs-CZ" sz="2200" b="1" dirty="0" smtClean="0"/>
              <a:t> </a:t>
            </a:r>
            <a:r>
              <a:rPr lang="cs-CZ" sz="2200" b="1" dirty="0" err="1" smtClean="0"/>
              <a:t>amendment</a:t>
            </a:r>
            <a:r>
              <a:rPr lang="cs-CZ" sz="2200" dirty="0" smtClean="0"/>
              <a:t> = podstatný doplněk</a:t>
            </a:r>
          </a:p>
        </p:txBody>
      </p:sp>
      <p:sp>
        <p:nvSpPr>
          <p:cNvPr id="2" name="Zástupný symbol pro datum 1"/>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3" name="Zástupný symbol pro zápatí 2"/>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911596162"/>
      </p:ext>
    </p:extLst>
  </p:cSld>
  <p:clrMapOvr>
    <a:masterClrMapping/>
  </p:clrMapOvr>
  <p:transition>
    <p:fad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a:xfrm>
            <a:off x="476250" y="1042988"/>
            <a:ext cx="8229600" cy="676275"/>
          </a:xfrm>
        </p:spPr>
        <p:txBody>
          <a:bodyPr/>
          <a:lstStyle/>
          <a:p>
            <a:pPr eaLnBrk="1" hangingPunct="1"/>
            <a:r>
              <a:rPr lang="cs-CZ" sz="3600" smtClean="0"/>
              <a:t>Průvodní dopis</a:t>
            </a:r>
          </a:p>
        </p:txBody>
      </p:sp>
      <p:sp>
        <p:nvSpPr>
          <p:cNvPr id="54275" name="Rectangle 3"/>
          <p:cNvSpPr>
            <a:spLocks noGrp="1"/>
          </p:cNvSpPr>
          <p:nvPr>
            <p:ph type="body" idx="1"/>
          </p:nvPr>
        </p:nvSpPr>
        <p:spPr>
          <a:xfrm>
            <a:off x="457200" y="1854200"/>
            <a:ext cx="8229600" cy="4265613"/>
          </a:xfrm>
        </p:spPr>
        <p:txBody>
          <a:bodyPr/>
          <a:lstStyle/>
          <a:p>
            <a:pPr eaLnBrk="1" hangingPunct="1">
              <a:buFontTx/>
              <a:buNone/>
              <a:defRPr/>
            </a:pPr>
            <a:endParaRPr lang="cs-CZ" sz="1200" dirty="0" smtClean="0"/>
          </a:p>
          <a:p>
            <a:pPr marL="0" indent="0" algn="ctr" eaLnBrk="1" hangingPunct="1">
              <a:buFontTx/>
              <a:buNone/>
              <a:defRPr/>
            </a:pPr>
            <a:r>
              <a:rPr lang="cs-CZ" dirty="0" smtClean="0"/>
              <a:t>Do průvodního dopisu se uvádí informace, které jinde v dokumentaci nejsou, a přitom jsou podstatné pro posouzení. </a:t>
            </a:r>
          </a:p>
          <a:p>
            <a:pPr eaLnBrk="1" hangingPunct="1">
              <a:buFontTx/>
              <a:buNone/>
              <a:defRPr/>
            </a:pPr>
            <a:endParaRPr lang="cs-CZ" dirty="0" smtClean="0"/>
          </a:p>
          <a:p>
            <a:pPr eaLnBrk="1" hangingPunct="1">
              <a:buFont typeface="Arial" panose="020B0604020202020204" pitchFamily="34" charset="0"/>
              <a:buChar char="•"/>
              <a:defRPr/>
            </a:pPr>
            <a:r>
              <a:rPr lang="cs-CZ" sz="2400" dirty="0" smtClean="0"/>
              <a:t>Stručná informace o studii/použité medikaci</a:t>
            </a:r>
          </a:p>
          <a:p>
            <a:pPr eaLnBrk="1" hangingPunct="1">
              <a:buFont typeface="Arial" panose="020B0604020202020204" pitchFamily="34" charset="0"/>
              <a:buChar char="•"/>
              <a:defRPr/>
            </a:pPr>
            <a:r>
              <a:rPr lang="cs-CZ" sz="2400" dirty="0" smtClean="0"/>
              <a:t>Informace o nehodnocených přípravcích </a:t>
            </a:r>
          </a:p>
          <a:p>
            <a:pPr eaLnBrk="1" hangingPunct="1">
              <a:buFont typeface="Arial" panose="020B0604020202020204" pitchFamily="34" charset="0"/>
              <a:buChar char="•"/>
              <a:defRPr/>
            </a:pPr>
            <a:r>
              <a:rPr lang="cs-CZ" sz="2400" dirty="0" smtClean="0"/>
              <a:t>Doplňující informace k IMPD</a:t>
            </a:r>
          </a:p>
          <a:p>
            <a:pPr eaLnBrk="1" hangingPunct="1">
              <a:buFont typeface="Arial" panose="020B0604020202020204" pitchFamily="34" charset="0"/>
              <a:buChar char="•"/>
              <a:defRPr/>
            </a:pPr>
            <a:r>
              <a:rPr lang="cs-CZ" sz="2400" dirty="0" smtClean="0"/>
              <a:t>Štítky – vysvětlení chybějících informací/kódů/specifik</a:t>
            </a:r>
          </a:p>
          <a:p>
            <a:pPr eaLnBrk="1" hangingPunct="1">
              <a:buFontTx/>
              <a:buNone/>
              <a:defRPr/>
            </a:pPr>
            <a:endParaRPr lang="cs-CZ" sz="2400" dirty="0" smtClean="0"/>
          </a:p>
        </p:txBody>
      </p:sp>
      <p:sp>
        <p:nvSpPr>
          <p:cNvPr id="2" name="Zástupný symbol pro datum 1"/>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3" name="Zástupný symbol pro zápatí 2"/>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1567434530"/>
      </p:ext>
    </p:extLst>
  </p:cSld>
  <p:clrMapOvr>
    <a:masterClrMapping/>
  </p:clrMapOvr>
  <p:transition>
    <p:fad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p:nvPr>
        </p:nvSpPr>
        <p:spPr>
          <a:xfrm>
            <a:off x="431800" y="998538"/>
            <a:ext cx="8229600" cy="593725"/>
          </a:xfrm>
        </p:spPr>
        <p:txBody>
          <a:bodyPr>
            <a:normAutofit fontScale="90000"/>
          </a:bodyPr>
          <a:lstStyle/>
          <a:p>
            <a:pPr eaLnBrk="1" hangingPunct="1"/>
            <a:r>
              <a:rPr lang="cs-CZ" sz="3600" smtClean="0"/>
              <a:t>Formulář žádosti</a:t>
            </a:r>
          </a:p>
        </p:txBody>
      </p:sp>
      <p:sp>
        <p:nvSpPr>
          <p:cNvPr id="34818" name="Rectangle 3"/>
          <p:cNvSpPr>
            <a:spLocks noGrp="1"/>
          </p:cNvSpPr>
          <p:nvPr>
            <p:ph type="body" idx="1"/>
          </p:nvPr>
        </p:nvSpPr>
        <p:spPr>
          <a:xfrm>
            <a:off x="206375" y="1673225"/>
            <a:ext cx="8686800" cy="4635500"/>
          </a:xfrm>
        </p:spPr>
        <p:txBody>
          <a:bodyPr>
            <a:normAutofit lnSpcReduction="10000"/>
          </a:bodyPr>
          <a:lstStyle/>
          <a:p>
            <a:pPr algn="ctr" eaLnBrk="1" hangingPunct="1">
              <a:buFontTx/>
              <a:buNone/>
            </a:pPr>
            <a:r>
              <a:rPr lang="cs-CZ" b="1" dirty="0" smtClean="0"/>
              <a:t>!!Číst pečlivě vysvětlivky k jednotlivým bodům formuláře žádosti!!</a:t>
            </a:r>
          </a:p>
          <a:p>
            <a:pPr eaLnBrk="1" hangingPunct="1">
              <a:buFontTx/>
              <a:buNone/>
            </a:pPr>
            <a:r>
              <a:rPr lang="cs-CZ" i="1" u="sng" dirty="0" smtClean="0"/>
              <a:t>Informace o přípravku</a:t>
            </a:r>
          </a:p>
          <a:p>
            <a:pPr lvl="1" eaLnBrk="1" hangingPunct="1"/>
            <a:r>
              <a:rPr lang="cs-CZ" dirty="0" smtClean="0"/>
              <a:t>Neregistrované přípravky – v části D.2.1 se uvede „NO“ a dál se pokračuje přímo na část D.2.3</a:t>
            </a:r>
          </a:p>
          <a:p>
            <a:pPr lvl="1" eaLnBrk="1" hangingPunct="1"/>
            <a:r>
              <a:rPr lang="cs-CZ" dirty="0" smtClean="0"/>
              <a:t>D.2.1 – registrované přípravky</a:t>
            </a:r>
            <a:r>
              <a:rPr lang="cs-CZ" sz="2000" dirty="0" smtClean="0"/>
              <a:t> (jméno, držitel, </a:t>
            </a:r>
            <a:r>
              <a:rPr lang="cs-CZ" sz="2000" dirty="0" err="1" smtClean="0"/>
              <a:t>reg</a:t>
            </a:r>
            <a:r>
              <a:rPr lang="cs-CZ" sz="2000" dirty="0" smtClean="0"/>
              <a:t>. číslo, event. modifikace, země původu)</a:t>
            </a:r>
          </a:p>
          <a:p>
            <a:pPr lvl="1" eaLnBrk="1" hangingPunct="1"/>
            <a:r>
              <a:rPr lang="cs-CZ" dirty="0" smtClean="0"/>
              <a:t>D.2.2. – registrované přípravky definované léčivou látkou/ATC kódem/dle místní praxe </a:t>
            </a:r>
            <a:r>
              <a:rPr lang="cs-CZ" sz="2000" dirty="0" smtClean="0"/>
              <a:t>– pouze v případě, že jsou odebírány z </a:t>
            </a:r>
            <a:r>
              <a:rPr lang="cs-CZ" sz="2000" u="sng" dirty="0" smtClean="0"/>
              <a:t>českého</a:t>
            </a:r>
            <a:r>
              <a:rPr lang="cs-CZ" sz="2000" dirty="0" smtClean="0"/>
              <a:t> trhu</a:t>
            </a:r>
          </a:p>
          <a:p>
            <a:pPr eaLnBrk="1" hangingPunct="1">
              <a:buFontTx/>
              <a:buNone/>
            </a:pPr>
            <a:endParaRPr lang="cs-CZ" sz="1200" dirty="0" smtClean="0"/>
          </a:p>
          <a:p>
            <a:pPr algn="ctr" eaLnBrk="1" hangingPunct="1">
              <a:buFontTx/>
              <a:buNone/>
            </a:pPr>
            <a:r>
              <a:rPr lang="cs-CZ" sz="2400" u="sng" dirty="0" smtClean="0"/>
              <a:t>NENÍ MOŽNÉ, ABY BYLA VYPLNĚNA ČÁST D.2.1 A SOUČASNĚ D.2.2</a:t>
            </a:r>
            <a:endParaRPr lang="cs-CZ" u="sng" dirty="0" smtClean="0"/>
          </a:p>
        </p:txBody>
      </p:sp>
      <p:sp>
        <p:nvSpPr>
          <p:cNvPr id="2" name="Zástupný symbol pro datum 1"/>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3" name="Zástupný symbol pro zápatí 2"/>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1732377818"/>
      </p:ext>
    </p:extLst>
  </p:cSld>
  <p:clrMapOvr>
    <a:masterClrMapping/>
  </p:clrMapOvr>
  <p:transition>
    <p:fad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a:xfrm>
            <a:off x="431800" y="998538"/>
            <a:ext cx="8229600" cy="593725"/>
          </a:xfrm>
        </p:spPr>
        <p:txBody>
          <a:bodyPr>
            <a:normAutofit fontScale="90000"/>
          </a:bodyPr>
          <a:lstStyle/>
          <a:p>
            <a:pPr eaLnBrk="1" hangingPunct="1"/>
            <a:r>
              <a:rPr lang="cs-CZ" sz="3600" smtClean="0"/>
              <a:t>Formulář žádosti</a:t>
            </a:r>
          </a:p>
        </p:txBody>
      </p:sp>
      <p:sp>
        <p:nvSpPr>
          <p:cNvPr id="35842" name="Rectangle 3"/>
          <p:cNvSpPr>
            <a:spLocks noGrp="1"/>
          </p:cNvSpPr>
          <p:nvPr>
            <p:ph type="body" idx="1"/>
          </p:nvPr>
        </p:nvSpPr>
        <p:spPr>
          <a:xfrm>
            <a:off x="206375" y="1854200"/>
            <a:ext cx="8686800" cy="4589463"/>
          </a:xfrm>
        </p:spPr>
        <p:txBody>
          <a:bodyPr/>
          <a:lstStyle/>
          <a:p>
            <a:pPr marL="0" indent="0" eaLnBrk="1" hangingPunct="1">
              <a:buFontTx/>
              <a:buNone/>
            </a:pPr>
            <a:r>
              <a:rPr lang="cs-CZ" i="1" u="sng" dirty="0" smtClean="0"/>
              <a:t>Informace o dovozci/o místě propouštění přípravku</a:t>
            </a:r>
          </a:p>
          <a:p>
            <a:pPr marL="633413" lvl="1" eaLnBrk="1" hangingPunct="1"/>
            <a:r>
              <a:rPr lang="cs-CZ" dirty="0" smtClean="0"/>
              <a:t>D.9.1 – nemodifikované registrované přípravky z EU, značené v lékárně</a:t>
            </a:r>
          </a:p>
          <a:p>
            <a:pPr marL="633413" lvl="1" eaLnBrk="1" hangingPunct="1"/>
            <a:r>
              <a:rPr lang="cs-CZ" dirty="0" smtClean="0"/>
              <a:t>D.9.2. – všechny ostatní přípravky (neregistrované/registrované modifikované/dovážené ze zemí MRA či ICH/značené výrobcem)</a:t>
            </a:r>
          </a:p>
          <a:p>
            <a:pPr marL="0" indent="0" eaLnBrk="1" hangingPunct="1">
              <a:spcBef>
                <a:spcPct val="0"/>
              </a:spcBef>
              <a:buFontTx/>
              <a:buNone/>
            </a:pPr>
            <a:endParaRPr lang="cs-CZ" sz="2400" dirty="0" smtClean="0"/>
          </a:p>
          <a:p>
            <a:pPr marL="0" indent="0" algn="ctr" eaLnBrk="1" hangingPunct="1">
              <a:spcBef>
                <a:spcPct val="0"/>
              </a:spcBef>
              <a:buFontTx/>
              <a:buNone/>
            </a:pPr>
            <a:r>
              <a:rPr lang="cs-CZ" sz="2400" dirty="0" smtClean="0"/>
              <a:t>NENÍ MOŽNÉ, ABY BYL JEDEN PŘÍPRAVEK UVEDEN SOUČASNĚ V BODĚ D.9.1 A D.9.2</a:t>
            </a:r>
            <a:endParaRPr lang="cs-CZ" dirty="0" smtClean="0"/>
          </a:p>
          <a:p>
            <a:pPr marL="0" indent="0" eaLnBrk="1" hangingPunct="1">
              <a:spcBef>
                <a:spcPct val="0"/>
              </a:spcBef>
              <a:buFontTx/>
              <a:buNone/>
            </a:pPr>
            <a:endParaRPr lang="cs-CZ" sz="1000" dirty="0" smtClean="0"/>
          </a:p>
          <a:p>
            <a:pPr marL="0" indent="0" algn="ctr" eaLnBrk="1" hangingPunct="1">
              <a:spcBef>
                <a:spcPct val="0"/>
              </a:spcBef>
              <a:buFontTx/>
              <a:buNone/>
            </a:pPr>
            <a:r>
              <a:rPr lang="cs-CZ" sz="2400" dirty="0" smtClean="0"/>
              <a:t>OVŠEM NĚKTERÉ PŘÍPRAVKY MOHOU BÝT UVEDENY V BODĚ D.9.1 A JINÉ V D.9.2</a:t>
            </a:r>
          </a:p>
        </p:txBody>
      </p:sp>
      <p:sp>
        <p:nvSpPr>
          <p:cNvPr id="2" name="Zástupný symbol pro datum 1"/>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3" name="Zástupný symbol pro zápatí 2"/>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1497937173"/>
      </p:ext>
    </p:extLst>
  </p:cSld>
  <p:clrMapOvr>
    <a:masterClrMapping/>
  </p:clrMapOvr>
  <p:transition>
    <p:fad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Nadpis 18"/>
          <p:cNvSpPr>
            <a:spLocks noGrp="1"/>
          </p:cNvSpPr>
          <p:nvPr>
            <p:ph type="title"/>
          </p:nvPr>
        </p:nvSpPr>
        <p:spPr>
          <a:xfrm>
            <a:off x="431800" y="908050"/>
            <a:ext cx="8229600" cy="638175"/>
          </a:xfrm>
        </p:spPr>
        <p:txBody>
          <a:bodyPr>
            <a:normAutofit fontScale="90000"/>
          </a:bodyPr>
          <a:lstStyle/>
          <a:p>
            <a:pPr eaLnBrk="1" hangingPunct="1"/>
            <a:r>
              <a:rPr lang="cs-CZ" sz="3600" smtClean="0"/>
              <a:t>Dotazník SÚKL</a:t>
            </a:r>
            <a:r>
              <a:rPr lang="cs-CZ" smtClean="0"/>
              <a:t> </a:t>
            </a:r>
            <a:r>
              <a:rPr lang="cs-CZ" sz="2800" smtClean="0"/>
              <a:t>– Pokyn KLH-20 verze 5</a:t>
            </a:r>
          </a:p>
        </p:txBody>
      </p:sp>
      <p:sp>
        <p:nvSpPr>
          <p:cNvPr id="36866" name="Zástupný symbol pro obsah 19"/>
          <p:cNvSpPr>
            <a:spLocks noGrp="1"/>
          </p:cNvSpPr>
          <p:nvPr>
            <p:ph idx="1"/>
          </p:nvPr>
        </p:nvSpPr>
        <p:spPr>
          <a:xfrm>
            <a:off x="457200" y="1763713"/>
            <a:ext cx="8229600" cy="4679950"/>
          </a:xfrm>
        </p:spPr>
        <p:txBody>
          <a:bodyPr/>
          <a:lstStyle/>
          <a:p>
            <a:pPr algn="just" eaLnBrk="1" hangingPunct="1"/>
            <a:r>
              <a:rPr lang="cs-CZ" sz="2400" b="1" dirty="0" smtClean="0"/>
              <a:t>příloha č. 1 - dotazník SÚKL</a:t>
            </a:r>
          </a:p>
          <a:p>
            <a:pPr lvl="1" eaLnBrk="1" hangingPunct="1">
              <a:buFont typeface="Arial" charset="0"/>
              <a:buNone/>
            </a:pPr>
            <a:endParaRPr lang="cs-CZ" sz="1800" dirty="0" smtClean="0">
              <a:latin typeface="Arial" charset="0"/>
            </a:endParaRPr>
          </a:p>
          <a:p>
            <a:pPr lvl="1" eaLnBrk="1" hangingPunct="1">
              <a:buFont typeface="Arial" charset="0"/>
              <a:buNone/>
            </a:pPr>
            <a:endParaRPr lang="cs-CZ" sz="1800" dirty="0" smtClean="0">
              <a:latin typeface="Arial" charset="0"/>
            </a:endParaRPr>
          </a:p>
          <a:p>
            <a:pPr eaLnBrk="1" hangingPunct="1"/>
            <a:endParaRPr lang="cs-CZ" sz="1400" b="1" dirty="0" smtClean="0"/>
          </a:p>
          <a:p>
            <a:pPr eaLnBrk="1" hangingPunct="1"/>
            <a:r>
              <a:rPr lang="cs-CZ" sz="2400" b="1" dirty="0" smtClean="0"/>
              <a:t>příloha č. 5</a:t>
            </a:r>
          </a:p>
          <a:p>
            <a:pPr lvl="1" eaLnBrk="1" hangingPunct="1"/>
            <a:r>
              <a:rPr lang="cs-CZ" sz="2000" dirty="0" smtClean="0"/>
              <a:t>prohlášení zadavatele, zda došlo ke změnám ve farmaceutické dokumentaci oproti dříve schválené verzi    </a:t>
            </a:r>
            <a:r>
              <a:rPr lang="cs-CZ" sz="1400" dirty="0" smtClean="0"/>
              <a:t>(formulář 1)</a:t>
            </a:r>
          </a:p>
          <a:p>
            <a:pPr lvl="2" eaLnBrk="1" hangingPunct="1"/>
            <a:r>
              <a:rPr lang="cs-CZ" u="sng" dirty="0" smtClean="0"/>
              <a:t>pokud došlo ke změnám</a:t>
            </a:r>
            <a:r>
              <a:rPr lang="cs-CZ" dirty="0" smtClean="0"/>
              <a:t>: souhrn všech změn </a:t>
            </a:r>
            <a:r>
              <a:rPr lang="cs-CZ" sz="1800" dirty="0" smtClean="0"/>
              <a:t>(např. formou srovnávací tabulky)</a:t>
            </a:r>
          </a:p>
          <a:p>
            <a:pPr lvl="2" eaLnBrk="1" hangingPunct="1">
              <a:buFont typeface="Arial" charset="0"/>
              <a:buNone/>
            </a:pPr>
            <a:r>
              <a:rPr lang="cs-CZ" dirty="0" smtClean="0"/>
              <a:t>nebo</a:t>
            </a:r>
          </a:p>
          <a:p>
            <a:pPr lvl="2" eaLnBrk="1" hangingPunct="1"/>
            <a:r>
              <a:rPr lang="cs-CZ" u="sng" dirty="0" smtClean="0"/>
              <a:t>pokud nedošlo ke změnám</a:t>
            </a:r>
            <a:r>
              <a:rPr lang="cs-CZ" dirty="0" smtClean="0"/>
              <a:t>: seznam výrobců + SVP, specifikace, doba použitelnosti </a:t>
            </a:r>
            <a:r>
              <a:rPr lang="cs-CZ" sz="1600" dirty="0" smtClean="0"/>
              <a:t>(event. schválený plán prodlužování)</a:t>
            </a:r>
            <a:r>
              <a:rPr lang="cs-CZ" dirty="0" smtClean="0"/>
              <a:t> + podmínky uchovávání pro léčivou látku, léčivý přípravek a placebo</a:t>
            </a:r>
            <a:r>
              <a:rPr lang="cs-CZ" sz="1100" dirty="0" smtClean="0"/>
              <a:t>   </a:t>
            </a:r>
            <a:r>
              <a:rPr lang="cs-CZ" sz="1400" dirty="0" smtClean="0"/>
              <a:t>(formulář 2)</a:t>
            </a:r>
            <a:endParaRPr lang="cs-CZ" sz="2800" dirty="0" smtClean="0"/>
          </a:p>
        </p:txBody>
      </p:sp>
      <p:sp>
        <p:nvSpPr>
          <p:cNvPr id="31747"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31748"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36870"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pic>
        <p:nvPicPr>
          <p:cNvPr id="36871" name="Picture 2"/>
          <p:cNvPicPr>
            <a:picLocks noChangeAspect="1" noChangeArrowheads="1"/>
          </p:cNvPicPr>
          <p:nvPr/>
        </p:nvPicPr>
        <p:blipFill>
          <a:blip r:embed="rId2" cstate="print"/>
          <a:srcRect/>
          <a:stretch>
            <a:fillRect/>
          </a:stretch>
        </p:blipFill>
        <p:spPr bwMode="auto">
          <a:xfrm>
            <a:off x="206375" y="2393950"/>
            <a:ext cx="8718550" cy="585788"/>
          </a:xfrm>
          <a:prstGeom prst="rect">
            <a:avLst/>
          </a:prstGeom>
          <a:noFill/>
          <a:ln w="9525">
            <a:noFill/>
            <a:miter lim="800000"/>
            <a:headEnd/>
            <a:tailEnd/>
          </a:ln>
        </p:spPr>
      </p:pic>
    </p:spTree>
    <p:extLst>
      <p:ext uri="{BB962C8B-B14F-4D97-AF65-F5344CB8AC3E}">
        <p14:creationId xmlns:p14="http://schemas.microsoft.com/office/powerpoint/2010/main" val="3841087871"/>
      </p:ext>
    </p:extLst>
  </p:cSld>
  <p:clrMapOvr>
    <a:masterClrMapping/>
  </p:clrMapOvr>
  <p:transition>
    <p:fad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Nadpis 18"/>
          <p:cNvSpPr>
            <a:spLocks noGrp="1"/>
          </p:cNvSpPr>
          <p:nvPr>
            <p:ph type="title"/>
          </p:nvPr>
        </p:nvSpPr>
        <p:spPr>
          <a:xfrm>
            <a:off x="431800" y="954088"/>
            <a:ext cx="8229600" cy="765175"/>
          </a:xfrm>
        </p:spPr>
        <p:txBody>
          <a:bodyPr>
            <a:normAutofit fontScale="90000"/>
          </a:bodyPr>
          <a:lstStyle/>
          <a:p>
            <a:pPr eaLnBrk="1" hangingPunct="1"/>
            <a:r>
              <a:rPr lang="cs-CZ" sz="3600" smtClean="0"/>
              <a:t>Srovnávací tabulky</a:t>
            </a:r>
            <a:r>
              <a:rPr lang="cs-CZ" smtClean="0"/>
              <a:t> </a:t>
            </a:r>
            <a:r>
              <a:rPr lang="cs-CZ" sz="2800" smtClean="0"/>
              <a:t> </a:t>
            </a:r>
            <a:r>
              <a:rPr lang="cs-CZ" sz="1400" smtClean="0"/>
              <a:t> </a:t>
            </a:r>
            <a:r>
              <a:rPr lang="cs-CZ" sz="2800" smtClean="0"/>
              <a:t/>
            </a:r>
            <a:br>
              <a:rPr lang="cs-CZ" sz="2800" smtClean="0"/>
            </a:br>
            <a:r>
              <a:rPr lang="cs-CZ" sz="2000" smtClean="0"/>
              <a:t>odkaz na již posouzené studie/</a:t>
            </a:r>
            <a:r>
              <a:rPr lang="cs-CZ" sz="2400" smtClean="0"/>
              <a:t> </a:t>
            </a:r>
            <a:r>
              <a:rPr lang="cs-CZ" sz="2000" smtClean="0"/>
              <a:t>podstatné doplňky</a:t>
            </a:r>
            <a:endParaRPr lang="cs-CZ" sz="2400" smtClean="0"/>
          </a:p>
        </p:txBody>
      </p:sp>
      <p:sp>
        <p:nvSpPr>
          <p:cNvPr id="20" name="Zástupný symbol pro obsah 19"/>
          <p:cNvSpPr>
            <a:spLocks noGrp="1"/>
          </p:cNvSpPr>
          <p:nvPr>
            <p:ph idx="1"/>
          </p:nvPr>
        </p:nvSpPr>
        <p:spPr>
          <a:xfrm>
            <a:off x="476250" y="1943100"/>
            <a:ext cx="8229600" cy="4230688"/>
          </a:xfrm>
        </p:spPr>
        <p:txBody>
          <a:bodyPr>
            <a:noAutofit/>
          </a:bodyPr>
          <a:lstStyle/>
          <a:p>
            <a:pPr marL="0" indent="0" algn="ctr" eaLnBrk="1" hangingPunct="1">
              <a:buFontTx/>
              <a:buNone/>
              <a:defRPr/>
            </a:pPr>
            <a:r>
              <a:rPr lang="cs-CZ" b="1" u="sng" dirty="0" smtClean="0"/>
              <a:t>Nenahraditelná funkce, urychlují posouzení</a:t>
            </a:r>
          </a:p>
          <a:p>
            <a:pPr marL="0" indent="0" algn="ctr" eaLnBrk="1" hangingPunct="1">
              <a:buFontTx/>
              <a:buNone/>
              <a:defRPr/>
            </a:pPr>
            <a:endParaRPr lang="cs-CZ" sz="1000" b="1" dirty="0" smtClean="0"/>
          </a:p>
          <a:p>
            <a:pPr algn="just" eaLnBrk="1" hangingPunct="1">
              <a:defRPr/>
            </a:pPr>
            <a:r>
              <a:rPr lang="cs-CZ" sz="2000" b="1" dirty="0" smtClean="0"/>
              <a:t>V případě většího množství změn v IMPD („full update“) je nutné dodat</a:t>
            </a:r>
          </a:p>
          <a:p>
            <a:pPr lvl="1" algn="just" eaLnBrk="1" hangingPunct="1">
              <a:defRPr/>
            </a:pPr>
            <a:r>
              <a:rPr lang="cs-CZ" sz="2000" dirty="0" smtClean="0"/>
              <a:t>srovnávací tabulku, která zahrnuje </a:t>
            </a:r>
            <a:r>
              <a:rPr lang="cs-CZ" sz="2000" u="sng" dirty="0" smtClean="0"/>
              <a:t>všechny změny</a:t>
            </a:r>
            <a:r>
              <a:rPr lang="cs-CZ" sz="2000" dirty="0" smtClean="0"/>
              <a:t>, které byly v dokumentaci provedeny oproti poslední schválené verzi</a:t>
            </a:r>
          </a:p>
          <a:p>
            <a:pPr lvl="1" algn="just" eaLnBrk="1" hangingPunct="1">
              <a:buFont typeface="Arial" charset="0"/>
              <a:buNone/>
              <a:defRPr/>
            </a:pPr>
            <a:r>
              <a:rPr lang="cs-CZ" sz="2000" dirty="0" smtClean="0"/>
              <a:t>nebo</a:t>
            </a:r>
          </a:p>
          <a:p>
            <a:pPr lvl="1" algn="just" eaLnBrk="1" hangingPunct="1">
              <a:defRPr/>
            </a:pPr>
            <a:r>
              <a:rPr lang="cs-CZ" sz="2000" dirty="0" smtClean="0"/>
              <a:t>novou verzi IMPD s vyznačenými změnami (např. pomocí revizí)</a:t>
            </a:r>
          </a:p>
          <a:p>
            <a:pPr marL="0" indent="0" algn="just" eaLnBrk="1" hangingPunct="1">
              <a:buFontTx/>
              <a:buNone/>
              <a:defRPr/>
            </a:pPr>
            <a:endParaRPr lang="cs-CZ" sz="2000" dirty="0" smtClean="0"/>
          </a:p>
          <a:p>
            <a:pPr marL="0" indent="0" algn="ctr" eaLnBrk="1" hangingPunct="1">
              <a:buFontTx/>
              <a:buNone/>
              <a:defRPr/>
            </a:pPr>
            <a:r>
              <a:rPr lang="cs-CZ" sz="2000" u="sng" dirty="0" smtClean="0"/>
              <a:t>Stručné</a:t>
            </a:r>
            <a:r>
              <a:rPr lang="cs-CZ" sz="2000" dirty="0" smtClean="0"/>
              <a:t> informace ve formuláři žádosti pro podstatný doplněk nejsou postačující, obzvláště když jsou uvedeny pouze „důležité“ (dle zadavatele) změny. Není účelem doplňků, aby musel posuzovatel projít a posoudit </a:t>
            </a:r>
            <a:r>
              <a:rPr lang="cs-CZ" sz="2000" u="sng" dirty="0" smtClean="0"/>
              <a:t>celé nové IMPD</a:t>
            </a:r>
            <a:endParaRPr lang="cs-CZ" sz="2000" dirty="0" smtClean="0"/>
          </a:p>
        </p:txBody>
      </p:sp>
      <p:sp>
        <p:nvSpPr>
          <p:cNvPr id="32771"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32772"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37894"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3541514955"/>
      </p:ext>
    </p:extLst>
  </p:cSld>
  <p:clrMapOvr>
    <a:masterClrMapping/>
  </p:clrMapOvr>
  <p:transition>
    <p:fad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Nadpis 18"/>
          <p:cNvSpPr>
            <a:spLocks noGrp="1"/>
          </p:cNvSpPr>
          <p:nvPr>
            <p:ph type="title"/>
          </p:nvPr>
        </p:nvSpPr>
        <p:spPr>
          <a:xfrm>
            <a:off x="431800" y="954088"/>
            <a:ext cx="8229600" cy="639762"/>
          </a:xfrm>
        </p:spPr>
        <p:txBody>
          <a:bodyPr/>
          <a:lstStyle/>
          <a:p>
            <a:pPr eaLnBrk="1" hangingPunct="1"/>
            <a:r>
              <a:rPr lang="cs-CZ" smtClean="0"/>
              <a:t>Formát dokumentace</a:t>
            </a:r>
          </a:p>
        </p:txBody>
      </p:sp>
      <p:sp>
        <p:nvSpPr>
          <p:cNvPr id="40962" name="Zástupný symbol pro obsah 19"/>
          <p:cNvSpPr>
            <a:spLocks noGrp="1"/>
          </p:cNvSpPr>
          <p:nvPr>
            <p:ph idx="1"/>
          </p:nvPr>
        </p:nvSpPr>
        <p:spPr>
          <a:xfrm>
            <a:off x="476250" y="1719263"/>
            <a:ext cx="8229600" cy="4545012"/>
          </a:xfrm>
        </p:spPr>
        <p:txBody>
          <a:bodyPr/>
          <a:lstStyle/>
          <a:p>
            <a:pPr eaLnBrk="1" hangingPunct="1">
              <a:defRPr/>
            </a:pPr>
            <a:r>
              <a:rPr lang="cs-CZ" sz="2400" dirty="0"/>
              <a:t>jednotlivé soubory musí být </a:t>
            </a:r>
            <a:r>
              <a:rPr lang="cs-CZ" sz="2400" u="sng" dirty="0"/>
              <a:t>jasně </a:t>
            </a:r>
            <a:r>
              <a:rPr lang="cs-CZ" sz="2400" u="sng" dirty="0" smtClean="0"/>
              <a:t>pojmenovány</a:t>
            </a:r>
            <a:r>
              <a:rPr lang="cs-CZ" sz="2400" dirty="0" smtClean="0"/>
              <a:t> </a:t>
            </a:r>
            <a:endParaRPr lang="cs-CZ" sz="2400" u="sng" dirty="0"/>
          </a:p>
          <a:p>
            <a:pPr eaLnBrk="1" hangingPunct="1">
              <a:defRPr/>
            </a:pPr>
            <a:r>
              <a:rPr lang="cs-CZ" sz="2400" dirty="0" smtClean="0"/>
              <a:t>IMPD musí být ve strukturované formě (CTD formát = </a:t>
            </a:r>
            <a:r>
              <a:rPr lang="cs-CZ" sz="2400" dirty="0" err="1" smtClean="0"/>
              <a:t>Common</a:t>
            </a:r>
            <a:r>
              <a:rPr lang="cs-CZ" sz="2400" dirty="0" smtClean="0"/>
              <a:t> </a:t>
            </a:r>
            <a:r>
              <a:rPr lang="cs-CZ" sz="2400" dirty="0" err="1" smtClean="0"/>
              <a:t>Technical</a:t>
            </a:r>
            <a:r>
              <a:rPr lang="cs-CZ" sz="2400" dirty="0" smtClean="0"/>
              <a:t> </a:t>
            </a:r>
            <a:r>
              <a:rPr lang="cs-CZ" sz="2400" dirty="0" err="1" smtClean="0"/>
              <a:t>Document</a:t>
            </a:r>
            <a:r>
              <a:rPr lang="cs-CZ" sz="2400" dirty="0" smtClean="0"/>
              <a:t>) – nemusí být e-CTD!!!</a:t>
            </a:r>
          </a:p>
          <a:p>
            <a:pPr eaLnBrk="1" hangingPunct="1">
              <a:defRPr/>
            </a:pPr>
            <a:r>
              <a:rPr lang="cs-CZ" sz="2400" dirty="0" smtClean="0"/>
              <a:t>v IMPD by měly být </a:t>
            </a:r>
            <a:r>
              <a:rPr lang="cs-CZ" sz="2400" u="sng" dirty="0" smtClean="0"/>
              <a:t>funkční záložky a odkazy</a:t>
            </a:r>
            <a:r>
              <a:rPr lang="cs-CZ" sz="2400" dirty="0" smtClean="0"/>
              <a:t> na jednotlivé kapitoly</a:t>
            </a:r>
          </a:p>
          <a:p>
            <a:pPr marL="0" indent="0" algn="just" eaLnBrk="1" hangingPunct="1">
              <a:buFontTx/>
              <a:buNone/>
              <a:defRPr/>
            </a:pPr>
            <a:endParaRPr lang="cs-CZ" sz="2000" b="1" dirty="0" smtClean="0"/>
          </a:p>
          <a:p>
            <a:pPr marL="0" indent="0" algn="just" eaLnBrk="1" hangingPunct="1">
              <a:buFontTx/>
              <a:buNone/>
              <a:defRPr/>
            </a:pPr>
            <a:r>
              <a:rPr lang="cs-CZ" sz="2000" u="sng" dirty="0" smtClean="0"/>
              <a:t>Členění a požadavky na odborný obsah vychází z následujících pokynů EMA</a:t>
            </a:r>
            <a:r>
              <a:rPr lang="cs-CZ" sz="2000" dirty="0" smtClean="0"/>
              <a:t>:</a:t>
            </a:r>
          </a:p>
          <a:p>
            <a:pPr marL="0" indent="0" algn="just" eaLnBrk="1" hangingPunct="1">
              <a:buFontTx/>
              <a:buNone/>
              <a:defRPr/>
            </a:pPr>
            <a:r>
              <a:rPr lang="cs-CZ" sz="1800" b="1" i="1" dirty="0" smtClean="0"/>
              <a:t>CHMP/QWP/185401/2004</a:t>
            </a:r>
            <a:r>
              <a:rPr lang="cs-CZ" sz="1800" dirty="0" smtClean="0"/>
              <a:t> </a:t>
            </a:r>
            <a:r>
              <a:rPr lang="cs-CZ" sz="1600" dirty="0" smtClean="0"/>
              <a:t>(</a:t>
            </a:r>
            <a:r>
              <a:rPr lang="cs-CZ" sz="1600" dirty="0" err="1" smtClean="0"/>
              <a:t>Requirements</a:t>
            </a:r>
            <a:r>
              <a:rPr lang="cs-CZ" sz="1600" dirty="0" smtClean="0"/>
              <a:t> to </a:t>
            </a:r>
            <a:r>
              <a:rPr lang="cs-CZ" sz="1600" dirty="0" err="1" smtClean="0"/>
              <a:t>the</a:t>
            </a:r>
            <a:r>
              <a:rPr lang="cs-CZ" sz="1600" dirty="0" smtClean="0"/>
              <a:t> </a:t>
            </a:r>
            <a:r>
              <a:rPr lang="cs-CZ" sz="1600" dirty="0" err="1" smtClean="0"/>
              <a:t>chemical</a:t>
            </a:r>
            <a:r>
              <a:rPr lang="cs-CZ" sz="1600" dirty="0" smtClean="0"/>
              <a:t> and </a:t>
            </a:r>
            <a:r>
              <a:rPr lang="cs-CZ" sz="1600" dirty="0" err="1" smtClean="0"/>
              <a:t>pharmaceutical</a:t>
            </a:r>
            <a:r>
              <a:rPr lang="cs-CZ" sz="1600" dirty="0" smtClean="0"/>
              <a:t> </a:t>
            </a:r>
            <a:r>
              <a:rPr lang="cs-CZ" sz="1600" dirty="0" err="1" smtClean="0"/>
              <a:t>quality</a:t>
            </a:r>
            <a:r>
              <a:rPr lang="cs-CZ" sz="1600" dirty="0" smtClean="0"/>
              <a:t> </a:t>
            </a:r>
            <a:r>
              <a:rPr lang="cs-CZ" sz="1600" dirty="0" err="1" smtClean="0"/>
              <a:t>documentation</a:t>
            </a:r>
            <a:r>
              <a:rPr lang="cs-CZ" sz="1600" dirty="0" smtClean="0"/>
              <a:t> </a:t>
            </a:r>
            <a:r>
              <a:rPr lang="cs-CZ" sz="1600" dirty="0" err="1" smtClean="0"/>
              <a:t>concerning</a:t>
            </a:r>
            <a:r>
              <a:rPr lang="cs-CZ" sz="1600" dirty="0" smtClean="0"/>
              <a:t> </a:t>
            </a:r>
            <a:r>
              <a:rPr lang="cs-CZ" sz="1600" dirty="0" err="1" smtClean="0"/>
              <a:t>investigational</a:t>
            </a:r>
            <a:r>
              <a:rPr lang="cs-CZ" sz="1600" dirty="0" smtClean="0"/>
              <a:t> </a:t>
            </a:r>
            <a:r>
              <a:rPr lang="cs-CZ" sz="1600" dirty="0" err="1" smtClean="0"/>
              <a:t>medicinal</a:t>
            </a:r>
            <a:r>
              <a:rPr lang="cs-CZ" sz="1600" dirty="0" smtClean="0"/>
              <a:t> </a:t>
            </a:r>
            <a:r>
              <a:rPr lang="cs-CZ" sz="1600" dirty="0" err="1" smtClean="0"/>
              <a:t>products</a:t>
            </a:r>
            <a:r>
              <a:rPr lang="cs-CZ" sz="1600" dirty="0" smtClean="0"/>
              <a:t> in </a:t>
            </a:r>
            <a:r>
              <a:rPr lang="cs-CZ" sz="1600" dirty="0" err="1" smtClean="0"/>
              <a:t>clinical</a:t>
            </a:r>
            <a:r>
              <a:rPr lang="cs-CZ" sz="1600" dirty="0" smtClean="0"/>
              <a:t> </a:t>
            </a:r>
            <a:r>
              <a:rPr lang="cs-CZ" sz="1600" dirty="0" err="1" smtClean="0"/>
              <a:t>trials</a:t>
            </a:r>
            <a:r>
              <a:rPr lang="cs-CZ" sz="1600" dirty="0" smtClean="0"/>
              <a:t>)</a:t>
            </a:r>
          </a:p>
          <a:p>
            <a:pPr marL="0" indent="0" algn="just" eaLnBrk="1" hangingPunct="1">
              <a:buFontTx/>
              <a:buNone/>
              <a:defRPr/>
            </a:pPr>
            <a:r>
              <a:rPr lang="cs-CZ" sz="1800" b="1" i="1" dirty="0" smtClean="0"/>
              <a:t>CHMP/BWP/534898/08</a:t>
            </a:r>
            <a:r>
              <a:rPr lang="cs-CZ" sz="1800" dirty="0" smtClean="0"/>
              <a:t>  </a:t>
            </a:r>
            <a:r>
              <a:rPr lang="cs-CZ" sz="1600" dirty="0" smtClean="0"/>
              <a:t>(</a:t>
            </a:r>
            <a:r>
              <a:rPr lang="cs-CZ" sz="1600" dirty="0" err="1" smtClean="0"/>
              <a:t>Requirements</a:t>
            </a:r>
            <a:r>
              <a:rPr lang="cs-CZ" sz="1600" dirty="0" smtClean="0"/>
              <a:t> </a:t>
            </a:r>
            <a:r>
              <a:rPr lang="cs-CZ" sz="1600" dirty="0" err="1" smtClean="0"/>
              <a:t>for</a:t>
            </a:r>
            <a:r>
              <a:rPr lang="cs-CZ" sz="1600" dirty="0" smtClean="0"/>
              <a:t> </a:t>
            </a:r>
            <a:r>
              <a:rPr lang="cs-CZ" sz="1600" dirty="0" err="1" smtClean="0"/>
              <a:t>quality</a:t>
            </a:r>
            <a:r>
              <a:rPr lang="cs-CZ" sz="1600" dirty="0" smtClean="0"/>
              <a:t> </a:t>
            </a:r>
            <a:r>
              <a:rPr lang="cs-CZ" sz="1600" dirty="0" err="1" smtClean="0"/>
              <a:t>documentation</a:t>
            </a:r>
            <a:r>
              <a:rPr lang="cs-CZ" sz="1600" dirty="0" smtClean="0"/>
              <a:t> </a:t>
            </a:r>
            <a:r>
              <a:rPr lang="cs-CZ" sz="1600" dirty="0" err="1" smtClean="0"/>
              <a:t>concerning</a:t>
            </a:r>
            <a:r>
              <a:rPr lang="cs-CZ" sz="1600" dirty="0" smtClean="0"/>
              <a:t> </a:t>
            </a:r>
            <a:r>
              <a:rPr lang="cs-CZ" sz="1600" dirty="0" err="1" smtClean="0"/>
              <a:t>biological</a:t>
            </a:r>
            <a:r>
              <a:rPr lang="cs-CZ" sz="1600" dirty="0" smtClean="0"/>
              <a:t> </a:t>
            </a:r>
            <a:r>
              <a:rPr lang="cs-CZ" sz="1600" dirty="0" err="1" smtClean="0"/>
              <a:t>investigational</a:t>
            </a:r>
            <a:r>
              <a:rPr lang="cs-CZ" sz="1600" dirty="0" smtClean="0"/>
              <a:t> </a:t>
            </a:r>
            <a:r>
              <a:rPr lang="cs-CZ" sz="1600" dirty="0" err="1" smtClean="0"/>
              <a:t>medicinal</a:t>
            </a:r>
            <a:r>
              <a:rPr lang="cs-CZ" sz="1600" dirty="0" smtClean="0"/>
              <a:t> </a:t>
            </a:r>
            <a:r>
              <a:rPr lang="cs-CZ" sz="1600" dirty="0" err="1" smtClean="0"/>
              <a:t>products</a:t>
            </a:r>
            <a:r>
              <a:rPr lang="cs-CZ" sz="1600" dirty="0" smtClean="0"/>
              <a:t> in </a:t>
            </a:r>
            <a:r>
              <a:rPr lang="cs-CZ" sz="1600" dirty="0" err="1" smtClean="0"/>
              <a:t>clinical</a:t>
            </a:r>
            <a:r>
              <a:rPr lang="cs-CZ" sz="1600" dirty="0" smtClean="0"/>
              <a:t> </a:t>
            </a:r>
            <a:r>
              <a:rPr lang="cs-CZ" sz="1600" dirty="0" err="1" smtClean="0"/>
              <a:t>trials</a:t>
            </a:r>
            <a:r>
              <a:rPr lang="cs-CZ" sz="1600" dirty="0" smtClean="0"/>
              <a:t>)</a:t>
            </a:r>
          </a:p>
          <a:p>
            <a:pPr marL="0" indent="0" algn="just" eaLnBrk="1" hangingPunct="1">
              <a:buFontTx/>
              <a:buNone/>
              <a:defRPr/>
            </a:pPr>
            <a:r>
              <a:rPr lang="cs-CZ" sz="1800" b="1" i="1" dirty="0" smtClean="0"/>
              <a:t>CHMP/BWP/398498</a:t>
            </a:r>
            <a:r>
              <a:rPr lang="cs-CZ" sz="1600" dirty="0" smtClean="0"/>
              <a:t>   (Virus </a:t>
            </a:r>
            <a:r>
              <a:rPr lang="cs-CZ" sz="1600" dirty="0" err="1" smtClean="0"/>
              <a:t>safety</a:t>
            </a:r>
            <a:r>
              <a:rPr lang="cs-CZ" sz="1600" dirty="0" smtClean="0"/>
              <a:t> </a:t>
            </a:r>
            <a:r>
              <a:rPr lang="cs-CZ" sz="1600" dirty="0" err="1" smtClean="0"/>
              <a:t>evaluation</a:t>
            </a:r>
            <a:r>
              <a:rPr lang="cs-CZ" sz="1600" dirty="0" smtClean="0"/>
              <a:t> </a:t>
            </a:r>
            <a:r>
              <a:rPr lang="cs-CZ" sz="1600" dirty="0" err="1" smtClean="0"/>
              <a:t>of</a:t>
            </a:r>
            <a:r>
              <a:rPr lang="cs-CZ" sz="1600" dirty="0" smtClean="0"/>
              <a:t> </a:t>
            </a:r>
            <a:r>
              <a:rPr lang="cs-CZ" sz="1600" dirty="0" err="1" smtClean="0"/>
              <a:t>biotechnological</a:t>
            </a:r>
            <a:r>
              <a:rPr lang="cs-CZ" sz="1600" dirty="0" smtClean="0"/>
              <a:t> </a:t>
            </a:r>
            <a:r>
              <a:rPr lang="cs-CZ" sz="1600" dirty="0" err="1" smtClean="0"/>
              <a:t>investigational</a:t>
            </a:r>
            <a:r>
              <a:rPr lang="cs-CZ" sz="1600" dirty="0" smtClean="0"/>
              <a:t> </a:t>
            </a:r>
            <a:r>
              <a:rPr lang="cs-CZ" sz="1600" dirty="0" err="1" smtClean="0"/>
              <a:t>medicinal</a:t>
            </a:r>
            <a:r>
              <a:rPr lang="cs-CZ" sz="1600" dirty="0" smtClean="0"/>
              <a:t> </a:t>
            </a:r>
            <a:r>
              <a:rPr lang="cs-CZ" sz="1600" dirty="0" err="1" smtClean="0"/>
              <a:t>products</a:t>
            </a:r>
            <a:r>
              <a:rPr lang="cs-CZ" sz="1600" dirty="0" smtClean="0"/>
              <a:t>)</a:t>
            </a:r>
            <a:endParaRPr lang="cs-CZ" sz="1800" dirty="0" smtClean="0"/>
          </a:p>
        </p:txBody>
      </p:sp>
      <p:sp>
        <p:nvSpPr>
          <p:cNvPr id="40963"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40964"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39942"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1528956976"/>
      </p:ext>
    </p:extLst>
  </p:cSld>
  <p:clrMapOvr>
    <a:masterClrMapping/>
  </p:clrMapOvr>
  <p:transition>
    <p:fad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8"/>
          <p:cNvSpPr>
            <a:spLocks noGrp="1"/>
          </p:cNvSpPr>
          <p:nvPr>
            <p:ph type="title"/>
          </p:nvPr>
        </p:nvSpPr>
        <p:spPr>
          <a:xfrm>
            <a:off x="431800" y="954088"/>
            <a:ext cx="8229600" cy="855662"/>
          </a:xfrm>
        </p:spPr>
        <p:txBody>
          <a:bodyPr/>
          <a:lstStyle/>
          <a:p>
            <a:pPr eaLnBrk="1" hangingPunct="1"/>
            <a:r>
              <a:rPr lang="cs-CZ" smtClean="0"/>
              <a:t>Registrované přípravky</a:t>
            </a:r>
            <a:r>
              <a:rPr lang="cs-CZ" sz="1800" smtClean="0"/>
              <a:t/>
            </a:r>
            <a:br>
              <a:rPr lang="cs-CZ" sz="1800" smtClean="0"/>
            </a:br>
            <a:r>
              <a:rPr lang="cs-CZ" sz="1800" smtClean="0"/>
              <a:t>(hodnocené i srovnávací)</a:t>
            </a:r>
            <a:endParaRPr lang="cs-CZ" smtClean="0"/>
          </a:p>
        </p:txBody>
      </p:sp>
      <p:sp>
        <p:nvSpPr>
          <p:cNvPr id="20" name="Zástupný symbol pro obsah 19"/>
          <p:cNvSpPr>
            <a:spLocks noGrp="1"/>
          </p:cNvSpPr>
          <p:nvPr>
            <p:ph idx="1"/>
          </p:nvPr>
        </p:nvSpPr>
        <p:spPr>
          <a:xfrm>
            <a:off x="476250" y="1854200"/>
            <a:ext cx="8229600" cy="4500563"/>
          </a:xfrm>
        </p:spPr>
        <p:txBody>
          <a:bodyPr rtlCol="0">
            <a:noAutofit/>
          </a:bodyPr>
          <a:lstStyle/>
          <a:p>
            <a:pPr marL="0" indent="0" algn="just" eaLnBrk="1" fontAlgn="auto" hangingPunct="1">
              <a:spcAft>
                <a:spcPts val="0"/>
              </a:spcAft>
              <a:buFontTx/>
              <a:buNone/>
              <a:defRPr/>
            </a:pPr>
            <a:endParaRPr lang="cs-CZ" sz="900" dirty="0"/>
          </a:p>
          <a:p>
            <a:pPr algn="just" eaLnBrk="1" fontAlgn="auto" hangingPunct="1">
              <a:spcAft>
                <a:spcPts val="0"/>
              </a:spcAft>
              <a:defRPr/>
            </a:pPr>
            <a:r>
              <a:rPr lang="cs-CZ" sz="2000" dirty="0" smtClean="0"/>
              <a:t>Uznávané </a:t>
            </a:r>
            <a:r>
              <a:rPr lang="cs-CZ" sz="2000" dirty="0"/>
              <a:t>jsou registrace ze zemí </a:t>
            </a:r>
            <a:r>
              <a:rPr lang="cs-CZ" sz="2000" dirty="0" smtClean="0"/>
              <a:t>EU/EHP</a:t>
            </a:r>
            <a:r>
              <a:rPr lang="cs-CZ" sz="2000" dirty="0"/>
              <a:t>, MRA a ICH</a:t>
            </a:r>
          </a:p>
          <a:p>
            <a:pPr lvl="1" algn="just" eaLnBrk="1" fontAlgn="auto" hangingPunct="1">
              <a:spcAft>
                <a:spcPts val="0"/>
              </a:spcAft>
              <a:defRPr/>
            </a:pPr>
            <a:r>
              <a:rPr lang="cs-CZ" sz="1600" dirty="0" smtClean="0"/>
              <a:t>MRA (</a:t>
            </a:r>
            <a:r>
              <a:rPr lang="cs-CZ" sz="1600" dirty="0" err="1" smtClean="0"/>
              <a:t>Mutual</a:t>
            </a:r>
            <a:r>
              <a:rPr lang="cs-CZ" sz="1600" dirty="0" smtClean="0"/>
              <a:t> </a:t>
            </a:r>
            <a:r>
              <a:rPr lang="cs-CZ" sz="1600" dirty="0" err="1" smtClean="0"/>
              <a:t>Recognition</a:t>
            </a:r>
            <a:r>
              <a:rPr lang="cs-CZ" sz="1600" dirty="0" smtClean="0"/>
              <a:t> </a:t>
            </a:r>
            <a:r>
              <a:rPr lang="cs-CZ" sz="1600" dirty="0" err="1" smtClean="0"/>
              <a:t>Agreement</a:t>
            </a:r>
            <a:r>
              <a:rPr lang="cs-CZ" sz="1600" dirty="0" smtClean="0"/>
              <a:t>): Austrálie, Nový Zéland, Kanada, Švýcarsko, Izrael</a:t>
            </a:r>
          </a:p>
          <a:p>
            <a:pPr lvl="1" algn="just" eaLnBrk="1" fontAlgn="auto" hangingPunct="1">
              <a:spcAft>
                <a:spcPts val="0"/>
              </a:spcAft>
              <a:defRPr/>
            </a:pPr>
            <a:r>
              <a:rPr lang="cs-CZ" sz="1600" dirty="0" smtClean="0"/>
              <a:t>ICH (International </a:t>
            </a:r>
            <a:r>
              <a:rPr lang="cs-CZ" sz="1600" dirty="0" err="1" smtClean="0"/>
              <a:t>Conference</a:t>
            </a:r>
            <a:r>
              <a:rPr lang="cs-CZ" sz="1600" dirty="0" smtClean="0"/>
              <a:t> </a:t>
            </a:r>
            <a:r>
              <a:rPr lang="cs-CZ" sz="1600" dirty="0" err="1" smtClean="0"/>
              <a:t>of</a:t>
            </a:r>
            <a:r>
              <a:rPr lang="cs-CZ" sz="1600" dirty="0" smtClean="0"/>
              <a:t> </a:t>
            </a:r>
            <a:r>
              <a:rPr lang="cs-CZ" sz="1600" dirty="0" err="1" smtClean="0"/>
              <a:t>Harmonisation</a:t>
            </a:r>
            <a:r>
              <a:rPr lang="cs-CZ" sz="1600" dirty="0" smtClean="0"/>
              <a:t>): USA, Japonsko</a:t>
            </a:r>
          </a:p>
          <a:p>
            <a:pPr algn="just" eaLnBrk="1" fontAlgn="auto" hangingPunct="1">
              <a:spcAft>
                <a:spcPts val="0"/>
              </a:spcAft>
              <a:defRPr/>
            </a:pPr>
            <a:r>
              <a:rPr lang="cs-CZ" sz="2000" dirty="0" smtClean="0"/>
              <a:t>Předkládá se </a:t>
            </a:r>
            <a:r>
              <a:rPr lang="cs-CZ" sz="2000" u="sng" dirty="0"/>
              <a:t>originální SPC</a:t>
            </a:r>
            <a:r>
              <a:rPr lang="cs-CZ" sz="2000" dirty="0"/>
              <a:t> ze země, odkud bude přípravek odebírán (bod D.2.1.2 formuláře žádosti), </a:t>
            </a:r>
            <a:r>
              <a:rPr lang="cs-CZ" sz="2000" u="sng" dirty="0"/>
              <a:t>společně s jeho překladem</a:t>
            </a:r>
            <a:r>
              <a:rPr lang="cs-CZ" sz="2000" dirty="0"/>
              <a:t> do angličtiny nebo češtiny, </a:t>
            </a:r>
            <a:r>
              <a:rPr lang="cs-CZ" sz="2000" u="sng" dirty="0"/>
              <a:t>ne české nebo anglické </a:t>
            </a:r>
            <a:r>
              <a:rPr lang="cs-CZ" sz="2000" u="sng" dirty="0" smtClean="0"/>
              <a:t>SPC</a:t>
            </a:r>
          </a:p>
          <a:p>
            <a:pPr algn="just" eaLnBrk="1" fontAlgn="auto" hangingPunct="1">
              <a:spcAft>
                <a:spcPts val="0"/>
              </a:spcAft>
              <a:defRPr/>
            </a:pPr>
            <a:endParaRPr lang="cs-CZ" sz="300" dirty="0"/>
          </a:p>
          <a:p>
            <a:pPr algn="just" eaLnBrk="1" fontAlgn="auto" hangingPunct="1">
              <a:spcAft>
                <a:spcPts val="0"/>
              </a:spcAft>
              <a:defRPr/>
            </a:pPr>
            <a:r>
              <a:rPr lang="cs-CZ" sz="2000" dirty="0"/>
              <a:t>Vždy musí být uvedena informace, kdo je odpovědný za značení přípravku pro účely daného klinického hodnocení</a:t>
            </a:r>
          </a:p>
          <a:p>
            <a:pPr lvl="1" algn="just" eaLnBrk="1" fontAlgn="auto" hangingPunct="1">
              <a:spcAft>
                <a:spcPts val="0"/>
              </a:spcAft>
              <a:buFont typeface="Arial" pitchFamily="34" charset="0"/>
              <a:buChar char="–"/>
              <a:defRPr/>
            </a:pPr>
            <a:r>
              <a:rPr lang="cs-CZ" sz="1600" dirty="0"/>
              <a:t>za značení odpovídá lékárna náležející k danému centru – není nutné předkládat žádné další dokumenty</a:t>
            </a:r>
          </a:p>
          <a:p>
            <a:pPr lvl="1" algn="just" eaLnBrk="1" fontAlgn="auto" hangingPunct="1">
              <a:spcAft>
                <a:spcPts val="0"/>
              </a:spcAft>
              <a:buFont typeface="Arial" pitchFamily="34" charset="0"/>
              <a:buChar char="–"/>
              <a:defRPr/>
            </a:pPr>
            <a:r>
              <a:rPr lang="cs-CZ" sz="1600" dirty="0"/>
              <a:t>za značení odpovídá určitý výrobce – je nutné navíc předložit odpovídající doklady SVP</a:t>
            </a:r>
          </a:p>
          <a:p>
            <a:pPr algn="just" eaLnBrk="1" fontAlgn="auto" hangingPunct="1">
              <a:spcAft>
                <a:spcPts val="0"/>
              </a:spcAft>
              <a:defRPr/>
            </a:pPr>
            <a:r>
              <a:rPr lang="cs-CZ" sz="2000" dirty="0" smtClean="0"/>
              <a:t>V případě modifikace nutno uvést rozsah změn oproti registraci + dodat dokumentaci</a:t>
            </a:r>
            <a:endParaRPr lang="cs-CZ" sz="2000" dirty="0"/>
          </a:p>
        </p:txBody>
      </p:sp>
      <p:sp>
        <p:nvSpPr>
          <p:cNvPr id="34819"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dirty="0">
              <a:cs typeface="Arial" charset="0"/>
            </a:endParaRPr>
          </a:p>
        </p:txBody>
      </p:sp>
      <p:sp>
        <p:nvSpPr>
          <p:cNvPr id="34820"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41990"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3686722840"/>
      </p:ext>
    </p:extLst>
  </p:cSld>
  <p:clrMapOvr>
    <a:masterClrMapping/>
  </p:clrMapOvr>
  <p:transition>
    <p:fad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Nadpis 18"/>
          <p:cNvSpPr>
            <a:spLocks noGrp="1"/>
          </p:cNvSpPr>
          <p:nvPr>
            <p:ph type="title"/>
          </p:nvPr>
        </p:nvSpPr>
        <p:spPr>
          <a:xfrm>
            <a:off x="431800" y="908050"/>
            <a:ext cx="8229600" cy="765175"/>
          </a:xfrm>
        </p:spPr>
        <p:txBody>
          <a:bodyPr>
            <a:normAutofit fontScale="90000"/>
          </a:bodyPr>
          <a:lstStyle/>
          <a:p>
            <a:pPr eaLnBrk="1" hangingPunct="1"/>
            <a:r>
              <a:rPr lang="cs-CZ" smtClean="0"/>
              <a:t>Nehodnocené léčivé přípravky (NIMP)</a:t>
            </a:r>
            <a:r>
              <a:rPr lang="cs-CZ" sz="2000" smtClean="0"/>
              <a:t/>
            </a:r>
            <a:br>
              <a:rPr lang="cs-CZ" sz="2000" smtClean="0"/>
            </a:br>
            <a:r>
              <a:rPr lang="cs-CZ" sz="2000" smtClean="0"/>
              <a:t>(standardní léčba, záchranná léčba…)</a:t>
            </a:r>
            <a:endParaRPr lang="cs-CZ" smtClean="0"/>
          </a:p>
        </p:txBody>
      </p:sp>
      <p:sp>
        <p:nvSpPr>
          <p:cNvPr id="43010" name="Zástupný symbol pro obsah 19"/>
          <p:cNvSpPr>
            <a:spLocks noGrp="1"/>
          </p:cNvSpPr>
          <p:nvPr>
            <p:ph idx="1"/>
          </p:nvPr>
        </p:nvSpPr>
        <p:spPr>
          <a:xfrm>
            <a:off x="476250" y="1854200"/>
            <a:ext cx="8229600" cy="4500563"/>
          </a:xfrm>
        </p:spPr>
        <p:txBody>
          <a:bodyPr/>
          <a:lstStyle/>
          <a:p>
            <a:pPr algn="just" eaLnBrk="1" hangingPunct="1"/>
            <a:r>
              <a:rPr lang="cs-CZ" sz="2000" smtClean="0"/>
              <a:t>Mělo by se jednat o registrované přípravky, primárně odebírané z českého trhu</a:t>
            </a:r>
          </a:p>
          <a:p>
            <a:pPr algn="just" eaLnBrk="1" hangingPunct="1"/>
            <a:r>
              <a:rPr lang="cs-CZ" sz="2000" smtClean="0"/>
              <a:t>Uznávané jsou registrace ze zemí EU/EHP, MRA a ICH</a:t>
            </a:r>
          </a:p>
          <a:p>
            <a:pPr lvl="1" algn="just" eaLnBrk="1" hangingPunct="1"/>
            <a:r>
              <a:rPr lang="cs-CZ" sz="1600" smtClean="0"/>
              <a:t>MRA (Mutual Recognition Agreement): Austrálie, Nový Zéland, Kanada, Švýcarsko, Izrael</a:t>
            </a:r>
          </a:p>
          <a:p>
            <a:pPr lvl="1" algn="just" eaLnBrk="1" hangingPunct="1"/>
            <a:r>
              <a:rPr lang="cs-CZ" sz="1600" smtClean="0"/>
              <a:t>ICH (International Conference of Harmonisation): USA, Japonsko</a:t>
            </a:r>
          </a:p>
          <a:p>
            <a:pPr algn="just" eaLnBrk="1" hangingPunct="1"/>
            <a:r>
              <a:rPr lang="cs-CZ" sz="2000" smtClean="0"/>
              <a:t>Ve výjimečných případech lze použít i přípravky registrované ve třetích zemích, pak ale nutno dodat dokumentaci </a:t>
            </a:r>
          </a:p>
          <a:p>
            <a:pPr algn="just" eaLnBrk="1" hangingPunct="1"/>
            <a:r>
              <a:rPr lang="cs-CZ" sz="2000" smtClean="0"/>
              <a:t>Předkládá se </a:t>
            </a:r>
            <a:r>
              <a:rPr lang="cs-CZ" sz="2000" u="sng" smtClean="0"/>
              <a:t>originální SPC</a:t>
            </a:r>
            <a:r>
              <a:rPr lang="cs-CZ" sz="2000" smtClean="0"/>
              <a:t> ze země, odkud bude přípravek odebírán, </a:t>
            </a:r>
            <a:r>
              <a:rPr lang="cs-CZ" sz="2000" u="sng" smtClean="0"/>
              <a:t>společně s jeho překladem</a:t>
            </a:r>
            <a:r>
              <a:rPr lang="cs-CZ" sz="2000" smtClean="0"/>
              <a:t> do angličtiny nebo češtiny, </a:t>
            </a:r>
            <a:r>
              <a:rPr lang="cs-CZ" sz="2000" u="sng" smtClean="0"/>
              <a:t>ne české nebo anglické SPC</a:t>
            </a:r>
          </a:p>
          <a:p>
            <a:pPr algn="just" eaLnBrk="1" hangingPunct="1"/>
            <a:r>
              <a:rPr lang="cs-CZ" sz="2000" smtClean="0"/>
              <a:t>Neuvádí se do formuláře žádosti</a:t>
            </a:r>
          </a:p>
          <a:p>
            <a:pPr algn="just" eaLnBrk="1" hangingPunct="1"/>
            <a:r>
              <a:rPr lang="cs-CZ" sz="2000" smtClean="0"/>
              <a:t>Značení nepodléhá požadavkům dle Annexu 13, ale zadavatel odpovídá za to, že s přípravkem bude nakládáno správně </a:t>
            </a:r>
          </a:p>
          <a:p>
            <a:pPr algn="just" eaLnBrk="1" hangingPunct="1"/>
            <a:endParaRPr lang="cs-CZ" smtClean="0"/>
          </a:p>
        </p:txBody>
      </p:sp>
      <p:sp>
        <p:nvSpPr>
          <p:cNvPr id="34819"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34820"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43014"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698500905"/>
      </p:ext>
    </p:extLst>
  </p:cSld>
  <p:clrMapOvr>
    <a:masterClrMapping/>
  </p:clrMapOvr>
  <p:transition>
    <p:fad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Nadpis 18"/>
          <p:cNvSpPr>
            <a:spLocks noGrp="1"/>
          </p:cNvSpPr>
          <p:nvPr>
            <p:ph type="title"/>
          </p:nvPr>
        </p:nvSpPr>
        <p:spPr>
          <a:xfrm>
            <a:off x="431800" y="998538"/>
            <a:ext cx="8229600" cy="639762"/>
          </a:xfrm>
        </p:spPr>
        <p:txBody>
          <a:bodyPr/>
          <a:lstStyle/>
          <a:p>
            <a:pPr eaLnBrk="1" hangingPunct="1"/>
            <a:r>
              <a:rPr lang="cs-CZ" smtClean="0"/>
              <a:t>Analytické certifikáty</a:t>
            </a:r>
          </a:p>
        </p:txBody>
      </p:sp>
      <p:sp>
        <p:nvSpPr>
          <p:cNvPr id="20" name="Zástupný symbol pro obsah 19"/>
          <p:cNvSpPr>
            <a:spLocks noGrp="1"/>
          </p:cNvSpPr>
          <p:nvPr>
            <p:ph idx="1"/>
          </p:nvPr>
        </p:nvSpPr>
        <p:spPr>
          <a:xfrm>
            <a:off x="476250" y="1854200"/>
            <a:ext cx="8229600" cy="4500563"/>
          </a:xfrm>
        </p:spPr>
        <p:txBody>
          <a:bodyPr>
            <a:noAutofit/>
          </a:bodyPr>
          <a:lstStyle/>
          <a:p>
            <a:pPr algn="just" eaLnBrk="1" hangingPunct="1"/>
            <a:r>
              <a:rPr lang="cs-CZ" sz="2400" u="sng" smtClean="0"/>
              <a:t>Obecně</a:t>
            </a:r>
            <a:r>
              <a:rPr lang="cs-CZ" sz="2400" smtClean="0"/>
              <a:t> není nutné, aby byly součástí iniciálního podání analytické certifikáty pro konkrétní šarže léčivého přípravku, které budou použity v rámci KH v České republice</a:t>
            </a:r>
          </a:p>
          <a:p>
            <a:pPr algn="just" eaLnBrk="1" hangingPunct="1">
              <a:buFontTx/>
              <a:buNone/>
            </a:pPr>
            <a:endParaRPr lang="cs-CZ" sz="600" smtClean="0"/>
          </a:p>
          <a:p>
            <a:pPr lvl="1" algn="just" eaLnBrk="1" hangingPunct="1"/>
            <a:r>
              <a:rPr lang="cs-CZ" sz="2000" smtClean="0"/>
              <a:t>Pokud jsou k dispozici </a:t>
            </a:r>
            <a:r>
              <a:rPr lang="cs-CZ" sz="2000" smtClean="0">
                <a:solidFill>
                  <a:srgbClr val="2D3291"/>
                </a:solidFill>
              </a:rPr>
              <a:t>→</a:t>
            </a:r>
            <a:r>
              <a:rPr lang="cs-CZ" sz="2000" smtClean="0"/>
              <a:t> předložit</a:t>
            </a:r>
          </a:p>
          <a:p>
            <a:pPr lvl="1" algn="just" eaLnBrk="1" hangingPunct="1"/>
            <a:r>
              <a:rPr lang="cs-CZ" sz="2000" smtClean="0"/>
              <a:t>Pokud nejsou k dispozici, je možné studii schválit i bez nich → záleží na posuzovateli a posuzované dokumentaci </a:t>
            </a:r>
          </a:p>
          <a:p>
            <a:pPr lvl="2" eaLnBrk="1" hangingPunct="1">
              <a:buFont typeface="Arial" charset="0"/>
              <a:buChar char="–"/>
            </a:pPr>
            <a:r>
              <a:rPr lang="cs-CZ" sz="1600" smtClean="0"/>
              <a:t>posuzovatel si je vyžádá v rámci připomínek</a:t>
            </a:r>
          </a:p>
          <a:p>
            <a:pPr lvl="2" algn="just" eaLnBrk="1" hangingPunct="1">
              <a:buFont typeface="Arial" charset="0"/>
              <a:buChar char="–"/>
            </a:pPr>
            <a:r>
              <a:rPr lang="cs-CZ" sz="1600" smtClean="0"/>
              <a:t>informace v IMPD budou dostatečné (např. výsledky reprezentativních šarží) a pak je možné studii schválit i bez konkrétních analytických certifikátů</a:t>
            </a:r>
          </a:p>
          <a:p>
            <a:pPr eaLnBrk="1" hangingPunct="1"/>
            <a:endParaRPr lang="cs-CZ" sz="1400" b="1" smtClean="0"/>
          </a:p>
          <a:p>
            <a:pPr algn="ctr" eaLnBrk="1" hangingPunct="1">
              <a:buFontTx/>
              <a:buNone/>
            </a:pPr>
            <a:r>
              <a:rPr lang="cs-CZ" sz="2400" smtClean="0"/>
              <a:t>Analytické certifikáty </a:t>
            </a:r>
            <a:r>
              <a:rPr lang="cs-CZ" sz="2400" u="sng" smtClean="0"/>
              <a:t>nových</a:t>
            </a:r>
            <a:r>
              <a:rPr lang="cs-CZ" sz="2400" smtClean="0"/>
              <a:t> šarží je nutné předkládat formou doplňku </a:t>
            </a:r>
            <a:r>
              <a:rPr lang="cs-CZ" sz="2400" u="sng" smtClean="0"/>
              <a:t>pouze v případech, kdy to bylo vyžádáno</a:t>
            </a:r>
            <a:r>
              <a:rPr lang="cs-CZ" sz="2400" smtClean="0"/>
              <a:t> posuzovatelem  </a:t>
            </a:r>
          </a:p>
          <a:p>
            <a:pPr eaLnBrk="1" hangingPunct="1">
              <a:buFontTx/>
              <a:buNone/>
            </a:pPr>
            <a:endParaRPr lang="cs-CZ" sz="2000" b="1" smtClean="0"/>
          </a:p>
        </p:txBody>
      </p:sp>
      <p:sp>
        <p:nvSpPr>
          <p:cNvPr id="37891"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37892"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45062"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2523090472"/>
      </p:ext>
    </p:extLst>
  </p:cSld>
  <p:clrMapOvr>
    <a:masterClrMapping/>
  </p:clrMapOvr>
  <p:transition>
    <p:fad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Nadpis 1"/>
          <p:cNvSpPr>
            <a:spLocks noGrp="1"/>
          </p:cNvSpPr>
          <p:nvPr>
            <p:ph type="title"/>
          </p:nvPr>
        </p:nvSpPr>
        <p:spPr>
          <a:xfrm>
            <a:off x="476250" y="1042988"/>
            <a:ext cx="8229600" cy="585787"/>
          </a:xfrm>
        </p:spPr>
        <p:txBody>
          <a:bodyPr/>
          <a:lstStyle/>
          <a:p>
            <a:pPr eaLnBrk="1" hangingPunct="1"/>
            <a:r>
              <a:rPr lang="cs-CZ" smtClean="0"/>
              <a:t>Stabilitní studie, stanovení doby použitelnosti</a:t>
            </a:r>
          </a:p>
        </p:txBody>
      </p:sp>
      <p:sp>
        <p:nvSpPr>
          <p:cNvPr id="3" name="Zástupný symbol pro obsah 2"/>
          <p:cNvSpPr>
            <a:spLocks noGrp="1"/>
          </p:cNvSpPr>
          <p:nvPr>
            <p:ph idx="1"/>
          </p:nvPr>
        </p:nvSpPr>
        <p:spPr>
          <a:xfrm>
            <a:off x="457200" y="1943100"/>
            <a:ext cx="8229600" cy="4176713"/>
          </a:xfrm>
        </p:spPr>
        <p:txBody>
          <a:bodyPr/>
          <a:lstStyle/>
          <a:p>
            <a:pPr eaLnBrk="1" hangingPunct="1">
              <a:defRPr/>
            </a:pPr>
            <a:r>
              <a:rPr lang="cs-CZ" dirty="0" smtClean="0"/>
              <a:t>Důležitý rozdíl:</a:t>
            </a:r>
          </a:p>
          <a:p>
            <a:pPr lvl="1" eaLnBrk="1" hangingPunct="1">
              <a:defRPr/>
            </a:pPr>
            <a:r>
              <a:rPr lang="cs-CZ" sz="2000" b="1" dirty="0" err="1" smtClean="0"/>
              <a:t>Retest</a:t>
            </a:r>
            <a:r>
              <a:rPr lang="cs-CZ" sz="2000" b="1" dirty="0" smtClean="0"/>
              <a:t> period </a:t>
            </a:r>
            <a:r>
              <a:rPr lang="cs-CZ" sz="2000" dirty="0" smtClean="0"/>
              <a:t>= doba do přetestování, </a:t>
            </a:r>
            <a:r>
              <a:rPr lang="cs-CZ" sz="2000" dirty="0" err="1" smtClean="0"/>
              <a:t>retest</a:t>
            </a:r>
            <a:r>
              <a:rPr lang="cs-CZ" sz="2000" dirty="0" smtClean="0"/>
              <a:t> perioda – lze použít pouze pro </a:t>
            </a:r>
            <a:r>
              <a:rPr lang="cs-CZ" sz="2000" u="sng" dirty="0" smtClean="0"/>
              <a:t>léčivé látky chemického původu</a:t>
            </a:r>
          </a:p>
          <a:p>
            <a:pPr lvl="1" eaLnBrk="1" hangingPunct="1">
              <a:defRPr/>
            </a:pPr>
            <a:r>
              <a:rPr lang="cs-CZ" sz="2000" b="1" dirty="0" err="1" smtClean="0"/>
              <a:t>Shelf</a:t>
            </a:r>
            <a:r>
              <a:rPr lang="cs-CZ" sz="2000" b="1" dirty="0" smtClean="0"/>
              <a:t> </a:t>
            </a:r>
            <a:r>
              <a:rPr lang="cs-CZ" sz="2000" b="1" dirty="0" err="1" smtClean="0"/>
              <a:t>life</a:t>
            </a:r>
            <a:r>
              <a:rPr lang="cs-CZ" sz="2000" b="1" dirty="0" smtClean="0"/>
              <a:t> = </a:t>
            </a:r>
            <a:r>
              <a:rPr lang="cs-CZ" sz="2000" b="1" dirty="0" err="1" smtClean="0"/>
              <a:t>Expiry</a:t>
            </a:r>
            <a:r>
              <a:rPr lang="cs-CZ" sz="2000" b="1" dirty="0" smtClean="0"/>
              <a:t> </a:t>
            </a:r>
            <a:r>
              <a:rPr lang="cs-CZ" sz="2000" b="1" dirty="0" err="1" smtClean="0"/>
              <a:t>date</a:t>
            </a:r>
            <a:r>
              <a:rPr lang="cs-CZ" sz="2000" b="1" dirty="0" smtClean="0"/>
              <a:t> </a:t>
            </a:r>
            <a:r>
              <a:rPr lang="cs-CZ" sz="2000" dirty="0" smtClean="0"/>
              <a:t>= doba použitelnosti = datum </a:t>
            </a:r>
            <a:r>
              <a:rPr lang="cs-CZ" sz="2000" dirty="0" err="1" smtClean="0"/>
              <a:t>expirace</a:t>
            </a:r>
            <a:r>
              <a:rPr lang="cs-CZ" sz="2000" dirty="0" smtClean="0"/>
              <a:t> – lze použít pro léčivé látky biologického/biotechnologického původu a pro všechny léčivé přípravky</a:t>
            </a:r>
          </a:p>
          <a:p>
            <a:pPr eaLnBrk="1" hangingPunct="1">
              <a:defRPr/>
            </a:pPr>
            <a:endParaRPr lang="cs-CZ" dirty="0" smtClean="0"/>
          </a:p>
          <a:p>
            <a:pPr marL="0" indent="0" algn="ctr" eaLnBrk="1" hangingPunct="1">
              <a:buFontTx/>
              <a:buNone/>
              <a:defRPr/>
            </a:pPr>
            <a:r>
              <a:rPr lang="cs-CZ" dirty="0" smtClean="0"/>
              <a:t>Doba použitelnosti (či </a:t>
            </a:r>
            <a:r>
              <a:rPr lang="cs-CZ" dirty="0" err="1" smtClean="0"/>
              <a:t>retest</a:t>
            </a:r>
            <a:r>
              <a:rPr lang="cs-CZ" dirty="0" smtClean="0"/>
              <a:t> perioda) musí být podložena </a:t>
            </a:r>
            <a:r>
              <a:rPr lang="cs-CZ" dirty="0" err="1" smtClean="0"/>
              <a:t>stabilitními</a:t>
            </a:r>
            <a:r>
              <a:rPr lang="cs-CZ" dirty="0" smtClean="0"/>
              <a:t> výsledky reprezentativních šarží</a:t>
            </a:r>
          </a:p>
          <a:p>
            <a:pPr marL="57150" indent="0" eaLnBrk="1" hangingPunct="1">
              <a:buFontTx/>
              <a:buNone/>
              <a:defRPr/>
            </a:pPr>
            <a:endParaRPr lang="cs-CZ" dirty="0"/>
          </a:p>
        </p:txBody>
      </p:sp>
      <p:sp>
        <p:nvSpPr>
          <p:cNvPr id="46083" name="Zástupný symbol pro text 3"/>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
        <p:nvSpPr>
          <p:cNvPr id="5" name="Zástupný symbol pro datum 4"/>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6" name="Zástupný symbol pro zápatí 5"/>
          <p:cNvSpPr>
            <a:spLocks noGrp="1"/>
          </p:cNvSpPr>
          <p:nvPr>
            <p:ph type="ftr" sz="quarter" idx="4294967295"/>
          </p:nvPr>
        </p:nvSpPr>
        <p:spPr>
          <a:xfrm>
            <a:off x="476545" y="630932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2520413958"/>
      </p:ext>
    </p:extLst>
  </p:cSld>
  <p:clrMapOvr>
    <a:masterClrMapping/>
  </p:clrMapOvr>
  <p:transition>
    <p:fad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Nadpis 18"/>
          <p:cNvSpPr>
            <a:spLocks noGrp="1"/>
          </p:cNvSpPr>
          <p:nvPr>
            <p:ph type="title"/>
          </p:nvPr>
        </p:nvSpPr>
        <p:spPr>
          <a:xfrm>
            <a:off x="431800" y="908050"/>
            <a:ext cx="8229600" cy="639763"/>
          </a:xfrm>
        </p:spPr>
        <p:txBody>
          <a:bodyPr/>
          <a:lstStyle/>
          <a:p>
            <a:pPr eaLnBrk="1" hangingPunct="1"/>
            <a:r>
              <a:rPr lang="cs-CZ" smtClean="0"/>
              <a:t>Samostatné prodlužování doby použitelnosti:</a:t>
            </a:r>
          </a:p>
        </p:txBody>
      </p:sp>
      <p:sp>
        <p:nvSpPr>
          <p:cNvPr id="20" name="Zástupný symbol pro obsah 19"/>
          <p:cNvSpPr>
            <a:spLocks noGrp="1"/>
          </p:cNvSpPr>
          <p:nvPr>
            <p:ph idx="1"/>
          </p:nvPr>
        </p:nvSpPr>
        <p:spPr>
          <a:xfrm>
            <a:off x="476250" y="1719263"/>
            <a:ext cx="8229600" cy="4635500"/>
          </a:xfrm>
        </p:spPr>
        <p:txBody>
          <a:bodyPr rtlCol="0">
            <a:noAutofit/>
          </a:bodyPr>
          <a:lstStyle/>
          <a:p>
            <a:pPr eaLnBrk="1" fontAlgn="auto" hangingPunct="1">
              <a:spcAft>
                <a:spcPts val="0"/>
              </a:spcAft>
              <a:defRPr/>
            </a:pPr>
            <a:r>
              <a:rPr lang="cs-CZ" sz="2200" dirty="0" smtClean="0">
                <a:cs typeface="Arial" charset="0"/>
              </a:rPr>
              <a:t>stabilitní </a:t>
            </a:r>
            <a:r>
              <a:rPr lang="cs-CZ" sz="2200" dirty="0">
                <a:cs typeface="Arial" charset="0"/>
              </a:rPr>
              <a:t>plán</a:t>
            </a:r>
          </a:p>
          <a:p>
            <a:pPr lvl="1" eaLnBrk="1" fontAlgn="auto" hangingPunct="1">
              <a:spcAft>
                <a:spcPts val="0"/>
              </a:spcAft>
              <a:buFont typeface="Arial" pitchFamily="34" charset="0"/>
              <a:buChar char="–"/>
              <a:defRPr/>
            </a:pPr>
            <a:r>
              <a:rPr lang="cs-CZ" sz="1800" dirty="0" smtClean="0">
                <a:cs typeface="Arial" charset="0"/>
              </a:rPr>
              <a:t>musí proběhnout studie za zrychlených podmínek</a:t>
            </a:r>
          </a:p>
          <a:p>
            <a:pPr lvl="1" eaLnBrk="1" fontAlgn="auto" hangingPunct="1">
              <a:spcAft>
                <a:spcPts val="0"/>
              </a:spcAft>
              <a:buFont typeface="Arial" pitchFamily="34" charset="0"/>
              <a:buChar char="–"/>
              <a:defRPr/>
            </a:pPr>
            <a:r>
              <a:rPr lang="cs-CZ" sz="1800" dirty="0" smtClean="0">
                <a:cs typeface="Arial" charset="0"/>
              </a:rPr>
              <a:t>jakékoliv </a:t>
            </a:r>
            <a:r>
              <a:rPr lang="cs-CZ" sz="1800" dirty="0">
                <a:cs typeface="Arial" charset="0"/>
              </a:rPr>
              <a:t>prodloužení doby použitelnosti je nutné následně ověřit reálnými výsledky stabilitní studie</a:t>
            </a:r>
          </a:p>
          <a:p>
            <a:pPr eaLnBrk="1" fontAlgn="auto" hangingPunct="1">
              <a:spcAft>
                <a:spcPts val="0"/>
              </a:spcAft>
              <a:defRPr/>
            </a:pPr>
            <a:r>
              <a:rPr lang="cs-CZ" sz="2200" dirty="0" smtClean="0">
                <a:cs typeface="Arial" charset="0"/>
              </a:rPr>
              <a:t>plán </a:t>
            </a:r>
            <a:r>
              <a:rPr lang="cs-CZ" sz="2200" dirty="0">
                <a:cs typeface="Arial" charset="0"/>
              </a:rPr>
              <a:t>prodlužování</a:t>
            </a:r>
          </a:p>
          <a:p>
            <a:pPr lvl="1" eaLnBrk="1" fontAlgn="auto" hangingPunct="1">
              <a:spcAft>
                <a:spcPts val="0"/>
              </a:spcAft>
              <a:buFont typeface="Arial" pitchFamily="34" charset="0"/>
              <a:buChar char="–"/>
              <a:defRPr/>
            </a:pPr>
            <a:r>
              <a:rPr lang="cs-CZ" sz="1800" dirty="0">
                <a:cs typeface="Arial" charset="0"/>
              </a:rPr>
              <a:t>prodloužení je obecně možné na dvojnásobek doby doložené dlouhodobou stabilitní studií, maximálně však o 12 měsíců</a:t>
            </a:r>
          </a:p>
          <a:p>
            <a:pPr algn="just" eaLnBrk="1" fontAlgn="auto" hangingPunct="1">
              <a:spcAft>
                <a:spcPts val="0"/>
              </a:spcAft>
              <a:defRPr/>
            </a:pPr>
            <a:r>
              <a:rPr lang="cs-CZ" sz="2200" dirty="0">
                <a:cs typeface="Arial" charset="0"/>
              </a:rPr>
              <a:t>záva</a:t>
            </a:r>
            <a:r>
              <a:rPr lang="cs-CZ" sz="2200" dirty="0" smtClean="0">
                <a:cs typeface="Arial" charset="0"/>
              </a:rPr>
              <a:t>zek </a:t>
            </a:r>
            <a:r>
              <a:rPr lang="cs-CZ" sz="2200" dirty="0">
                <a:cs typeface="Arial" charset="0"/>
              </a:rPr>
              <a:t>zadavatele, že bude SÚKL okamžitě informovat v případě jakýchkoliv odchylek či hodnot mimo specifikační </a:t>
            </a:r>
            <a:r>
              <a:rPr lang="cs-CZ" sz="2200" dirty="0" smtClean="0">
                <a:cs typeface="Arial" charset="0"/>
              </a:rPr>
              <a:t>limity</a:t>
            </a:r>
          </a:p>
          <a:p>
            <a:pPr marL="0" indent="0" algn="just" eaLnBrk="1" fontAlgn="auto" hangingPunct="1">
              <a:spcAft>
                <a:spcPts val="0"/>
              </a:spcAft>
              <a:buFontTx/>
              <a:buNone/>
              <a:defRPr/>
            </a:pPr>
            <a:endParaRPr lang="cs-CZ" sz="700" dirty="0">
              <a:cs typeface="Arial" charset="0"/>
            </a:endParaRPr>
          </a:p>
          <a:p>
            <a:pPr lvl="1" eaLnBrk="1" fontAlgn="auto" hangingPunct="1">
              <a:spcAft>
                <a:spcPts val="0"/>
              </a:spcAft>
              <a:buFontTx/>
              <a:buNone/>
              <a:defRPr/>
            </a:pPr>
            <a:endParaRPr lang="cs-CZ" sz="700" dirty="0">
              <a:cs typeface="Arial" charset="0"/>
            </a:endParaRPr>
          </a:p>
          <a:p>
            <a:pPr marL="0" lvl="1" indent="0" algn="ctr" eaLnBrk="1" fontAlgn="auto" hangingPunct="1">
              <a:spcAft>
                <a:spcPts val="0"/>
              </a:spcAft>
              <a:buFontTx/>
              <a:buNone/>
              <a:defRPr/>
            </a:pPr>
            <a:r>
              <a:rPr lang="cs-CZ" sz="2000" b="1" dirty="0" smtClean="0">
                <a:cs typeface="Arial" charset="0"/>
              </a:rPr>
              <a:t>Pokud </a:t>
            </a:r>
            <a:r>
              <a:rPr lang="cs-CZ" sz="2000" b="1" dirty="0">
                <a:cs typeface="Arial" charset="0"/>
              </a:rPr>
              <a:t>není v dokumentaci </a:t>
            </a:r>
            <a:r>
              <a:rPr lang="cs-CZ" sz="2000" b="1" dirty="0" smtClean="0">
                <a:cs typeface="Arial" charset="0"/>
              </a:rPr>
              <a:t>jasně uvedeno</a:t>
            </a:r>
            <a:r>
              <a:rPr lang="cs-CZ" sz="2000" b="1" dirty="0">
                <a:cs typeface="Arial" charset="0"/>
              </a:rPr>
              <a:t>, že prodlužování doby použitelnosti bude probíhat bez předkládání doplňků, je nutné </a:t>
            </a:r>
            <a:r>
              <a:rPr lang="cs-CZ" sz="2000" b="1" u="sng" dirty="0">
                <a:cs typeface="Arial" charset="0"/>
              </a:rPr>
              <a:t>vždy</a:t>
            </a:r>
            <a:r>
              <a:rPr lang="cs-CZ" sz="2000" b="1" dirty="0">
                <a:cs typeface="Arial" charset="0"/>
              </a:rPr>
              <a:t> předkládat žádost o prodloužení doby použitelnosti formou podstatných doplňků (</a:t>
            </a:r>
            <a:r>
              <a:rPr lang="cs-CZ" sz="2000" b="1" dirty="0" err="1">
                <a:cs typeface="Arial" charset="0"/>
              </a:rPr>
              <a:t>substantial</a:t>
            </a:r>
            <a:r>
              <a:rPr lang="cs-CZ" sz="2000" b="1" dirty="0">
                <a:cs typeface="Arial" charset="0"/>
              </a:rPr>
              <a:t> </a:t>
            </a:r>
            <a:r>
              <a:rPr lang="cs-CZ" sz="2000" b="1" dirty="0" err="1">
                <a:cs typeface="Arial" charset="0"/>
              </a:rPr>
              <a:t>amendments</a:t>
            </a:r>
            <a:r>
              <a:rPr lang="cs-CZ" sz="2000" b="1" dirty="0" smtClean="0">
                <a:cs typeface="Arial" charset="0"/>
              </a:rPr>
              <a:t>)</a:t>
            </a:r>
            <a:endParaRPr lang="cs-CZ" b="1" dirty="0"/>
          </a:p>
        </p:txBody>
      </p:sp>
      <p:sp>
        <p:nvSpPr>
          <p:cNvPr id="36867"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dirty="0">
              <a:cs typeface="Arial" charset="0"/>
            </a:endParaRPr>
          </a:p>
        </p:txBody>
      </p:sp>
      <p:sp>
        <p:nvSpPr>
          <p:cNvPr id="36868"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47110"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122940447"/>
      </p:ext>
    </p:extLst>
  </p:cSld>
  <p:clrMapOvr>
    <a:masterClrMapping/>
  </p:clrMapOvr>
  <p:transition>
    <p:fad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Nadpis 1"/>
          <p:cNvSpPr>
            <a:spLocks noGrp="1"/>
          </p:cNvSpPr>
          <p:nvPr>
            <p:ph type="title"/>
          </p:nvPr>
        </p:nvSpPr>
        <p:spPr>
          <a:xfrm>
            <a:off x="431800" y="954088"/>
            <a:ext cx="8229600" cy="674687"/>
          </a:xfrm>
        </p:spPr>
        <p:txBody>
          <a:bodyPr/>
          <a:lstStyle/>
          <a:p>
            <a:pPr eaLnBrk="1" hangingPunct="1"/>
            <a:r>
              <a:rPr lang="cs-CZ" smtClean="0"/>
              <a:t>Doklady Správné výrobní praxe (SVP)</a:t>
            </a:r>
          </a:p>
        </p:txBody>
      </p:sp>
      <p:sp>
        <p:nvSpPr>
          <p:cNvPr id="3" name="Zástupný symbol pro obsah 2"/>
          <p:cNvSpPr>
            <a:spLocks noGrp="1"/>
          </p:cNvSpPr>
          <p:nvPr>
            <p:ph idx="1"/>
          </p:nvPr>
        </p:nvSpPr>
        <p:spPr>
          <a:xfrm>
            <a:off x="457200" y="1763713"/>
            <a:ext cx="8229600" cy="4356100"/>
          </a:xfrm>
        </p:spPr>
        <p:txBody>
          <a:bodyPr/>
          <a:lstStyle/>
          <a:p>
            <a:pPr eaLnBrk="1" hangingPunct="1">
              <a:defRPr/>
            </a:pPr>
            <a:r>
              <a:rPr lang="cs-CZ" sz="2400" dirty="0" smtClean="0"/>
              <a:t>3 typy dokumentů</a:t>
            </a:r>
          </a:p>
          <a:p>
            <a:pPr lvl="1" eaLnBrk="1" hangingPunct="1">
              <a:defRPr/>
            </a:pPr>
            <a:r>
              <a:rPr lang="cs-CZ" sz="2000" dirty="0" smtClean="0"/>
              <a:t>Povolení k výrobě (</a:t>
            </a:r>
            <a:r>
              <a:rPr lang="cs-CZ" sz="2000" dirty="0" err="1" smtClean="0"/>
              <a:t>Manufacturer‘s</a:t>
            </a:r>
            <a:r>
              <a:rPr lang="cs-CZ" sz="2000" dirty="0" smtClean="0"/>
              <a:t> </a:t>
            </a:r>
            <a:r>
              <a:rPr lang="cs-CZ" sz="2000" dirty="0" err="1" smtClean="0"/>
              <a:t>Authorisation</a:t>
            </a:r>
            <a:r>
              <a:rPr lang="cs-CZ" sz="2000" dirty="0" smtClean="0"/>
              <a:t>) či Povolení k dovozu (</a:t>
            </a:r>
            <a:r>
              <a:rPr lang="cs-CZ" sz="2000" dirty="0" err="1" smtClean="0"/>
              <a:t>Importer‘s</a:t>
            </a:r>
            <a:r>
              <a:rPr lang="cs-CZ" sz="2000" dirty="0" smtClean="0"/>
              <a:t> </a:t>
            </a:r>
            <a:r>
              <a:rPr lang="cs-CZ" sz="2000" dirty="0" err="1" smtClean="0"/>
              <a:t>Authorisation</a:t>
            </a:r>
            <a:r>
              <a:rPr lang="cs-CZ" sz="2000" dirty="0" smtClean="0"/>
              <a:t>)</a:t>
            </a:r>
          </a:p>
          <a:p>
            <a:pPr lvl="1" eaLnBrk="1" hangingPunct="1">
              <a:defRPr/>
            </a:pPr>
            <a:r>
              <a:rPr lang="cs-CZ" sz="2000" dirty="0" smtClean="0"/>
              <a:t>SVP certifikát (GMP </a:t>
            </a:r>
            <a:r>
              <a:rPr lang="cs-CZ" sz="2000" dirty="0" err="1" smtClean="0"/>
              <a:t>Certificate</a:t>
            </a:r>
            <a:r>
              <a:rPr lang="cs-CZ" sz="2000" dirty="0" smtClean="0"/>
              <a:t>)</a:t>
            </a:r>
          </a:p>
          <a:p>
            <a:pPr lvl="1" eaLnBrk="1" hangingPunct="1">
              <a:defRPr/>
            </a:pPr>
            <a:r>
              <a:rPr lang="cs-CZ" sz="2000" dirty="0" smtClean="0"/>
              <a:t>Prohlášení kvalifikované osoby (QP </a:t>
            </a:r>
            <a:r>
              <a:rPr lang="cs-CZ" sz="2000" dirty="0" err="1" smtClean="0"/>
              <a:t>Declaration</a:t>
            </a:r>
            <a:r>
              <a:rPr lang="cs-CZ" sz="2000" dirty="0" smtClean="0"/>
              <a:t>)</a:t>
            </a:r>
          </a:p>
          <a:p>
            <a:pPr marL="57150" indent="0" eaLnBrk="1" hangingPunct="1">
              <a:buFontTx/>
              <a:buNone/>
              <a:defRPr/>
            </a:pPr>
            <a:endParaRPr lang="cs-CZ" sz="500" dirty="0" smtClean="0"/>
          </a:p>
          <a:p>
            <a:pPr eaLnBrk="1" hangingPunct="1">
              <a:defRPr/>
            </a:pPr>
            <a:r>
              <a:rPr lang="cs-CZ" sz="2000" dirty="0" smtClean="0"/>
              <a:t>Předkládají se pouze pro místa podílející se na výrobě neregistrovaného léčivého přípravku/placeba (ne léčivé látky), ale předkládají se pro </a:t>
            </a:r>
            <a:r>
              <a:rPr lang="cs-CZ" sz="2000" u="sng" dirty="0" smtClean="0"/>
              <a:t>všechna</a:t>
            </a:r>
            <a:r>
              <a:rPr lang="cs-CZ" sz="2000" dirty="0" smtClean="0"/>
              <a:t> místa (výroba, balení, testování, štítkování, dovoz)</a:t>
            </a:r>
          </a:p>
          <a:p>
            <a:pPr marL="0" indent="0" eaLnBrk="1" hangingPunct="1">
              <a:buFontTx/>
              <a:buNone/>
              <a:defRPr/>
            </a:pPr>
            <a:endParaRPr lang="cs-CZ" sz="500" dirty="0" smtClean="0"/>
          </a:p>
          <a:p>
            <a:pPr eaLnBrk="1" hangingPunct="1">
              <a:defRPr/>
            </a:pPr>
            <a:r>
              <a:rPr lang="cs-CZ" sz="2000" dirty="0" smtClean="0"/>
              <a:t>Musí být vydané pro hodnocené léčivé přípravky = </a:t>
            </a:r>
            <a:r>
              <a:rPr lang="cs-CZ" sz="2000" dirty="0" err="1" smtClean="0"/>
              <a:t>investigational</a:t>
            </a:r>
            <a:r>
              <a:rPr lang="cs-CZ" sz="2000" dirty="0" smtClean="0"/>
              <a:t> </a:t>
            </a:r>
            <a:r>
              <a:rPr lang="cs-CZ" sz="2000" dirty="0" err="1" smtClean="0"/>
              <a:t>medicinal</a:t>
            </a:r>
            <a:r>
              <a:rPr lang="cs-CZ" sz="2000" dirty="0" smtClean="0"/>
              <a:t> </a:t>
            </a:r>
            <a:r>
              <a:rPr lang="cs-CZ" sz="2000" dirty="0" err="1" smtClean="0"/>
              <a:t>products</a:t>
            </a:r>
            <a:endParaRPr lang="cs-CZ" sz="2000" dirty="0" smtClean="0"/>
          </a:p>
          <a:p>
            <a:pPr eaLnBrk="1" hangingPunct="1">
              <a:defRPr/>
            </a:pPr>
            <a:endParaRPr lang="cs-CZ" sz="1100" dirty="0" smtClean="0"/>
          </a:p>
          <a:p>
            <a:pPr marL="0" indent="0" algn="ctr" eaLnBrk="1" hangingPunct="1">
              <a:buFontTx/>
              <a:buNone/>
              <a:defRPr/>
            </a:pPr>
            <a:r>
              <a:rPr lang="cs-CZ" sz="2400" dirty="0" smtClean="0"/>
              <a:t>Požadavky shrnuty v pokynu SÚKL </a:t>
            </a:r>
            <a:r>
              <a:rPr lang="cs-CZ" sz="2400" b="1" dirty="0" smtClean="0"/>
              <a:t>KLH-12 verze 3</a:t>
            </a:r>
          </a:p>
        </p:txBody>
      </p:sp>
      <p:sp>
        <p:nvSpPr>
          <p:cNvPr id="48131" name="Zástupný symbol pro text 3"/>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
        <p:nvSpPr>
          <p:cNvPr id="5" name="Zástupný symbol pro datum 4"/>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6" name="Zástupný symbol pro zápatí 5"/>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2175272749"/>
      </p:ext>
    </p:extLst>
  </p:cSld>
  <p:clrMapOvr>
    <a:masterClrMapping/>
  </p:clrMapOvr>
  <p:transition>
    <p:fad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Nadpis 1"/>
          <p:cNvSpPr>
            <a:spLocks noGrp="1"/>
          </p:cNvSpPr>
          <p:nvPr>
            <p:ph type="title"/>
          </p:nvPr>
        </p:nvSpPr>
        <p:spPr>
          <a:xfrm>
            <a:off x="431800" y="954088"/>
            <a:ext cx="8229600" cy="674687"/>
          </a:xfrm>
        </p:spPr>
        <p:txBody>
          <a:bodyPr/>
          <a:lstStyle/>
          <a:p>
            <a:pPr eaLnBrk="1" hangingPunct="1"/>
            <a:r>
              <a:rPr lang="cs-CZ" smtClean="0"/>
              <a:t>Doklady Správné výrobní praxe (SVP)</a:t>
            </a:r>
          </a:p>
        </p:txBody>
      </p:sp>
      <p:sp>
        <p:nvSpPr>
          <p:cNvPr id="3" name="Zástupný symbol pro obsah 2"/>
          <p:cNvSpPr>
            <a:spLocks noGrp="1"/>
          </p:cNvSpPr>
          <p:nvPr>
            <p:ph idx="1"/>
          </p:nvPr>
        </p:nvSpPr>
        <p:spPr>
          <a:xfrm>
            <a:off x="457200" y="1763713"/>
            <a:ext cx="8229600" cy="4356100"/>
          </a:xfrm>
        </p:spPr>
        <p:txBody>
          <a:bodyPr/>
          <a:lstStyle/>
          <a:p>
            <a:pPr marL="342900" lvl="1" indent="-342900" eaLnBrk="1" hangingPunct="1">
              <a:buFont typeface="Arial" charset="0"/>
              <a:buBlip>
                <a:blip r:embed="rId2"/>
              </a:buBlip>
              <a:defRPr/>
            </a:pPr>
            <a:r>
              <a:rPr lang="cs-CZ" sz="2200" u="sng" dirty="0" smtClean="0"/>
              <a:t>Místo odpovědné za propouštění přípravků</a:t>
            </a:r>
            <a:r>
              <a:rPr lang="cs-CZ" dirty="0" smtClean="0"/>
              <a:t> </a:t>
            </a:r>
            <a:r>
              <a:rPr lang="cs-CZ" sz="1800" dirty="0"/>
              <a:t>(místo/a uvedené/á ve formuláři žádosti v D.9.2)</a:t>
            </a:r>
            <a:endParaRPr lang="cs-CZ" sz="2000" dirty="0"/>
          </a:p>
          <a:p>
            <a:pPr lvl="1" eaLnBrk="1" hangingPunct="1">
              <a:defRPr/>
            </a:pPr>
            <a:r>
              <a:rPr lang="cs-CZ" sz="1800" dirty="0" smtClean="0">
                <a:solidFill>
                  <a:srgbClr val="2D3291"/>
                </a:solidFill>
              </a:rPr>
              <a:t>Povolení </a:t>
            </a:r>
            <a:r>
              <a:rPr lang="cs-CZ" sz="1800" dirty="0">
                <a:solidFill>
                  <a:srgbClr val="2D3291"/>
                </a:solidFill>
              </a:rPr>
              <a:t>k výrobě (</a:t>
            </a:r>
            <a:r>
              <a:rPr lang="cs-CZ" sz="1800" dirty="0" err="1">
                <a:solidFill>
                  <a:srgbClr val="2D3291"/>
                </a:solidFill>
              </a:rPr>
              <a:t>Manufacturer‘s</a:t>
            </a:r>
            <a:r>
              <a:rPr lang="cs-CZ" sz="1800" dirty="0">
                <a:solidFill>
                  <a:srgbClr val="2D3291"/>
                </a:solidFill>
              </a:rPr>
              <a:t> </a:t>
            </a:r>
            <a:r>
              <a:rPr lang="cs-CZ" sz="1800" dirty="0" err="1">
                <a:solidFill>
                  <a:srgbClr val="2D3291"/>
                </a:solidFill>
              </a:rPr>
              <a:t>Authorisation</a:t>
            </a:r>
            <a:r>
              <a:rPr lang="cs-CZ" sz="1800" dirty="0">
                <a:solidFill>
                  <a:srgbClr val="2D3291"/>
                </a:solidFill>
              </a:rPr>
              <a:t>) či Povolení k dovozu (</a:t>
            </a:r>
            <a:r>
              <a:rPr lang="cs-CZ" sz="1800" dirty="0" err="1">
                <a:solidFill>
                  <a:srgbClr val="2D3291"/>
                </a:solidFill>
              </a:rPr>
              <a:t>Importer‘s</a:t>
            </a:r>
            <a:r>
              <a:rPr lang="cs-CZ" sz="1800" dirty="0">
                <a:solidFill>
                  <a:srgbClr val="2D3291"/>
                </a:solidFill>
              </a:rPr>
              <a:t> </a:t>
            </a:r>
            <a:r>
              <a:rPr lang="cs-CZ" sz="1800" dirty="0" err="1">
                <a:solidFill>
                  <a:srgbClr val="2D3291"/>
                </a:solidFill>
              </a:rPr>
              <a:t>Authorisation</a:t>
            </a:r>
            <a:r>
              <a:rPr lang="cs-CZ" sz="1800" dirty="0" smtClean="0">
                <a:solidFill>
                  <a:srgbClr val="2D3291"/>
                </a:solidFill>
              </a:rPr>
              <a:t>), ev. SVP certifikát (GMP </a:t>
            </a:r>
            <a:r>
              <a:rPr lang="cs-CZ" sz="1800" dirty="0" err="1" smtClean="0">
                <a:solidFill>
                  <a:srgbClr val="2D3291"/>
                </a:solidFill>
              </a:rPr>
              <a:t>Certificate</a:t>
            </a:r>
            <a:r>
              <a:rPr lang="cs-CZ" sz="1800" dirty="0" smtClean="0">
                <a:solidFill>
                  <a:srgbClr val="2D3291"/>
                </a:solidFill>
              </a:rPr>
              <a:t>) v daném rozsahu</a:t>
            </a:r>
            <a:endParaRPr lang="cs-CZ" sz="1800" dirty="0" smtClean="0"/>
          </a:p>
          <a:p>
            <a:pPr eaLnBrk="1" hangingPunct="1">
              <a:defRPr/>
            </a:pPr>
            <a:r>
              <a:rPr lang="cs-CZ" sz="2200" u="sng" dirty="0" smtClean="0"/>
              <a:t>Místa výroby/balení/testování v EU</a:t>
            </a:r>
            <a:r>
              <a:rPr lang="cs-CZ" sz="2200" dirty="0" smtClean="0"/>
              <a:t> </a:t>
            </a:r>
          </a:p>
          <a:p>
            <a:pPr lvl="1" eaLnBrk="1" hangingPunct="1">
              <a:defRPr/>
            </a:pPr>
            <a:r>
              <a:rPr lang="cs-CZ" sz="1800" dirty="0" smtClean="0"/>
              <a:t>Povolení k výrobě (</a:t>
            </a:r>
            <a:r>
              <a:rPr lang="cs-CZ" sz="1800" dirty="0" err="1" smtClean="0"/>
              <a:t>Manufacturer‘s</a:t>
            </a:r>
            <a:r>
              <a:rPr lang="cs-CZ" sz="1800" dirty="0" smtClean="0"/>
              <a:t> </a:t>
            </a:r>
            <a:r>
              <a:rPr lang="cs-CZ" sz="1800" dirty="0" err="1" smtClean="0"/>
              <a:t>Authorisation</a:t>
            </a:r>
            <a:r>
              <a:rPr lang="cs-CZ" sz="1800" dirty="0" smtClean="0"/>
              <a:t>) nebo SVP certifikát (GMP </a:t>
            </a:r>
            <a:r>
              <a:rPr lang="cs-CZ" sz="1800" dirty="0" err="1" smtClean="0"/>
              <a:t>Certificate</a:t>
            </a:r>
            <a:r>
              <a:rPr lang="cs-CZ" sz="1800" dirty="0" smtClean="0"/>
              <a:t>)</a:t>
            </a:r>
          </a:p>
          <a:p>
            <a:pPr marL="57150" indent="0" eaLnBrk="1" hangingPunct="1">
              <a:buFontTx/>
              <a:buNone/>
              <a:defRPr/>
            </a:pPr>
            <a:endParaRPr lang="cs-CZ" sz="500" dirty="0" smtClean="0"/>
          </a:p>
          <a:p>
            <a:pPr eaLnBrk="1" hangingPunct="1">
              <a:defRPr/>
            </a:pPr>
            <a:r>
              <a:rPr lang="cs-CZ" sz="2200" u="sng" dirty="0" smtClean="0"/>
              <a:t>Místa výroby/balení/testování mimo území EU</a:t>
            </a:r>
            <a:r>
              <a:rPr lang="cs-CZ" sz="2200" dirty="0" smtClean="0"/>
              <a:t> </a:t>
            </a:r>
          </a:p>
          <a:p>
            <a:pPr lvl="1" eaLnBrk="1" hangingPunct="1">
              <a:defRPr/>
            </a:pPr>
            <a:r>
              <a:rPr lang="cs-CZ" sz="1800" dirty="0"/>
              <a:t>Prohlášení kvalifikované osoby (QP </a:t>
            </a:r>
            <a:r>
              <a:rPr lang="cs-CZ" sz="1800" dirty="0" err="1"/>
              <a:t>Declaration</a:t>
            </a:r>
            <a:r>
              <a:rPr lang="cs-CZ" sz="1800" dirty="0" smtClean="0"/>
              <a:t>) z místa odpovědného za propouštění/dovoz</a:t>
            </a:r>
          </a:p>
          <a:p>
            <a:pPr marL="0" indent="0" eaLnBrk="1" hangingPunct="1">
              <a:buFontTx/>
              <a:buNone/>
              <a:defRPr/>
            </a:pPr>
            <a:endParaRPr lang="cs-CZ" sz="500" dirty="0" smtClean="0"/>
          </a:p>
          <a:p>
            <a:pPr eaLnBrk="1" hangingPunct="1">
              <a:defRPr/>
            </a:pPr>
            <a:r>
              <a:rPr lang="cs-CZ" sz="2000" dirty="0" smtClean="0"/>
              <a:t>Kopie originálu + certifikovaný překlad do </a:t>
            </a:r>
            <a:r>
              <a:rPr lang="cs-CZ" sz="2000" dirty="0" err="1" smtClean="0"/>
              <a:t>čj</a:t>
            </a:r>
            <a:r>
              <a:rPr lang="cs-CZ" sz="2000" dirty="0" smtClean="0"/>
              <a:t>/aj, obecně ne starší než 3 roky</a:t>
            </a:r>
          </a:p>
          <a:p>
            <a:pPr eaLnBrk="1" hangingPunct="1">
              <a:defRPr/>
            </a:pPr>
            <a:endParaRPr lang="cs-CZ" sz="1100" dirty="0" smtClean="0"/>
          </a:p>
        </p:txBody>
      </p:sp>
      <p:sp>
        <p:nvSpPr>
          <p:cNvPr id="49155" name="Zástupný symbol pro text 3"/>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
        <p:nvSpPr>
          <p:cNvPr id="5" name="Zástupný symbol pro datum 4"/>
          <p:cNvSpPr>
            <a:spLocks noGrp="1"/>
          </p:cNvSpPr>
          <p:nvPr>
            <p:ph type="dt" sz="quarter" idx="4294967295"/>
          </p:nvPr>
        </p:nvSpPr>
        <p:spPr>
          <a:xfrm>
            <a:off x="6875463" y="6356350"/>
            <a:ext cx="1800225" cy="360363"/>
          </a:xfrm>
          <a:prstGeom prst="rect">
            <a:avLst/>
          </a:prstGeom>
        </p:spPr>
        <p:txBody>
          <a:bodyPr/>
          <a:lstStyle/>
          <a:p>
            <a:pPr>
              <a:defRPr/>
            </a:pPr>
            <a:r>
              <a:rPr lang="cs-CZ" smtClean="0"/>
              <a:t>19. 5. 2016</a:t>
            </a:r>
            <a:endParaRPr lang="cs-CZ" dirty="0"/>
          </a:p>
        </p:txBody>
      </p:sp>
      <p:sp>
        <p:nvSpPr>
          <p:cNvPr id="6" name="Zástupný symbol pro zápatí 5"/>
          <p:cNvSpPr>
            <a:spLocks noGrp="1"/>
          </p:cNvSpPr>
          <p:nvPr>
            <p:ph type="ftr" sz="quarter" idx="4294967295"/>
          </p:nvPr>
        </p:nvSpPr>
        <p:spPr>
          <a:xfrm>
            <a:off x="457200" y="6356350"/>
            <a:ext cx="2895600" cy="365125"/>
          </a:xfrm>
          <a:prstGeom prst="rect">
            <a:avLst/>
          </a:prstGeom>
        </p:spPr>
        <p:txBody>
          <a:bodyPr/>
          <a:lstStyle/>
          <a:p>
            <a:pPr>
              <a:defRPr/>
            </a:pPr>
            <a:r>
              <a:rPr lang="cs-CZ" smtClean="0"/>
              <a:t>© 2016  STÁTNÍ ÚSTAV PRO KONTROLU LÉČIV</a:t>
            </a:r>
            <a:endParaRPr lang="cs-CZ"/>
          </a:p>
        </p:txBody>
      </p:sp>
    </p:spTree>
    <p:extLst>
      <p:ext uri="{BB962C8B-B14F-4D97-AF65-F5344CB8AC3E}">
        <p14:creationId xmlns:p14="http://schemas.microsoft.com/office/powerpoint/2010/main" val="1237300709"/>
      </p:ext>
    </p:extLst>
  </p:cSld>
  <p:clrMapOvr>
    <a:masterClrMapping/>
  </p:clrMapOvr>
  <p:transition>
    <p:fade/>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Nadpis 18"/>
          <p:cNvSpPr>
            <a:spLocks noGrp="1"/>
          </p:cNvSpPr>
          <p:nvPr>
            <p:ph type="title"/>
          </p:nvPr>
        </p:nvSpPr>
        <p:spPr>
          <a:xfrm>
            <a:off x="431800" y="908050"/>
            <a:ext cx="8229600" cy="639763"/>
          </a:xfrm>
        </p:spPr>
        <p:txBody>
          <a:bodyPr/>
          <a:lstStyle/>
          <a:p>
            <a:pPr eaLnBrk="1" hangingPunct="1"/>
            <a:r>
              <a:rPr lang="cs-CZ" smtClean="0"/>
              <a:t>Návrhy štítků</a:t>
            </a:r>
          </a:p>
        </p:txBody>
      </p:sp>
      <p:sp>
        <p:nvSpPr>
          <p:cNvPr id="20" name="Zástupný symbol pro obsah 19"/>
          <p:cNvSpPr>
            <a:spLocks noGrp="1"/>
          </p:cNvSpPr>
          <p:nvPr>
            <p:ph idx="1"/>
          </p:nvPr>
        </p:nvSpPr>
        <p:spPr>
          <a:xfrm>
            <a:off x="476250" y="1584325"/>
            <a:ext cx="8326438" cy="4589463"/>
          </a:xfrm>
        </p:spPr>
        <p:txBody>
          <a:bodyPr>
            <a:normAutofit lnSpcReduction="10000"/>
          </a:bodyPr>
          <a:lstStyle/>
          <a:p>
            <a:pPr algn="just" eaLnBrk="1" hangingPunct="1">
              <a:defRPr/>
            </a:pPr>
            <a:r>
              <a:rPr lang="cs-CZ" sz="2400" b="1" dirty="0" smtClean="0"/>
              <a:t>Rozsah informací na štítcích je dán pokynem VYR-32 doplněk 13 verze 1 </a:t>
            </a:r>
          </a:p>
          <a:p>
            <a:pPr marL="0" indent="0" algn="just" eaLnBrk="1" hangingPunct="1">
              <a:buFontTx/>
              <a:buNone/>
              <a:defRPr/>
            </a:pPr>
            <a:r>
              <a:rPr lang="cs-CZ" sz="1600" dirty="0" smtClean="0"/>
              <a:t>(Tento pokyn je překladem </a:t>
            </a:r>
            <a:r>
              <a:rPr lang="en-US" sz="1600" dirty="0" smtClean="0"/>
              <a:t>The Rules Governing Medicinal Products</a:t>
            </a:r>
            <a:r>
              <a:rPr lang="cs-CZ" sz="1600" dirty="0" smtClean="0"/>
              <a:t> </a:t>
            </a:r>
            <a:r>
              <a:rPr lang="en-US" sz="1600" dirty="0" smtClean="0"/>
              <a:t>in the</a:t>
            </a:r>
            <a:r>
              <a:rPr lang="cs-CZ" sz="1600" dirty="0" smtClean="0"/>
              <a:t> </a:t>
            </a:r>
            <a:r>
              <a:rPr lang="en-US" sz="1600" dirty="0" smtClean="0"/>
              <a:t>European Union, Volume 4, EU Guidelines to Good Manufacturing Practice, Annex 13, Investigational Medicinal Products</a:t>
            </a:r>
            <a:r>
              <a:rPr lang="cs-CZ" sz="1600" dirty="0" smtClean="0"/>
              <a:t>)</a:t>
            </a:r>
          </a:p>
          <a:p>
            <a:pPr eaLnBrk="1" hangingPunct="1">
              <a:defRPr/>
            </a:pPr>
            <a:r>
              <a:rPr lang="cs-CZ" sz="2200" dirty="0" smtClean="0"/>
              <a:t>Informace v </a:t>
            </a:r>
            <a:r>
              <a:rPr lang="cs-CZ" sz="2200" u="sng" dirty="0" smtClean="0"/>
              <a:t>češtině</a:t>
            </a:r>
            <a:endParaRPr lang="cs-CZ" sz="2200" dirty="0" smtClean="0"/>
          </a:p>
          <a:p>
            <a:pPr eaLnBrk="1" hangingPunct="1">
              <a:buFontTx/>
              <a:buNone/>
              <a:defRPr/>
            </a:pPr>
            <a:endParaRPr lang="cs-CZ" sz="600" dirty="0" smtClean="0"/>
          </a:p>
          <a:p>
            <a:pPr eaLnBrk="1" hangingPunct="1">
              <a:defRPr/>
            </a:pPr>
            <a:r>
              <a:rPr lang="cs-CZ" sz="2200" dirty="0" smtClean="0"/>
              <a:t>Návrhy pro vnitřní i vnější obal</a:t>
            </a:r>
          </a:p>
          <a:p>
            <a:pPr eaLnBrk="1" hangingPunct="1">
              <a:defRPr/>
            </a:pPr>
            <a:endParaRPr lang="cs-CZ" sz="600" dirty="0" smtClean="0"/>
          </a:p>
          <a:p>
            <a:pPr eaLnBrk="1" hangingPunct="1">
              <a:defRPr/>
            </a:pPr>
            <a:r>
              <a:rPr lang="cs-CZ" sz="2200" dirty="0" smtClean="0"/>
              <a:t>Návrhy pro srovnávací i hodnocený přípravek, včetně placeba</a:t>
            </a:r>
          </a:p>
          <a:p>
            <a:pPr eaLnBrk="1" hangingPunct="1">
              <a:defRPr/>
            </a:pPr>
            <a:endParaRPr lang="cs-CZ" sz="600" dirty="0" smtClean="0"/>
          </a:p>
          <a:p>
            <a:pPr algn="just" eaLnBrk="1" hangingPunct="1">
              <a:defRPr/>
            </a:pPr>
            <a:r>
              <a:rPr lang="cs-CZ" sz="2200" dirty="0" smtClean="0">
                <a:solidFill>
                  <a:srgbClr val="2D3291"/>
                </a:solidFill>
              </a:rPr>
              <a:t>Nutno uvádět vysvětlivky k interním kódům</a:t>
            </a:r>
            <a:r>
              <a:rPr lang="cs-CZ" sz="2400" dirty="0" smtClean="0">
                <a:solidFill>
                  <a:srgbClr val="2D3291"/>
                </a:solidFill>
              </a:rPr>
              <a:t> </a:t>
            </a:r>
            <a:r>
              <a:rPr lang="cs-CZ" sz="2200" dirty="0" smtClean="0">
                <a:solidFill>
                  <a:srgbClr val="2D3291"/>
                </a:solidFill>
              </a:rPr>
              <a:t>či chybějícím informacím </a:t>
            </a:r>
            <a:r>
              <a:rPr lang="cs-CZ" sz="1600" dirty="0" smtClean="0">
                <a:solidFill>
                  <a:srgbClr val="2D3291"/>
                </a:solidFill>
              </a:rPr>
              <a:t>(lze uvést do průvodního dopisu)</a:t>
            </a:r>
          </a:p>
          <a:p>
            <a:pPr algn="just" eaLnBrk="1" hangingPunct="1">
              <a:defRPr/>
            </a:pPr>
            <a:endParaRPr lang="cs-CZ" sz="600" dirty="0" smtClean="0">
              <a:solidFill>
                <a:srgbClr val="2D3291"/>
              </a:solidFill>
            </a:endParaRPr>
          </a:p>
          <a:p>
            <a:pPr algn="just" eaLnBrk="1" hangingPunct="1">
              <a:defRPr/>
            </a:pPr>
            <a:r>
              <a:rPr lang="cs-CZ" sz="2200" dirty="0" smtClean="0">
                <a:solidFill>
                  <a:srgbClr val="2D3291"/>
                </a:solidFill>
              </a:rPr>
              <a:t>Předkládat kompletní štítky, včetně prvních stran, doplňkových štítků</a:t>
            </a:r>
          </a:p>
          <a:p>
            <a:pPr algn="just" eaLnBrk="1" hangingPunct="1">
              <a:defRPr/>
            </a:pPr>
            <a:endParaRPr lang="cs-CZ" sz="600" dirty="0" smtClean="0">
              <a:solidFill>
                <a:srgbClr val="2D3291"/>
              </a:solidFill>
            </a:endParaRPr>
          </a:p>
          <a:p>
            <a:pPr algn="just" eaLnBrk="1" hangingPunct="1">
              <a:defRPr/>
            </a:pPr>
            <a:r>
              <a:rPr lang="cs-CZ" sz="2200" dirty="0" smtClean="0">
                <a:solidFill>
                  <a:srgbClr val="2D3291"/>
                </a:solidFill>
              </a:rPr>
              <a:t>Pozor na čitelnost</a:t>
            </a:r>
          </a:p>
        </p:txBody>
      </p:sp>
      <p:sp>
        <p:nvSpPr>
          <p:cNvPr id="38915" name="Zástupný symbol pro datum 3"/>
          <p:cNvSpPr>
            <a:spLocks noGrp="1"/>
          </p:cNvSpPr>
          <p:nvPr>
            <p:ph type="dt" sz="quarter" idx="4294967295"/>
          </p:nvPr>
        </p:nvSpPr>
        <p:spPr bwMode="auto">
          <a:xfrm>
            <a:off x="6875463" y="6356350"/>
            <a:ext cx="1800225" cy="360363"/>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19. 5. 2016</a:t>
            </a:r>
            <a:endParaRPr lang="cs-CZ">
              <a:cs typeface="Arial" charset="0"/>
            </a:endParaRPr>
          </a:p>
        </p:txBody>
      </p:sp>
      <p:sp>
        <p:nvSpPr>
          <p:cNvPr id="38916" name="Zástupný symbol pro zápatí 4"/>
          <p:cNvSpPr>
            <a:spLocks noGrp="1"/>
          </p:cNvSpPr>
          <p:nvPr>
            <p:ph type="ftr" sz="quarter" idx="4294967295"/>
          </p:nvPr>
        </p:nvSpPr>
        <p:spPr bwMode="auto">
          <a:xfrm>
            <a:off x="457200" y="6356350"/>
            <a:ext cx="2895600" cy="365125"/>
          </a:xfrm>
          <a:prstGeom prst="rect">
            <a:avLst/>
          </a:prstGeom>
          <a:ln>
            <a:miter lim="800000"/>
            <a:headEnd/>
            <a:tailEnd/>
          </a:ln>
        </p:spPr>
        <p:txBody>
          <a:bodyPr wrap="square" numCol="1" anchorCtr="0" compatLnSpc="1">
            <a:prstTxWarp prst="textNoShape">
              <a:avLst/>
            </a:prstTxWarp>
          </a:bodyPr>
          <a:lstStyle/>
          <a:p>
            <a:pPr fontAlgn="base">
              <a:spcBef>
                <a:spcPct val="0"/>
              </a:spcBef>
              <a:spcAft>
                <a:spcPct val="0"/>
              </a:spcAft>
              <a:defRPr/>
            </a:pPr>
            <a:r>
              <a:rPr lang="cs-CZ" smtClean="0">
                <a:cs typeface="Arial" charset="0"/>
              </a:rPr>
              <a:t>© 2016  STÁTNÍ ÚSTAV PRO KONTROLU LÉČIV</a:t>
            </a:r>
            <a:endParaRPr lang="cs-CZ">
              <a:cs typeface="Arial" charset="0"/>
            </a:endParaRPr>
          </a:p>
        </p:txBody>
      </p:sp>
      <p:sp>
        <p:nvSpPr>
          <p:cNvPr id="50182" name="Zástupný symbol pro text 20"/>
          <p:cNvSpPr>
            <a:spLocks noGrp="1"/>
          </p:cNvSpPr>
          <p:nvPr>
            <p:ph type="body" sz="quarter" idx="13"/>
          </p:nvPr>
        </p:nvSpPr>
        <p:spPr>
          <a:xfrm>
            <a:off x="2189163" y="503238"/>
            <a:ext cx="5040312" cy="252412"/>
          </a:xfrm>
        </p:spPr>
        <p:txBody>
          <a:bodyPr/>
          <a:lstStyle/>
          <a:p>
            <a:pPr eaLnBrk="1" hangingPunct="1">
              <a:buFontTx/>
              <a:buNone/>
            </a:pPr>
            <a:endParaRPr lang="cs-CZ" smtClean="0"/>
          </a:p>
        </p:txBody>
      </p:sp>
    </p:spTree>
    <p:extLst>
      <p:ext uri="{BB962C8B-B14F-4D97-AF65-F5344CB8AC3E}">
        <p14:creationId xmlns:p14="http://schemas.microsoft.com/office/powerpoint/2010/main" val="2228911901"/>
      </p:ext>
    </p:extLst>
  </p:cSld>
  <p:clrMapOvr>
    <a:masterClrMapping/>
  </p:clrMapOvr>
  <p:transition>
    <p:fade/>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971600" y="2130425"/>
            <a:ext cx="7668400" cy="1440000"/>
          </a:xfrm>
        </p:spPr>
        <p:txBody>
          <a:bodyPr>
            <a:normAutofit fontScale="90000"/>
          </a:bodyPr>
          <a:lstStyle/>
          <a:p>
            <a:pPr algn="r"/>
            <a:r>
              <a:rPr lang="cs-CZ" cap="all" dirty="0" smtClean="0"/>
              <a:t>LÉČIVÉ PŘÍPRAVKY PRO MODERNÍ TERAPIE</a:t>
            </a:r>
            <a:br>
              <a:rPr lang="cs-CZ" cap="all" dirty="0" smtClean="0"/>
            </a:br>
            <a:r>
              <a:rPr lang="cs-CZ" cap="all" dirty="0" smtClean="0"/>
              <a:t>Definice, zařazení  </a:t>
            </a:r>
            <a:br>
              <a:rPr lang="cs-CZ" cap="all" dirty="0" smtClean="0"/>
            </a:br>
            <a:r>
              <a:rPr lang="cs-CZ" cap="all" dirty="0" smtClean="0"/>
              <a:t>            </a:t>
            </a:r>
            <a:r>
              <a:rPr lang="cs-CZ" cap="all" dirty="0" err="1" smtClean="0"/>
              <a:t>eu</a:t>
            </a:r>
            <a:r>
              <a:rPr lang="cs-CZ" cap="all" dirty="0" smtClean="0"/>
              <a:t> regulace</a:t>
            </a:r>
            <a:endParaRPr lang="cs-CZ" cap="all" dirty="0">
              <a:solidFill>
                <a:schemeClr val="bg1"/>
              </a:solidFill>
            </a:endParaRPr>
          </a:p>
        </p:txBody>
      </p:sp>
      <p:sp>
        <p:nvSpPr>
          <p:cNvPr id="15" name="Podnadpis 14"/>
          <p:cNvSpPr>
            <a:spLocks noGrp="1"/>
          </p:cNvSpPr>
          <p:nvPr>
            <p:ph type="subTitle" idx="1"/>
          </p:nvPr>
        </p:nvSpPr>
        <p:spPr/>
        <p:txBody>
          <a:bodyPr>
            <a:normAutofit/>
          </a:bodyPr>
          <a:lstStyle/>
          <a:p>
            <a:r>
              <a:rPr lang="cs-CZ" sz="2200" dirty="0" smtClean="0">
                <a:solidFill>
                  <a:schemeClr val="bg1"/>
                </a:solidFill>
              </a:rPr>
              <a:t>MUDr. Tomáš </a:t>
            </a:r>
            <a:r>
              <a:rPr lang="cs-CZ" sz="2200" dirty="0" smtClean="0">
                <a:solidFill>
                  <a:schemeClr val="bg1"/>
                </a:solidFill>
              </a:rPr>
              <a:t>Boráň</a:t>
            </a: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3374793140"/>
      </p:ext>
    </p:extLst>
  </p:cSld>
  <p:clrMapOvr>
    <a:masterClrMapping/>
  </p:clrMapOvr>
  <p:transition>
    <p:fade/>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Obsah</a:t>
            </a:r>
            <a:endParaRPr lang="cs-CZ" dirty="0"/>
          </a:p>
        </p:txBody>
      </p:sp>
      <p:sp>
        <p:nvSpPr>
          <p:cNvPr id="20" name="Zástupný symbol pro obsah 19"/>
          <p:cNvSpPr>
            <a:spLocks noGrp="1"/>
          </p:cNvSpPr>
          <p:nvPr>
            <p:ph idx="1"/>
          </p:nvPr>
        </p:nvSpPr>
        <p:spPr/>
        <p:txBody>
          <a:bodyPr>
            <a:normAutofit fontScale="92500" lnSpcReduction="10000"/>
          </a:bodyPr>
          <a:lstStyle/>
          <a:p>
            <a:r>
              <a:rPr lang="cs-CZ" dirty="0" smtClean="0"/>
              <a:t>Definice LPMT</a:t>
            </a:r>
          </a:p>
          <a:p>
            <a:pPr lvl="1"/>
            <a:r>
              <a:rPr lang="cs-CZ" dirty="0" smtClean="0"/>
              <a:t>Legislativa EU</a:t>
            </a:r>
          </a:p>
          <a:p>
            <a:pPr lvl="1"/>
            <a:r>
              <a:rPr lang="cs-CZ" dirty="0" smtClean="0"/>
              <a:t>Legislativa ČR</a:t>
            </a:r>
          </a:p>
          <a:p>
            <a:r>
              <a:rPr lang="cs-CZ" dirty="0" smtClean="0"/>
              <a:t>Zařazení mezi LPMT a příklady</a:t>
            </a:r>
          </a:p>
          <a:p>
            <a:pPr lvl="1"/>
            <a:r>
              <a:rPr lang="cs-CZ" dirty="0" err="1" smtClean="0"/>
              <a:t>somatobuněčná</a:t>
            </a:r>
            <a:r>
              <a:rPr lang="cs-CZ" dirty="0" smtClean="0"/>
              <a:t> terapie</a:t>
            </a:r>
          </a:p>
          <a:p>
            <a:pPr lvl="1"/>
            <a:r>
              <a:rPr lang="cs-CZ" dirty="0" smtClean="0"/>
              <a:t>tkáňové inženýrství</a:t>
            </a:r>
          </a:p>
          <a:p>
            <a:pPr lvl="1"/>
            <a:r>
              <a:rPr lang="cs-CZ" dirty="0" smtClean="0"/>
              <a:t>genová terapie</a:t>
            </a:r>
          </a:p>
          <a:p>
            <a:r>
              <a:rPr lang="cs-CZ" dirty="0" smtClean="0"/>
              <a:t>Komise pro moderní terapie (CAT) </a:t>
            </a:r>
          </a:p>
          <a:p>
            <a:r>
              <a:rPr lang="cs-CZ" dirty="0" smtClean="0"/>
              <a:t>Různé</a:t>
            </a:r>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852618117"/>
      </p:ext>
    </p:extLst>
  </p:cSld>
  <p:clrMapOvr>
    <a:masterClrMapping/>
  </p:clrMapOvr>
  <p:transition>
    <p:fade/>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Definice LPMT</a:t>
            </a:r>
            <a:endParaRPr lang="cs-CZ" dirty="0"/>
          </a:p>
        </p:txBody>
      </p:sp>
      <p:sp>
        <p:nvSpPr>
          <p:cNvPr id="20" name="Zástupný symbol pro obsah 19"/>
          <p:cNvSpPr>
            <a:spLocks noGrp="1"/>
          </p:cNvSpPr>
          <p:nvPr>
            <p:ph idx="1"/>
          </p:nvPr>
        </p:nvSpPr>
        <p:spPr/>
        <p:txBody>
          <a:bodyPr>
            <a:normAutofit/>
          </a:bodyPr>
          <a:lstStyle/>
          <a:p>
            <a:r>
              <a:rPr lang="cs-CZ" dirty="0" smtClean="0"/>
              <a:t>léčivý přípravek pro genovou terapii (LPGT)</a:t>
            </a:r>
          </a:p>
          <a:p>
            <a:r>
              <a:rPr lang="cs-CZ" dirty="0" smtClean="0"/>
              <a:t>léčivý přípravek pro </a:t>
            </a:r>
            <a:r>
              <a:rPr lang="cs-CZ" dirty="0" err="1" smtClean="0"/>
              <a:t>somatobuněčnou</a:t>
            </a:r>
            <a:r>
              <a:rPr lang="cs-CZ" dirty="0" smtClean="0"/>
              <a:t> terapii (LPBT)</a:t>
            </a:r>
          </a:p>
          <a:p>
            <a:r>
              <a:rPr lang="cs-CZ" dirty="0" smtClean="0"/>
              <a:t>přípravek tkáňového inženýrství (TI)</a:t>
            </a:r>
          </a:p>
          <a:p>
            <a:pPr>
              <a:buNone/>
            </a:pPr>
            <a:endParaRPr lang="cs-CZ" dirty="0" smtClean="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033167100"/>
      </p:ext>
    </p:extLst>
  </p:cSld>
  <p:clrMapOvr>
    <a:masterClrMapping/>
  </p:clrMapOvr>
  <p:transition>
    <p:fade/>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Legislativa - historie</a:t>
            </a:r>
          </a:p>
        </p:txBody>
      </p:sp>
      <p:sp>
        <p:nvSpPr>
          <p:cNvPr id="3" name="Zástupný symbol pro obsah 2"/>
          <p:cNvSpPr>
            <a:spLocks noGrp="1"/>
          </p:cNvSpPr>
          <p:nvPr>
            <p:ph idx="1"/>
          </p:nvPr>
        </p:nvSpPr>
        <p:spPr/>
        <p:txBody>
          <a:bodyPr/>
          <a:lstStyle/>
          <a:p>
            <a:r>
              <a:rPr lang="cs-CZ" dirty="0"/>
              <a:t>V ČR poprvé definovány přípravky pro moderní terapii ve vyhlášce č. 228/2004 Sb., zahrnovaly přípravky pro genovou terapii a přípravky pro </a:t>
            </a:r>
            <a:r>
              <a:rPr lang="cs-CZ" dirty="0" err="1"/>
              <a:t>somato</a:t>
            </a:r>
            <a:r>
              <a:rPr lang="cs-CZ" dirty="0"/>
              <a:t>-buněčnou terapii.</a:t>
            </a:r>
          </a:p>
          <a:p>
            <a:pPr>
              <a:buNone/>
            </a:pPr>
            <a:r>
              <a:rPr lang="cs-CZ" dirty="0"/>
              <a:t>	← transpozice směrnice 2003/63/ES, kterou se mění směrnice Evropského parlamentu a Rady 2001/83/ES</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996448878"/>
      </p:ext>
    </p:extLst>
  </p:cSld>
  <p:clrMapOvr>
    <a:masterClrMapping/>
  </p:clrMapOvr>
  <p:transition>
    <p:fade/>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Legislativa - historie</a:t>
            </a:r>
          </a:p>
        </p:txBody>
      </p:sp>
      <p:sp>
        <p:nvSpPr>
          <p:cNvPr id="3" name="Zástupný symbol pro obsah 2"/>
          <p:cNvSpPr>
            <a:spLocks noGrp="1"/>
          </p:cNvSpPr>
          <p:nvPr>
            <p:ph idx="1"/>
          </p:nvPr>
        </p:nvSpPr>
        <p:spPr/>
        <p:txBody>
          <a:bodyPr/>
          <a:lstStyle/>
          <a:p>
            <a:r>
              <a:rPr lang="cs-CZ" dirty="0"/>
              <a:t>Všechny členské státy měly možnost připomínkovat návrh Evropské komise připravovaného Nařízení pro LPMT, na SÚKL vznikl tým pro moderní terapii, kde byli jednak interní pracovníci SÚKL a jednak externí experti (AV ČR, fakulty…)</a:t>
            </a:r>
          </a:p>
          <a:p>
            <a:r>
              <a:rPr lang="cs-CZ" dirty="0"/>
              <a:t>Po vstupu Nařízení v platnost – nominace členů CAT za ČR</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a:xfrm>
            <a:off x="476545" y="6354325"/>
            <a:ext cx="2895600" cy="365125"/>
          </a:xfrm>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3465147118"/>
      </p:ext>
    </p:extLst>
  </p:cSld>
  <p:clrMapOvr>
    <a:masterClrMapping/>
  </p:clrMapOvr>
  <p:transition>
    <p:fade/>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Legislativa EU</a:t>
            </a:r>
            <a:endParaRPr lang="cs-CZ" dirty="0"/>
          </a:p>
        </p:txBody>
      </p:sp>
      <p:sp>
        <p:nvSpPr>
          <p:cNvPr id="20" name="Zástupný symbol pro obsah 19"/>
          <p:cNvSpPr>
            <a:spLocks noGrp="1"/>
          </p:cNvSpPr>
          <p:nvPr>
            <p:ph idx="1"/>
          </p:nvPr>
        </p:nvSpPr>
        <p:spPr/>
        <p:txBody>
          <a:bodyPr/>
          <a:lstStyle/>
          <a:p>
            <a:r>
              <a:rPr lang="cs-CZ" dirty="0" smtClean="0"/>
              <a:t>Nařízení Evropského parlamentu a Rady(ES) č. 1394/2007 o léčivých přípravcích pro moderní terapii a o změně směrnice 2001/83/ES a nařízení (ES) č. 726/2004 (TI)</a:t>
            </a:r>
          </a:p>
          <a:p>
            <a:r>
              <a:rPr lang="cs-CZ" dirty="0" smtClean="0"/>
              <a:t>část IV přílohy I směrnice 2001/83/ES (LPGT a LPBT)</a:t>
            </a:r>
          </a:p>
          <a:p>
            <a:r>
              <a:rPr lang="cs-CZ" dirty="0" smtClean="0"/>
              <a:t>doporučení EMA (právně nezávazné) „</a:t>
            </a:r>
            <a:r>
              <a:rPr lang="cs-CZ" dirty="0" err="1" smtClean="0"/>
              <a:t>guidelines</a:t>
            </a:r>
            <a:r>
              <a:rPr lang="cs-CZ" dirty="0" smtClean="0"/>
              <a:t>“</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565685824"/>
      </p:ext>
    </p:extLst>
  </p:cSld>
  <p:clrMapOvr>
    <a:masterClrMapping/>
  </p:clrMapOvr>
  <p:transition>
    <p:fade/>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p:txBody>
      </p:sp>
      <p:sp>
        <p:nvSpPr>
          <p:cNvPr id="9" name="Nadpis 18"/>
          <p:cNvSpPr>
            <a:spLocks noGrp="1"/>
          </p:cNvSpPr>
          <p:nvPr>
            <p:ph type="title"/>
          </p:nvPr>
        </p:nvSpPr>
        <p:spPr>
          <a:xfrm>
            <a:off x="457200" y="1440000"/>
            <a:ext cx="8229600" cy="1143000"/>
          </a:xfrm>
        </p:spPr>
        <p:txBody>
          <a:bodyPr/>
          <a:lstStyle/>
          <a:p>
            <a:r>
              <a:rPr lang="cs-CZ" dirty="0" smtClean="0"/>
              <a:t>Kritéria pro zařazení mezi LPMT</a:t>
            </a:r>
            <a:endParaRPr lang="cs-CZ" dirty="0"/>
          </a:p>
        </p:txBody>
      </p:sp>
      <p:sp>
        <p:nvSpPr>
          <p:cNvPr id="10" name="Zástupný symbol pro obsah 19"/>
          <p:cNvSpPr>
            <a:spLocks noGrp="1"/>
          </p:cNvSpPr>
          <p:nvPr>
            <p:ph idx="1"/>
          </p:nvPr>
        </p:nvSpPr>
        <p:spPr>
          <a:xfrm>
            <a:off x="457200" y="2520000"/>
            <a:ext cx="8229600" cy="3600000"/>
          </a:xfrm>
        </p:spPr>
        <p:txBody>
          <a:bodyPr/>
          <a:lstStyle/>
          <a:p>
            <a:r>
              <a:rPr lang="cs-CZ" dirty="0" smtClean="0"/>
              <a:t>Jedná se o léčivý přípravek?</a:t>
            </a:r>
          </a:p>
          <a:p>
            <a:r>
              <a:rPr lang="cs-CZ" dirty="0" smtClean="0"/>
              <a:t>Obsahuje životaschopné buňky?</a:t>
            </a:r>
          </a:p>
          <a:p>
            <a:r>
              <a:rPr lang="cs-CZ" dirty="0" smtClean="0"/>
              <a:t>Jsou tyto buňky podstatně manipulované?</a:t>
            </a:r>
          </a:p>
          <a:p>
            <a:r>
              <a:rPr lang="cs-CZ" dirty="0" smtClean="0"/>
              <a:t>Jsou tyto buňky použity ve stejné základní funkci?</a:t>
            </a:r>
            <a:endParaRPr lang="cs-CZ" dirty="0"/>
          </a:p>
        </p:txBody>
      </p:sp>
    </p:spTree>
    <p:extLst>
      <p:ext uri="{BB962C8B-B14F-4D97-AF65-F5344CB8AC3E}">
        <p14:creationId xmlns:p14="http://schemas.microsoft.com/office/powerpoint/2010/main" val="343085944"/>
      </p:ext>
    </p:extLst>
  </p:cSld>
  <p:clrMapOvr>
    <a:masterClrMapping/>
  </p:clrMapOvr>
  <p:transition>
    <p:fade/>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err="1" smtClean="0"/>
              <a:t>Somatobuněčná</a:t>
            </a:r>
            <a:r>
              <a:rPr lang="cs-CZ" dirty="0" smtClean="0"/>
              <a:t> terapie</a:t>
            </a:r>
            <a:endParaRPr lang="cs-CZ" dirty="0"/>
          </a:p>
        </p:txBody>
      </p:sp>
      <p:sp>
        <p:nvSpPr>
          <p:cNvPr id="20" name="Zástupný symbol pro obsah 19"/>
          <p:cNvSpPr>
            <a:spLocks noGrp="1"/>
          </p:cNvSpPr>
          <p:nvPr>
            <p:ph idx="1"/>
          </p:nvPr>
        </p:nvSpPr>
        <p:spPr/>
        <p:txBody>
          <a:bodyPr/>
          <a:lstStyle/>
          <a:p>
            <a:r>
              <a:rPr lang="cs-CZ" dirty="0" smtClean="0"/>
              <a:t>Léčebný efekt na základě farmakologického, imunologického  nebo  metabolického působení</a:t>
            </a:r>
          </a:p>
          <a:p>
            <a:r>
              <a:rPr lang="cs-CZ" dirty="0"/>
              <a:t>B</a:t>
            </a:r>
            <a:r>
              <a:rPr lang="cs-CZ" dirty="0" smtClean="0"/>
              <a:t>uňky jsou podstatně manipulovány </a:t>
            </a:r>
            <a:r>
              <a:rPr lang="cs-CZ" i="1" u="sng" dirty="0" smtClean="0"/>
              <a:t>nebo</a:t>
            </a:r>
            <a:r>
              <a:rPr lang="cs-CZ" dirty="0" smtClean="0"/>
              <a:t> nejsou určeny k použití ve stejné základní funkci</a:t>
            </a:r>
          </a:p>
          <a:p>
            <a:r>
              <a:rPr lang="cs-CZ" dirty="0" smtClean="0"/>
              <a:t>Podstatná manipulace = jiná, než ta, která je uvedena v příloze 1 nařízení 1394/2007</a:t>
            </a:r>
          </a:p>
          <a:p>
            <a:r>
              <a:rPr lang="cs-CZ" dirty="0" smtClean="0"/>
              <a:t>LPGT › TI › LPBT</a:t>
            </a:r>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048283604"/>
      </p:ext>
    </p:extLst>
  </p:cSld>
  <p:clrMapOvr>
    <a:masterClrMapping/>
  </p:clrMapOvr>
  <p:transition>
    <p:fade/>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Nepodstatné manipulace</a:t>
            </a:r>
            <a:endParaRPr lang="cs-CZ" dirty="0"/>
          </a:p>
        </p:txBody>
      </p:sp>
      <p:sp>
        <p:nvSpPr>
          <p:cNvPr id="20" name="Zástupný symbol pro obsah 19"/>
          <p:cNvSpPr>
            <a:spLocks noGrp="1"/>
          </p:cNvSpPr>
          <p:nvPr>
            <p:ph idx="1"/>
          </p:nvPr>
        </p:nvSpPr>
        <p:spPr/>
        <p:txBody>
          <a:bodyPr>
            <a:normAutofit/>
          </a:bodyPr>
          <a:lstStyle/>
          <a:p>
            <a:r>
              <a:rPr lang="cs-CZ" sz="3200" dirty="0" smtClean="0"/>
              <a:t>Řezání, rozmělňování, tvarování, odstřeďování, namáčení v antibiotických nebo antimikrobiálních roztocích, sterilizace, ozařování, oddělení, zahušťování nebo čištění buněk, filtrování, </a:t>
            </a:r>
            <a:r>
              <a:rPr lang="cs-CZ" sz="3200" dirty="0" err="1" smtClean="0"/>
              <a:t>lyofilizace</a:t>
            </a:r>
            <a:r>
              <a:rPr lang="cs-CZ" sz="3200" dirty="0" smtClean="0"/>
              <a:t>, zmrazení, kryokonzervace, vitrifikace</a:t>
            </a:r>
            <a:endParaRPr lang="cs-CZ" sz="3200"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416709745"/>
      </p:ext>
    </p:extLst>
  </p:cSld>
  <p:clrMapOvr>
    <a:masterClrMapping/>
  </p:clrMapOvr>
  <p:transition>
    <p:fade/>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Nepodstatné manipulace</a:t>
            </a:r>
            <a:endParaRPr lang="cs-CZ" dirty="0"/>
          </a:p>
        </p:txBody>
      </p:sp>
      <p:sp>
        <p:nvSpPr>
          <p:cNvPr id="20" name="Zástupný symbol pro obsah 19"/>
          <p:cNvSpPr>
            <a:spLocks noGrp="1"/>
          </p:cNvSpPr>
          <p:nvPr>
            <p:ph idx="1"/>
          </p:nvPr>
        </p:nvSpPr>
        <p:spPr/>
        <p:txBody>
          <a:bodyPr>
            <a:normAutofit/>
          </a:bodyPr>
          <a:lstStyle/>
          <a:p>
            <a:pPr algn="just"/>
            <a:r>
              <a:rPr lang="cs-CZ" altLang="cs-CZ" sz="3200" dirty="0"/>
              <a:t>V případě jiných manipulací se posuzuje případ od případu, zda se jedná nebo nejedná o podstatnou manipulaci (např. použití </a:t>
            </a:r>
            <a:r>
              <a:rPr lang="cs-CZ" altLang="cs-CZ" sz="3200" dirty="0" err="1" smtClean="0"/>
              <a:t>kolagenázy</a:t>
            </a:r>
            <a:r>
              <a:rPr lang="cs-CZ" altLang="cs-CZ" sz="3200" dirty="0" smtClean="0"/>
              <a:t> pro rozvolnění buněk)</a:t>
            </a:r>
            <a:endParaRPr lang="cs-CZ" altLang="cs-CZ" sz="3200"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3963662202"/>
      </p:ext>
    </p:extLst>
  </p:cSld>
  <p:clrMapOvr>
    <a:masterClrMapping/>
  </p:clrMapOvr>
  <p:transition>
    <p:fade/>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LPBT</a:t>
            </a:r>
            <a:endParaRPr lang="cs-CZ" dirty="0"/>
          </a:p>
        </p:txBody>
      </p:sp>
      <p:sp>
        <p:nvSpPr>
          <p:cNvPr id="20" name="Zástupný symbol pro obsah 19"/>
          <p:cNvSpPr>
            <a:spLocks noGrp="1"/>
          </p:cNvSpPr>
          <p:nvPr>
            <p:ph idx="1"/>
          </p:nvPr>
        </p:nvSpPr>
        <p:spPr/>
        <p:txBody>
          <a:bodyPr/>
          <a:lstStyle/>
          <a:p>
            <a:r>
              <a:rPr lang="cs-CZ" b="1" dirty="0" err="1" smtClean="0"/>
              <a:t>Provenge</a:t>
            </a:r>
            <a:r>
              <a:rPr lang="cs-CZ" dirty="0" smtClean="0"/>
              <a:t> – autologní mononukleární buňky                z periferní krve aktivované PAP-GM-CSF, určené       pro léčbu metastatického, kastrát rezistentního karcinomu prostaty</a:t>
            </a:r>
          </a:p>
          <a:p>
            <a:r>
              <a:rPr lang="cs-CZ" dirty="0" smtClean="0"/>
              <a:t>Podstatná manipulace</a:t>
            </a:r>
          </a:p>
          <a:p>
            <a:r>
              <a:rPr lang="cs-CZ" dirty="0" smtClean="0"/>
              <a:t>27. 6. 2013 pozitivní stanovisko CHMP</a:t>
            </a:r>
          </a:p>
          <a:p>
            <a:r>
              <a:rPr lang="cs-CZ" dirty="0" smtClean="0"/>
              <a:t>19. 5. 2015 stažení registrace</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3469718526"/>
      </p:ext>
    </p:extLst>
  </p:cSld>
  <p:clrMapOvr>
    <a:masterClrMapping/>
  </p:clrMapOvr>
  <p:transition>
    <p:fade/>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co není LPBT</a:t>
            </a:r>
            <a:endParaRPr lang="cs-CZ" dirty="0"/>
          </a:p>
        </p:txBody>
      </p:sp>
      <p:sp>
        <p:nvSpPr>
          <p:cNvPr id="20" name="Zástupný symbol pro obsah 19"/>
          <p:cNvSpPr>
            <a:spLocks noGrp="1"/>
          </p:cNvSpPr>
          <p:nvPr>
            <p:ph idx="1"/>
          </p:nvPr>
        </p:nvSpPr>
        <p:spPr/>
        <p:txBody>
          <a:bodyPr/>
          <a:lstStyle/>
          <a:p>
            <a:r>
              <a:rPr lang="cs-CZ" dirty="0" smtClean="0"/>
              <a:t>Transplantace Langerhansových ostrůvků</a:t>
            </a:r>
          </a:p>
          <a:p>
            <a:r>
              <a:rPr lang="cs-CZ" dirty="0" smtClean="0"/>
              <a:t>Není podstatná manipulace, použity ve stejné základní funkci</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309767785"/>
      </p:ext>
    </p:extLst>
  </p:cSld>
  <p:clrMapOvr>
    <a:masterClrMapping/>
  </p:clrMapOvr>
  <p:transition>
    <p:fade/>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Tkáňové inženýrství</a:t>
            </a:r>
            <a:endParaRPr lang="cs-CZ" dirty="0"/>
          </a:p>
        </p:txBody>
      </p:sp>
      <p:sp>
        <p:nvSpPr>
          <p:cNvPr id="20" name="Zástupný symbol pro obsah 19"/>
          <p:cNvSpPr>
            <a:spLocks noGrp="1"/>
          </p:cNvSpPr>
          <p:nvPr>
            <p:ph idx="1"/>
          </p:nvPr>
        </p:nvSpPr>
        <p:spPr/>
        <p:txBody>
          <a:bodyPr>
            <a:normAutofit/>
          </a:bodyPr>
          <a:lstStyle/>
          <a:p>
            <a:r>
              <a:rPr lang="cs-CZ" dirty="0"/>
              <a:t>K</a:t>
            </a:r>
            <a:r>
              <a:rPr lang="cs-CZ" dirty="0" smtClean="0"/>
              <a:t> obnově, opravě nebo nahrazení lidských tkání</a:t>
            </a:r>
          </a:p>
          <a:p>
            <a:r>
              <a:rPr lang="cs-CZ" dirty="0"/>
              <a:t>B</a:t>
            </a:r>
            <a:r>
              <a:rPr lang="cs-CZ" dirty="0" smtClean="0"/>
              <a:t>uňky jsou upravené (podstatně manipulovány </a:t>
            </a:r>
            <a:r>
              <a:rPr lang="cs-CZ" i="1" u="sng" dirty="0" smtClean="0"/>
              <a:t>nebo</a:t>
            </a:r>
            <a:r>
              <a:rPr lang="cs-CZ" dirty="0" smtClean="0"/>
              <a:t> nejsou určeny k použití ve stejné základní funkci)</a:t>
            </a:r>
          </a:p>
          <a:p>
            <a:r>
              <a:rPr lang="cs-CZ" dirty="0" smtClean="0"/>
              <a:t>Vždy musí obsahovat buňky nebo tkáně lidského nebo zvířecího původu (životaschopné nebo neživotaschopné)</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1859065344"/>
      </p:ext>
    </p:extLst>
  </p:cSld>
  <p:clrMapOvr>
    <a:masterClrMapping/>
  </p:clrMapOvr>
  <p:transition>
    <p:fade/>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TI</a:t>
            </a:r>
            <a:endParaRPr lang="cs-CZ" dirty="0"/>
          </a:p>
        </p:txBody>
      </p:sp>
      <p:sp>
        <p:nvSpPr>
          <p:cNvPr id="20" name="Zástupný symbol pro obsah 19"/>
          <p:cNvSpPr>
            <a:spLocks noGrp="1"/>
          </p:cNvSpPr>
          <p:nvPr>
            <p:ph idx="1"/>
          </p:nvPr>
        </p:nvSpPr>
        <p:spPr/>
        <p:txBody>
          <a:bodyPr/>
          <a:lstStyle/>
          <a:p>
            <a:r>
              <a:rPr lang="cs-CZ" b="1" dirty="0" err="1" smtClean="0"/>
              <a:t>Holoclar</a:t>
            </a:r>
            <a:r>
              <a:rPr lang="cs-CZ" b="1" dirty="0" smtClean="0"/>
              <a:t> </a:t>
            </a:r>
            <a:r>
              <a:rPr lang="cs-CZ" dirty="0" smtClean="0"/>
              <a:t>- </a:t>
            </a:r>
            <a:r>
              <a:rPr lang="cs-CZ" dirty="0"/>
              <a:t>autologní lidský rohovkový epitel expandovaný </a:t>
            </a:r>
            <a:r>
              <a:rPr lang="cs-CZ" i="1" dirty="0"/>
              <a:t>ex </a:t>
            </a:r>
            <a:r>
              <a:rPr lang="cs-CZ" i="1" dirty="0" err="1"/>
              <a:t>vivo</a:t>
            </a:r>
            <a:r>
              <a:rPr lang="cs-CZ" i="1" dirty="0"/>
              <a:t> </a:t>
            </a:r>
            <a:r>
              <a:rPr lang="cs-CZ" dirty="0"/>
              <a:t>obsahující kmenové buňky Upravené </a:t>
            </a:r>
            <a:r>
              <a:rPr lang="cs-CZ" dirty="0" smtClean="0"/>
              <a:t>buňky (podstatná manipulace – kultivace)</a:t>
            </a:r>
          </a:p>
          <a:p>
            <a:r>
              <a:rPr lang="cs-CZ" dirty="0" smtClean="0"/>
              <a:t>17. 2. 2015 registrace v EU</a:t>
            </a:r>
          </a:p>
          <a:p>
            <a:r>
              <a:rPr lang="cs-CZ" dirty="0" smtClean="0"/>
              <a:t>První </a:t>
            </a:r>
            <a:r>
              <a:rPr lang="cs-CZ" dirty="0"/>
              <a:t>LP založený na </a:t>
            </a:r>
            <a:r>
              <a:rPr lang="cs-CZ" dirty="0" smtClean="0"/>
              <a:t>kmenových </a:t>
            </a:r>
            <a:r>
              <a:rPr lang="cs-CZ" dirty="0"/>
              <a:t>buňkách registrovaný v EU</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1891297472"/>
      </p:ext>
    </p:extLst>
  </p:cSld>
  <p:clrMapOvr>
    <a:masterClrMapping/>
  </p:clrMapOvr>
  <p:transition>
    <p:fade/>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co není TI</a:t>
            </a:r>
            <a:endParaRPr lang="cs-CZ" dirty="0"/>
          </a:p>
        </p:txBody>
      </p:sp>
      <p:sp>
        <p:nvSpPr>
          <p:cNvPr id="20" name="Zástupný symbol pro obsah 19"/>
          <p:cNvSpPr>
            <a:spLocks noGrp="1"/>
          </p:cNvSpPr>
          <p:nvPr>
            <p:ph idx="1"/>
          </p:nvPr>
        </p:nvSpPr>
        <p:spPr/>
        <p:txBody>
          <a:bodyPr/>
          <a:lstStyle/>
          <a:p>
            <a:r>
              <a:rPr lang="cs-CZ" dirty="0" smtClean="0"/>
              <a:t>Autologní kolagen derivovaný z lidské tukové tkáně</a:t>
            </a:r>
          </a:p>
          <a:p>
            <a:r>
              <a:rPr lang="cs-CZ" dirty="0" smtClean="0"/>
              <a:t>Neobsahuje buňky</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1091658050"/>
      </p:ext>
    </p:extLst>
  </p:cSld>
  <p:clrMapOvr>
    <a:masterClrMapping/>
  </p:clrMapOvr>
  <p:transition>
    <p:fade/>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Genová terapie</a:t>
            </a:r>
            <a:endParaRPr lang="cs-CZ" dirty="0"/>
          </a:p>
        </p:txBody>
      </p:sp>
      <p:sp>
        <p:nvSpPr>
          <p:cNvPr id="20" name="Zástupný symbol pro obsah 19"/>
          <p:cNvSpPr>
            <a:spLocks noGrp="1"/>
          </p:cNvSpPr>
          <p:nvPr>
            <p:ph idx="1"/>
          </p:nvPr>
        </p:nvSpPr>
        <p:spPr/>
        <p:txBody>
          <a:bodyPr>
            <a:normAutofit/>
          </a:bodyPr>
          <a:lstStyle/>
          <a:p>
            <a:r>
              <a:rPr lang="cs-CZ" dirty="0"/>
              <a:t>R</a:t>
            </a:r>
            <a:r>
              <a:rPr lang="cs-CZ" dirty="0" smtClean="0"/>
              <a:t>ekombinantní  nukleová kyselina (</a:t>
            </a:r>
            <a:r>
              <a:rPr lang="cs-CZ" dirty="0" err="1" smtClean="0"/>
              <a:t>rNA</a:t>
            </a:r>
            <a:r>
              <a:rPr lang="cs-CZ" dirty="0" smtClean="0"/>
              <a:t>)</a:t>
            </a:r>
          </a:p>
          <a:p>
            <a:r>
              <a:rPr lang="cs-CZ" dirty="0"/>
              <a:t>K</a:t>
            </a:r>
            <a:r>
              <a:rPr lang="cs-CZ" dirty="0" smtClean="0"/>
              <a:t> regulaci, opravě, výměně, doplnění nebo  odstranění  genetické sekvence, </a:t>
            </a:r>
          </a:p>
          <a:p>
            <a:r>
              <a:rPr lang="cs-CZ" dirty="0"/>
              <a:t>Ú</a:t>
            </a:r>
            <a:r>
              <a:rPr lang="cs-CZ" dirty="0" smtClean="0"/>
              <a:t>činek se vztažen přímo na sekvenci  </a:t>
            </a:r>
            <a:r>
              <a:rPr lang="cs-CZ" dirty="0" err="1" smtClean="0"/>
              <a:t>rNA</a:t>
            </a:r>
            <a:r>
              <a:rPr lang="cs-CZ" dirty="0" smtClean="0"/>
              <a:t>  nebo       na produkt genetické exprese této sekvence</a:t>
            </a:r>
          </a:p>
          <a:p>
            <a:r>
              <a:rPr lang="cs-CZ" dirty="0" smtClean="0"/>
              <a:t>Vakcíny (proti infekčním onemocněním) jsou vyňaty </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077186446"/>
      </p:ext>
    </p:extLst>
  </p:cSld>
  <p:clrMapOvr>
    <a:masterClrMapping/>
  </p:clrMapOvr>
  <p:transition>
    <p:fade/>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LPGT</a:t>
            </a:r>
            <a:endParaRPr lang="cs-CZ" dirty="0"/>
          </a:p>
        </p:txBody>
      </p:sp>
      <p:sp>
        <p:nvSpPr>
          <p:cNvPr id="20" name="Zástupný symbol pro obsah 19"/>
          <p:cNvSpPr>
            <a:spLocks noGrp="1"/>
          </p:cNvSpPr>
          <p:nvPr>
            <p:ph idx="1"/>
          </p:nvPr>
        </p:nvSpPr>
        <p:spPr>
          <a:xfrm>
            <a:off x="431540" y="2528900"/>
            <a:ext cx="8229600" cy="3600000"/>
          </a:xfrm>
        </p:spPr>
        <p:txBody>
          <a:bodyPr/>
          <a:lstStyle/>
          <a:p>
            <a:r>
              <a:rPr lang="cs-CZ" b="1" dirty="0" err="1" smtClean="0"/>
              <a:t>Glybera</a:t>
            </a:r>
            <a:r>
              <a:rPr lang="cs-CZ" dirty="0" smtClean="0"/>
              <a:t> - </a:t>
            </a:r>
            <a:r>
              <a:rPr lang="pt-BR" dirty="0" smtClean="0"/>
              <a:t>variant</a:t>
            </a:r>
            <a:r>
              <a:rPr lang="cs-CZ" dirty="0" smtClean="0"/>
              <a:t>a</a:t>
            </a:r>
            <a:r>
              <a:rPr lang="pt-BR" dirty="0" smtClean="0"/>
              <a:t> </a:t>
            </a:r>
            <a:r>
              <a:rPr lang="pt-BR" dirty="0"/>
              <a:t>LPLS</a:t>
            </a:r>
            <a:r>
              <a:rPr lang="pt-BR" baseline="30000" dirty="0"/>
              <a:t>447X</a:t>
            </a:r>
            <a:r>
              <a:rPr lang="pt-BR" dirty="0"/>
              <a:t> lidského genu </a:t>
            </a:r>
            <a:r>
              <a:rPr lang="cs-CZ" dirty="0" smtClean="0"/>
              <a:t>                </a:t>
            </a:r>
            <a:r>
              <a:rPr lang="pt-BR" dirty="0" smtClean="0"/>
              <a:t>pro </a:t>
            </a:r>
            <a:r>
              <a:rPr lang="pt-BR" dirty="0"/>
              <a:t>lipoproteinovou lipázu (LPL) ve </a:t>
            </a:r>
            <a:r>
              <a:rPr lang="pt-BR" dirty="0" smtClean="0"/>
              <a:t>vektoru</a:t>
            </a:r>
            <a:r>
              <a:rPr lang="cs-CZ" dirty="0" smtClean="0"/>
              <a:t>  </a:t>
            </a:r>
          </a:p>
          <a:p>
            <a:r>
              <a:rPr lang="cs-CZ" dirty="0" smtClean="0"/>
              <a:t>Pro léčbu </a:t>
            </a:r>
            <a:r>
              <a:rPr lang="cs-CZ" dirty="0"/>
              <a:t>familiárního deficitu lipoproteinové </a:t>
            </a:r>
            <a:r>
              <a:rPr lang="cs-CZ" dirty="0" smtClean="0"/>
              <a:t>lipázy</a:t>
            </a:r>
          </a:p>
          <a:p>
            <a:r>
              <a:rPr lang="cs-CZ" dirty="0" smtClean="0"/>
              <a:t>Registrace v EU 25. 10. 2012</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874337243"/>
      </p:ext>
    </p:extLst>
  </p:cSld>
  <p:clrMapOvr>
    <a:masterClrMapping/>
  </p:clrMapOvr>
  <p:transition>
    <p:fade/>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lstStyle/>
          <a:p>
            <a:r>
              <a:rPr lang="cs-CZ" dirty="0" smtClean="0"/>
              <a:t>Příklad, co není GT</a:t>
            </a:r>
            <a:endParaRPr lang="cs-CZ" dirty="0"/>
          </a:p>
        </p:txBody>
      </p:sp>
      <p:sp>
        <p:nvSpPr>
          <p:cNvPr id="20" name="Zástupný symbol pro obsah 19"/>
          <p:cNvSpPr>
            <a:spLocks noGrp="1"/>
          </p:cNvSpPr>
          <p:nvPr>
            <p:ph idx="1"/>
          </p:nvPr>
        </p:nvSpPr>
        <p:spPr/>
        <p:txBody>
          <a:bodyPr/>
          <a:lstStyle/>
          <a:p>
            <a:r>
              <a:rPr lang="cs-CZ" dirty="0" smtClean="0"/>
              <a:t>Adenovirový vektor odvozený z adenoviru ChAd3 </a:t>
            </a:r>
            <a:r>
              <a:rPr lang="cs-CZ" dirty="0" err="1" smtClean="0"/>
              <a:t>exprimující</a:t>
            </a:r>
            <a:r>
              <a:rPr lang="cs-CZ" dirty="0" smtClean="0"/>
              <a:t> NS region HCV</a:t>
            </a:r>
          </a:p>
          <a:p>
            <a:r>
              <a:rPr lang="cs-CZ" dirty="0" smtClean="0"/>
              <a:t>Určen k léčbě HCV a HCV indukovaného hepatocelulárního karcinomu</a:t>
            </a:r>
          </a:p>
          <a:p>
            <a:r>
              <a:rPr lang="cs-CZ" dirty="0" smtClean="0"/>
              <a:t>Jedná se o vakcínu pro léčbu infekčního onemocnění – mimo LPMT</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286476083"/>
      </p:ext>
    </p:extLst>
  </p:cSld>
  <p:clrMapOvr>
    <a:masterClrMapping/>
  </p:clrMapOvr>
  <p:transition>
    <p:fade/>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LPMT kombinovaný se zdravotnickým prostředkem</a:t>
            </a:r>
            <a:endParaRPr lang="cs-CZ" dirty="0"/>
          </a:p>
        </p:txBody>
      </p:sp>
      <p:sp>
        <p:nvSpPr>
          <p:cNvPr id="3" name="Zástupný symbol pro obsah 2"/>
          <p:cNvSpPr>
            <a:spLocks noGrp="1"/>
          </p:cNvSpPr>
          <p:nvPr>
            <p:ph idx="1"/>
          </p:nvPr>
        </p:nvSpPr>
        <p:spPr/>
        <p:txBody>
          <a:bodyPr/>
          <a:lstStyle/>
          <a:p>
            <a:r>
              <a:rPr lang="cs-CZ" dirty="0" smtClean="0"/>
              <a:t>Jeho nedílnou součástí je ZP</a:t>
            </a:r>
            <a:endParaRPr lang="cs-CZ" dirty="0"/>
          </a:p>
          <a:p>
            <a:pPr marL="0" indent="0">
              <a:buNone/>
            </a:pPr>
            <a:r>
              <a:rPr lang="cs-CZ" dirty="0" smtClean="0"/>
              <a:t>A</a:t>
            </a:r>
          </a:p>
          <a:p>
            <a:r>
              <a:rPr lang="cs-CZ" dirty="0"/>
              <a:t>J</a:t>
            </a:r>
            <a:r>
              <a:rPr lang="cs-CZ" dirty="0" smtClean="0"/>
              <a:t>eho </a:t>
            </a:r>
            <a:r>
              <a:rPr lang="cs-CZ" dirty="0"/>
              <a:t>buněčná nebo tkáňová část musí obsahovat </a:t>
            </a:r>
            <a:r>
              <a:rPr lang="cs-CZ" dirty="0" smtClean="0"/>
              <a:t>životaschopné buňky </a:t>
            </a:r>
            <a:r>
              <a:rPr lang="cs-CZ" dirty="0"/>
              <a:t>nebo </a:t>
            </a:r>
            <a:r>
              <a:rPr lang="cs-CZ" dirty="0" smtClean="0"/>
              <a:t>tkáně</a:t>
            </a:r>
          </a:p>
          <a:p>
            <a:pPr marL="0" indent="0">
              <a:buNone/>
            </a:pPr>
            <a:r>
              <a:rPr lang="cs-CZ" dirty="0" smtClean="0"/>
              <a:t>NEBO</a:t>
            </a:r>
          </a:p>
          <a:p>
            <a:r>
              <a:rPr lang="cs-CZ" dirty="0"/>
              <a:t>V</a:t>
            </a:r>
            <a:r>
              <a:rPr lang="cs-CZ" dirty="0" smtClean="0"/>
              <a:t> případě neživotaschopných buněk je jejich účinek hlavní (ve srovnání se ZP)</a:t>
            </a:r>
          </a:p>
          <a:p>
            <a:endParaRPr lang="cs-CZ" dirty="0" smtClean="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p:txBody>
      </p:sp>
    </p:spTree>
    <p:extLst>
      <p:ext uri="{BB962C8B-B14F-4D97-AF65-F5344CB8AC3E}">
        <p14:creationId xmlns:p14="http://schemas.microsoft.com/office/powerpoint/2010/main" val="3762817500"/>
      </p:ext>
    </p:extLst>
  </p:cSld>
  <p:clrMapOvr>
    <a:masterClrMapping/>
  </p:clrMapOvr>
  <p:transition>
    <p:fade/>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LPMT kombinovaný se zdravotnickým prostředkem - příklad</a:t>
            </a:r>
            <a:endParaRPr lang="cs-CZ" dirty="0"/>
          </a:p>
        </p:txBody>
      </p:sp>
      <p:sp>
        <p:nvSpPr>
          <p:cNvPr id="3" name="Zástupný symbol pro obsah 2"/>
          <p:cNvSpPr>
            <a:spLocks noGrp="1"/>
          </p:cNvSpPr>
          <p:nvPr>
            <p:ph idx="1"/>
          </p:nvPr>
        </p:nvSpPr>
        <p:spPr>
          <a:xfrm>
            <a:off x="457200" y="2978950"/>
            <a:ext cx="8229600" cy="3141050"/>
          </a:xfrm>
        </p:spPr>
        <p:txBody>
          <a:bodyPr/>
          <a:lstStyle/>
          <a:p>
            <a:r>
              <a:rPr lang="cs-CZ" dirty="0" smtClean="0"/>
              <a:t>MSC z tukové tkáně v kombinaci s beta-</a:t>
            </a:r>
            <a:r>
              <a:rPr lang="cs-CZ" dirty="0" err="1" smtClean="0"/>
              <a:t>trikalcium</a:t>
            </a:r>
            <a:r>
              <a:rPr lang="cs-CZ" dirty="0" smtClean="0"/>
              <a:t> fosfátem</a:t>
            </a:r>
          </a:p>
          <a:p>
            <a:r>
              <a:rPr lang="cs-CZ" dirty="0" smtClean="0"/>
              <a:t>Léčba kostních defektů</a:t>
            </a:r>
          </a:p>
          <a:p>
            <a:r>
              <a:rPr lang="cs-CZ" dirty="0" smtClean="0"/>
              <a:t>Kultivované buňky + ZP (</a:t>
            </a:r>
            <a:r>
              <a:rPr lang="cs-CZ" dirty="0" err="1" smtClean="0"/>
              <a:t>trikalcium</a:t>
            </a:r>
            <a:r>
              <a:rPr lang="cs-CZ" dirty="0" smtClean="0"/>
              <a:t> fosfát je integrální součástí ZP)</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p:txBody>
      </p:sp>
    </p:spTree>
    <p:extLst>
      <p:ext uri="{BB962C8B-B14F-4D97-AF65-F5344CB8AC3E}">
        <p14:creationId xmlns:p14="http://schemas.microsoft.com/office/powerpoint/2010/main" val="2489314328"/>
      </p:ext>
    </p:extLst>
  </p:cSld>
  <p:clrMapOvr>
    <a:masterClrMapping/>
  </p:clrMapOvr>
  <p:transition>
    <p:fade/>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Výbor pro moderní terapie (CAT)</a:t>
            </a:r>
            <a:r>
              <a:rPr lang="en-US" dirty="0" smtClean="0"/>
              <a:t/>
            </a:r>
            <a:br>
              <a:rPr lang="en-US" dirty="0" smtClean="0"/>
            </a:br>
            <a:endParaRPr lang="cs-CZ" dirty="0"/>
          </a:p>
        </p:txBody>
      </p:sp>
      <p:sp>
        <p:nvSpPr>
          <p:cNvPr id="3" name="Zástupný symbol pro obsah 2"/>
          <p:cNvSpPr>
            <a:spLocks noGrp="1"/>
          </p:cNvSpPr>
          <p:nvPr>
            <p:ph idx="1"/>
          </p:nvPr>
        </p:nvSpPr>
        <p:spPr/>
        <p:txBody>
          <a:bodyPr>
            <a:normAutofit lnSpcReduction="10000"/>
          </a:bodyPr>
          <a:lstStyle/>
          <a:p>
            <a:r>
              <a:rPr lang="cs-CZ" dirty="0"/>
              <a:t>Vznik na základě nařízení pro moderní terapie (1394/2007/EC)</a:t>
            </a:r>
          </a:p>
          <a:p>
            <a:r>
              <a:rPr lang="cs-CZ" dirty="0"/>
              <a:t>34  členů (+předseda): 28 členů (zástupců členských států, někteří nominováni z CHMP)</a:t>
            </a:r>
            <a:r>
              <a:rPr lang="en-US" dirty="0"/>
              <a:t>+ </a:t>
            </a:r>
            <a:r>
              <a:rPr lang="cs-CZ" dirty="0"/>
              <a:t>2(</a:t>
            </a:r>
            <a:r>
              <a:rPr lang="en-US" dirty="0" err="1"/>
              <a:t>Norsko</a:t>
            </a:r>
            <a:r>
              <a:rPr lang="en-US" dirty="0"/>
              <a:t> a Island</a:t>
            </a:r>
            <a:r>
              <a:rPr lang="cs-CZ" dirty="0"/>
              <a:t>)</a:t>
            </a:r>
            <a:r>
              <a:rPr lang="en-US" dirty="0"/>
              <a:t> + </a:t>
            </a:r>
            <a:r>
              <a:rPr lang="cs-CZ" dirty="0"/>
              <a:t>2 zástupci pacientských organizací a 2 zástupci – kliničtí odborníci (každý člen má zástupce)</a:t>
            </a:r>
          </a:p>
          <a:p>
            <a:r>
              <a:rPr lang="cs-CZ" dirty="0"/>
              <a:t>Pravidelná jednání (1x měsíčně)</a:t>
            </a:r>
          </a:p>
          <a:p>
            <a:r>
              <a:rPr lang="cs-CZ" dirty="0"/>
              <a:t>CAT </a:t>
            </a:r>
            <a:r>
              <a:rPr lang="cs-CZ" dirty="0" err="1"/>
              <a:t>Rules</a:t>
            </a:r>
            <a:r>
              <a:rPr lang="cs-CZ" dirty="0"/>
              <a:t> </a:t>
            </a:r>
            <a:r>
              <a:rPr lang="cs-CZ" dirty="0" err="1"/>
              <a:t>of</a:t>
            </a:r>
            <a:r>
              <a:rPr lang="cs-CZ" dirty="0"/>
              <a:t> </a:t>
            </a:r>
            <a:r>
              <a:rPr lang="cs-CZ" dirty="0" err="1"/>
              <a:t>procedure</a:t>
            </a:r>
            <a:r>
              <a:rPr lang="cs-CZ" dirty="0"/>
              <a:t> </a:t>
            </a:r>
            <a:r>
              <a:rPr lang="en-GB" dirty="0"/>
              <a:t>EMA/CAT/EMA/454446/2008 </a:t>
            </a:r>
            <a:endParaRPr lang="cs-CZ" dirty="0"/>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LPMT: definice, zařazení a EU regulace</a:t>
            </a:r>
            <a:endParaRPr lang="cs-CZ" dirty="0"/>
          </a:p>
        </p:txBody>
      </p:sp>
    </p:spTree>
    <p:extLst>
      <p:ext uri="{BB962C8B-B14F-4D97-AF65-F5344CB8AC3E}">
        <p14:creationId xmlns:p14="http://schemas.microsoft.com/office/powerpoint/2010/main" val="2714735660"/>
      </p:ext>
    </p:extLst>
  </p:cSld>
  <p:clrMapOvr>
    <a:masterClrMapping/>
  </p:clrMapOvr>
  <p:transition>
    <p:fade/>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Úkoly CAT</a:t>
            </a:r>
            <a:endParaRPr lang="cs-CZ" dirty="0"/>
          </a:p>
        </p:txBody>
      </p:sp>
      <p:sp>
        <p:nvSpPr>
          <p:cNvPr id="3" name="Zástupný symbol pro obsah 2"/>
          <p:cNvSpPr>
            <a:spLocks noGrp="1"/>
          </p:cNvSpPr>
          <p:nvPr>
            <p:ph idx="1"/>
          </p:nvPr>
        </p:nvSpPr>
        <p:spPr/>
        <p:txBody>
          <a:bodyPr/>
          <a:lstStyle/>
          <a:p>
            <a:r>
              <a:rPr lang="cs-CZ" dirty="0" smtClean="0"/>
              <a:t>Hodnocení žádosti o registraci LPMT</a:t>
            </a:r>
          </a:p>
          <a:p>
            <a:r>
              <a:rPr lang="cs-CZ" dirty="0" smtClean="0"/>
              <a:t>Certifikace</a:t>
            </a:r>
          </a:p>
          <a:p>
            <a:r>
              <a:rPr lang="cs-CZ" dirty="0" smtClean="0"/>
              <a:t>Stanovisko k zařazení</a:t>
            </a:r>
          </a:p>
          <a:p>
            <a:r>
              <a:rPr lang="cs-CZ" dirty="0" err="1" smtClean="0"/>
              <a:t>Scientific</a:t>
            </a:r>
            <a:r>
              <a:rPr lang="cs-CZ" dirty="0" smtClean="0"/>
              <a:t> </a:t>
            </a:r>
            <a:r>
              <a:rPr lang="cs-CZ" dirty="0" err="1" smtClean="0"/>
              <a:t>Advice</a:t>
            </a:r>
            <a:endParaRPr lang="cs-CZ" dirty="0" smtClean="0"/>
          </a:p>
          <a:p>
            <a:r>
              <a:rPr lang="cs-CZ" dirty="0" smtClean="0"/>
              <a:t>Odborné zázemí pro COMP/PDCO/CHMP</a:t>
            </a:r>
          </a:p>
          <a:p>
            <a:r>
              <a:rPr lang="cs-CZ" dirty="0" smtClean="0"/>
              <a:t>Publikační činnost</a:t>
            </a:r>
          </a:p>
          <a:p>
            <a:r>
              <a:rPr lang="cs-CZ" dirty="0" smtClean="0"/>
              <a:t>Komunikace s regulovanými subjekty</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LPMT: definice, zařazení a EU regulace</a:t>
            </a:r>
          </a:p>
        </p:txBody>
      </p:sp>
    </p:spTree>
    <p:extLst>
      <p:ext uri="{BB962C8B-B14F-4D97-AF65-F5344CB8AC3E}">
        <p14:creationId xmlns:p14="http://schemas.microsoft.com/office/powerpoint/2010/main" val="1998491786"/>
      </p:ext>
    </p:extLst>
  </p:cSld>
  <p:clrMapOvr>
    <a:masterClrMapping/>
  </p:clrMapOvr>
  <p:transition>
    <p:fade/>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555" y="1178750"/>
            <a:ext cx="7317305" cy="4749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8469744"/>
      </p:ext>
    </p:extLst>
  </p:cSld>
  <p:clrMapOvr>
    <a:masterClrMapping/>
  </p:clrMapOvr>
  <p:transition>
    <p:fade/>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Web EMA</a:t>
            </a:r>
            <a:endParaRPr lang="cs-CZ" dirty="0"/>
          </a:p>
        </p:txBody>
      </p:sp>
      <p:sp>
        <p:nvSpPr>
          <p:cNvPr id="3" name="Zástupný symbol pro obsah 2"/>
          <p:cNvSpPr>
            <a:spLocks noGrp="1"/>
          </p:cNvSpPr>
          <p:nvPr>
            <p:ph idx="1"/>
          </p:nvPr>
        </p:nvSpPr>
        <p:spPr/>
        <p:txBody>
          <a:bodyPr/>
          <a:lstStyle/>
          <a:p>
            <a:r>
              <a:rPr lang="cs-CZ" dirty="0">
                <a:hlinkClick r:id="rId2"/>
              </a:rPr>
              <a:t>http://www.ema.europa.eu</a:t>
            </a:r>
            <a:endParaRPr lang="cs-CZ" dirty="0"/>
          </a:p>
          <a:p>
            <a:r>
              <a:rPr lang="cs-CZ" dirty="0"/>
              <a:t>Regulatory → </a:t>
            </a:r>
            <a:r>
              <a:rPr lang="cs-CZ" dirty="0" err="1"/>
              <a:t>Human</a:t>
            </a:r>
            <a:r>
              <a:rPr lang="cs-CZ" dirty="0"/>
              <a:t> </a:t>
            </a:r>
            <a:r>
              <a:rPr lang="cs-CZ" dirty="0" err="1"/>
              <a:t>medicines</a:t>
            </a:r>
            <a:r>
              <a:rPr lang="cs-CZ" dirty="0"/>
              <a:t> → </a:t>
            </a:r>
            <a:r>
              <a:rPr lang="cs-CZ" dirty="0" err="1"/>
              <a:t>Advanced</a:t>
            </a:r>
            <a:r>
              <a:rPr lang="cs-CZ" dirty="0"/>
              <a:t> </a:t>
            </a:r>
            <a:r>
              <a:rPr lang="cs-CZ" dirty="0" err="1"/>
              <a:t>Therapies</a:t>
            </a:r>
            <a:endParaRPr lang="cs-CZ" dirty="0"/>
          </a:p>
          <a:p>
            <a:r>
              <a:rPr lang="cs-CZ" dirty="0"/>
              <a:t>Odkaz na CAT</a:t>
            </a:r>
          </a:p>
          <a:p>
            <a:r>
              <a:rPr lang="cs-CZ" dirty="0"/>
              <a:t>Odkazy na </a:t>
            </a:r>
            <a:r>
              <a:rPr lang="cs-CZ" dirty="0" err="1"/>
              <a:t>guidelines</a:t>
            </a:r>
            <a:endParaRPr lang="cs-CZ" dirty="0"/>
          </a:p>
          <a:p>
            <a:r>
              <a:rPr lang="cs-CZ" dirty="0"/>
              <a:t>Odkazy na zařazení přípravku</a:t>
            </a:r>
          </a:p>
          <a:p>
            <a:r>
              <a:rPr lang="cs-CZ" dirty="0"/>
              <a:t>…</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1294639298"/>
      </p:ext>
    </p:extLst>
  </p:cSld>
  <p:clrMapOvr>
    <a:masterClrMapping/>
  </p:clrMapOvr>
  <p:transition>
    <p:fade/>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Způsob regulace</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a:t>Klinické hodnocení –  nyní národně (nebo VHP)</a:t>
            </a:r>
          </a:p>
          <a:p>
            <a:pPr lvl="1"/>
            <a:r>
              <a:rPr lang="cs-CZ" dirty="0"/>
              <a:t>Nově vydáno Nařízení Evropského parlamentu a Rady (ES) 536/2014 o klinických hodnoceních léčivých přípravků </a:t>
            </a:r>
            <a:br>
              <a:rPr lang="cs-CZ" dirty="0"/>
            </a:br>
            <a:r>
              <a:rPr lang="cs-CZ" dirty="0"/>
              <a:t>- platnost nejdříve v květnu 2016 → kompletní změna systému na centralizovaný</a:t>
            </a:r>
          </a:p>
          <a:p>
            <a:r>
              <a:rPr lang="cs-CZ" dirty="0"/>
              <a:t>Registrace – pouze centralizovaně Evropskou lékovou agenturou (EMA)</a:t>
            </a:r>
          </a:p>
          <a:p>
            <a:pPr lvl="1"/>
            <a:r>
              <a:rPr lang="cs-CZ" dirty="0"/>
              <a:t>Dle Nařízení Evropského Parlamentu a Rady (ES) č. 726/2004</a:t>
            </a:r>
          </a:p>
          <a:p>
            <a:pPr lvl="1"/>
            <a:r>
              <a:rPr lang="cs-CZ" dirty="0"/>
              <a:t>Posouzení vypracuje Výbor pro moderní terapie (CAT) → doporučení pro Výbor pro humánní léčivé přípravky (CHMP) → vydání stanoviska EMA → rozhodnutí Evropské komise  </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2122472420"/>
      </p:ext>
    </p:extLst>
  </p:cSld>
  <p:clrMapOvr>
    <a:masterClrMapping/>
  </p:clrMapOvr>
  <p:transition>
    <p:fade/>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pic>
        <p:nvPicPr>
          <p:cNvPr id="10" name="Picture 2" descr="\\Share\studie_kh\8. Tomáš Boráň\26.11.2014\Článek 3(1) nařízení 726_200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8461" y="1223755"/>
            <a:ext cx="6435715" cy="4785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458065"/>
      </p:ext>
    </p:extLst>
  </p:cSld>
  <p:clrMapOvr>
    <a:masterClrMapping/>
  </p:clrMapOvr>
  <p:transition>
    <p:fade/>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Registrace</a:t>
            </a:r>
            <a:endParaRPr lang="cs-CZ" dirty="0"/>
          </a:p>
        </p:txBody>
      </p:sp>
      <p:sp>
        <p:nvSpPr>
          <p:cNvPr id="3" name="Zástupný symbol pro obsah 2"/>
          <p:cNvSpPr>
            <a:spLocks noGrp="1"/>
          </p:cNvSpPr>
          <p:nvPr>
            <p:ph idx="1"/>
          </p:nvPr>
        </p:nvSpPr>
        <p:spPr/>
        <p:txBody>
          <a:bodyPr>
            <a:normAutofit fontScale="85000" lnSpcReduction="20000"/>
          </a:bodyPr>
          <a:lstStyle/>
          <a:p>
            <a:r>
              <a:rPr lang="cs-CZ" dirty="0"/>
              <a:t>centralizovaně pro EU (EMA)</a:t>
            </a:r>
          </a:p>
          <a:p>
            <a:r>
              <a:rPr lang="cs-CZ" dirty="0"/>
              <a:t>standardní procedura</a:t>
            </a:r>
          </a:p>
          <a:p>
            <a:pPr>
              <a:buNone/>
            </a:pPr>
            <a:r>
              <a:rPr lang="cs-CZ" dirty="0"/>
              <a:t>+ další možnosti:</a:t>
            </a:r>
          </a:p>
          <a:p>
            <a:pPr lvl="1"/>
            <a:r>
              <a:rPr lang="cs-CZ" dirty="0"/>
              <a:t>registrace za výjimečných podmínek (v případě, kdy nelze z objektivních důvodů předložit kompletní klinická a/nebo </a:t>
            </a:r>
            <a:r>
              <a:rPr lang="cs-CZ" dirty="0" err="1"/>
              <a:t>pre</a:t>
            </a:r>
            <a:r>
              <a:rPr lang="cs-CZ" dirty="0"/>
              <a:t>-klinická data, roční hodnocení risk/benefit) </a:t>
            </a:r>
          </a:p>
          <a:p>
            <a:pPr lvl="1"/>
            <a:r>
              <a:rPr lang="cs-CZ" dirty="0"/>
              <a:t>podmíněná registrace (na základě léčebných potřeb pacientů, roční přehodnocování risk/benefit a plnění podmínek, potřeba doplňování dat a převedení na standardní registraci)</a:t>
            </a:r>
          </a:p>
          <a:p>
            <a:pPr lvl="1"/>
            <a:r>
              <a:rPr lang="cs-CZ" dirty="0"/>
              <a:t>zrychlené posouzení (v případě výrazného veřejného zájmu</a:t>
            </a:r>
          </a:p>
          <a:p>
            <a:pPr lvl="1"/>
            <a:r>
              <a:rPr lang="cs-CZ" dirty="0"/>
              <a:t>adaptivní cesta (zatím v pilotní fázi - využití dostupných procedur a legislativy, postupné rozšiřování schválení indikace)</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1960663854"/>
      </p:ext>
    </p:extLst>
  </p:cSld>
  <p:clrMapOvr>
    <a:masterClrMapping/>
  </p:clrMapOvr>
  <p:transition>
    <p:fade/>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Další způsoby regulace</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a:t>Výjimka dle § 8 zákona o léčivech – potřeba bezodkladného použití neregistrovaného LP pro jednotlivého pacienta z rozhodnutí lékaře na zodpovědnost zdravotnického zařízení</a:t>
            </a:r>
          </a:p>
          <a:p>
            <a:r>
              <a:rPr lang="cs-CZ" dirty="0"/>
              <a:t>Nemocniční výjimka – určeno pro přípravky pro moderní terapii, které jsou vyrobeny nestandardně podle zvláštních norem jakosti a použity v nemocnici v tomtéž členském státě na výlučnou odbornou odpovědnost lékaře s cílem dodržet individuální lékařský požadavek pro daného pacienta → rozdílná pravidla v jednotlivých státech EU</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2277784734"/>
      </p:ext>
    </p:extLst>
  </p:cSld>
  <p:clrMapOvr>
    <a:masterClrMapping/>
  </p:clrMapOvr>
  <p:transition>
    <p:fade/>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Zařazení/klasifikace produktu</a:t>
            </a:r>
          </a:p>
        </p:txBody>
      </p:sp>
      <p:sp>
        <p:nvSpPr>
          <p:cNvPr id="3" name="Zástupný symbol pro obsah 2"/>
          <p:cNvSpPr>
            <a:spLocks noGrp="1"/>
          </p:cNvSpPr>
          <p:nvPr>
            <p:ph idx="1"/>
          </p:nvPr>
        </p:nvSpPr>
        <p:spPr/>
        <p:txBody>
          <a:bodyPr>
            <a:normAutofit fontScale="92500"/>
          </a:bodyPr>
          <a:lstStyle/>
          <a:p>
            <a:r>
              <a:rPr lang="cs-CZ" dirty="0"/>
              <a:t>CAT vydává stanovisko (</a:t>
            </a:r>
            <a:r>
              <a:rPr lang="cs-CZ" dirty="0" err="1"/>
              <a:t>Scientific</a:t>
            </a:r>
            <a:r>
              <a:rPr lang="cs-CZ" dirty="0"/>
              <a:t> </a:t>
            </a:r>
            <a:r>
              <a:rPr lang="cs-CZ" dirty="0" err="1"/>
              <a:t>Recommendation</a:t>
            </a:r>
            <a:r>
              <a:rPr lang="cs-CZ" dirty="0"/>
              <a:t>), zda produkt spadá nebo nespadá do kategorie LPMT (už ale neříká, kam produkt patří, nejedná-li se o moderní terapie)</a:t>
            </a:r>
          </a:p>
          <a:p>
            <a:r>
              <a:rPr lang="cs-CZ" dirty="0"/>
              <a:t>SÚKL rozhoduje o zařazení produktu mezi různé typy LP</a:t>
            </a:r>
          </a:p>
          <a:p>
            <a:pPr lvl="1"/>
            <a:r>
              <a:rPr lang="cs-CZ" dirty="0"/>
              <a:t>Velmi úzká hranice mezi LPMT a lidskými tkáněmi a buňkami (základní funkce buněk?), ale výrazné rozdíly ve způsobu regulace (klinická hodnocení, Správná výrobní praxe, </a:t>
            </a:r>
            <a:r>
              <a:rPr lang="cs-CZ" dirty="0" smtClean="0"/>
              <a:t>registrace</a:t>
            </a:r>
            <a:r>
              <a:rPr lang="cs-CZ" dirty="0"/>
              <a:t>)</a:t>
            </a:r>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2671050705"/>
      </p:ext>
    </p:extLst>
  </p:cSld>
  <p:clrMapOvr>
    <a:masterClrMapping/>
  </p:clrMapOvr>
  <p:transition>
    <p:fade/>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Regulace lidských tkání a buněk</a:t>
            </a:r>
          </a:p>
        </p:txBody>
      </p:sp>
      <p:sp>
        <p:nvSpPr>
          <p:cNvPr id="3" name="Zástupný symbol pro obsah 2"/>
          <p:cNvSpPr>
            <a:spLocks noGrp="1"/>
          </p:cNvSpPr>
          <p:nvPr>
            <p:ph idx="1"/>
          </p:nvPr>
        </p:nvSpPr>
        <p:spPr/>
        <p:txBody>
          <a:bodyPr>
            <a:normAutofit/>
          </a:bodyPr>
          <a:lstStyle/>
          <a:p>
            <a:r>
              <a:rPr lang="cs-CZ" dirty="0"/>
              <a:t>Zákon o lidských tkáních a buňkách č. 296/2008 Sb.</a:t>
            </a:r>
          </a:p>
          <a:p>
            <a:r>
              <a:rPr lang="cs-CZ" dirty="0"/>
              <a:t>Vyhláška o stanovení bližších požadavků pro zajištění jakosti a bezpečnosti lidských tkání a buněk určených k použití u člověka č. 422/2008 Sb.</a:t>
            </a:r>
          </a:p>
          <a:p>
            <a:pPr>
              <a:buNone/>
            </a:pPr>
            <a:r>
              <a:rPr lang="cs-CZ" dirty="0"/>
              <a:t>	← transpozice evropských směrnic 2004/23/ES a 2006/17/ES a </a:t>
            </a:r>
            <a:r>
              <a:rPr lang="cs-CZ" dirty="0" smtClean="0"/>
              <a:t>2006/86/ES</a:t>
            </a:r>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236610405"/>
      </p:ext>
    </p:extLst>
  </p:cSld>
  <p:clrMapOvr>
    <a:masterClrMapping/>
  </p:clrMapOvr>
  <p:transition>
    <p:fade/>
  </p:transition>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marL="0" indent="0"/>
            <a:r>
              <a:rPr lang="cs-CZ" dirty="0"/>
              <a:t>Jedná se o použití lidských tkání a buněk podle zákona o LTB 296/2007 Sb.?</a:t>
            </a:r>
          </a:p>
        </p:txBody>
      </p:sp>
      <p:sp>
        <p:nvSpPr>
          <p:cNvPr id="3" name="Zástupný symbol pro obsah 2"/>
          <p:cNvSpPr>
            <a:spLocks noGrp="1"/>
          </p:cNvSpPr>
          <p:nvPr>
            <p:ph idx="1"/>
          </p:nvPr>
        </p:nvSpPr>
        <p:spPr/>
        <p:txBody>
          <a:bodyPr>
            <a:normAutofit lnSpcReduction="10000"/>
          </a:bodyPr>
          <a:lstStyle/>
          <a:p>
            <a:r>
              <a:rPr lang="cs-CZ" altLang="cs-CZ" dirty="0"/>
              <a:t>Tento  zákon  se  nevztahuje  na  podmínky pro zajištění jakosti a bezpečnosti</a:t>
            </a:r>
          </a:p>
          <a:p>
            <a:pPr lvl="1"/>
            <a:r>
              <a:rPr lang="cs-CZ" altLang="cs-CZ" sz="2800" dirty="0"/>
              <a:t>tkání a buněk, jejichž odběr a použití se uskuteční u téhož člověka v rámci jednoho chirurgického zákroku</a:t>
            </a:r>
          </a:p>
          <a:p>
            <a:pPr lvl="1"/>
            <a:r>
              <a:rPr lang="cs-CZ" altLang="cs-CZ" sz="2800" dirty="0"/>
              <a:t>lidské krve a jejích složek</a:t>
            </a:r>
          </a:p>
          <a:p>
            <a:pPr lvl="1"/>
            <a:r>
              <a:rPr lang="cs-CZ" altLang="cs-CZ" sz="2800" dirty="0"/>
              <a:t>orgánů nebo části orgánů, pokud mají sloužit k témuž účelu jako celý orgán v lidském </a:t>
            </a:r>
            <a:r>
              <a:rPr lang="cs-CZ" altLang="cs-CZ" sz="2800" dirty="0" smtClean="0"/>
              <a:t>těle</a:t>
            </a:r>
            <a:endParaRPr lang="cs-CZ" altLang="cs-CZ" sz="2800"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4034081005"/>
      </p:ext>
    </p:extLst>
  </p:cSld>
  <p:clrMapOvr>
    <a:masterClrMapping/>
  </p:clrMapOvr>
  <p:transition>
    <p:fade/>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Činnost SÚKL v oblasti moderních terapií</a:t>
            </a:r>
          </a:p>
        </p:txBody>
      </p:sp>
      <p:sp>
        <p:nvSpPr>
          <p:cNvPr id="3" name="Zástupný symbol pro obsah 2"/>
          <p:cNvSpPr>
            <a:spLocks noGrp="1"/>
          </p:cNvSpPr>
          <p:nvPr>
            <p:ph idx="1"/>
          </p:nvPr>
        </p:nvSpPr>
        <p:spPr/>
        <p:txBody>
          <a:bodyPr>
            <a:normAutofit fontScale="77500" lnSpcReduction="20000"/>
          </a:bodyPr>
          <a:lstStyle/>
          <a:p>
            <a:r>
              <a:rPr lang="cs-CZ" dirty="0" smtClean="0"/>
              <a:t>posuzování </a:t>
            </a:r>
            <a:r>
              <a:rPr lang="cs-CZ" dirty="0"/>
              <a:t>a schvalování klinických hodnocení</a:t>
            </a:r>
          </a:p>
          <a:p>
            <a:r>
              <a:rPr lang="cs-CZ" dirty="0"/>
              <a:t>vydávání povolení k výrobě léčiv</a:t>
            </a:r>
          </a:p>
          <a:p>
            <a:r>
              <a:rPr lang="cs-CZ" dirty="0"/>
              <a:t>poskytování konzultací</a:t>
            </a:r>
          </a:p>
          <a:p>
            <a:pPr lvl="1"/>
            <a:r>
              <a:rPr lang="cs-CZ" dirty="0"/>
              <a:t>procedurální poradenství</a:t>
            </a:r>
          </a:p>
          <a:p>
            <a:pPr lvl="1"/>
            <a:r>
              <a:rPr lang="cs-CZ" dirty="0"/>
              <a:t>odborné konzultace ke specifickým otázkám</a:t>
            </a:r>
          </a:p>
          <a:p>
            <a:r>
              <a:rPr lang="cs-CZ" dirty="0"/>
              <a:t>rozhodnutí o zařazení produktů</a:t>
            </a:r>
          </a:p>
          <a:p>
            <a:r>
              <a:rPr lang="cs-CZ" dirty="0"/>
              <a:t>spolupráce s externisty </a:t>
            </a:r>
          </a:p>
          <a:p>
            <a:r>
              <a:rPr lang="cs-CZ" dirty="0"/>
              <a:t>zastoupení v pracovních skupinách a výborech EMA (včetně CAT)</a:t>
            </a:r>
          </a:p>
          <a:p>
            <a:r>
              <a:rPr lang="cs-CZ" dirty="0"/>
              <a:t>spolupráce s Ministerstvem zdravotnictví a  Ministerstvem životního prostředí na související legislativě</a:t>
            </a:r>
          </a:p>
          <a:p>
            <a:r>
              <a:rPr lang="cs-CZ" dirty="0" err="1"/>
              <a:t>spoluúčást</a:t>
            </a:r>
            <a:r>
              <a:rPr lang="cs-CZ" dirty="0"/>
              <a:t> při tvorbě Evropských legislativních norem  </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3962456985"/>
      </p:ext>
    </p:extLst>
  </p:cSld>
  <p:clrMapOvr>
    <a:masterClrMapping/>
  </p:clrMapOvr>
  <p:transition>
    <p:fade/>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Specifika moderních terapií</a:t>
            </a:r>
          </a:p>
        </p:txBody>
      </p:sp>
      <p:sp>
        <p:nvSpPr>
          <p:cNvPr id="3" name="Zástupný symbol pro obsah 2"/>
          <p:cNvSpPr>
            <a:spLocks noGrp="1"/>
          </p:cNvSpPr>
          <p:nvPr>
            <p:ph idx="1"/>
          </p:nvPr>
        </p:nvSpPr>
        <p:spPr/>
        <p:txBody>
          <a:bodyPr>
            <a:normAutofit/>
          </a:bodyPr>
          <a:lstStyle/>
          <a:p>
            <a:r>
              <a:rPr lang="cs-CZ" dirty="0"/>
              <a:t>rychlý vývoj a rychlý přenos poznatků z výzkumu do praxe</a:t>
            </a:r>
          </a:p>
          <a:p>
            <a:r>
              <a:rPr lang="cs-CZ" dirty="0"/>
              <a:t>vývoj a výroba především na akademické půdě, v nemocnicích a v malých podnicích</a:t>
            </a:r>
          </a:p>
          <a:p>
            <a:r>
              <a:rPr lang="cs-CZ" dirty="0"/>
              <a:t>specifické problémy v oblasti výroby, </a:t>
            </a:r>
            <a:r>
              <a:rPr lang="cs-CZ" dirty="0" err="1"/>
              <a:t>pre</a:t>
            </a:r>
            <a:r>
              <a:rPr lang="cs-CZ" dirty="0"/>
              <a:t>-klinického i klinického vývoje</a:t>
            </a:r>
          </a:p>
          <a:p>
            <a:r>
              <a:rPr lang="cs-CZ" dirty="0"/>
              <a:t>finanční náročnost výroby a následně i léčby</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2117352086"/>
      </p:ext>
    </p:extLst>
  </p:cSld>
  <p:clrMapOvr>
    <a:masterClrMapping/>
  </p:clrMapOvr>
  <p:transition>
    <p:fade/>
  </p:transition>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1143000"/>
          </a:xfrm>
        </p:spPr>
        <p:txBody>
          <a:bodyPr/>
          <a:lstStyle/>
          <a:p>
            <a:r>
              <a:rPr lang="cs-CZ" dirty="0"/>
              <a:t>Počet KH s LPMT v jednotlivých letech v ČR</a:t>
            </a:r>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graphicFrame>
        <p:nvGraphicFramePr>
          <p:cNvPr id="9" name="Tabulka 8"/>
          <p:cNvGraphicFramePr>
            <a:graphicFrameLocks noGrp="1"/>
          </p:cNvGraphicFramePr>
          <p:nvPr>
            <p:extLst>
              <p:ext uri="{D42A27DB-BD31-4B8C-83A1-F6EECF244321}">
                <p14:modId xmlns:p14="http://schemas.microsoft.com/office/powerpoint/2010/main" val="1259559652"/>
              </p:ext>
            </p:extLst>
          </p:nvPr>
        </p:nvGraphicFramePr>
        <p:xfrm>
          <a:off x="1646675" y="1988840"/>
          <a:ext cx="5861974" cy="4113373"/>
        </p:xfrm>
        <a:graphic>
          <a:graphicData uri="http://schemas.openxmlformats.org/drawingml/2006/table">
            <a:tbl>
              <a:tblPr firstRow="1" bandRow="1">
                <a:tableStyleId>{5C22544A-7EE6-4342-B048-85BDC9FD1C3A}</a:tableStyleId>
              </a:tblPr>
              <a:tblGrid>
                <a:gridCol w="2930987"/>
                <a:gridCol w="2930987"/>
              </a:tblGrid>
              <a:tr h="373943">
                <a:tc>
                  <a:txBody>
                    <a:bodyPr/>
                    <a:lstStyle/>
                    <a:p>
                      <a:pPr algn="ctr"/>
                      <a:r>
                        <a:rPr lang="cs-CZ" dirty="0" smtClean="0"/>
                        <a:t>rok</a:t>
                      </a:r>
                      <a:endParaRPr lang="cs-CZ" dirty="0"/>
                    </a:p>
                  </a:txBody>
                  <a:tcPr/>
                </a:tc>
                <a:tc>
                  <a:txBody>
                    <a:bodyPr/>
                    <a:lstStyle/>
                    <a:p>
                      <a:pPr algn="ctr"/>
                      <a:r>
                        <a:rPr lang="cs-CZ" dirty="0" smtClean="0"/>
                        <a:t>počet</a:t>
                      </a:r>
                      <a:endParaRPr lang="cs-CZ" dirty="0"/>
                    </a:p>
                  </a:txBody>
                  <a:tcPr/>
                </a:tc>
              </a:tr>
              <a:tr h="373943">
                <a:tc>
                  <a:txBody>
                    <a:bodyPr/>
                    <a:lstStyle/>
                    <a:p>
                      <a:pPr algn="ctr"/>
                      <a:r>
                        <a:rPr lang="cs-CZ" dirty="0" smtClean="0"/>
                        <a:t>2005</a:t>
                      </a:r>
                      <a:endParaRPr lang="cs-CZ" dirty="0"/>
                    </a:p>
                  </a:txBody>
                  <a:tcPr/>
                </a:tc>
                <a:tc>
                  <a:txBody>
                    <a:bodyPr/>
                    <a:lstStyle/>
                    <a:p>
                      <a:pPr algn="ctr"/>
                      <a:r>
                        <a:rPr lang="cs-CZ" dirty="0" smtClean="0"/>
                        <a:t>2</a:t>
                      </a:r>
                      <a:endParaRPr lang="cs-CZ" dirty="0"/>
                    </a:p>
                  </a:txBody>
                  <a:tcPr/>
                </a:tc>
              </a:tr>
              <a:tr h="373943">
                <a:tc>
                  <a:txBody>
                    <a:bodyPr/>
                    <a:lstStyle/>
                    <a:p>
                      <a:pPr algn="ctr"/>
                      <a:r>
                        <a:rPr lang="cs-CZ" dirty="0" smtClean="0"/>
                        <a:t>2006</a:t>
                      </a:r>
                      <a:endParaRPr lang="cs-CZ" dirty="0"/>
                    </a:p>
                  </a:txBody>
                  <a:tcPr/>
                </a:tc>
                <a:tc>
                  <a:txBody>
                    <a:bodyPr/>
                    <a:lstStyle/>
                    <a:p>
                      <a:pPr algn="ctr"/>
                      <a:r>
                        <a:rPr lang="cs-CZ" dirty="0" smtClean="0"/>
                        <a:t>0</a:t>
                      </a:r>
                      <a:endParaRPr lang="cs-CZ" dirty="0"/>
                    </a:p>
                  </a:txBody>
                  <a:tcPr/>
                </a:tc>
              </a:tr>
              <a:tr h="373943">
                <a:tc>
                  <a:txBody>
                    <a:bodyPr/>
                    <a:lstStyle/>
                    <a:p>
                      <a:pPr algn="ctr"/>
                      <a:r>
                        <a:rPr lang="cs-CZ" dirty="0" smtClean="0"/>
                        <a:t>2007</a:t>
                      </a:r>
                      <a:endParaRPr lang="cs-CZ" dirty="0"/>
                    </a:p>
                  </a:txBody>
                  <a:tcPr/>
                </a:tc>
                <a:tc>
                  <a:txBody>
                    <a:bodyPr/>
                    <a:lstStyle/>
                    <a:p>
                      <a:pPr algn="ctr"/>
                      <a:r>
                        <a:rPr lang="cs-CZ" dirty="0" smtClean="0"/>
                        <a:t>3</a:t>
                      </a:r>
                      <a:endParaRPr lang="cs-CZ" dirty="0"/>
                    </a:p>
                  </a:txBody>
                  <a:tcPr/>
                </a:tc>
              </a:tr>
              <a:tr h="373943">
                <a:tc>
                  <a:txBody>
                    <a:bodyPr/>
                    <a:lstStyle/>
                    <a:p>
                      <a:pPr algn="ctr"/>
                      <a:r>
                        <a:rPr lang="cs-CZ" dirty="0" smtClean="0"/>
                        <a:t>2008</a:t>
                      </a:r>
                      <a:endParaRPr lang="cs-CZ" dirty="0"/>
                    </a:p>
                  </a:txBody>
                  <a:tcPr/>
                </a:tc>
                <a:tc>
                  <a:txBody>
                    <a:bodyPr/>
                    <a:lstStyle/>
                    <a:p>
                      <a:pPr algn="ctr"/>
                      <a:r>
                        <a:rPr lang="cs-CZ" dirty="0" smtClean="0"/>
                        <a:t>1</a:t>
                      </a:r>
                      <a:endParaRPr lang="cs-CZ" dirty="0"/>
                    </a:p>
                  </a:txBody>
                  <a:tcPr/>
                </a:tc>
              </a:tr>
              <a:tr h="373943">
                <a:tc>
                  <a:txBody>
                    <a:bodyPr/>
                    <a:lstStyle/>
                    <a:p>
                      <a:pPr algn="ctr"/>
                      <a:r>
                        <a:rPr lang="cs-CZ" dirty="0" smtClean="0"/>
                        <a:t>2009</a:t>
                      </a:r>
                      <a:endParaRPr lang="cs-CZ" dirty="0"/>
                    </a:p>
                  </a:txBody>
                  <a:tcPr/>
                </a:tc>
                <a:tc>
                  <a:txBody>
                    <a:bodyPr/>
                    <a:lstStyle/>
                    <a:p>
                      <a:pPr algn="ctr"/>
                      <a:r>
                        <a:rPr lang="cs-CZ" dirty="0" smtClean="0"/>
                        <a:t>6</a:t>
                      </a:r>
                      <a:endParaRPr lang="cs-CZ" dirty="0"/>
                    </a:p>
                  </a:txBody>
                  <a:tcPr/>
                </a:tc>
              </a:tr>
              <a:tr h="373943">
                <a:tc>
                  <a:txBody>
                    <a:bodyPr/>
                    <a:lstStyle/>
                    <a:p>
                      <a:pPr algn="ctr"/>
                      <a:r>
                        <a:rPr lang="cs-CZ" dirty="0" smtClean="0"/>
                        <a:t>2010</a:t>
                      </a:r>
                      <a:endParaRPr lang="cs-CZ" dirty="0"/>
                    </a:p>
                  </a:txBody>
                  <a:tcPr/>
                </a:tc>
                <a:tc>
                  <a:txBody>
                    <a:bodyPr/>
                    <a:lstStyle/>
                    <a:p>
                      <a:pPr algn="ctr"/>
                      <a:r>
                        <a:rPr lang="cs-CZ" dirty="0" smtClean="0"/>
                        <a:t>1</a:t>
                      </a:r>
                      <a:endParaRPr lang="cs-CZ" dirty="0"/>
                    </a:p>
                  </a:txBody>
                  <a:tcPr/>
                </a:tc>
              </a:tr>
              <a:tr h="373943">
                <a:tc>
                  <a:txBody>
                    <a:bodyPr/>
                    <a:lstStyle/>
                    <a:p>
                      <a:pPr algn="ctr"/>
                      <a:r>
                        <a:rPr lang="cs-CZ" dirty="0" smtClean="0"/>
                        <a:t>2011</a:t>
                      </a:r>
                      <a:endParaRPr lang="cs-CZ" dirty="0"/>
                    </a:p>
                  </a:txBody>
                  <a:tcPr/>
                </a:tc>
                <a:tc>
                  <a:txBody>
                    <a:bodyPr/>
                    <a:lstStyle/>
                    <a:p>
                      <a:pPr algn="ctr"/>
                      <a:r>
                        <a:rPr lang="cs-CZ" dirty="0" smtClean="0"/>
                        <a:t>8</a:t>
                      </a:r>
                      <a:endParaRPr lang="cs-CZ" dirty="0"/>
                    </a:p>
                  </a:txBody>
                  <a:tcPr/>
                </a:tc>
              </a:tr>
              <a:tr h="373943">
                <a:tc>
                  <a:txBody>
                    <a:bodyPr/>
                    <a:lstStyle/>
                    <a:p>
                      <a:pPr algn="ctr"/>
                      <a:r>
                        <a:rPr lang="cs-CZ" dirty="0" smtClean="0"/>
                        <a:t>2012</a:t>
                      </a:r>
                      <a:endParaRPr lang="cs-CZ" dirty="0"/>
                    </a:p>
                  </a:txBody>
                  <a:tcPr/>
                </a:tc>
                <a:tc>
                  <a:txBody>
                    <a:bodyPr/>
                    <a:lstStyle/>
                    <a:p>
                      <a:pPr algn="ctr"/>
                      <a:r>
                        <a:rPr lang="cs-CZ" dirty="0" smtClean="0"/>
                        <a:t>1</a:t>
                      </a:r>
                      <a:endParaRPr lang="cs-CZ" dirty="0"/>
                    </a:p>
                  </a:txBody>
                  <a:tcPr/>
                </a:tc>
              </a:tr>
              <a:tr h="373943">
                <a:tc>
                  <a:txBody>
                    <a:bodyPr/>
                    <a:lstStyle/>
                    <a:p>
                      <a:pPr algn="ctr"/>
                      <a:r>
                        <a:rPr lang="cs-CZ" dirty="0" smtClean="0"/>
                        <a:t>2013</a:t>
                      </a:r>
                      <a:endParaRPr lang="cs-CZ" dirty="0"/>
                    </a:p>
                  </a:txBody>
                  <a:tcPr/>
                </a:tc>
                <a:tc>
                  <a:txBody>
                    <a:bodyPr/>
                    <a:lstStyle/>
                    <a:p>
                      <a:pPr algn="ctr"/>
                      <a:r>
                        <a:rPr lang="cs-CZ" dirty="0" smtClean="0"/>
                        <a:t>7</a:t>
                      </a:r>
                      <a:endParaRPr lang="cs-CZ" dirty="0"/>
                    </a:p>
                  </a:txBody>
                  <a:tcPr/>
                </a:tc>
              </a:tr>
              <a:tr h="373943">
                <a:tc>
                  <a:txBody>
                    <a:bodyPr/>
                    <a:lstStyle/>
                    <a:p>
                      <a:pPr algn="ctr"/>
                      <a:r>
                        <a:rPr lang="cs-CZ" dirty="0" smtClean="0"/>
                        <a:t>2014</a:t>
                      </a:r>
                      <a:endParaRPr lang="cs-CZ" dirty="0"/>
                    </a:p>
                  </a:txBody>
                  <a:tcPr/>
                </a:tc>
                <a:tc>
                  <a:txBody>
                    <a:bodyPr/>
                    <a:lstStyle/>
                    <a:p>
                      <a:pPr algn="ctr"/>
                      <a:r>
                        <a:rPr lang="cs-CZ" dirty="0" smtClean="0"/>
                        <a:t>7</a:t>
                      </a:r>
                      <a:endParaRPr lang="cs-CZ" dirty="0"/>
                    </a:p>
                  </a:txBody>
                  <a:tcPr/>
                </a:tc>
              </a:tr>
            </a:tbl>
          </a:graphicData>
        </a:graphic>
      </p:graphicFrame>
    </p:spTree>
    <p:extLst>
      <p:ext uri="{BB962C8B-B14F-4D97-AF65-F5344CB8AC3E}">
        <p14:creationId xmlns:p14="http://schemas.microsoft.com/office/powerpoint/2010/main" val="1974497570"/>
      </p:ext>
    </p:extLst>
  </p:cSld>
  <p:clrMapOvr>
    <a:masterClrMapping/>
  </p:clrMapOvr>
  <p:transition>
    <p:fade/>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graphicFrame>
        <p:nvGraphicFramePr>
          <p:cNvPr id="10" name="Tabulka 9"/>
          <p:cNvGraphicFramePr>
            <a:graphicFrameLocks noGrp="1"/>
          </p:cNvGraphicFramePr>
          <p:nvPr>
            <p:extLst>
              <p:ext uri="{D42A27DB-BD31-4B8C-83A1-F6EECF244321}">
                <p14:modId xmlns:p14="http://schemas.microsoft.com/office/powerpoint/2010/main" val="1287918407"/>
              </p:ext>
            </p:extLst>
          </p:nvPr>
        </p:nvGraphicFramePr>
        <p:xfrm>
          <a:off x="1781690" y="908720"/>
          <a:ext cx="5085564" cy="5449350"/>
        </p:xfrm>
        <a:graphic>
          <a:graphicData uri="http://schemas.openxmlformats.org/drawingml/2006/table">
            <a:tbl>
              <a:tblPr firstRow="1" bandRow="1">
                <a:tableStyleId>{5C22544A-7EE6-4342-B048-85BDC9FD1C3A}</a:tableStyleId>
              </a:tblPr>
              <a:tblGrid>
                <a:gridCol w="1813776"/>
                <a:gridCol w="2175898"/>
                <a:gridCol w="1095890"/>
              </a:tblGrid>
              <a:tr h="350781">
                <a:tc>
                  <a:txBody>
                    <a:bodyPr/>
                    <a:lstStyle/>
                    <a:p>
                      <a:endParaRPr lang="cs-CZ" dirty="0"/>
                    </a:p>
                  </a:txBody>
                  <a:tcPr/>
                </a:tc>
                <a:tc>
                  <a:txBody>
                    <a:bodyPr/>
                    <a:lstStyle/>
                    <a:p>
                      <a:endParaRPr lang="cs-CZ" dirty="0"/>
                    </a:p>
                  </a:txBody>
                  <a:tcPr/>
                </a:tc>
                <a:tc>
                  <a:txBody>
                    <a:bodyPr/>
                    <a:lstStyle/>
                    <a:p>
                      <a:endParaRPr lang="cs-CZ"/>
                    </a:p>
                  </a:txBody>
                  <a:tcPr/>
                </a:tc>
              </a:tr>
              <a:tr h="3215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600" dirty="0" smtClean="0"/>
                        <a:t>onkologie</a:t>
                      </a:r>
                    </a:p>
                  </a:txBody>
                  <a:tcPr/>
                </a:tc>
                <a:tc>
                  <a:txBody>
                    <a:bodyPr/>
                    <a:lstStyle/>
                    <a:p>
                      <a:r>
                        <a:rPr lang="cs-CZ" sz="1600" dirty="0" smtClean="0"/>
                        <a:t>ca</a:t>
                      </a:r>
                      <a:r>
                        <a:rPr lang="cs-CZ" sz="1600" baseline="0" dirty="0" smtClean="0"/>
                        <a:t> prostaty</a:t>
                      </a:r>
                      <a:endParaRPr lang="cs-CZ" sz="1600" dirty="0"/>
                    </a:p>
                  </a:txBody>
                  <a:tcPr/>
                </a:tc>
                <a:tc>
                  <a:txBody>
                    <a:bodyPr/>
                    <a:lstStyle/>
                    <a:p>
                      <a:r>
                        <a:rPr lang="cs-CZ" sz="1600" dirty="0" smtClean="0"/>
                        <a:t>7</a:t>
                      </a:r>
                      <a:endParaRPr lang="cs-CZ" sz="1600" dirty="0"/>
                    </a:p>
                  </a:txBody>
                  <a:tcPr/>
                </a:tc>
              </a:tr>
              <a:tr h="321549">
                <a:tc>
                  <a:txBody>
                    <a:bodyPr/>
                    <a:lstStyle/>
                    <a:p>
                      <a:endParaRPr lang="cs-CZ" sz="1600" dirty="0"/>
                    </a:p>
                  </a:txBody>
                  <a:tcPr/>
                </a:tc>
                <a:tc>
                  <a:txBody>
                    <a:bodyPr/>
                    <a:lstStyle/>
                    <a:p>
                      <a:r>
                        <a:rPr lang="cs-CZ" sz="1600" dirty="0" smtClean="0"/>
                        <a:t>ca ovaria</a:t>
                      </a:r>
                      <a:endParaRPr lang="cs-CZ" sz="1600" dirty="0"/>
                    </a:p>
                  </a:txBody>
                  <a:tcPr/>
                </a:tc>
                <a:tc>
                  <a:txBody>
                    <a:bodyPr/>
                    <a:lstStyle/>
                    <a:p>
                      <a:r>
                        <a:rPr lang="cs-CZ" sz="1600" dirty="0" smtClean="0"/>
                        <a:t>3</a:t>
                      </a:r>
                      <a:endParaRPr lang="cs-CZ" sz="1600" dirty="0"/>
                    </a:p>
                  </a:txBody>
                  <a:tcPr/>
                </a:tc>
              </a:tr>
              <a:tr h="321549">
                <a:tc>
                  <a:txBody>
                    <a:bodyPr/>
                    <a:lstStyle/>
                    <a:p>
                      <a:endParaRPr lang="cs-CZ" sz="1600" dirty="0"/>
                    </a:p>
                  </a:txBody>
                  <a:tcPr/>
                </a:tc>
                <a:tc>
                  <a:txBody>
                    <a:bodyPr/>
                    <a:lstStyle/>
                    <a:p>
                      <a:r>
                        <a:rPr lang="cs-CZ" sz="1600" dirty="0" smtClean="0"/>
                        <a:t>ca</a:t>
                      </a:r>
                      <a:r>
                        <a:rPr lang="cs-CZ" sz="1600" baseline="0" dirty="0" smtClean="0"/>
                        <a:t> ledviny</a:t>
                      </a:r>
                      <a:endParaRPr lang="cs-CZ" sz="1600" dirty="0"/>
                    </a:p>
                  </a:txBody>
                  <a:tcPr/>
                </a:tc>
                <a:tc>
                  <a:txBody>
                    <a:bodyPr/>
                    <a:lstStyle/>
                    <a:p>
                      <a:r>
                        <a:rPr lang="cs-CZ" sz="1600" dirty="0" smtClean="0"/>
                        <a:t>2</a:t>
                      </a:r>
                      <a:endParaRPr lang="cs-CZ" sz="1600" dirty="0"/>
                    </a:p>
                  </a:txBody>
                  <a:tcPr/>
                </a:tc>
              </a:tr>
              <a:tr h="321549">
                <a:tc>
                  <a:txBody>
                    <a:bodyPr/>
                    <a:lstStyle/>
                    <a:p>
                      <a:endParaRPr lang="cs-CZ" sz="1600" dirty="0"/>
                    </a:p>
                  </a:txBody>
                  <a:tcPr/>
                </a:tc>
                <a:tc>
                  <a:txBody>
                    <a:bodyPr/>
                    <a:lstStyle/>
                    <a:p>
                      <a:r>
                        <a:rPr lang="cs-CZ" sz="1600" dirty="0" err="1" smtClean="0"/>
                        <a:t>mlg</a:t>
                      </a:r>
                      <a:r>
                        <a:rPr lang="cs-CZ" sz="1600" baseline="0" dirty="0" smtClean="0"/>
                        <a:t> melanom</a:t>
                      </a:r>
                      <a:endParaRPr lang="cs-CZ" sz="1600" dirty="0"/>
                    </a:p>
                  </a:txBody>
                  <a:tcPr/>
                </a:tc>
                <a:tc>
                  <a:txBody>
                    <a:bodyPr/>
                    <a:lstStyle/>
                    <a:p>
                      <a:r>
                        <a:rPr lang="cs-CZ" sz="1600" dirty="0" smtClean="0"/>
                        <a:t>1</a:t>
                      </a:r>
                      <a:endParaRPr lang="cs-CZ" sz="1600" dirty="0"/>
                    </a:p>
                  </a:txBody>
                  <a:tcPr/>
                </a:tc>
              </a:tr>
              <a:tr h="321549">
                <a:tc>
                  <a:txBody>
                    <a:bodyPr/>
                    <a:lstStyle/>
                    <a:p>
                      <a:endParaRPr lang="cs-CZ" sz="1600" dirty="0"/>
                    </a:p>
                  </a:txBody>
                  <a:tcPr/>
                </a:tc>
                <a:tc>
                  <a:txBody>
                    <a:bodyPr/>
                    <a:lstStyle/>
                    <a:p>
                      <a:r>
                        <a:rPr lang="cs-CZ" sz="1600" dirty="0" smtClean="0"/>
                        <a:t>gliom, glioblastom</a:t>
                      </a:r>
                      <a:endParaRPr lang="cs-CZ" sz="1600" dirty="0"/>
                    </a:p>
                  </a:txBody>
                  <a:tcPr/>
                </a:tc>
                <a:tc>
                  <a:txBody>
                    <a:bodyPr/>
                    <a:lstStyle/>
                    <a:p>
                      <a:r>
                        <a:rPr lang="cs-CZ" sz="1600" dirty="0" smtClean="0"/>
                        <a:t>2</a:t>
                      </a:r>
                      <a:endParaRPr lang="cs-CZ" sz="1600" dirty="0"/>
                    </a:p>
                  </a:txBody>
                  <a:tcPr/>
                </a:tc>
              </a:tr>
              <a:tr h="321549">
                <a:tc>
                  <a:txBody>
                    <a:bodyPr/>
                    <a:lstStyle/>
                    <a:p>
                      <a:endParaRPr lang="cs-CZ" sz="1600" dirty="0"/>
                    </a:p>
                  </a:txBody>
                  <a:tcPr/>
                </a:tc>
                <a:tc>
                  <a:txBody>
                    <a:bodyPr/>
                    <a:lstStyle/>
                    <a:p>
                      <a:r>
                        <a:rPr lang="cs-CZ" sz="1600" dirty="0" smtClean="0"/>
                        <a:t>leukémie</a:t>
                      </a:r>
                      <a:endParaRPr lang="cs-CZ" sz="1600" dirty="0"/>
                    </a:p>
                  </a:txBody>
                  <a:tcPr/>
                </a:tc>
                <a:tc>
                  <a:txBody>
                    <a:bodyPr/>
                    <a:lstStyle/>
                    <a:p>
                      <a:r>
                        <a:rPr lang="cs-CZ" sz="1600" dirty="0" smtClean="0"/>
                        <a:t>1</a:t>
                      </a:r>
                      <a:endParaRPr lang="cs-CZ" sz="1600" dirty="0"/>
                    </a:p>
                  </a:txBody>
                  <a:tcPr/>
                </a:tc>
              </a:tr>
              <a:tr h="321549">
                <a:tc>
                  <a:txBody>
                    <a:bodyPr/>
                    <a:lstStyle/>
                    <a:p>
                      <a:endParaRPr lang="cs-CZ" sz="1600" dirty="0"/>
                    </a:p>
                  </a:txBody>
                  <a:tcPr/>
                </a:tc>
                <a:tc>
                  <a:txBody>
                    <a:bodyPr/>
                    <a:lstStyle/>
                    <a:p>
                      <a:r>
                        <a:rPr lang="cs-CZ" sz="1600" dirty="0" smtClean="0"/>
                        <a:t>nemalobuněčný ca</a:t>
                      </a:r>
                      <a:r>
                        <a:rPr lang="cs-CZ" sz="1600" baseline="0" dirty="0" smtClean="0"/>
                        <a:t> plic</a:t>
                      </a:r>
                      <a:endParaRPr lang="cs-CZ" sz="1600" dirty="0"/>
                    </a:p>
                  </a:txBody>
                  <a:tcPr/>
                </a:tc>
                <a:tc>
                  <a:txBody>
                    <a:bodyPr/>
                    <a:lstStyle/>
                    <a:p>
                      <a:r>
                        <a:rPr lang="cs-CZ" sz="1600" dirty="0" smtClean="0"/>
                        <a:t>1</a:t>
                      </a:r>
                      <a:endParaRPr lang="cs-CZ" sz="1600" dirty="0"/>
                    </a:p>
                  </a:txBody>
                  <a:tcPr/>
                </a:tc>
              </a:tr>
              <a:tr h="321549">
                <a:tc>
                  <a:txBody>
                    <a:bodyPr/>
                    <a:lstStyle/>
                    <a:p>
                      <a:r>
                        <a:rPr lang="cs-CZ" sz="1600" dirty="0" smtClean="0"/>
                        <a:t>kožní</a:t>
                      </a:r>
                      <a:endParaRPr lang="cs-CZ" sz="1600" dirty="0"/>
                    </a:p>
                  </a:txBody>
                  <a:tcPr/>
                </a:tc>
                <a:tc>
                  <a:txBody>
                    <a:bodyPr/>
                    <a:lstStyle/>
                    <a:p>
                      <a:endParaRPr lang="cs-CZ" sz="1600" dirty="0"/>
                    </a:p>
                  </a:txBody>
                  <a:tcPr/>
                </a:tc>
                <a:tc>
                  <a:txBody>
                    <a:bodyPr/>
                    <a:lstStyle/>
                    <a:p>
                      <a:r>
                        <a:rPr lang="cs-CZ" sz="1600" dirty="0" smtClean="0"/>
                        <a:t>1</a:t>
                      </a:r>
                      <a:endParaRPr lang="cs-CZ" sz="1600" dirty="0"/>
                    </a:p>
                  </a:txBody>
                  <a:tcPr/>
                </a:tc>
              </a:tr>
              <a:tr h="321549">
                <a:tc>
                  <a:txBody>
                    <a:bodyPr/>
                    <a:lstStyle/>
                    <a:p>
                      <a:r>
                        <a:rPr lang="cs-CZ" sz="1600" dirty="0" smtClean="0"/>
                        <a:t>ortopedie</a:t>
                      </a:r>
                      <a:endParaRPr lang="cs-CZ" sz="1600" dirty="0"/>
                    </a:p>
                  </a:txBody>
                  <a:tcPr/>
                </a:tc>
                <a:tc>
                  <a:txBody>
                    <a:bodyPr/>
                    <a:lstStyle/>
                    <a:p>
                      <a:endParaRPr lang="cs-CZ" sz="1600" dirty="0"/>
                    </a:p>
                  </a:txBody>
                  <a:tcPr/>
                </a:tc>
                <a:tc>
                  <a:txBody>
                    <a:bodyPr/>
                    <a:lstStyle/>
                    <a:p>
                      <a:r>
                        <a:rPr lang="cs-CZ" sz="1600" dirty="0" smtClean="0"/>
                        <a:t>6</a:t>
                      </a:r>
                      <a:endParaRPr lang="cs-CZ" sz="1600" dirty="0"/>
                    </a:p>
                  </a:txBody>
                  <a:tcPr/>
                </a:tc>
              </a:tr>
              <a:tr h="530115">
                <a:tc>
                  <a:txBody>
                    <a:bodyPr/>
                    <a:lstStyle/>
                    <a:p>
                      <a:r>
                        <a:rPr lang="cs-CZ" sz="1600" dirty="0" smtClean="0"/>
                        <a:t>kardiovaskulární</a:t>
                      </a:r>
                      <a:endParaRPr lang="cs-CZ" sz="1600" dirty="0"/>
                    </a:p>
                  </a:txBody>
                  <a:tcPr/>
                </a:tc>
                <a:tc>
                  <a:txBody>
                    <a:bodyPr/>
                    <a:lstStyle/>
                    <a:p>
                      <a:r>
                        <a:rPr lang="cs-CZ" sz="1600" dirty="0" err="1" smtClean="0"/>
                        <a:t>krit</a:t>
                      </a:r>
                      <a:r>
                        <a:rPr lang="cs-CZ" sz="1600" dirty="0" smtClean="0"/>
                        <a:t>. </a:t>
                      </a:r>
                      <a:r>
                        <a:rPr lang="cs-CZ" sz="1600" dirty="0" err="1" smtClean="0"/>
                        <a:t>konč</a:t>
                      </a:r>
                      <a:r>
                        <a:rPr lang="cs-CZ" sz="1600" dirty="0" smtClean="0"/>
                        <a:t>. ischemie</a:t>
                      </a:r>
                      <a:endParaRPr lang="cs-CZ" sz="1600" dirty="0"/>
                    </a:p>
                  </a:txBody>
                  <a:tcPr/>
                </a:tc>
                <a:tc>
                  <a:txBody>
                    <a:bodyPr/>
                    <a:lstStyle/>
                    <a:p>
                      <a:r>
                        <a:rPr lang="cs-CZ" sz="1600" dirty="0" smtClean="0"/>
                        <a:t>3</a:t>
                      </a:r>
                      <a:endParaRPr lang="cs-CZ" sz="1600" dirty="0"/>
                    </a:p>
                  </a:txBody>
                  <a:tcPr/>
                </a:tc>
              </a:tr>
              <a:tr h="321549">
                <a:tc>
                  <a:txBody>
                    <a:bodyPr/>
                    <a:lstStyle/>
                    <a:p>
                      <a:endParaRPr lang="cs-CZ" sz="1600"/>
                    </a:p>
                  </a:txBody>
                  <a:tcPr/>
                </a:tc>
                <a:tc>
                  <a:txBody>
                    <a:bodyPr/>
                    <a:lstStyle/>
                    <a:p>
                      <a:r>
                        <a:rPr lang="cs-CZ" sz="1600" dirty="0" smtClean="0"/>
                        <a:t>IM</a:t>
                      </a:r>
                      <a:endParaRPr lang="cs-CZ" sz="1600" dirty="0"/>
                    </a:p>
                  </a:txBody>
                  <a:tcPr/>
                </a:tc>
                <a:tc>
                  <a:txBody>
                    <a:bodyPr/>
                    <a:lstStyle/>
                    <a:p>
                      <a:r>
                        <a:rPr lang="cs-CZ" sz="1600" dirty="0" smtClean="0"/>
                        <a:t>2</a:t>
                      </a:r>
                      <a:endParaRPr lang="cs-CZ" sz="1600" dirty="0"/>
                    </a:p>
                  </a:txBody>
                  <a:tcPr/>
                </a:tc>
              </a:tr>
              <a:tr h="530115">
                <a:tc>
                  <a:txBody>
                    <a:bodyPr/>
                    <a:lstStyle/>
                    <a:p>
                      <a:r>
                        <a:rPr lang="cs-CZ" sz="1600" dirty="0" smtClean="0"/>
                        <a:t>neurologie</a:t>
                      </a:r>
                      <a:endParaRPr lang="cs-CZ" sz="1600" dirty="0"/>
                    </a:p>
                  </a:txBody>
                  <a:tcPr/>
                </a:tc>
                <a:tc>
                  <a:txBody>
                    <a:bodyPr/>
                    <a:lstStyle/>
                    <a:p>
                      <a:r>
                        <a:rPr lang="cs-CZ" sz="1600" dirty="0" smtClean="0"/>
                        <a:t>1 ALS a 1 RS</a:t>
                      </a:r>
                      <a:endParaRPr lang="cs-CZ" sz="1600" dirty="0"/>
                    </a:p>
                  </a:txBody>
                  <a:tcPr/>
                </a:tc>
                <a:tc>
                  <a:txBody>
                    <a:bodyPr/>
                    <a:lstStyle/>
                    <a:p>
                      <a:r>
                        <a:rPr lang="cs-CZ" sz="1600" dirty="0" smtClean="0"/>
                        <a:t>2</a:t>
                      </a:r>
                      <a:endParaRPr lang="cs-CZ" sz="1600" dirty="0"/>
                    </a:p>
                  </a:txBody>
                  <a:tcPr/>
                </a:tc>
              </a:tr>
              <a:tr h="321549">
                <a:tc>
                  <a:txBody>
                    <a:bodyPr/>
                    <a:lstStyle/>
                    <a:p>
                      <a:r>
                        <a:rPr lang="cs-CZ" sz="1600" dirty="0" smtClean="0"/>
                        <a:t>urologie</a:t>
                      </a:r>
                      <a:endParaRPr lang="cs-CZ" sz="1600" dirty="0"/>
                    </a:p>
                  </a:txBody>
                  <a:tcPr/>
                </a:tc>
                <a:tc>
                  <a:txBody>
                    <a:bodyPr/>
                    <a:lstStyle/>
                    <a:p>
                      <a:r>
                        <a:rPr lang="cs-CZ" sz="1600" dirty="0" smtClean="0"/>
                        <a:t>inkontinence</a:t>
                      </a:r>
                      <a:r>
                        <a:rPr lang="cs-CZ" sz="1600" baseline="0" dirty="0" smtClean="0"/>
                        <a:t> moči</a:t>
                      </a:r>
                      <a:endParaRPr lang="cs-CZ" sz="1600" dirty="0"/>
                    </a:p>
                  </a:txBody>
                  <a:tcPr/>
                </a:tc>
                <a:tc>
                  <a:txBody>
                    <a:bodyPr/>
                    <a:lstStyle/>
                    <a:p>
                      <a:r>
                        <a:rPr lang="cs-CZ" sz="1600" dirty="0" smtClean="0"/>
                        <a:t>3</a:t>
                      </a:r>
                      <a:endParaRPr lang="cs-CZ" sz="1600" dirty="0"/>
                    </a:p>
                  </a:txBody>
                  <a:tcPr/>
                </a:tc>
              </a:tr>
              <a:tr h="321549">
                <a:tc>
                  <a:txBody>
                    <a:bodyPr/>
                    <a:lstStyle/>
                    <a:p>
                      <a:r>
                        <a:rPr lang="cs-CZ" sz="1600" dirty="0" smtClean="0"/>
                        <a:t>jiné</a:t>
                      </a:r>
                      <a:endParaRPr lang="cs-CZ" sz="1600" dirty="0"/>
                    </a:p>
                  </a:txBody>
                  <a:tcPr/>
                </a:tc>
                <a:tc>
                  <a:txBody>
                    <a:bodyPr/>
                    <a:lstStyle/>
                    <a:p>
                      <a:r>
                        <a:rPr lang="cs-CZ" sz="1600" dirty="0" smtClean="0"/>
                        <a:t>fekální inkontinence</a:t>
                      </a:r>
                      <a:endParaRPr lang="cs-CZ" sz="1600" dirty="0"/>
                    </a:p>
                  </a:txBody>
                  <a:tcPr/>
                </a:tc>
                <a:tc>
                  <a:txBody>
                    <a:bodyPr/>
                    <a:lstStyle/>
                    <a:p>
                      <a:r>
                        <a:rPr lang="cs-CZ" sz="1600" dirty="0" smtClean="0"/>
                        <a:t>2</a:t>
                      </a:r>
                      <a:endParaRPr lang="cs-CZ" sz="1600" dirty="0"/>
                    </a:p>
                  </a:txBody>
                  <a:tcPr/>
                </a:tc>
              </a:tr>
            </a:tbl>
          </a:graphicData>
        </a:graphic>
      </p:graphicFrame>
    </p:spTree>
    <p:extLst>
      <p:ext uri="{BB962C8B-B14F-4D97-AF65-F5344CB8AC3E}">
        <p14:creationId xmlns:p14="http://schemas.microsoft.com/office/powerpoint/2010/main" val="191379857"/>
      </p:ext>
    </p:extLst>
  </p:cSld>
  <p:clrMapOvr>
    <a:masterClrMapping/>
  </p:clrMapOvr>
  <p:transition>
    <p:fade/>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Registrované LPMT</a:t>
            </a:r>
            <a:endParaRPr lang="cs-CZ" dirty="0"/>
          </a:p>
        </p:txBody>
      </p:sp>
      <p:sp>
        <p:nvSpPr>
          <p:cNvPr id="3" name="Zástupný symbol pro obsah 2"/>
          <p:cNvSpPr>
            <a:spLocks noGrp="1"/>
          </p:cNvSpPr>
          <p:nvPr>
            <p:ph idx="1"/>
          </p:nvPr>
        </p:nvSpPr>
        <p:spPr/>
        <p:txBody>
          <a:bodyPr>
            <a:normAutofit lnSpcReduction="10000"/>
          </a:bodyPr>
          <a:lstStyle/>
          <a:p>
            <a:r>
              <a:rPr lang="cs-CZ" dirty="0"/>
              <a:t>od roku 2009 do roku </a:t>
            </a:r>
            <a:r>
              <a:rPr lang="cs-CZ" dirty="0" smtClean="0"/>
              <a:t>2015 bylo centralizovaně registrováno </a:t>
            </a:r>
            <a:r>
              <a:rPr lang="cs-CZ" dirty="0"/>
              <a:t>pouze </a:t>
            </a:r>
            <a:r>
              <a:rPr lang="cs-CZ" dirty="0" smtClean="0"/>
              <a:t>5 </a:t>
            </a:r>
            <a:r>
              <a:rPr lang="cs-CZ" dirty="0"/>
              <a:t>LPMT:</a:t>
            </a:r>
          </a:p>
          <a:p>
            <a:pPr lvl="1">
              <a:buFont typeface="Courier New" pitchFamily="49" charset="0"/>
              <a:buChar char="o"/>
            </a:pPr>
            <a:r>
              <a:rPr lang="en-US" sz="2000" b="1" dirty="0" err="1"/>
              <a:t>ChondroCelect</a:t>
            </a:r>
            <a:r>
              <a:rPr lang="en-US" sz="2000" dirty="0"/>
              <a:t> </a:t>
            </a:r>
            <a:r>
              <a:rPr lang="cs-CZ" sz="2000" dirty="0"/>
              <a:t>… tkáň. inženýrství pro defekty chrupavky</a:t>
            </a:r>
            <a:endParaRPr lang="en-US" sz="2000" dirty="0"/>
          </a:p>
          <a:p>
            <a:pPr lvl="1">
              <a:buFont typeface="Courier New" pitchFamily="49" charset="0"/>
              <a:buChar char="o"/>
            </a:pPr>
            <a:r>
              <a:rPr lang="en-US" sz="2000" b="1" strike="sngStrike" dirty="0"/>
              <a:t>MACI</a:t>
            </a:r>
            <a:r>
              <a:rPr lang="en-US" sz="2000" dirty="0"/>
              <a:t> </a:t>
            </a:r>
            <a:r>
              <a:rPr lang="cs-CZ" sz="2000" dirty="0"/>
              <a:t>… kombinovaný přípravek (tzn. s integrovaným zdravotnickým prostředkem) tkáň. inženýrství pro defekty chrupavky</a:t>
            </a:r>
            <a:endParaRPr lang="en-US" sz="2000" dirty="0"/>
          </a:p>
          <a:p>
            <a:pPr lvl="1">
              <a:buFont typeface="Courier New" pitchFamily="49" charset="0"/>
              <a:buChar char="o"/>
            </a:pPr>
            <a:r>
              <a:rPr lang="en-US" sz="2000" b="1" dirty="0" err="1"/>
              <a:t>Glybera</a:t>
            </a:r>
            <a:r>
              <a:rPr lang="cs-CZ" sz="2000" dirty="0"/>
              <a:t> …</a:t>
            </a:r>
            <a:r>
              <a:rPr lang="en-US" sz="2000" dirty="0"/>
              <a:t> </a:t>
            </a:r>
            <a:r>
              <a:rPr lang="cs-CZ" sz="2000" dirty="0"/>
              <a:t>genová terapie k léčbě deficience lipoproteinové </a:t>
            </a:r>
            <a:r>
              <a:rPr lang="cs-CZ" sz="2000" dirty="0" err="1"/>
              <a:t>lipasy</a:t>
            </a:r>
            <a:endParaRPr lang="en-US" sz="2000" dirty="0"/>
          </a:p>
          <a:p>
            <a:pPr lvl="1">
              <a:buFont typeface="Courier New" pitchFamily="49" charset="0"/>
              <a:buChar char="o"/>
            </a:pPr>
            <a:r>
              <a:rPr lang="en-US" sz="2000" b="1" strike="sngStrike" dirty="0" err="1"/>
              <a:t>Provenge</a:t>
            </a:r>
            <a:r>
              <a:rPr lang="cs-CZ" sz="2000" dirty="0"/>
              <a:t> …</a:t>
            </a:r>
            <a:r>
              <a:rPr lang="en-US" sz="2000" dirty="0"/>
              <a:t> </a:t>
            </a:r>
            <a:r>
              <a:rPr lang="cs-CZ" sz="2000" dirty="0" err="1"/>
              <a:t>somatobuněčná</a:t>
            </a:r>
            <a:r>
              <a:rPr lang="cs-CZ" sz="2000" dirty="0"/>
              <a:t> terapie k léčbě pokročilé rakoviny prostaty </a:t>
            </a:r>
            <a:endParaRPr lang="cs-CZ" sz="2000" dirty="0" smtClean="0"/>
          </a:p>
          <a:p>
            <a:pPr lvl="1">
              <a:buFont typeface="Courier New" pitchFamily="49" charset="0"/>
              <a:buChar char="o"/>
            </a:pPr>
            <a:r>
              <a:rPr lang="cs-CZ" sz="2000" b="1" dirty="0" err="1" smtClean="0"/>
              <a:t>Holoclar</a:t>
            </a:r>
            <a:r>
              <a:rPr lang="cs-CZ" sz="2000" dirty="0" smtClean="0"/>
              <a:t> </a:t>
            </a:r>
            <a:r>
              <a:rPr lang="cs-CZ" sz="2000" dirty="0"/>
              <a:t>… </a:t>
            </a:r>
            <a:r>
              <a:rPr lang="cs-CZ" sz="2000" dirty="0" smtClean="0"/>
              <a:t>tkáň. Inženýrství, autologní </a:t>
            </a:r>
            <a:r>
              <a:rPr lang="cs-CZ" sz="2000" dirty="0"/>
              <a:t>lidský rohovkový epitel expandovaný ex </a:t>
            </a:r>
            <a:r>
              <a:rPr lang="cs-CZ" sz="2000" dirty="0" err="1"/>
              <a:t>vivo</a:t>
            </a:r>
            <a:r>
              <a:rPr lang="cs-CZ" sz="2000" dirty="0"/>
              <a:t> obsahující kmenové buňky</a:t>
            </a:r>
          </a:p>
          <a:p>
            <a:endParaRPr lang="cs-CZ" dirty="0"/>
          </a:p>
        </p:txBody>
      </p:sp>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LPMT: definice, zařazení a EU regulace</a:t>
            </a:r>
          </a:p>
          <a:p>
            <a:endParaRPr lang="cs-CZ" dirty="0"/>
          </a:p>
        </p:txBody>
      </p:sp>
    </p:spTree>
    <p:extLst>
      <p:ext uri="{BB962C8B-B14F-4D97-AF65-F5344CB8AC3E}">
        <p14:creationId xmlns:p14="http://schemas.microsoft.com/office/powerpoint/2010/main" val="1396547709"/>
      </p:ext>
    </p:extLst>
  </p:cSld>
  <p:clrMapOvr>
    <a:masterClrMapping/>
  </p:clrMapOvr>
  <p:transition>
    <p:fade/>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061610" y="998730"/>
            <a:ext cx="7560120" cy="3021745"/>
          </a:xfrm>
        </p:spPr>
        <p:txBody>
          <a:bodyPr>
            <a:normAutofit fontScale="90000"/>
          </a:bodyPr>
          <a:lstStyle/>
          <a:p>
            <a:pPr algn="r"/>
            <a:r>
              <a:rPr lang="cs-CZ" sz="4400" dirty="0" smtClean="0"/>
              <a:t>Studijní medikace </a:t>
            </a:r>
            <a:r>
              <a:rPr lang="cs-CZ" sz="4000" dirty="0" smtClean="0"/>
              <a:t> distribuce,uchovávání, příprava a dopočitatelnost, spolupráce s lékárnou a možnost zajištění LP po skončení KH             z pohledu regulační autority</a:t>
            </a:r>
            <a:endParaRPr lang="cs-CZ" sz="4000" dirty="0">
              <a:solidFill>
                <a:schemeClr val="bg1"/>
              </a:solidFill>
            </a:endParaRPr>
          </a:p>
        </p:txBody>
      </p:sp>
      <p:sp>
        <p:nvSpPr>
          <p:cNvPr id="15" name="Podnadpis 14"/>
          <p:cNvSpPr>
            <a:spLocks noGrp="1"/>
          </p:cNvSpPr>
          <p:nvPr>
            <p:ph type="subTitle" idx="1"/>
          </p:nvPr>
        </p:nvSpPr>
        <p:spPr>
          <a:xfrm>
            <a:off x="2276745" y="4644135"/>
            <a:ext cx="6480000" cy="1170130"/>
          </a:xfrm>
        </p:spPr>
        <p:txBody>
          <a:bodyPr>
            <a:normAutofit/>
          </a:bodyPr>
          <a:lstStyle/>
          <a:p>
            <a:pPr algn="r"/>
            <a:r>
              <a:rPr lang="cs-CZ" sz="2200" dirty="0" smtClean="0">
                <a:solidFill>
                  <a:schemeClr val="bg1"/>
                </a:solidFill>
              </a:rPr>
              <a:t>MUDr. Alice Němcová</a:t>
            </a:r>
          </a:p>
          <a:p>
            <a:pPr algn="r"/>
            <a:endParaRPr lang="cs-CZ" sz="2200" dirty="0" smtClean="0">
              <a:solidFill>
                <a:schemeClr val="bg1"/>
              </a:solidFill>
            </a:endParaRP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1173827311"/>
      </p:ext>
    </p:extLst>
  </p:cSld>
  <p:clrMapOvr>
    <a:masterClrMapping/>
  </p:clrMapOvr>
  <p:transition>
    <p:fade/>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493786"/>
            <a:ext cx="8460940" cy="4815534"/>
          </a:xfrm>
        </p:spPr>
        <p:txBody>
          <a:bodyPr>
            <a:normAutofit fontScale="92500" lnSpcReduction="10000"/>
          </a:bodyPr>
          <a:lstStyle/>
          <a:p>
            <a:pPr>
              <a:buNone/>
            </a:pPr>
            <a:endParaRPr lang="cs-CZ" sz="2400" dirty="0" smtClean="0"/>
          </a:p>
          <a:p>
            <a:r>
              <a:rPr lang="cs-CZ" sz="2600" b="1" u="sng" dirty="0" smtClean="0"/>
              <a:t>Hodnocené LP v KH </a:t>
            </a:r>
            <a:r>
              <a:rPr lang="cs-CZ" sz="2600" b="1" dirty="0" smtClean="0"/>
              <a:t>(IMP = </a:t>
            </a:r>
            <a:r>
              <a:rPr lang="cs-CZ" sz="2600" b="1" dirty="0" err="1" smtClean="0"/>
              <a:t>Investigational</a:t>
            </a:r>
            <a:r>
              <a:rPr lang="cs-CZ" sz="2600" b="1" dirty="0" smtClean="0"/>
              <a:t> </a:t>
            </a:r>
            <a:r>
              <a:rPr lang="cs-CZ" sz="2600" b="1" dirty="0" err="1" smtClean="0"/>
              <a:t>Medicinal</a:t>
            </a:r>
            <a:r>
              <a:rPr lang="cs-CZ" sz="2600" b="1" dirty="0" smtClean="0"/>
              <a:t> </a:t>
            </a:r>
            <a:r>
              <a:rPr lang="cs-CZ" sz="2600" b="1" dirty="0" err="1" smtClean="0"/>
              <a:t>Product</a:t>
            </a:r>
            <a:r>
              <a:rPr lang="cs-CZ" sz="2600" b="1" dirty="0" smtClean="0"/>
              <a:t>)</a:t>
            </a:r>
          </a:p>
          <a:p>
            <a:pPr lvl="1">
              <a:buFont typeface="Wingdings" pitchFamily="2" charset="2"/>
              <a:buChar char="ü"/>
            </a:pPr>
            <a:r>
              <a:rPr lang="cs-CZ" sz="2600" dirty="0" smtClean="0"/>
              <a:t>Testovaný LP</a:t>
            </a:r>
          </a:p>
          <a:p>
            <a:pPr lvl="1">
              <a:buFont typeface="Wingdings" pitchFamily="2" charset="2"/>
              <a:buChar char="ü"/>
            </a:pPr>
            <a:r>
              <a:rPr lang="cs-CZ" sz="2600" dirty="0" smtClean="0"/>
              <a:t>Srovnávací LP</a:t>
            </a:r>
          </a:p>
          <a:p>
            <a:pPr lvl="2"/>
            <a:r>
              <a:rPr lang="cs-CZ" sz="2200" dirty="0" smtClean="0">
                <a:solidFill>
                  <a:srgbClr val="C00000"/>
                </a:solidFill>
              </a:rPr>
              <a:t>Je-li testovaný LP srovnáván se standardní léčbou  → standardní léčba = hodnocená LP !!!</a:t>
            </a:r>
          </a:p>
          <a:p>
            <a:pPr lvl="1">
              <a:buFont typeface="Wingdings" pitchFamily="2" charset="2"/>
              <a:buChar char="ü"/>
            </a:pPr>
            <a:r>
              <a:rPr lang="cs-CZ" sz="2600" dirty="0" smtClean="0"/>
              <a:t>Placebo </a:t>
            </a:r>
          </a:p>
          <a:p>
            <a:r>
              <a:rPr lang="cs-CZ" sz="2600" b="1" u="sng" dirty="0" smtClean="0"/>
              <a:t>Nehodnocené LP </a:t>
            </a:r>
            <a:r>
              <a:rPr lang="cs-CZ" sz="2600" b="1" dirty="0" smtClean="0"/>
              <a:t>(AMP = </a:t>
            </a:r>
            <a:r>
              <a:rPr lang="cs-CZ" sz="2600" b="1" dirty="0" err="1"/>
              <a:t>A</a:t>
            </a:r>
            <a:r>
              <a:rPr lang="cs-CZ" sz="2600" b="1" dirty="0" err="1" smtClean="0"/>
              <a:t>uxiliary</a:t>
            </a:r>
            <a:r>
              <a:rPr lang="cs-CZ" sz="2600" b="1" dirty="0" smtClean="0"/>
              <a:t> </a:t>
            </a:r>
            <a:r>
              <a:rPr lang="cs-CZ" sz="2600" b="1" dirty="0" err="1" smtClean="0"/>
              <a:t>Medicinal</a:t>
            </a:r>
            <a:r>
              <a:rPr lang="cs-CZ" sz="2600" b="1" dirty="0" smtClean="0"/>
              <a:t> </a:t>
            </a:r>
            <a:r>
              <a:rPr lang="cs-CZ" sz="2600" b="1" dirty="0" err="1" smtClean="0"/>
              <a:t>Product</a:t>
            </a:r>
            <a:r>
              <a:rPr lang="cs-CZ" sz="2600" b="1" dirty="0" smtClean="0"/>
              <a:t>)</a:t>
            </a:r>
          </a:p>
          <a:p>
            <a:pPr lvl="1">
              <a:buFont typeface="Wingdings" pitchFamily="2" charset="2"/>
              <a:buChar char="ü"/>
            </a:pPr>
            <a:r>
              <a:rPr lang="cs-CZ" sz="2600" dirty="0" smtClean="0"/>
              <a:t>Záchranná nebo úlevová medikace</a:t>
            </a:r>
          </a:p>
          <a:p>
            <a:pPr lvl="1">
              <a:buFont typeface="Wingdings" pitchFamily="2" charset="2"/>
              <a:buChar char="ü"/>
            </a:pPr>
            <a:r>
              <a:rPr lang="cs-CZ" sz="2600" dirty="0" smtClean="0"/>
              <a:t>Standardní léčba</a:t>
            </a:r>
          </a:p>
          <a:p>
            <a:pPr lvl="1">
              <a:buFont typeface="Wingdings" panose="05000000000000000000" pitchFamily="2" charset="2"/>
              <a:buChar char="Ø"/>
            </a:pPr>
            <a:endParaRPr lang="cs-CZ" sz="2600" dirty="0"/>
          </a:p>
          <a:p>
            <a:r>
              <a:rPr lang="cs-CZ" sz="2600" b="1" dirty="0" smtClean="0"/>
              <a:t>Registrované</a:t>
            </a:r>
            <a:r>
              <a:rPr lang="cs-CZ" sz="2600" dirty="0" smtClean="0"/>
              <a:t> i </a:t>
            </a:r>
            <a:r>
              <a:rPr lang="cs-CZ" sz="2600" b="1" dirty="0" smtClean="0"/>
              <a:t>neregistrované LP</a:t>
            </a:r>
            <a:endParaRPr lang="cs-CZ" sz="2600" b="1" dirty="0"/>
          </a:p>
          <a:p>
            <a:pPr>
              <a:buFont typeface="Wingdings" panose="05000000000000000000" pitchFamily="2" charset="2"/>
              <a:buChar char="Ø"/>
            </a:pPr>
            <a:endParaRPr lang="cs-CZ" dirty="0" smtClean="0"/>
          </a:p>
          <a:p>
            <a:pPr marL="0" indent="0">
              <a:buNone/>
            </a:pPr>
            <a:endParaRPr lang="cs-CZ" sz="2400" i="1"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4950550" cy="72008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Studijní medikace v KH </a:t>
            </a:r>
            <a:endParaRPr lang="cs-CZ" sz="3300" dirty="0" smtClean="0">
              <a:solidFill>
                <a:schemeClr val="tx1">
                  <a:lumMod val="75000"/>
                </a:schemeClr>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433112377"/>
      </p:ext>
    </p:extLst>
  </p:cSld>
  <p:clrMapOvr>
    <a:masterClrMapping/>
  </p:clrMapOvr>
  <p:transition>
    <p:fade/>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673805"/>
            <a:ext cx="8370930" cy="4725525"/>
          </a:xfrm>
        </p:spPr>
        <p:txBody>
          <a:bodyPr>
            <a:normAutofit fontScale="92500" lnSpcReduction="10000"/>
          </a:bodyPr>
          <a:lstStyle/>
          <a:p>
            <a:pPr>
              <a:lnSpc>
                <a:spcPct val="90000"/>
              </a:lnSpc>
            </a:pPr>
            <a:r>
              <a:rPr lang="cs-CZ" sz="2600" b="1" dirty="0" smtClean="0">
                <a:latin typeface="Calibri" panose="020F0502020204030204" pitchFamily="34" charset="0"/>
                <a:cs typeface="Times New Roman" pitchFamily="18" charset="0"/>
              </a:rPr>
              <a:t>zákon </a:t>
            </a:r>
            <a:r>
              <a:rPr lang="cs-CZ" sz="2600" b="1" dirty="0">
                <a:latin typeface="Calibri" panose="020F0502020204030204" pitchFamily="34" charset="0"/>
                <a:cs typeface="Times New Roman" pitchFamily="18" charset="0"/>
              </a:rPr>
              <a:t>č. 378/2007 Sb</a:t>
            </a:r>
            <a:r>
              <a:rPr lang="cs-CZ" sz="2600" dirty="0">
                <a:latin typeface="Calibri" panose="020F0502020204030204" pitchFamily="34" charset="0"/>
                <a:cs typeface="Times New Roman" pitchFamily="18" charset="0"/>
              </a:rPr>
              <a:t>., o léčivech a změnách některých souvisejících zákonů /zákon o léčivech) ve znění pozdějších předpisů</a:t>
            </a:r>
          </a:p>
          <a:p>
            <a:pPr>
              <a:lnSpc>
                <a:spcPct val="90000"/>
              </a:lnSpc>
            </a:pPr>
            <a:endParaRPr lang="cs-CZ" sz="1000" dirty="0">
              <a:latin typeface="Calibri" panose="020F0502020204030204" pitchFamily="34" charset="0"/>
              <a:cs typeface="Times New Roman" pitchFamily="18" charset="0"/>
            </a:endParaRPr>
          </a:p>
          <a:p>
            <a:pPr>
              <a:lnSpc>
                <a:spcPct val="90000"/>
              </a:lnSpc>
            </a:pPr>
            <a:r>
              <a:rPr lang="cs-CZ" sz="2600" b="1" dirty="0">
                <a:latin typeface="Calibri" panose="020F0502020204030204" pitchFamily="34" charset="0"/>
                <a:cs typeface="Times New Roman" pitchFamily="18" charset="0"/>
              </a:rPr>
              <a:t>vyhláška 226/2008 Sb</a:t>
            </a:r>
            <a:r>
              <a:rPr lang="cs-CZ" sz="2600" dirty="0">
                <a:latin typeface="Calibri" panose="020F0502020204030204" pitchFamily="34" charset="0"/>
                <a:cs typeface="Times New Roman" pitchFamily="18" charset="0"/>
              </a:rPr>
              <a:t>., o správné klinické praxi a bližších podmínkách klinického hodnocení léčivých přípravků</a:t>
            </a:r>
          </a:p>
          <a:p>
            <a:pPr>
              <a:lnSpc>
                <a:spcPct val="90000"/>
              </a:lnSpc>
            </a:pPr>
            <a:endParaRPr lang="cs-CZ" sz="1000" dirty="0">
              <a:latin typeface="Calibri" panose="020F0502020204030204" pitchFamily="34" charset="0"/>
              <a:cs typeface="Times New Roman" pitchFamily="18" charset="0"/>
            </a:endParaRPr>
          </a:p>
          <a:p>
            <a:pPr>
              <a:lnSpc>
                <a:spcPct val="90000"/>
              </a:lnSpc>
            </a:pPr>
            <a:r>
              <a:rPr lang="cs-CZ" sz="2600" b="1" dirty="0">
                <a:latin typeface="Calibri" panose="020F0502020204030204" pitchFamily="34" charset="0"/>
                <a:cs typeface="Times New Roman" pitchFamily="18" charset="0"/>
              </a:rPr>
              <a:t>vyhláška 229/2008 Sb.</a:t>
            </a:r>
            <a:r>
              <a:rPr lang="cs-CZ" sz="2600" dirty="0">
                <a:latin typeface="Calibri" panose="020F0502020204030204" pitchFamily="34" charset="0"/>
                <a:cs typeface="Times New Roman" pitchFamily="18" charset="0"/>
              </a:rPr>
              <a:t>, o výrobě a distribuci léčiv</a:t>
            </a:r>
          </a:p>
          <a:p>
            <a:pPr>
              <a:lnSpc>
                <a:spcPct val="90000"/>
              </a:lnSpc>
            </a:pPr>
            <a:endParaRPr lang="cs-CZ" sz="2600" dirty="0">
              <a:latin typeface="Calibri" panose="020F0502020204030204" pitchFamily="34" charset="0"/>
              <a:cs typeface="Times New Roman" pitchFamily="18" charset="0"/>
            </a:endParaRPr>
          </a:p>
          <a:p>
            <a:pPr>
              <a:lnSpc>
                <a:spcPct val="90000"/>
              </a:lnSpc>
            </a:pPr>
            <a:r>
              <a:rPr lang="cs-CZ" sz="2600" dirty="0">
                <a:latin typeface="Calibri" panose="020F0502020204030204" pitchFamily="34" charset="0"/>
                <a:cs typeface="Times New Roman" pitchFamily="18" charset="0"/>
              </a:rPr>
              <a:t>Pokyny SÚKL</a:t>
            </a:r>
          </a:p>
          <a:p>
            <a:pPr lvl="1">
              <a:lnSpc>
                <a:spcPct val="90000"/>
              </a:lnSpc>
            </a:pPr>
            <a:r>
              <a:rPr lang="cs-CZ" sz="2200" b="1" dirty="0">
                <a:latin typeface="Calibri" panose="020F0502020204030204" pitchFamily="34" charset="0"/>
                <a:cs typeface="Times New Roman" pitchFamily="18" charset="0"/>
              </a:rPr>
              <a:t>DIS -10 </a:t>
            </a:r>
            <a:r>
              <a:rPr lang="cs-CZ" sz="2200" dirty="0">
                <a:latin typeface="Calibri" panose="020F0502020204030204" pitchFamily="34" charset="0"/>
                <a:cs typeface="Times New Roman" pitchFamily="18" charset="0"/>
              </a:rPr>
              <a:t>- Oznámení zahájení distribuční činnosti na území ČR     </a:t>
            </a:r>
            <a:r>
              <a:rPr lang="cs-CZ" sz="2200" dirty="0" smtClean="0">
                <a:latin typeface="Calibri" panose="020F0502020204030204" pitchFamily="34" charset="0"/>
                <a:cs typeface="Times New Roman" pitchFamily="18" charset="0"/>
              </a:rPr>
              <a:t>             </a:t>
            </a:r>
            <a:r>
              <a:rPr lang="cs-CZ" dirty="0" smtClean="0">
                <a:latin typeface="Calibri" panose="020F0502020204030204" pitchFamily="34" charset="0"/>
                <a:cs typeface="Times New Roman" pitchFamily="18" charset="0"/>
              </a:rPr>
              <a:t>na </a:t>
            </a:r>
            <a:r>
              <a:rPr lang="cs-CZ" dirty="0">
                <a:latin typeface="Calibri" panose="020F0502020204030204" pitchFamily="34" charset="0"/>
                <a:cs typeface="Times New Roman" pitchFamily="18" charset="0"/>
              </a:rPr>
              <a:t>základě povolení k distribuci léčivých přípravků vydaného jiným členským státem</a:t>
            </a:r>
            <a:endParaRPr lang="cs-CZ" sz="2200" dirty="0">
              <a:latin typeface="Calibri" panose="020F0502020204030204" pitchFamily="34" charset="0"/>
              <a:cs typeface="Times New Roman" pitchFamily="18" charset="0"/>
            </a:endParaRPr>
          </a:p>
          <a:p>
            <a:pPr lvl="1">
              <a:lnSpc>
                <a:spcPct val="90000"/>
              </a:lnSpc>
            </a:pPr>
            <a:r>
              <a:rPr lang="cs-CZ" sz="2200" b="1" dirty="0">
                <a:latin typeface="Calibri" panose="020F0502020204030204" pitchFamily="34" charset="0"/>
                <a:cs typeface="Times New Roman" pitchFamily="18" charset="0"/>
              </a:rPr>
              <a:t>LEK-12</a:t>
            </a:r>
            <a:r>
              <a:rPr lang="cs-CZ" sz="2200" dirty="0">
                <a:latin typeface="Calibri" panose="020F0502020204030204" pitchFamily="34" charset="0"/>
                <a:cs typeface="Times New Roman" pitchFamily="18" charset="0"/>
              </a:rPr>
              <a:t> - Podmínky pro klinická hodnocení léčivých přípravků  </a:t>
            </a:r>
            <a:r>
              <a:rPr lang="cs-CZ" sz="2200" dirty="0" smtClean="0">
                <a:latin typeface="Calibri" panose="020F0502020204030204" pitchFamily="34" charset="0"/>
                <a:cs typeface="Times New Roman" pitchFamily="18" charset="0"/>
              </a:rPr>
              <a:t>                  </a:t>
            </a:r>
            <a:r>
              <a:rPr lang="cs-CZ" sz="2200" dirty="0">
                <a:latin typeface="Calibri" panose="020F0502020204030204" pitchFamily="34" charset="0"/>
                <a:cs typeface="Times New Roman" pitchFamily="18" charset="0"/>
              </a:rPr>
              <a:t>v lékárnách</a:t>
            </a:r>
            <a:endParaRPr lang="cs-CZ" sz="1900" dirty="0">
              <a:latin typeface="Calibri" panose="020F0502020204030204" pitchFamily="34" charset="0"/>
              <a:cs typeface="Times New Roman" pitchFamily="18" charset="0"/>
            </a:endParaRPr>
          </a:p>
          <a:p>
            <a:pPr>
              <a:spcBef>
                <a:spcPts val="1200"/>
              </a:spcBef>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7" name="Text Placeholder 6"/>
          <p:cNvSpPr>
            <a:spLocks noGrp="1"/>
          </p:cNvSpPr>
          <p:nvPr>
            <p:ph type="body" sz="quarter" idx="13"/>
          </p:nvPr>
        </p:nvSpPr>
        <p:spPr/>
        <p:txBody>
          <a:bodyPr/>
          <a:lstStyle/>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431541" y="908720"/>
            <a:ext cx="7785864" cy="585065"/>
          </a:xfrm>
          <a:prstGeom prst="rect">
            <a:avLst/>
          </a:prstGeom>
          <a:solidFill>
            <a:srgbClr val="FFC000"/>
          </a:solidFill>
          <a:ln w="19050">
            <a:solidFill>
              <a:schemeClr val="tx1"/>
            </a:solid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dirty="0" smtClean="0">
                <a:latin typeface="+mj-lt"/>
                <a:ea typeface="+mj-ea"/>
                <a:cs typeface="+mj-cs"/>
              </a:rPr>
              <a:t>Distribuce studijní medikace – právní rámec</a:t>
            </a:r>
            <a:endParaRPr kumimoji="0" lang="cs-CZ" sz="32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3457373522"/>
      </p:ext>
    </p:extLst>
  </p:cSld>
  <p:clrMapOvr>
    <a:masterClrMapping/>
  </p:clrMapOvr>
  <p:transition>
    <p:fade/>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673805"/>
            <a:ext cx="8370930" cy="4725525"/>
          </a:xfrm>
        </p:spPr>
        <p:txBody>
          <a:bodyPr>
            <a:normAutofit lnSpcReduction="10000"/>
          </a:bodyPr>
          <a:lstStyle/>
          <a:p>
            <a:pPr>
              <a:lnSpc>
                <a:spcPct val="90000"/>
              </a:lnSpc>
            </a:pPr>
            <a:r>
              <a:rPr lang="cs-CZ" sz="2600" b="1" dirty="0" smtClean="0">
                <a:latin typeface="Calibri" panose="020F0502020204030204" pitchFamily="34" charset="0"/>
                <a:cs typeface="Times New Roman" pitchFamily="18" charset="0"/>
              </a:rPr>
              <a:t>vyhláška </a:t>
            </a:r>
            <a:r>
              <a:rPr lang="cs-CZ" sz="2600" b="1" dirty="0">
                <a:latin typeface="Calibri" panose="020F0502020204030204" pitchFamily="34" charset="0"/>
                <a:cs typeface="Times New Roman" pitchFamily="18" charset="0"/>
              </a:rPr>
              <a:t>226/2008 Sb., § 19</a:t>
            </a:r>
          </a:p>
          <a:p>
            <a:pPr>
              <a:lnSpc>
                <a:spcPct val="90000"/>
              </a:lnSpc>
              <a:buNone/>
            </a:pPr>
            <a:endParaRPr lang="cs-CZ" sz="2600" b="1" dirty="0">
              <a:latin typeface="Calibri" panose="020F0502020204030204" pitchFamily="34" charset="0"/>
              <a:cs typeface="Times New Roman" pitchFamily="18" charset="0"/>
            </a:endParaRPr>
          </a:p>
          <a:p>
            <a:pPr>
              <a:lnSpc>
                <a:spcPct val="90000"/>
              </a:lnSpc>
              <a:buNone/>
            </a:pPr>
            <a:r>
              <a:rPr lang="cs-CZ" sz="2600" u="sng" dirty="0">
                <a:latin typeface="Calibri" panose="020F0502020204030204" pitchFamily="34" charset="0"/>
                <a:cs typeface="Times New Roman" pitchFamily="18" charset="0"/>
              </a:rPr>
              <a:t>Zadavatel zajišťuje</a:t>
            </a:r>
            <a:r>
              <a:rPr lang="cs-CZ" sz="2600" dirty="0">
                <a:latin typeface="Calibri" panose="020F0502020204030204" pitchFamily="34" charset="0"/>
                <a:cs typeface="Times New Roman" pitchFamily="18" charset="0"/>
              </a:rPr>
              <a:t>, že </a:t>
            </a:r>
          </a:p>
          <a:p>
            <a:pPr>
              <a:lnSpc>
                <a:spcPct val="90000"/>
              </a:lnSpc>
              <a:buNone/>
            </a:pPr>
            <a:r>
              <a:rPr lang="cs-CZ" sz="2400" b="1" dirty="0">
                <a:latin typeface="Calibri" panose="020F0502020204030204" pitchFamily="34" charset="0"/>
                <a:cs typeface="Times New Roman" pitchFamily="18" charset="0"/>
              </a:rPr>
              <a:t>odst. b) </a:t>
            </a:r>
          </a:p>
          <a:p>
            <a:pPr algn="just">
              <a:lnSpc>
                <a:spcPct val="90000"/>
              </a:lnSpc>
              <a:buNone/>
            </a:pPr>
            <a:r>
              <a:rPr lang="cs-CZ" sz="2400" dirty="0">
                <a:latin typeface="Calibri" panose="020F0502020204030204" pitchFamily="34" charset="0"/>
                <a:cs typeface="Times New Roman" pitchFamily="18" charset="0"/>
              </a:rPr>
              <a:t>   pro </a:t>
            </a:r>
            <a:r>
              <a:rPr lang="cs-CZ" sz="2400" b="1" dirty="0">
                <a:latin typeface="Calibri" panose="020F0502020204030204" pitchFamily="34" charset="0"/>
                <a:cs typeface="Times New Roman" pitchFamily="18" charset="0"/>
              </a:rPr>
              <a:t>IMP</a:t>
            </a:r>
            <a:r>
              <a:rPr lang="cs-CZ" sz="2400" dirty="0">
                <a:latin typeface="Calibri" panose="020F0502020204030204" pitchFamily="34" charset="0"/>
                <a:cs typeface="Times New Roman" pitchFamily="18" charset="0"/>
              </a:rPr>
              <a:t> jsou </a:t>
            </a:r>
            <a:r>
              <a:rPr lang="cs-CZ" sz="2400" b="1" dirty="0">
                <a:latin typeface="Calibri" panose="020F0502020204030204" pitchFamily="34" charset="0"/>
                <a:cs typeface="Times New Roman" pitchFamily="18" charset="0"/>
              </a:rPr>
              <a:t>stanoveny vhodná doba, teplota </a:t>
            </a:r>
            <a:r>
              <a:rPr lang="cs-CZ" sz="2400" dirty="0">
                <a:latin typeface="Calibri" panose="020F0502020204030204" pitchFamily="34" charset="0"/>
                <a:cs typeface="Times New Roman" pitchFamily="18" charset="0"/>
              </a:rPr>
              <a:t>a </a:t>
            </a:r>
            <a:r>
              <a:rPr lang="cs-CZ" sz="2400" b="1" dirty="0">
                <a:latin typeface="Calibri" panose="020F0502020204030204" pitchFamily="34" charset="0"/>
                <a:cs typeface="Times New Roman" pitchFamily="18" charset="0"/>
              </a:rPr>
              <a:t>další podmínky uchovávání</a:t>
            </a:r>
            <a:r>
              <a:rPr lang="cs-CZ" sz="2400" dirty="0">
                <a:latin typeface="Calibri" panose="020F0502020204030204" pitchFamily="34" charset="0"/>
                <a:cs typeface="Times New Roman" pitchFamily="18" charset="0"/>
              </a:rPr>
              <a:t> a v případě potřeby určeny i </a:t>
            </a:r>
            <a:r>
              <a:rPr lang="cs-CZ" sz="2400" b="1" dirty="0">
                <a:latin typeface="Calibri" panose="020F0502020204030204" pitchFamily="34" charset="0"/>
                <a:cs typeface="Times New Roman" pitchFamily="18" charset="0"/>
              </a:rPr>
              <a:t>postupy pro přípravu </a:t>
            </a:r>
            <a:r>
              <a:rPr lang="cs-CZ" sz="2400" dirty="0">
                <a:latin typeface="Calibri" panose="020F0502020204030204" pitchFamily="34" charset="0"/>
                <a:cs typeface="Times New Roman" pitchFamily="18" charset="0"/>
              </a:rPr>
              <a:t>nebo </a:t>
            </a:r>
            <a:r>
              <a:rPr lang="cs-CZ" sz="2400" b="1" dirty="0">
                <a:latin typeface="Calibri" panose="020F0502020204030204" pitchFamily="34" charset="0"/>
                <a:cs typeface="Times New Roman" pitchFamily="18" charset="0"/>
              </a:rPr>
              <a:t>úpravu IMP před podáním</a:t>
            </a:r>
            <a:r>
              <a:rPr lang="cs-CZ" sz="2400" dirty="0">
                <a:latin typeface="Calibri" panose="020F0502020204030204" pitchFamily="34" charset="0"/>
                <a:cs typeface="Times New Roman" pitchFamily="18" charset="0"/>
              </a:rPr>
              <a:t> SH a pomůcky pro jejich aplikaci a že </a:t>
            </a:r>
            <a:r>
              <a:rPr lang="cs-CZ" sz="2400" b="1" dirty="0">
                <a:latin typeface="Calibri" panose="020F0502020204030204" pitchFamily="34" charset="0"/>
                <a:cs typeface="Times New Roman" pitchFamily="18" charset="0"/>
              </a:rPr>
              <a:t>IMP</a:t>
            </a:r>
            <a:r>
              <a:rPr lang="cs-CZ" sz="2400" dirty="0">
                <a:latin typeface="Calibri" panose="020F0502020204030204" pitchFamily="34" charset="0"/>
                <a:cs typeface="Times New Roman" pitchFamily="18" charset="0"/>
              </a:rPr>
              <a:t> jsou </a:t>
            </a:r>
            <a:r>
              <a:rPr lang="cs-CZ" sz="2400" b="1" dirty="0">
                <a:latin typeface="Calibri" panose="020F0502020204030204" pitchFamily="34" charset="0"/>
                <a:cs typeface="Times New Roman" pitchFamily="18" charset="0"/>
              </a:rPr>
              <a:t>stabilní po celou dobu jejich používání</a:t>
            </a:r>
            <a:r>
              <a:rPr lang="cs-CZ" sz="2400" dirty="0">
                <a:latin typeface="Calibri" panose="020F0502020204030204" pitchFamily="34" charset="0"/>
                <a:cs typeface="Times New Roman" pitchFamily="18" charset="0"/>
              </a:rPr>
              <a:t>,</a:t>
            </a:r>
          </a:p>
          <a:p>
            <a:pPr>
              <a:lnSpc>
                <a:spcPct val="90000"/>
              </a:lnSpc>
              <a:buNone/>
            </a:pPr>
            <a:r>
              <a:rPr lang="cs-CZ" sz="2400" b="1" dirty="0">
                <a:latin typeface="Calibri" panose="020F0502020204030204" pitchFamily="34" charset="0"/>
                <a:cs typeface="Times New Roman" pitchFamily="18" charset="0"/>
              </a:rPr>
              <a:t>odst. c)</a:t>
            </a:r>
          </a:p>
          <a:p>
            <a:pPr algn="just">
              <a:lnSpc>
                <a:spcPct val="90000"/>
              </a:lnSpc>
              <a:buNone/>
            </a:pPr>
            <a:r>
              <a:rPr lang="cs-CZ" sz="2400" b="1" dirty="0">
                <a:latin typeface="Calibri" panose="020F0502020204030204" pitchFamily="34" charset="0"/>
                <a:cs typeface="Times New Roman" pitchFamily="18" charset="0"/>
              </a:rPr>
              <a:t>   </a:t>
            </a:r>
            <a:r>
              <a:rPr lang="cs-CZ" sz="2400" dirty="0">
                <a:latin typeface="Calibri" panose="020F0502020204030204" pitchFamily="34" charset="0"/>
                <a:cs typeface="Times New Roman" pitchFamily="18" charset="0"/>
              </a:rPr>
              <a:t>IMP jsou </a:t>
            </a:r>
            <a:r>
              <a:rPr lang="cs-CZ" sz="2400" b="1" dirty="0">
                <a:latin typeface="Calibri" panose="020F0502020204030204" pitchFamily="34" charset="0"/>
                <a:cs typeface="Times New Roman" pitchFamily="18" charset="0"/>
              </a:rPr>
              <a:t>baleny, distribuovány a uchovávány v souladu se správnou distribuční praxí </a:t>
            </a:r>
            <a:r>
              <a:rPr lang="cs-CZ" sz="2400" dirty="0">
                <a:latin typeface="Calibri" panose="020F0502020204030204" pitchFamily="34" charset="0"/>
                <a:cs typeface="Times New Roman" pitchFamily="18" charset="0"/>
              </a:rPr>
              <a:t>tak, aby byly prokazatelně chráněny před kontaminací a znehodnocením během dopravy a uchovávání,</a:t>
            </a:r>
          </a:p>
          <a:p>
            <a:pPr>
              <a:lnSpc>
                <a:spcPct val="90000"/>
              </a:lnSpc>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7" name="Text Placeholder 6"/>
          <p:cNvSpPr>
            <a:spLocks noGrp="1"/>
          </p:cNvSpPr>
          <p:nvPr>
            <p:ph type="body" sz="quarter" idx="13"/>
          </p:nvPr>
        </p:nvSpPr>
        <p:spPr/>
        <p:txBody>
          <a:bodyPr/>
          <a:lstStyle/>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431541" y="908720"/>
            <a:ext cx="5400599" cy="585065"/>
          </a:xfrm>
          <a:prstGeom prst="rect">
            <a:avLst/>
          </a:prstGeom>
          <a:solidFill>
            <a:srgbClr val="FFC000"/>
          </a:solidFill>
          <a:ln w="19050">
            <a:solidFill>
              <a:schemeClr val="tx1"/>
            </a:solid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dirty="0" smtClean="0">
                <a:latin typeface="+mj-lt"/>
                <a:ea typeface="+mj-ea"/>
                <a:cs typeface="+mj-cs"/>
              </a:rPr>
              <a:t>Distribuce studijní medikace </a:t>
            </a:r>
            <a:endParaRPr kumimoji="0" lang="cs-CZ" sz="32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1559268106"/>
      </p:ext>
    </p:extLst>
  </p:cSld>
  <p:clrMapOvr>
    <a:masterClrMapping/>
  </p:clrMapOvr>
  <p:transition>
    <p:fade/>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6236" y="1583795"/>
            <a:ext cx="8370930" cy="4725525"/>
          </a:xfrm>
        </p:spPr>
        <p:txBody>
          <a:bodyPr>
            <a:normAutofit/>
          </a:bodyPr>
          <a:lstStyle/>
          <a:p>
            <a:pPr marL="624078" indent="-514350">
              <a:lnSpc>
                <a:spcPct val="90000"/>
              </a:lnSpc>
              <a:buSzPct val="80000"/>
              <a:buFont typeface="+mj-lt"/>
              <a:buAutoNum type="arabicParenR"/>
            </a:pPr>
            <a:r>
              <a:rPr lang="cs-CZ" sz="2600" b="1" u="sng" dirty="0" smtClean="0">
                <a:solidFill>
                  <a:schemeClr val="tx1">
                    <a:lumMod val="75000"/>
                  </a:schemeClr>
                </a:solidFill>
                <a:latin typeface="Calibri" panose="020F0502020204030204" pitchFamily="34" charset="0"/>
                <a:cs typeface="Times New Roman" pitchFamily="18" charset="0"/>
              </a:rPr>
              <a:t>Výrobce </a:t>
            </a:r>
            <a:r>
              <a:rPr lang="cs-CZ" sz="2600" b="1" u="sng" dirty="0">
                <a:solidFill>
                  <a:schemeClr val="tx1">
                    <a:lumMod val="75000"/>
                  </a:schemeClr>
                </a:solidFill>
                <a:latin typeface="Calibri" panose="020F0502020204030204" pitchFamily="34" charset="0"/>
                <a:cs typeface="Times New Roman" pitchFamily="18" charset="0"/>
              </a:rPr>
              <a:t>konečného hodnoceného LP</a:t>
            </a:r>
            <a:r>
              <a:rPr lang="cs-CZ" sz="2600" u="sng" dirty="0">
                <a:solidFill>
                  <a:schemeClr val="tx1">
                    <a:lumMod val="75000"/>
                  </a:schemeClr>
                </a:solidFill>
                <a:latin typeface="Calibri" panose="020F0502020204030204" pitchFamily="34" charset="0"/>
                <a:cs typeface="Times New Roman" pitchFamily="18" charset="0"/>
              </a:rPr>
              <a:t> </a:t>
            </a:r>
            <a:r>
              <a:rPr lang="cs-CZ" sz="2600" dirty="0">
                <a:latin typeface="Calibri" panose="020F0502020204030204" pitchFamily="34" charset="0"/>
                <a:cs typeface="Times New Roman" pitchFamily="18" charset="0"/>
              </a:rPr>
              <a:t>– je zároveň distributorem pro své LP </a:t>
            </a:r>
            <a:r>
              <a:rPr lang="cs-CZ" sz="2200" dirty="0">
                <a:solidFill>
                  <a:srgbClr val="0070C0"/>
                </a:solidFill>
                <a:latin typeface="Calibri" panose="020F0502020204030204" pitchFamily="34" charset="0"/>
                <a:cs typeface="Times New Roman" pitchFamily="18" charset="0"/>
              </a:rPr>
              <a:t>(§ 75 zákona o léčivech)</a:t>
            </a:r>
          </a:p>
          <a:p>
            <a:pPr marL="880110" lvl="1" indent="-514350">
              <a:lnSpc>
                <a:spcPct val="90000"/>
              </a:lnSpc>
              <a:buSzPct val="80000"/>
              <a:buFont typeface="Wingdings" pitchFamily="2" charset="2"/>
              <a:buChar char="Ø"/>
            </a:pPr>
            <a:r>
              <a:rPr lang="cs-CZ" sz="2200" dirty="0">
                <a:latin typeface="Calibri" panose="020F0502020204030204" pitchFamily="34" charset="0"/>
                <a:cs typeface="Times New Roman" pitchFamily="18" charset="0"/>
              </a:rPr>
              <a:t>Distributor je oprávněn smluvně sjednat část distribuce LP u jiné osoby </a:t>
            </a:r>
            <a:r>
              <a:rPr lang="cs-CZ" sz="2200" dirty="0">
                <a:solidFill>
                  <a:srgbClr val="0070C0"/>
                </a:solidFill>
                <a:latin typeface="Calibri" panose="020F0502020204030204" pitchFamily="34" charset="0"/>
                <a:cs typeface="Times New Roman" pitchFamily="18" charset="0"/>
              </a:rPr>
              <a:t>(§ 77 zákona o léčivech)</a:t>
            </a:r>
          </a:p>
          <a:p>
            <a:pPr marL="880110" lvl="1" indent="-514350">
              <a:lnSpc>
                <a:spcPct val="90000"/>
              </a:lnSpc>
              <a:buSzPct val="80000"/>
              <a:buFont typeface="Wingdings" pitchFamily="2" charset="2"/>
              <a:buChar char="Ø"/>
            </a:pPr>
            <a:r>
              <a:rPr lang="cs-CZ" sz="2200" dirty="0">
                <a:latin typeface="Calibri" panose="020F0502020204030204" pitchFamily="34" charset="0"/>
                <a:cs typeface="Times New Roman" pitchFamily="18" charset="0"/>
              </a:rPr>
              <a:t>Nahlásit svoji činnost na DIS-10</a:t>
            </a:r>
          </a:p>
          <a:p>
            <a:pPr marL="880110" lvl="1" indent="-514350">
              <a:lnSpc>
                <a:spcPct val="90000"/>
              </a:lnSpc>
              <a:buSzPct val="80000"/>
              <a:buFont typeface="Wingdings" pitchFamily="2" charset="2"/>
              <a:buChar char="Ø"/>
            </a:pPr>
            <a:endParaRPr lang="cs-CZ" sz="2200" dirty="0">
              <a:solidFill>
                <a:schemeClr val="tx1">
                  <a:lumMod val="85000"/>
                  <a:lumOff val="15000"/>
                </a:schemeClr>
              </a:solidFill>
              <a:latin typeface="Calibri" panose="020F0502020204030204" pitchFamily="34" charset="0"/>
              <a:cs typeface="Times New Roman" pitchFamily="18" charset="0"/>
            </a:endParaRPr>
          </a:p>
          <a:p>
            <a:pPr marL="624078" indent="-514350">
              <a:lnSpc>
                <a:spcPct val="90000"/>
              </a:lnSpc>
              <a:buSzPct val="80000"/>
              <a:buFont typeface="+mj-lt"/>
              <a:buAutoNum type="arabicParenR"/>
            </a:pPr>
            <a:r>
              <a:rPr lang="cs-CZ" sz="2600" b="1" u="sng" dirty="0">
                <a:solidFill>
                  <a:schemeClr val="tx1">
                    <a:lumMod val="75000"/>
                  </a:schemeClr>
                </a:solidFill>
                <a:latin typeface="Calibri" panose="020F0502020204030204" pitchFamily="34" charset="0"/>
                <a:cs typeface="Times New Roman" pitchFamily="18" charset="0"/>
              </a:rPr>
              <a:t>Distributor schválený SÚKL </a:t>
            </a:r>
          </a:p>
          <a:p>
            <a:pPr marL="880110" lvl="1" indent="-514350">
              <a:lnSpc>
                <a:spcPct val="90000"/>
              </a:lnSpc>
              <a:buSzPct val="80000"/>
              <a:buFont typeface="Wingdings" pitchFamily="2" charset="2"/>
              <a:buChar char="Ø"/>
            </a:pPr>
            <a:r>
              <a:rPr lang="cs-CZ" sz="2200" dirty="0">
                <a:latin typeface="Calibri" panose="020F0502020204030204" pitchFamily="34" charset="0"/>
                <a:cs typeface="Times New Roman" pitchFamily="18" charset="0"/>
              </a:rPr>
              <a:t>Seznam zveřejněn na webových stránkách SÚKL</a:t>
            </a:r>
          </a:p>
          <a:p>
            <a:pPr marL="880110" lvl="1" indent="-514350">
              <a:lnSpc>
                <a:spcPct val="90000"/>
              </a:lnSpc>
              <a:buSzPct val="80000"/>
              <a:buNone/>
            </a:pPr>
            <a:r>
              <a:rPr lang="cs-CZ" sz="2200" b="1" dirty="0">
                <a:solidFill>
                  <a:srgbClr val="C00000"/>
                </a:solidFill>
                <a:latin typeface="Calibri" panose="020F0502020204030204" pitchFamily="34" charset="0"/>
                <a:cs typeface="Times New Roman" pitchFamily="18" charset="0"/>
              </a:rPr>
              <a:t>www.sukl.cz  - přehledy a seznamy – přehled distributorů</a:t>
            </a:r>
          </a:p>
          <a:p>
            <a:pPr marL="880110" lvl="1" indent="-514350">
              <a:lnSpc>
                <a:spcPct val="90000"/>
              </a:lnSpc>
              <a:buSzPct val="80000"/>
              <a:buNone/>
            </a:pPr>
            <a:endParaRPr lang="cs-CZ" sz="2200" b="1" dirty="0">
              <a:solidFill>
                <a:schemeClr val="accent1">
                  <a:lumMod val="50000"/>
                </a:schemeClr>
              </a:solidFill>
              <a:latin typeface="Calibri" panose="020F0502020204030204" pitchFamily="34" charset="0"/>
              <a:cs typeface="Times New Roman" pitchFamily="18" charset="0"/>
            </a:endParaRPr>
          </a:p>
          <a:p>
            <a:pPr marL="624078" indent="-514350">
              <a:lnSpc>
                <a:spcPct val="90000"/>
              </a:lnSpc>
              <a:buSzPct val="80000"/>
              <a:buFont typeface="+mj-lt"/>
              <a:buAutoNum type="arabicParenR"/>
            </a:pPr>
            <a:r>
              <a:rPr lang="cs-CZ" sz="2600" b="1" u="sng" dirty="0">
                <a:solidFill>
                  <a:schemeClr val="tx1">
                    <a:lumMod val="75000"/>
                  </a:schemeClr>
                </a:solidFill>
                <a:latin typeface="Calibri" panose="020F0502020204030204" pitchFamily="34" charset="0"/>
                <a:cs typeface="Times New Roman" pitchFamily="18" charset="0"/>
              </a:rPr>
              <a:t>Distributor schválený jinou lékovou agenturou EU</a:t>
            </a:r>
          </a:p>
          <a:p>
            <a:pPr marL="880110" lvl="1" indent="-514350">
              <a:lnSpc>
                <a:spcPct val="90000"/>
              </a:lnSpc>
              <a:buSzPct val="80000"/>
              <a:buFont typeface="Wingdings" pitchFamily="2" charset="2"/>
              <a:buChar char="Ø"/>
            </a:pPr>
            <a:r>
              <a:rPr lang="cs-CZ" sz="2200" dirty="0">
                <a:latin typeface="Calibri" panose="020F0502020204030204" pitchFamily="34" charset="0"/>
                <a:cs typeface="Times New Roman" pitchFamily="18" charset="0"/>
              </a:rPr>
              <a:t>Nahlásit svoji činnost na DIS-10</a:t>
            </a:r>
          </a:p>
          <a:p>
            <a:pPr>
              <a:lnSpc>
                <a:spcPct val="90000"/>
              </a:lnSpc>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7" name="Text Placeholder 6"/>
          <p:cNvSpPr>
            <a:spLocks noGrp="1"/>
          </p:cNvSpPr>
          <p:nvPr>
            <p:ph type="body" sz="quarter" idx="13"/>
          </p:nvPr>
        </p:nvSpPr>
        <p:spPr/>
        <p:txBody>
          <a:bodyPr/>
          <a:lstStyle/>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431541" y="908720"/>
            <a:ext cx="5400599" cy="585065"/>
          </a:xfrm>
          <a:prstGeom prst="rect">
            <a:avLst/>
          </a:prstGeom>
          <a:solidFill>
            <a:srgbClr val="FFC000"/>
          </a:solidFill>
          <a:ln w="19050">
            <a:solidFill>
              <a:schemeClr val="tx1"/>
            </a:solid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dirty="0" smtClean="0">
                <a:latin typeface="+mj-lt"/>
                <a:ea typeface="+mj-ea"/>
                <a:cs typeface="+mj-cs"/>
              </a:rPr>
              <a:t>Distribuce studijní medikace </a:t>
            </a:r>
            <a:endParaRPr kumimoji="0" lang="cs-CZ" sz="32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2940444098"/>
      </p:ext>
    </p:extLst>
  </p:cSld>
  <p:clrMapOvr>
    <a:masterClrMapping/>
  </p:clrMapOvr>
  <p:transition>
    <p:fade/>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673805"/>
            <a:ext cx="8370930" cy="4725525"/>
          </a:xfrm>
        </p:spPr>
        <p:txBody>
          <a:bodyPr>
            <a:normAutofit/>
          </a:bodyPr>
          <a:lstStyle/>
          <a:p>
            <a:pPr>
              <a:lnSpc>
                <a:spcPct val="90000"/>
              </a:lnSpc>
            </a:pPr>
            <a:r>
              <a:rPr lang="cs-CZ" sz="2600" b="1" u="sng" dirty="0" smtClean="0">
                <a:latin typeface="Calibri" panose="020F0502020204030204" pitchFamily="34" charset="0"/>
                <a:cs typeface="Times New Roman" pitchFamily="18" charset="0"/>
              </a:rPr>
              <a:t>Dodávka </a:t>
            </a:r>
            <a:r>
              <a:rPr lang="cs-CZ" sz="2600" b="1" u="sng" dirty="0">
                <a:latin typeface="Calibri" panose="020F0502020204030204" pitchFamily="34" charset="0"/>
                <a:cs typeface="Times New Roman" pitchFamily="18" charset="0"/>
              </a:rPr>
              <a:t>hodnocených LP je doprovázena dokumentací</a:t>
            </a:r>
            <a:r>
              <a:rPr lang="cs-CZ" sz="2600" b="1" dirty="0">
                <a:latin typeface="Calibri" panose="020F0502020204030204" pitchFamily="34" charset="0"/>
                <a:cs typeface="Times New Roman" pitchFamily="18" charset="0"/>
              </a:rPr>
              <a:t>:</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Datum odeslání</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Identifikace KH </a:t>
            </a:r>
            <a:r>
              <a:rPr lang="cs-CZ" sz="2600" dirty="0">
                <a:latin typeface="Calibri" panose="020F0502020204030204" pitchFamily="34" charset="0"/>
                <a:cs typeface="Times New Roman" pitchFamily="18" charset="0"/>
              </a:rPr>
              <a:t>(</a:t>
            </a:r>
            <a:r>
              <a:rPr lang="cs-CZ" sz="2600" dirty="0" err="1">
                <a:latin typeface="Calibri" panose="020F0502020204030204" pitchFamily="34" charset="0"/>
                <a:cs typeface="Times New Roman" pitchFamily="18" charset="0"/>
              </a:rPr>
              <a:t>EudraCT</a:t>
            </a:r>
            <a:r>
              <a:rPr lang="cs-CZ" sz="2600" dirty="0">
                <a:latin typeface="Calibri" panose="020F0502020204030204" pitchFamily="34" charset="0"/>
                <a:cs typeface="Times New Roman" pitchFamily="18" charset="0"/>
              </a:rPr>
              <a:t> </a:t>
            </a:r>
            <a:r>
              <a:rPr lang="cs-CZ" sz="2600" dirty="0" err="1">
                <a:latin typeface="Calibri" panose="020F0502020204030204" pitchFamily="34" charset="0"/>
                <a:cs typeface="Times New Roman" pitchFamily="18" charset="0"/>
              </a:rPr>
              <a:t>number</a:t>
            </a:r>
            <a:r>
              <a:rPr lang="cs-CZ" sz="2600" dirty="0">
                <a:latin typeface="Calibri" panose="020F0502020204030204" pitchFamily="34" charset="0"/>
                <a:cs typeface="Times New Roman" pitchFamily="18" charset="0"/>
              </a:rPr>
              <a:t>, číslo protokolu)</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Identifikace LP </a:t>
            </a:r>
            <a:r>
              <a:rPr lang="cs-CZ" sz="2600" dirty="0">
                <a:latin typeface="Calibri" panose="020F0502020204030204" pitchFamily="34" charset="0"/>
                <a:cs typeface="Times New Roman" pitchFamily="18" charset="0"/>
              </a:rPr>
              <a:t>(název, kód) a jeho </a:t>
            </a:r>
            <a:r>
              <a:rPr lang="cs-CZ" sz="2600" b="1" dirty="0">
                <a:latin typeface="Calibri" panose="020F0502020204030204" pitchFamily="34" charset="0"/>
                <a:cs typeface="Times New Roman" pitchFamily="18" charset="0"/>
              </a:rPr>
              <a:t>léková forma</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Množství dodávaného LP, doba použitelnosti </a:t>
            </a:r>
            <a:r>
              <a:rPr lang="cs-CZ" sz="2600" dirty="0">
                <a:latin typeface="Calibri" panose="020F0502020204030204" pitchFamily="34" charset="0"/>
                <a:cs typeface="Times New Roman" pitchFamily="18" charset="0"/>
              </a:rPr>
              <a:t>(není-li pod kódem), </a:t>
            </a:r>
            <a:r>
              <a:rPr lang="cs-CZ" sz="2600" b="1" dirty="0">
                <a:latin typeface="Calibri" panose="020F0502020204030204" pitchFamily="34" charset="0"/>
                <a:cs typeface="Times New Roman" pitchFamily="18" charset="0"/>
              </a:rPr>
              <a:t>podmínky transportu dodaného LP</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Identifikace centra</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Údaje o zadavateli </a:t>
            </a:r>
            <a:r>
              <a:rPr lang="cs-CZ" sz="2600" dirty="0">
                <a:latin typeface="Calibri" panose="020F0502020204030204" pitchFamily="34" charset="0"/>
                <a:cs typeface="Times New Roman" pitchFamily="18" charset="0"/>
              </a:rPr>
              <a:t>(dodavateli </a:t>
            </a:r>
            <a:r>
              <a:rPr lang="cs-CZ" sz="2600" dirty="0" smtClean="0">
                <a:latin typeface="Calibri" panose="020F0502020204030204" pitchFamily="34" charset="0"/>
                <a:cs typeface="Times New Roman" pitchFamily="18" charset="0"/>
              </a:rPr>
              <a:t>nebo </a:t>
            </a:r>
            <a:r>
              <a:rPr lang="cs-CZ" sz="2600" dirty="0">
                <a:latin typeface="Calibri" panose="020F0502020204030204" pitchFamily="34" charset="0"/>
                <a:cs typeface="Times New Roman" pitchFamily="18" charset="0"/>
              </a:rPr>
              <a:t>objednavateli):</a:t>
            </a:r>
          </a:p>
          <a:p>
            <a:pPr marL="880110" lvl="1" indent="-514350">
              <a:lnSpc>
                <a:spcPct val="90000"/>
              </a:lnSpc>
              <a:buSzPct val="80000"/>
              <a:buFont typeface="Wingdings" pitchFamily="2" charset="2"/>
              <a:buChar char="ü"/>
            </a:pPr>
            <a:r>
              <a:rPr lang="cs-CZ" sz="2200" dirty="0">
                <a:latin typeface="Calibri" panose="020F0502020204030204" pitchFamily="34" charset="0"/>
                <a:cs typeface="Times New Roman" pitchFamily="18" charset="0"/>
              </a:rPr>
              <a:t>Název, sídlo, adresa doručení</a:t>
            </a:r>
          </a:p>
          <a:p>
            <a:pPr marL="624078" indent="-514350">
              <a:lnSpc>
                <a:spcPct val="90000"/>
              </a:lnSpc>
              <a:buSzPct val="80000"/>
              <a:buFont typeface="Wingdings" pitchFamily="2" charset="2"/>
              <a:buChar char="ü"/>
            </a:pPr>
            <a:r>
              <a:rPr lang="cs-CZ" sz="2600" b="1" dirty="0">
                <a:latin typeface="Calibri" panose="020F0502020204030204" pitchFamily="34" charset="0"/>
                <a:cs typeface="Times New Roman" pitchFamily="18" charset="0"/>
              </a:rPr>
              <a:t>Číslo šarže </a:t>
            </a:r>
            <a:r>
              <a:rPr lang="cs-CZ" sz="2600" dirty="0">
                <a:latin typeface="Calibri" panose="020F0502020204030204" pitchFamily="34" charset="0"/>
                <a:cs typeface="Times New Roman" pitchFamily="18" charset="0"/>
              </a:rPr>
              <a:t>(je-li aplikovatelné)</a:t>
            </a:r>
            <a:endParaRPr lang="cs-CZ" sz="1900" dirty="0">
              <a:latin typeface="Calibri" panose="020F0502020204030204" pitchFamily="34" charset="0"/>
              <a:cs typeface="Times New Roman" pitchFamily="18" charset="0"/>
            </a:endParaRPr>
          </a:p>
          <a:p>
            <a:pPr>
              <a:lnSpc>
                <a:spcPct val="90000"/>
              </a:lnSpc>
            </a:pPr>
            <a:endParaRPr lang="cs-CZ" sz="2600" b="1" dirty="0">
              <a:latin typeface="Calibri" panose="020F0502020204030204" pitchFamily="34" charset="0"/>
              <a:cs typeface="Times New Roman" pitchFamily="18" charset="0"/>
            </a:endParaRPr>
          </a:p>
          <a:p>
            <a:pPr>
              <a:lnSpc>
                <a:spcPct val="90000"/>
              </a:lnSpc>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7" name="Text Placeholder 6"/>
          <p:cNvSpPr>
            <a:spLocks noGrp="1"/>
          </p:cNvSpPr>
          <p:nvPr>
            <p:ph type="body" sz="quarter" idx="13"/>
          </p:nvPr>
        </p:nvSpPr>
        <p:spPr/>
        <p:txBody>
          <a:bodyPr/>
          <a:lstStyle/>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431541" y="908720"/>
            <a:ext cx="5400599" cy="585065"/>
          </a:xfrm>
          <a:prstGeom prst="rect">
            <a:avLst/>
          </a:prstGeom>
          <a:solidFill>
            <a:srgbClr val="FFC000"/>
          </a:solidFill>
          <a:ln w="19050">
            <a:solidFill>
              <a:schemeClr val="tx1"/>
            </a:solid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dirty="0" smtClean="0">
                <a:latin typeface="+mj-lt"/>
                <a:ea typeface="+mj-ea"/>
                <a:cs typeface="+mj-cs"/>
              </a:rPr>
              <a:t>Distribuce studijní medikace </a:t>
            </a:r>
            <a:endParaRPr kumimoji="0" lang="cs-CZ" sz="32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836678103"/>
      </p:ext>
    </p:extLst>
  </p:cSld>
  <p:clrMapOvr>
    <a:masterClrMapping/>
  </p:clrMapOvr>
  <p:transition>
    <p:fade/>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540" y="1718810"/>
            <a:ext cx="8229600" cy="4626215"/>
          </a:xfrm>
        </p:spPr>
        <p:txBody>
          <a:bodyPr>
            <a:normAutofit/>
          </a:bodyPr>
          <a:lstStyle/>
          <a:p>
            <a:r>
              <a:rPr lang="cs-CZ" sz="2400" dirty="0" smtClean="0"/>
              <a:t>Od r. 2008 - § 19 vyhlášky č. 226/2008 Sb.</a:t>
            </a:r>
          </a:p>
          <a:p>
            <a:pPr>
              <a:buFont typeface="Wingdings" pitchFamily="2" charset="2"/>
              <a:buChar char="ü"/>
            </a:pPr>
            <a:r>
              <a:rPr lang="cs-CZ" sz="2400" b="1" dirty="0" smtClean="0"/>
              <a:t>Zadavatel zajišťuje, že hodnocené LP jsou připravovány, upravovány, kontrolovány, uchovávány a vydávány v souladu        se </a:t>
            </a:r>
            <a:r>
              <a:rPr lang="cs-CZ" sz="2400" b="1" u="sng" dirty="0" smtClean="0"/>
              <a:t>správnou lékárenskou praxí</a:t>
            </a:r>
            <a:r>
              <a:rPr lang="cs-CZ" sz="2400" b="1" dirty="0" smtClean="0"/>
              <a:t>; osoby, které zajišťují uvedené činnosti musí splňovat odborné předpoklady</a:t>
            </a:r>
          </a:p>
          <a:p>
            <a:pPr>
              <a:buFont typeface="Wingdings" panose="05000000000000000000" pitchFamily="2" charset="2"/>
              <a:buChar char="Ø"/>
            </a:pPr>
            <a:endParaRPr lang="cs-CZ" sz="2400" b="1" dirty="0" smtClean="0"/>
          </a:p>
          <a:p>
            <a:r>
              <a:rPr lang="cs-CZ" sz="2400" b="1" u="sng" dirty="0" smtClean="0"/>
              <a:t>Studijní medikace</a:t>
            </a:r>
            <a:r>
              <a:rPr lang="cs-CZ" sz="2400" dirty="0" smtClean="0"/>
              <a:t>, kterou lze dodávat </a:t>
            </a:r>
            <a:r>
              <a:rPr lang="cs-CZ" sz="2400" b="1" u="sng" dirty="0" smtClean="0">
                <a:solidFill>
                  <a:srgbClr val="FF0000"/>
                </a:solidFill>
              </a:rPr>
              <a:t>přímo na centra</a:t>
            </a:r>
            <a:r>
              <a:rPr lang="cs-CZ" sz="2400" dirty="0" smtClean="0"/>
              <a:t>:</a:t>
            </a:r>
          </a:p>
          <a:p>
            <a:pPr lvl="1">
              <a:buFont typeface="Wingdings" pitchFamily="2" charset="2"/>
              <a:buChar char="ü"/>
            </a:pPr>
            <a:r>
              <a:rPr lang="cs-CZ" b="1" dirty="0" smtClean="0"/>
              <a:t>Vakcíny určené k očkování</a:t>
            </a:r>
            <a:r>
              <a:rPr lang="cs-CZ" dirty="0" smtClean="0"/>
              <a:t> – </a:t>
            </a:r>
            <a:r>
              <a:rPr lang="cs-CZ" dirty="0" smtClean="0">
                <a:solidFill>
                  <a:srgbClr val="FF0000"/>
                </a:solidFill>
              </a:rPr>
              <a:t>přímo k lékařům</a:t>
            </a:r>
            <a:endParaRPr lang="cs-CZ" b="1" dirty="0" smtClean="0">
              <a:solidFill>
                <a:srgbClr val="FF0000"/>
              </a:solidFill>
            </a:endParaRPr>
          </a:p>
          <a:p>
            <a:pPr lvl="1">
              <a:buFont typeface="Wingdings" pitchFamily="2" charset="2"/>
              <a:buChar char="ü"/>
            </a:pPr>
            <a:r>
              <a:rPr lang="cs-CZ" b="1" dirty="0" smtClean="0"/>
              <a:t>Radiofarmaka – </a:t>
            </a:r>
            <a:r>
              <a:rPr lang="cs-CZ" dirty="0" smtClean="0">
                <a:solidFill>
                  <a:srgbClr val="FF0000"/>
                </a:solidFill>
              </a:rPr>
              <a:t>pracoviště nukleární medicíny</a:t>
            </a:r>
          </a:p>
          <a:p>
            <a:pPr lvl="1">
              <a:buFont typeface="Wingdings" pitchFamily="2" charset="2"/>
              <a:buChar char="ü"/>
            </a:pPr>
            <a:r>
              <a:rPr lang="cs-CZ" b="1" dirty="0" smtClean="0"/>
              <a:t>LP pro moderní terapie – </a:t>
            </a:r>
            <a:r>
              <a:rPr lang="cs-CZ" dirty="0" smtClean="0">
                <a:solidFill>
                  <a:srgbClr val="FF0000"/>
                </a:solidFill>
              </a:rPr>
              <a:t>centrum či lékárna</a:t>
            </a:r>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3375375"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Zapojení lékáren</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4157362417"/>
      </p:ext>
    </p:extLst>
  </p:cSld>
  <p:clrMapOvr>
    <a:masterClrMapping/>
  </p:clrMapOvr>
  <p:transition>
    <p:fade/>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540" y="1628800"/>
            <a:ext cx="8460940" cy="4905545"/>
          </a:xfrm>
        </p:spPr>
        <p:txBody>
          <a:bodyPr>
            <a:normAutofit lnSpcReduction="10000"/>
          </a:bodyPr>
          <a:lstStyle/>
          <a:p>
            <a:r>
              <a:rPr lang="cs-CZ" sz="2400" b="1" dirty="0" smtClean="0"/>
              <a:t>V lékárně IMP i AMP uchovávat odděleně od ostatních LP </a:t>
            </a:r>
          </a:p>
          <a:p>
            <a:pPr lvl="1">
              <a:buFont typeface="Wingdings" pitchFamily="2" charset="2"/>
              <a:buChar char="ü"/>
            </a:pPr>
            <a:r>
              <a:rPr lang="cs-CZ" sz="2200" dirty="0" smtClean="0"/>
              <a:t>Odděleně i LP z jednotlivých KH</a:t>
            </a:r>
          </a:p>
          <a:p>
            <a:r>
              <a:rPr lang="cs-CZ" sz="2400" dirty="0" smtClean="0"/>
              <a:t>Evidence – příjem = výdej + co zbývá v lékárně</a:t>
            </a:r>
          </a:p>
          <a:p>
            <a:r>
              <a:rPr lang="cs-CZ" sz="2400" b="1" dirty="0" smtClean="0"/>
              <a:t>Výdej </a:t>
            </a:r>
          </a:p>
          <a:p>
            <a:pPr lvl="1">
              <a:buFont typeface="Wingdings" pitchFamily="2" charset="2"/>
              <a:buChar char="ü"/>
            </a:pPr>
            <a:r>
              <a:rPr lang="cs-CZ" sz="2200" dirty="0" smtClean="0"/>
              <a:t>Centru na žádanku</a:t>
            </a:r>
          </a:p>
          <a:p>
            <a:pPr lvl="1">
              <a:buFont typeface="Wingdings" pitchFamily="2" charset="2"/>
              <a:buChar char="ü"/>
            </a:pPr>
            <a:r>
              <a:rPr lang="cs-CZ" sz="2200" dirty="0" smtClean="0"/>
              <a:t>Pacientovi na recept</a:t>
            </a:r>
          </a:p>
          <a:p>
            <a:r>
              <a:rPr lang="cs-CZ" sz="2400" b="1" dirty="0" smtClean="0"/>
              <a:t>Studijní medikace – nevrací se do lékárny!!</a:t>
            </a:r>
          </a:p>
          <a:p>
            <a:pPr lvl="1">
              <a:buFont typeface="Wingdings" pitchFamily="2" charset="2"/>
              <a:buChar char="ü"/>
            </a:pPr>
            <a:r>
              <a:rPr lang="cs-CZ" sz="2000" b="1" dirty="0" smtClean="0"/>
              <a:t>SH vždy vrací zbylou, nevyužitou či poškozenou studijní medikaci </a:t>
            </a:r>
            <a:r>
              <a:rPr lang="cs-CZ" sz="2000" b="1" u="sng" dirty="0" smtClean="0"/>
              <a:t>do centra</a:t>
            </a:r>
            <a:r>
              <a:rPr lang="cs-CZ" sz="2000" dirty="0" smtClean="0"/>
              <a:t>!</a:t>
            </a:r>
          </a:p>
          <a:p>
            <a:pPr lvl="1">
              <a:buFont typeface="Wingdings" pitchFamily="2" charset="2"/>
              <a:buChar char="ü"/>
            </a:pPr>
            <a:r>
              <a:rPr lang="cs-CZ" sz="2000" b="1" dirty="0" smtClean="0">
                <a:solidFill>
                  <a:srgbClr val="C00000"/>
                </a:solidFill>
              </a:rPr>
              <a:t>Sledování compliance</a:t>
            </a:r>
          </a:p>
          <a:p>
            <a:pPr lvl="1">
              <a:buFont typeface="Wingdings" pitchFamily="2" charset="2"/>
              <a:buChar char="ü"/>
            </a:pPr>
            <a:r>
              <a:rPr lang="cs-CZ" sz="2000" dirty="0" smtClean="0"/>
              <a:t>Z centra – odváží zadavatel k likvidaci</a:t>
            </a:r>
          </a:p>
          <a:p>
            <a:pPr lvl="1">
              <a:buFont typeface="Wingdings" pitchFamily="2" charset="2"/>
              <a:buChar char="ü"/>
            </a:pPr>
            <a:r>
              <a:rPr lang="cs-CZ" sz="2000" dirty="0" smtClean="0"/>
              <a:t>V případě likvidace přes lékárnu – musí být zajištěno smluvně – náklady               na likvidaci hradí zadavatel</a:t>
            </a:r>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3375375"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Zapojení lékáren</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914754328"/>
      </p:ext>
    </p:extLst>
  </p:cSld>
  <p:clrMapOvr>
    <a:masterClrMapping/>
  </p:clrMapOvr>
  <p:transition>
    <p:fade/>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11" name="TextBox 10"/>
          <p:cNvSpPr txBox="1"/>
          <p:nvPr/>
        </p:nvSpPr>
        <p:spPr>
          <a:xfrm>
            <a:off x="521550" y="1375972"/>
            <a:ext cx="8111280" cy="1384995"/>
          </a:xfrm>
          <a:prstGeom prst="rect">
            <a:avLst/>
          </a:prstGeom>
          <a:noFill/>
        </p:spPr>
        <p:txBody>
          <a:bodyPr wrap="square" rtlCol="0" anchor="ctr">
            <a:spAutoFit/>
          </a:bodyPr>
          <a:lstStyle/>
          <a:p>
            <a:pPr>
              <a:buFont typeface="Wingdings" pitchFamily="2" charset="2"/>
              <a:buChar char="Ø"/>
            </a:pPr>
            <a:r>
              <a:rPr lang="cs-CZ" dirty="0" smtClean="0"/>
              <a:t>  Ředění cytostatik – pouze v lékárnách s povolením přípravy cytostatik</a:t>
            </a:r>
          </a:p>
          <a:p>
            <a:pPr>
              <a:buFont typeface="Wingdings" pitchFamily="2" charset="2"/>
              <a:buChar char="Ø"/>
            </a:pPr>
            <a:r>
              <a:rPr lang="cs-CZ" dirty="0" smtClean="0"/>
              <a:t>  Návod k přípravě – dodá zadavatel</a:t>
            </a:r>
          </a:p>
          <a:p>
            <a:pPr>
              <a:buFont typeface="Wingdings" pitchFamily="2" charset="2"/>
              <a:buChar char="Ø"/>
            </a:pPr>
            <a:r>
              <a:rPr lang="cs-CZ" dirty="0" smtClean="0"/>
              <a:t>  Zbylé LP po naředění – likvidace lékárnou s ostatními cytostatiky + záznamy              o likvidaci pro monitory / studijní dokumentaci</a:t>
            </a:r>
          </a:p>
          <a:p>
            <a:pPr>
              <a:buFont typeface="Wingdings" pitchFamily="2" charset="2"/>
              <a:buChar char="Ø"/>
            </a:pPr>
            <a:endParaRPr lang="cs-CZ" sz="1800" b="1" kern="1200" baseline="30000" dirty="0" smtClean="0">
              <a:solidFill>
                <a:schemeClr val="tx1"/>
              </a:solidFill>
              <a:latin typeface="+mn-lt"/>
              <a:ea typeface="+mn-ea"/>
              <a:cs typeface="+mn-cs"/>
            </a:endParaRPr>
          </a:p>
        </p:txBody>
      </p:sp>
      <p:pic>
        <p:nvPicPr>
          <p:cNvPr id="1029" name="Picture 5"/>
          <p:cNvPicPr>
            <a:picLocks noGrp="1" noChangeAspect="1" noChangeArrowheads="1"/>
          </p:cNvPicPr>
          <p:nvPr>
            <p:ph idx="1"/>
          </p:nvPr>
        </p:nvPicPr>
        <p:blipFill>
          <a:blip r:embed="rId2" cstate="print"/>
          <a:srcRect/>
          <a:stretch>
            <a:fillRect/>
          </a:stretch>
        </p:blipFill>
        <p:spPr bwMode="auto">
          <a:xfrm>
            <a:off x="1646675" y="2618910"/>
            <a:ext cx="5919758" cy="3783927"/>
          </a:xfrm>
          <a:prstGeom prst="rect">
            <a:avLst/>
          </a:prstGeom>
          <a:noFill/>
          <a:ln w="9525">
            <a:noFill/>
            <a:miter lim="800000"/>
            <a:headEnd/>
            <a:tailEnd/>
          </a:ln>
        </p:spPr>
      </p:pic>
      <p:sp>
        <p:nvSpPr>
          <p:cNvPr id="16" name="Oval 15"/>
          <p:cNvSpPr/>
          <p:nvPr/>
        </p:nvSpPr>
        <p:spPr>
          <a:xfrm>
            <a:off x="3086835" y="3989294"/>
            <a:ext cx="914400" cy="11478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Down Arrow 16"/>
          <p:cNvSpPr/>
          <p:nvPr/>
        </p:nvSpPr>
        <p:spPr>
          <a:xfrm rot="2510423">
            <a:off x="4663393" y="4673283"/>
            <a:ext cx="225025" cy="360040"/>
          </a:xfrm>
          <a:prstGeom prst="downArrow">
            <a:avLst>
              <a:gd name="adj1" fmla="val 50000"/>
              <a:gd name="adj2" fmla="val 475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9" name="Straight Connector 18"/>
          <p:cNvCxnSpPr/>
          <p:nvPr/>
        </p:nvCxnSpPr>
        <p:spPr>
          <a:xfrm>
            <a:off x="3851920" y="5049180"/>
            <a:ext cx="765085" cy="0"/>
          </a:xfrm>
          <a:prstGeom prst="line">
            <a:avLst/>
          </a:prstGeom>
          <a:ln w="15875" cmpd="sng"/>
        </p:spPr>
        <p:style>
          <a:lnRef idx="1">
            <a:schemeClr val="accent1"/>
          </a:lnRef>
          <a:fillRef idx="0">
            <a:schemeClr val="accent1"/>
          </a:fillRef>
          <a:effectRef idx="0">
            <a:schemeClr val="accent1"/>
          </a:effectRef>
          <a:fontRef idx="minor">
            <a:schemeClr val="tx1"/>
          </a:fontRef>
        </p:style>
      </p:cxnSp>
      <p:sp>
        <p:nvSpPr>
          <p:cNvPr id="12" name="Rectangle 2"/>
          <p:cNvSpPr txBox="1">
            <a:spLocks noChangeArrowheads="1"/>
          </p:cNvSpPr>
          <p:nvPr/>
        </p:nvSpPr>
        <p:spPr>
          <a:xfrm>
            <a:off x="386535" y="864351"/>
            <a:ext cx="4950550"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Zapojení lékáren - cytostatika</a:t>
            </a:r>
            <a:endParaRPr lang="cs-CZ" sz="3300" dirty="0" smtClean="0">
              <a:solidFill>
                <a:schemeClr val="tx1">
                  <a:lumMod val="75000"/>
                </a:schemeClr>
              </a:solidFill>
              <a:latin typeface="+mn-lt"/>
              <a:cs typeface="Times New Roman" pitchFamily="18" charset="0"/>
            </a:endParaRPr>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583236995"/>
      </p:ext>
    </p:extLst>
  </p:cSld>
  <p:clrMapOvr>
    <a:masterClrMapping/>
  </p:clrMapOvr>
  <p:transition>
    <p:fade/>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r>
              <a:rPr lang="cs-CZ" smtClean="0"/>
              <a:t>19. 5. 2016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text 5"/>
          <p:cNvSpPr>
            <a:spLocks noGrp="1"/>
          </p:cNvSpPr>
          <p:nvPr>
            <p:ph type="body" sz="quarter" idx="13"/>
          </p:nvPr>
        </p:nvSpPr>
        <p:spPr/>
        <p:txBody>
          <a:bodyPr/>
          <a:lstStyle/>
          <a:p>
            <a:endParaRPr lang="cs-CZ"/>
          </a:p>
        </p:txBody>
      </p:sp>
      <p:sp>
        <p:nvSpPr>
          <p:cNvPr id="7" name="Rectangle 2"/>
          <p:cNvSpPr txBox="1">
            <a:spLocks noChangeArrowheads="1"/>
          </p:cNvSpPr>
          <p:nvPr/>
        </p:nvSpPr>
        <p:spPr>
          <a:xfrm>
            <a:off x="386535" y="953725"/>
            <a:ext cx="6075675"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Zapojení lékáren - cytostatika</a:t>
            </a:r>
            <a:endParaRPr lang="cs-CZ" sz="3300" dirty="0" smtClean="0">
              <a:solidFill>
                <a:schemeClr val="tx1">
                  <a:lumMod val="75000"/>
                </a:schemeClr>
              </a:solidFill>
              <a:latin typeface="+mn-lt"/>
              <a:cs typeface="Times New Roman" pitchFamily="18" charset="0"/>
            </a:endParaRPr>
          </a:p>
        </p:txBody>
      </p:sp>
      <p:pic>
        <p:nvPicPr>
          <p:cNvPr id="10" name="Picture 9"/>
          <p:cNvPicPr/>
          <p:nvPr/>
        </p:nvPicPr>
        <p:blipFill>
          <a:blip r:embed="rId2" cstate="print"/>
          <a:srcRect l="20383" t="14799" r="20525"/>
          <a:stretch>
            <a:fillRect/>
          </a:stretch>
        </p:blipFill>
        <p:spPr bwMode="auto">
          <a:xfrm>
            <a:off x="1421650" y="1628800"/>
            <a:ext cx="6390710" cy="4815535"/>
          </a:xfrm>
          <a:prstGeom prst="rect">
            <a:avLst/>
          </a:prstGeom>
          <a:noFill/>
          <a:ln w="9525">
            <a:noFill/>
            <a:miter lim="800000"/>
            <a:headEnd/>
            <a:tailEnd/>
          </a:ln>
        </p:spPr>
      </p:pic>
      <p:sp>
        <p:nvSpPr>
          <p:cNvPr id="9" name="Zahnutá šipka dolů 8"/>
          <p:cNvSpPr/>
          <p:nvPr/>
        </p:nvSpPr>
        <p:spPr>
          <a:xfrm rot="5868063">
            <a:off x="5957560" y="2562638"/>
            <a:ext cx="691378" cy="402046"/>
          </a:xfrm>
          <a:prstGeom prst="curvedDown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val="4253339984"/>
      </p:ext>
    </p:extLst>
  </p:cSld>
  <p:clrMapOvr>
    <a:masterClrMapping/>
  </p:clrMapOvr>
  <p:transition>
    <p:fade/>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628800"/>
            <a:ext cx="8595955" cy="4626215"/>
          </a:xfrm>
        </p:spPr>
        <p:txBody>
          <a:bodyPr/>
          <a:lstStyle/>
          <a:p>
            <a:r>
              <a:rPr lang="cs-CZ" b="1" dirty="0" smtClean="0">
                <a:cs typeface="Times New Roman" pitchFamily="18" charset="0"/>
              </a:rPr>
              <a:t>Dovoz i vývoz – souhlas MZ ČR</a:t>
            </a:r>
          </a:p>
          <a:p>
            <a:pPr lvl="1">
              <a:buFont typeface="Wingdings" pitchFamily="2" charset="2"/>
              <a:buChar char="Ø"/>
            </a:pPr>
            <a:r>
              <a:rPr lang="cs-CZ" b="1" dirty="0" smtClean="0">
                <a:cs typeface="Times New Roman" pitchFamily="18" charset="0"/>
              </a:rPr>
              <a:t>Inspektorát omamných a psychotropních látek MZ ČR</a:t>
            </a:r>
          </a:p>
          <a:p>
            <a:pPr lvl="1">
              <a:buFont typeface="Wingdings" pitchFamily="2" charset="2"/>
              <a:buChar char="Ø"/>
            </a:pPr>
            <a:r>
              <a:rPr lang="cs-CZ" b="1" dirty="0" smtClean="0">
                <a:cs typeface="Times New Roman" pitchFamily="18" charset="0"/>
              </a:rPr>
              <a:t>Dovoz pouze dovozcem s povolením k zacházení OPL MZ ČR</a:t>
            </a:r>
          </a:p>
          <a:p>
            <a:pPr lvl="1">
              <a:buFont typeface="Wingdings" pitchFamily="2" charset="2"/>
              <a:buChar char="Ø"/>
            </a:pPr>
            <a:r>
              <a:rPr lang="cs-CZ" b="1" dirty="0" smtClean="0">
                <a:cs typeface="Times New Roman" pitchFamily="18" charset="0"/>
              </a:rPr>
              <a:t>SÚKL – poskytuje informace o schválených KH MZ ČR</a:t>
            </a:r>
          </a:p>
          <a:p>
            <a:r>
              <a:rPr lang="cs-CZ" b="1" dirty="0" smtClean="0">
                <a:cs typeface="Times New Roman" pitchFamily="18" charset="0"/>
              </a:rPr>
              <a:t>LP s OPL </a:t>
            </a:r>
          </a:p>
          <a:p>
            <a:pPr lvl="1">
              <a:buFont typeface="Wingdings" pitchFamily="2" charset="2"/>
              <a:buChar char="Ø"/>
            </a:pPr>
            <a:r>
              <a:rPr lang="cs-CZ" b="1" dirty="0" smtClean="0">
                <a:cs typeface="Times New Roman" pitchFamily="18" charset="0"/>
              </a:rPr>
              <a:t>Do center přes lékárny</a:t>
            </a:r>
          </a:p>
          <a:p>
            <a:pPr lvl="1">
              <a:buFont typeface="Wingdings" pitchFamily="2" charset="2"/>
              <a:buChar char="Ø"/>
            </a:pPr>
            <a:r>
              <a:rPr lang="cs-CZ" b="1" dirty="0" smtClean="0">
                <a:cs typeface="Times New Roman" pitchFamily="18" charset="0"/>
              </a:rPr>
              <a:t>Evidence v knize OPL – jak v lékárně, tak v centru</a:t>
            </a:r>
          </a:p>
          <a:p>
            <a:pPr lvl="1">
              <a:buFont typeface="Wingdings" pitchFamily="2" charset="2"/>
              <a:buChar char="Ø"/>
            </a:pPr>
            <a:r>
              <a:rPr lang="cs-CZ" b="1" dirty="0" smtClean="0">
                <a:cs typeface="Times New Roman" pitchFamily="18" charset="0"/>
              </a:rPr>
              <a:t>Uchovávání v trezoru</a:t>
            </a:r>
          </a:p>
          <a:p>
            <a:r>
              <a:rPr lang="cs-CZ" b="1" dirty="0" smtClean="0">
                <a:cs typeface="Times New Roman" pitchFamily="18" charset="0"/>
              </a:rPr>
              <a:t>Předpis OPL – recept nebo žádanka s modrým pruhem </a:t>
            </a:r>
          </a:p>
          <a:p>
            <a:pPr lvl="1">
              <a:buNone/>
            </a:pPr>
            <a:endParaRPr lang="cs-CZ" b="1" dirty="0" smtClean="0">
              <a:cs typeface="Times New Roman" pitchFamily="18" charset="0"/>
            </a:endParaRPr>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8190910"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LP s obsahem omamných a psychotropních látek</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661441759"/>
      </p:ext>
    </p:extLst>
  </p:cSld>
  <p:clrMapOvr>
    <a:masterClrMapping/>
  </p:clrMapOvr>
  <p:transition>
    <p:fade/>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535" y="1538791"/>
            <a:ext cx="8229600" cy="4590510"/>
          </a:xfrm>
        </p:spPr>
        <p:txBody>
          <a:bodyPr>
            <a:normAutofit lnSpcReduction="10000"/>
          </a:bodyPr>
          <a:lstStyle/>
          <a:p>
            <a:r>
              <a:rPr lang="cs-CZ" dirty="0" smtClean="0"/>
              <a:t> </a:t>
            </a:r>
            <a:r>
              <a:rPr lang="cs-CZ" b="1" dirty="0" smtClean="0"/>
              <a:t>Souhlas SÚJB </a:t>
            </a:r>
            <a:r>
              <a:rPr lang="cs-CZ" dirty="0" smtClean="0"/>
              <a:t>k možnosti použití radiofarmaka      jako hodnoceného LP nebo nereg. AMP</a:t>
            </a:r>
          </a:p>
          <a:p>
            <a:r>
              <a:rPr lang="cs-CZ" dirty="0" smtClean="0"/>
              <a:t> Souhlas </a:t>
            </a:r>
            <a:r>
              <a:rPr lang="cs-CZ" b="1" dirty="0" smtClean="0"/>
              <a:t>předkládán spolu s žádostí </a:t>
            </a:r>
            <a:r>
              <a:rPr lang="cs-CZ" dirty="0" smtClean="0"/>
              <a:t>s ohlášením KH</a:t>
            </a:r>
          </a:p>
          <a:p>
            <a:endParaRPr lang="cs-CZ" dirty="0" smtClean="0"/>
          </a:p>
          <a:p>
            <a:r>
              <a:rPr lang="cs-CZ" dirty="0" smtClean="0"/>
              <a:t> </a:t>
            </a:r>
            <a:r>
              <a:rPr lang="cs-CZ" b="1" dirty="0" smtClean="0"/>
              <a:t>Vyšetřovací metody </a:t>
            </a:r>
            <a:r>
              <a:rPr lang="cs-CZ" dirty="0" smtClean="0"/>
              <a:t>s použitím zdroje ionizujícího záření použité v průběhu KH – posouzeny a schváleny SÚKL a EK v průběhu, není třeba souhlas SÚJB</a:t>
            </a:r>
          </a:p>
          <a:p>
            <a:endParaRPr lang="cs-CZ" dirty="0" smtClean="0"/>
          </a:p>
          <a:p>
            <a:r>
              <a:rPr lang="cs-CZ" sz="2400" b="1" dirty="0" smtClean="0">
                <a:solidFill>
                  <a:srgbClr val="0070C0"/>
                </a:solidFill>
              </a:rPr>
              <a:t>Zákon č. 18/1997 Sb., atomový zákon</a:t>
            </a:r>
          </a:p>
          <a:p>
            <a:r>
              <a:rPr lang="cs-CZ" sz="2400" b="1" dirty="0" smtClean="0">
                <a:solidFill>
                  <a:srgbClr val="0070C0"/>
                </a:solidFill>
              </a:rPr>
              <a:t>Zákon č. 373/2011 Sb., o specifických zdravotních službách</a:t>
            </a:r>
          </a:p>
          <a:p>
            <a:endParaRPr lang="cs-CZ"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431540" y="938621"/>
            <a:ext cx="3037837"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Radiofarmaka</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863789101"/>
      </p:ext>
    </p:extLst>
  </p:cSld>
  <p:clrMapOvr>
    <a:masterClrMapping/>
  </p:clrMapOvr>
  <p:transition>
    <p:fade/>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534" y="1403775"/>
            <a:ext cx="8595955" cy="5040560"/>
          </a:xfrm>
        </p:spPr>
        <p:txBody>
          <a:bodyPr>
            <a:normAutofit fontScale="85000" lnSpcReduction="20000"/>
          </a:bodyPr>
          <a:lstStyle/>
          <a:p>
            <a:r>
              <a:rPr lang="cs-CZ" sz="2600" b="1" dirty="0" smtClean="0">
                <a:solidFill>
                  <a:srgbClr val="C00000"/>
                </a:solidFill>
              </a:rPr>
              <a:t>SÚJB vydává stanovisko ke KH radiofarmak</a:t>
            </a:r>
          </a:p>
          <a:p>
            <a:r>
              <a:rPr lang="cs-CZ" sz="2600" b="1" u="sng" dirty="0" smtClean="0"/>
              <a:t>Žádost musí obsahovat údaje uvedené v § 35 zákona č. 373/2011 Sb</a:t>
            </a:r>
            <a:r>
              <a:rPr lang="cs-CZ" sz="2600" u="sng" dirty="0" smtClean="0"/>
              <a:t>.</a:t>
            </a:r>
            <a:r>
              <a:rPr lang="cs-CZ" sz="2600" dirty="0" smtClean="0"/>
              <a:t> :</a:t>
            </a:r>
          </a:p>
          <a:p>
            <a:pPr>
              <a:buNone/>
            </a:pPr>
            <a:r>
              <a:rPr lang="cs-CZ" sz="2400" dirty="0" smtClean="0"/>
              <a:t>a) popis nezavedené metody,</a:t>
            </a:r>
          </a:p>
          <a:p>
            <a:pPr>
              <a:buNone/>
            </a:pPr>
            <a:r>
              <a:rPr lang="cs-CZ" sz="2400" dirty="0" smtClean="0"/>
              <a:t>b) zdůvodnění účelnosti ověřování nezavedené metody,</a:t>
            </a:r>
          </a:p>
          <a:p>
            <a:pPr>
              <a:buNone/>
            </a:pPr>
            <a:r>
              <a:rPr lang="cs-CZ" sz="2400" dirty="0" smtClean="0"/>
              <a:t>c) zprávu o výsledcích získaných laboratorním výzkumem, pokusy na zvířatech nebo jiným před klinickým výzkumem,</a:t>
            </a:r>
          </a:p>
          <a:p>
            <a:pPr>
              <a:buNone/>
            </a:pPr>
            <a:r>
              <a:rPr lang="cs-CZ" sz="2400" dirty="0" smtClean="0"/>
              <a:t>d) přehled současných poznatků vztahujících se k ověřovaným postupům, včetně poznatků získaných ze zahraničí,</a:t>
            </a:r>
          </a:p>
          <a:p>
            <a:pPr>
              <a:buNone/>
            </a:pPr>
            <a:r>
              <a:rPr lang="cs-CZ" sz="2400" dirty="0" smtClean="0"/>
              <a:t>e) podrobný plán ověřování nezavedené metody,</a:t>
            </a:r>
          </a:p>
          <a:p>
            <a:pPr>
              <a:buNone/>
            </a:pPr>
            <a:r>
              <a:rPr lang="cs-CZ" sz="2400" dirty="0" smtClean="0"/>
              <a:t>f) pracoviště, kde má být nezavedená metoda ověřována, s uvedením jména, popřípadě jmen, příjmení zdravotnických pracovníků, kteří ji budou ověřovat, včetně označení těch, kteří budou ověřování řídit, a jejich kvalifikace,</a:t>
            </a:r>
          </a:p>
          <a:p>
            <a:pPr>
              <a:buNone/>
            </a:pPr>
            <a:r>
              <a:rPr lang="cs-CZ" sz="2400" dirty="0" smtClean="0"/>
              <a:t>g) posouzení zdravotních rizik při zohlednění všech dostupných informací k dané metodě, která by mohla vzniknout při ověřování nezavedené metody,</a:t>
            </a:r>
          </a:p>
          <a:p>
            <a:pPr>
              <a:buNone/>
            </a:pPr>
            <a:r>
              <a:rPr lang="cs-CZ" sz="2400" dirty="0" smtClean="0"/>
              <a:t>h) informativní údaje o okruhu pacientů, na nichž má být nezavedená metoda ověřována.</a:t>
            </a:r>
          </a:p>
          <a:p>
            <a:r>
              <a:rPr lang="cs-CZ" sz="2400" b="1" dirty="0" smtClean="0"/>
              <a:t>SÚJB – Ing. Nožičková</a:t>
            </a:r>
            <a:endParaRPr lang="cs-CZ" sz="2400" b="1" dirty="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08720"/>
            <a:ext cx="8325925" cy="45005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75000" lnSpcReduction="2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Radiofarmaka - </a:t>
            </a:r>
            <a:r>
              <a:rPr lang="cs-CZ" sz="3600" dirty="0" smtClean="0"/>
              <a:t>§18 zákona č. 378/2007 Sb. </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139684444"/>
      </p:ext>
    </p:extLst>
  </p:cSld>
  <p:clrMapOvr>
    <a:masterClrMapping/>
  </p:clrMapOvr>
  <p:transition>
    <p:fade/>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628800"/>
            <a:ext cx="8229600" cy="4815535"/>
          </a:xfrm>
        </p:spPr>
        <p:txBody>
          <a:bodyPr>
            <a:normAutofit fontScale="92500" lnSpcReduction="10000"/>
          </a:bodyPr>
          <a:lstStyle/>
          <a:p>
            <a:pPr marL="514350" indent="-514350">
              <a:buFont typeface="+mj-lt"/>
              <a:buAutoNum type="arabicPeriod"/>
            </a:pPr>
            <a:r>
              <a:rPr lang="cs-CZ" b="1" dirty="0" err="1" smtClean="0"/>
              <a:t>Somatobuněčná</a:t>
            </a:r>
            <a:r>
              <a:rPr lang="cs-CZ" b="1" dirty="0" smtClean="0"/>
              <a:t> terapie</a:t>
            </a:r>
            <a:endParaRPr lang="cs-CZ" b="1" dirty="0"/>
          </a:p>
          <a:p>
            <a:pPr marL="514350" indent="-514350">
              <a:buFont typeface="+mj-lt"/>
              <a:buAutoNum type="arabicPeriod"/>
            </a:pPr>
            <a:r>
              <a:rPr lang="cs-CZ" b="1" dirty="0" smtClean="0"/>
              <a:t>Genová terapie</a:t>
            </a:r>
            <a:endParaRPr lang="cs-CZ" b="1" dirty="0"/>
          </a:p>
          <a:p>
            <a:pPr marL="514350" indent="-514350">
              <a:buFont typeface="+mj-lt"/>
              <a:buAutoNum type="arabicPeriod"/>
            </a:pPr>
            <a:r>
              <a:rPr lang="cs-CZ" b="1" dirty="0"/>
              <a:t>Tkáňové inženýrství</a:t>
            </a:r>
          </a:p>
          <a:p>
            <a:pPr marL="0" indent="0">
              <a:buNone/>
            </a:pPr>
            <a:endParaRPr lang="cs-CZ" sz="1600" b="1" dirty="0" smtClean="0"/>
          </a:p>
          <a:p>
            <a:r>
              <a:rPr lang="cs-CZ" b="1" dirty="0" smtClean="0"/>
              <a:t>Distribuce  LPMT přímo do centra </a:t>
            </a:r>
            <a:r>
              <a:rPr lang="cs-CZ" sz="1800" dirty="0" smtClean="0">
                <a:solidFill>
                  <a:srgbClr val="0070C0"/>
                </a:solidFill>
              </a:rPr>
              <a:t>(§ 77, odst. 1) bod 14)</a:t>
            </a:r>
          </a:p>
          <a:p>
            <a:pPr lvl="1">
              <a:buFont typeface="Wingdings" panose="05000000000000000000" pitchFamily="2" charset="2"/>
              <a:buChar char="ü"/>
            </a:pPr>
            <a:r>
              <a:rPr lang="cs-CZ" b="1" dirty="0" smtClean="0"/>
              <a:t>Mimo LP pro genovou terapii </a:t>
            </a:r>
            <a:r>
              <a:rPr lang="cs-CZ" dirty="0" smtClean="0"/>
              <a:t>– je-li třeba úprava                     před podáním SH = jedná se o přípravu, která musí být prováděna v lékárnách </a:t>
            </a:r>
            <a:r>
              <a:rPr lang="cs-CZ" sz="2400" dirty="0" smtClean="0"/>
              <a:t> </a:t>
            </a:r>
            <a:r>
              <a:rPr lang="cs-CZ" sz="1400" dirty="0" smtClean="0">
                <a:solidFill>
                  <a:srgbClr val="0070C0"/>
                </a:solidFill>
              </a:rPr>
              <a:t>(§ 3, odst. 8 vyhlášky č. 84/2008 Sb.) </a:t>
            </a:r>
            <a:r>
              <a:rPr lang="cs-CZ" sz="1400" i="1" dirty="0" smtClean="0"/>
              <a:t>(v současné době není možné)</a:t>
            </a:r>
            <a:r>
              <a:rPr lang="cs-CZ" b="1" dirty="0" smtClean="0"/>
              <a:t> </a:t>
            </a:r>
          </a:p>
          <a:p>
            <a:pPr lvl="1">
              <a:buFont typeface="Wingdings" panose="05000000000000000000" pitchFamily="2" charset="2"/>
              <a:buChar char="ü"/>
            </a:pPr>
            <a:r>
              <a:rPr lang="cs-CZ" b="1" dirty="0" smtClean="0"/>
              <a:t>V případě složitější přípravy LP tkáňového inženýrství či </a:t>
            </a:r>
            <a:r>
              <a:rPr lang="cs-CZ" b="1" dirty="0" err="1" smtClean="0"/>
              <a:t>somato</a:t>
            </a:r>
            <a:r>
              <a:rPr lang="cs-CZ" b="1" dirty="0" smtClean="0"/>
              <a:t>-buněčné terapie – </a:t>
            </a:r>
            <a:r>
              <a:rPr lang="cs-CZ" dirty="0" smtClean="0"/>
              <a:t>rovněž v lékárnách</a:t>
            </a:r>
          </a:p>
          <a:p>
            <a:r>
              <a:rPr lang="cs-CZ" b="1" dirty="0" smtClean="0"/>
              <a:t>LPMT  s obsahem GMO</a:t>
            </a:r>
            <a:endParaRPr lang="cs-CZ" sz="1800" dirty="0" smtClean="0">
              <a:solidFill>
                <a:srgbClr val="0070C0"/>
              </a:solidFill>
            </a:endParaRPr>
          </a:p>
          <a:p>
            <a:pPr lvl="1">
              <a:buFont typeface="Wingdings" panose="05000000000000000000" pitchFamily="2" charset="2"/>
              <a:buChar char="ü"/>
            </a:pPr>
            <a:r>
              <a:rPr lang="cs-CZ" b="1" dirty="0" smtClean="0"/>
              <a:t>Souhlas MŽP ČR </a:t>
            </a:r>
            <a:r>
              <a:rPr lang="cs-CZ" dirty="0" smtClean="0"/>
              <a:t>před podáním žádosti na SÚKL</a:t>
            </a:r>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08720"/>
            <a:ext cx="7875875" cy="54006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dirty="0" smtClean="0">
                <a:solidFill>
                  <a:schemeClr val="tx1">
                    <a:lumMod val="75000"/>
                  </a:schemeClr>
                </a:solidFill>
                <a:latin typeface="+mn-lt"/>
              </a:rPr>
              <a:t>LPMT – léčivé přípravky pro moderní terapie</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451626121"/>
      </p:ext>
    </p:extLst>
  </p:cSld>
  <p:clrMapOvr>
    <a:masterClrMapping/>
  </p:clrMapOvr>
  <p:transition>
    <p:fade/>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1550" y="1226197"/>
            <a:ext cx="8229600" cy="5175575"/>
          </a:xfrm>
        </p:spPr>
        <p:txBody>
          <a:bodyPr>
            <a:normAutofit/>
          </a:bodyPr>
          <a:lstStyle/>
          <a:p>
            <a:pPr marL="0" indent="0">
              <a:buNone/>
            </a:pPr>
            <a:endParaRPr lang="cs-CZ" sz="3000" b="1" u="sng" dirty="0" smtClean="0"/>
          </a:p>
          <a:p>
            <a:r>
              <a:rPr lang="cs-CZ" sz="2600" b="1" dirty="0" smtClean="0"/>
              <a:t>Za studijní medikaci v centru zodpovídá ZKOUŠEJÍCÍ (lékař)</a:t>
            </a:r>
          </a:p>
          <a:p>
            <a:r>
              <a:rPr lang="cs-CZ" sz="2600" b="1" dirty="0" smtClean="0"/>
              <a:t>Uchovávání a zacházení v souladu s pokyny výrobce / zadavatele</a:t>
            </a:r>
          </a:p>
          <a:p>
            <a:r>
              <a:rPr lang="cs-CZ" sz="2600" b="1" dirty="0" smtClean="0"/>
              <a:t>Na centru nelze provádět</a:t>
            </a:r>
          </a:p>
          <a:p>
            <a:pPr lvl="1">
              <a:buFont typeface="Wingdings" panose="05000000000000000000" pitchFamily="2" charset="2"/>
              <a:buChar char="ü"/>
            </a:pPr>
            <a:r>
              <a:rPr lang="cs-CZ" sz="2600" dirty="0" smtClean="0"/>
              <a:t>Ředění cytostatik</a:t>
            </a:r>
          </a:p>
          <a:p>
            <a:pPr lvl="1">
              <a:buFont typeface="Wingdings" panose="05000000000000000000" pitchFamily="2" charset="2"/>
              <a:buChar char="ü"/>
            </a:pPr>
            <a:r>
              <a:rPr lang="cs-CZ" sz="2600" dirty="0" smtClean="0"/>
              <a:t>Úpravu LPMT – genové terapie</a:t>
            </a:r>
          </a:p>
          <a:p>
            <a:r>
              <a:rPr lang="cs-CZ" sz="2600" dirty="0" smtClean="0"/>
              <a:t>Kontroly farmaceutem v centru</a:t>
            </a:r>
          </a:p>
          <a:p>
            <a:pPr lvl="1">
              <a:buFont typeface="Wingdings" panose="05000000000000000000" pitchFamily="2" charset="2"/>
              <a:buChar char="ü"/>
            </a:pPr>
            <a:r>
              <a:rPr lang="cs-CZ" sz="2600" dirty="0" smtClean="0"/>
              <a:t>Nejsou nezbytně nutné – není to povinnost </a:t>
            </a:r>
          </a:p>
          <a:p>
            <a:pPr lvl="1">
              <a:buFont typeface="Wingdings" panose="05000000000000000000" pitchFamily="2" charset="2"/>
              <a:buChar char="ü"/>
            </a:pPr>
            <a:r>
              <a:rPr lang="cs-CZ" sz="2600" b="1" dirty="0" smtClean="0">
                <a:solidFill>
                  <a:srgbClr val="FF0000"/>
                </a:solidFill>
              </a:rPr>
              <a:t>Kontroluje i monitor</a:t>
            </a:r>
          </a:p>
          <a:p>
            <a:pPr lvl="1">
              <a:buFont typeface="Wingdings" pitchFamily="2" charset="2"/>
              <a:buChar char="Ø"/>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19. 5. 2016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endParaRPr lang="cs-CZ" dirty="0"/>
          </a:p>
        </p:txBody>
      </p:sp>
      <p:sp>
        <p:nvSpPr>
          <p:cNvPr id="6" name="Rectangle 2"/>
          <p:cNvSpPr txBox="1">
            <a:spLocks noChangeArrowheads="1"/>
          </p:cNvSpPr>
          <p:nvPr/>
        </p:nvSpPr>
        <p:spPr>
          <a:xfrm>
            <a:off x="431539" y="956166"/>
            <a:ext cx="7335815" cy="762643"/>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rmAutofit fontScale="82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sz="3600" dirty="0" smtClean="0">
                <a:solidFill>
                  <a:schemeClr val="tx1">
                    <a:lumMod val="75000"/>
                  </a:schemeClr>
                </a:solidFill>
                <a:latin typeface="+mn-lt"/>
              </a:rPr>
              <a:t>Studijní centra – místa klinického hodnocení</a:t>
            </a:r>
            <a:endParaRPr lang="cs-CZ" sz="3600" dirty="0" smtClean="0">
              <a:solidFill>
                <a:schemeClr val="tx1">
                  <a:lumMod val="75000"/>
                </a:schemeClr>
              </a:solidFill>
              <a:latin typeface="+mn-lt"/>
              <a:cs typeface="Times New Roman" pitchFamily="18" charset="0"/>
            </a:endParaRPr>
          </a:p>
        </p:txBody>
      </p:sp>
    </p:spTree>
    <p:extLst>
      <p:ext uri="{BB962C8B-B14F-4D97-AF65-F5344CB8AC3E}">
        <p14:creationId xmlns:p14="http://schemas.microsoft.com/office/powerpoint/2010/main" val="3053420586"/>
      </p:ext>
    </p:extLst>
  </p:cSld>
  <p:clrMapOvr>
    <a:masterClrMapping/>
  </p:clrMapOvr>
  <p:transition>
    <p:fade/>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654755"/>
            <a:ext cx="8460940" cy="4815534"/>
          </a:xfrm>
        </p:spPr>
        <p:txBody>
          <a:bodyPr>
            <a:normAutofit/>
          </a:bodyPr>
          <a:lstStyle/>
          <a:p>
            <a:pPr>
              <a:buNone/>
            </a:pPr>
            <a:endParaRPr lang="cs-CZ" sz="2400" dirty="0" smtClean="0"/>
          </a:p>
          <a:p>
            <a:r>
              <a:rPr lang="cs-CZ" sz="2600" b="1" dirty="0" smtClean="0"/>
              <a:t>musí být zdokumentována – dokument uchováván jako součást dokumentace KH</a:t>
            </a:r>
          </a:p>
          <a:p>
            <a:r>
              <a:rPr lang="cs-CZ" sz="2600" b="1" dirty="0" smtClean="0"/>
              <a:t>Na náklady zadavatele</a:t>
            </a:r>
          </a:p>
          <a:p>
            <a:r>
              <a:rPr lang="cs-CZ" sz="2600" b="1" dirty="0" smtClean="0"/>
              <a:t>Vracení medikace lékaři – ukládat v uzavřených kontejnerech</a:t>
            </a:r>
          </a:p>
          <a:p>
            <a:r>
              <a:rPr lang="cs-CZ" sz="2600" b="1" dirty="0" smtClean="0"/>
              <a:t>Osoby oprávněné odstraňovat nepoužitá léčiva (seznam ve Věstníku MZ) – toxický odpad (nebezpečný odpad)</a:t>
            </a:r>
          </a:p>
          <a:p>
            <a:r>
              <a:rPr lang="cs-CZ" sz="2600" b="1" dirty="0" smtClean="0"/>
              <a:t>Prostřednictvím lékárny – výjimečně – na základě smlouvy + hrazeno zadavatelem</a:t>
            </a:r>
            <a:endParaRPr lang="cs-CZ" dirty="0" smtClean="0"/>
          </a:p>
          <a:p>
            <a:pPr marL="0" indent="0">
              <a:buNone/>
            </a:pPr>
            <a:endParaRPr lang="cs-CZ" sz="2400" i="1"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dirty="0" smtClean="0">
                <a:solidFill>
                  <a:schemeClr val="tx1">
                    <a:lumMod val="75000"/>
                  </a:schemeClr>
                </a:solidFill>
                <a:latin typeface="+mn-lt"/>
              </a:rPr>
              <a:t>Likvidace studijní medikace v KH </a:t>
            </a:r>
            <a:endParaRPr lang="cs-CZ" sz="3000" dirty="0" smtClean="0">
              <a:solidFill>
                <a:schemeClr val="tx1">
                  <a:lumMod val="75000"/>
                </a:schemeClr>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87487158"/>
      </p:ext>
    </p:extLst>
  </p:cSld>
  <p:clrMapOvr>
    <a:masterClrMapping/>
  </p:clrMapOvr>
  <p:transition>
    <p:fade/>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53825"/>
            <a:ext cx="8460940" cy="4616464"/>
          </a:xfrm>
        </p:spPr>
        <p:txBody>
          <a:bodyPr>
            <a:normAutofit/>
          </a:bodyPr>
          <a:lstStyle/>
          <a:p>
            <a:r>
              <a:rPr lang="cs-CZ" sz="2600" b="1" dirty="0" err="1" smtClean="0"/>
              <a:t>SpLP</a:t>
            </a:r>
            <a:r>
              <a:rPr lang="cs-CZ" sz="2600" b="1" dirty="0" smtClean="0"/>
              <a:t> – nesmí být registrován v ČR (</a:t>
            </a:r>
            <a:r>
              <a:rPr lang="cs-CZ" sz="2600" b="1" dirty="0" err="1" smtClean="0"/>
              <a:t>Compassionate</a:t>
            </a:r>
            <a:r>
              <a:rPr lang="cs-CZ" sz="2600" b="1" dirty="0" smtClean="0"/>
              <a:t> use program)</a:t>
            </a:r>
          </a:p>
          <a:p>
            <a:pPr marL="0" indent="0">
              <a:buNone/>
            </a:pPr>
            <a:endParaRPr lang="cs-CZ" sz="2600" b="1" dirty="0" smtClean="0"/>
          </a:p>
          <a:p>
            <a:r>
              <a:rPr lang="cs-CZ" sz="2600" b="1" dirty="0" smtClean="0"/>
              <a:t>§ 8 odst. 3 – je-li registrován j jiné zemi, LPMT – i neregistrované, ale pouze výrobce s povolením výroby IMP </a:t>
            </a:r>
            <a:r>
              <a:rPr lang="cs-CZ" sz="2600" b="1" dirty="0" err="1" smtClean="0"/>
              <a:t>SÚKLem</a:t>
            </a:r>
            <a:endParaRPr lang="cs-CZ" sz="2600" b="1" dirty="0" smtClean="0"/>
          </a:p>
          <a:p>
            <a:pPr marL="0" indent="0">
              <a:buNone/>
            </a:pPr>
            <a:endParaRPr lang="cs-CZ" sz="2600" b="1" dirty="0" smtClean="0"/>
          </a:p>
          <a:p>
            <a:r>
              <a:rPr lang="cs-CZ" sz="2600" b="1" dirty="0" smtClean="0"/>
              <a:t>Registrované LP – na které by pacient neměl dle omezení nárok – za symbolickou cenu – smluvně – pouze pro pacienty, kteří byli zařazení do KH a měli z léčby prospěch</a:t>
            </a:r>
            <a:endParaRPr lang="cs-CZ" sz="2400"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dirty="0" smtClean="0">
                <a:solidFill>
                  <a:schemeClr val="tx1">
                    <a:lumMod val="75000"/>
                  </a:schemeClr>
                </a:solidFill>
                <a:latin typeface="+mn-lt"/>
              </a:rPr>
              <a:t>Poskytnutí LP po skončení KH </a:t>
            </a:r>
            <a:endParaRPr lang="cs-CZ" sz="3000" dirty="0" smtClean="0">
              <a:solidFill>
                <a:schemeClr val="tx1">
                  <a:lumMod val="75000"/>
                </a:schemeClr>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077073255"/>
      </p:ext>
    </p:extLst>
  </p:cSld>
  <p:clrMapOvr>
    <a:masterClrMapping/>
  </p:clrMapOvr>
  <p:transition>
    <p:fade/>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53825"/>
            <a:ext cx="8460940" cy="4616464"/>
          </a:xfrm>
        </p:spPr>
        <p:txBody>
          <a:bodyPr>
            <a:normAutofit fontScale="92500" lnSpcReduction="10000"/>
          </a:bodyPr>
          <a:lstStyle/>
          <a:p>
            <a:pPr marL="0" indent="0">
              <a:buNone/>
            </a:pPr>
            <a:r>
              <a:rPr lang="cs-CZ" sz="2400" dirty="0"/>
              <a:t>Po skončení </a:t>
            </a:r>
            <a:r>
              <a:rPr lang="cs-CZ" sz="2400" dirty="0" smtClean="0"/>
              <a:t>KH </a:t>
            </a:r>
            <a:r>
              <a:rPr lang="cs-CZ" sz="2400" dirty="0"/>
              <a:t>je pacientovi, účastnícímu se </a:t>
            </a:r>
            <a:r>
              <a:rPr lang="cs-CZ" sz="2400" dirty="0" smtClean="0"/>
              <a:t>daného KH </a:t>
            </a:r>
            <a:r>
              <a:rPr lang="cs-CZ" sz="2400" dirty="0"/>
              <a:t>a profitujícímu z </a:t>
            </a:r>
            <a:r>
              <a:rPr lang="cs-CZ" sz="2400" dirty="0" smtClean="0"/>
              <a:t>léčby, zadavatelem </a:t>
            </a:r>
            <a:r>
              <a:rPr lang="cs-CZ" sz="2400" dirty="0"/>
              <a:t>poskytnut daný </a:t>
            </a:r>
            <a:r>
              <a:rPr lang="cs-CZ" sz="2400" b="1" dirty="0"/>
              <a:t>LP zdarma </a:t>
            </a:r>
            <a:r>
              <a:rPr lang="cs-CZ" sz="2400" dirty="0"/>
              <a:t>či </a:t>
            </a:r>
            <a:r>
              <a:rPr lang="cs-CZ" sz="2400" b="1" dirty="0"/>
              <a:t>za symbolickou cenu</a:t>
            </a:r>
            <a:r>
              <a:rPr lang="cs-CZ" sz="2400" dirty="0"/>
              <a:t>, přičemž ze všech okolností </a:t>
            </a:r>
            <a:r>
              <a:rPr lang="cs-CZ" sz="2400" dirty="0" smtClean="0"/>
              <a:t>bude zřejmé</a:t>
            </a:r>
            <a:r>
              <a:rPr lang="cs-CZ" sz="2400" dirty="0"/>
              <a:t>, že </a:t>
            </a:r>
            <a:r>
              <a:rPr lang="cs-CZ" sz="2400" u="sng" dirty="0"/>
              <a:t>poskytnutím LP není sledována podpora předepisování, dodávání, prodeje, výdeje</a:t>
            </a:r>
          </a:p>
          <a:p>
            <a:pPr marL="0" indent="0">
              <a:buNone/>
            </a:pPr>
            <a:r>
              <a:rPr lang="cs-CZ" sz="2400" u="sng" dirty="0"/>
              <a:t>nebo spotřeby léčivého přípravku</a:t>
            </a:r>
            <a:r>
              <a:rPr lang="cs-CZ" sz="2400" dirty="0"/>
              <a:t>, ale že poskytování léčivých přípravků má charakter spíše altruistický</a:t>
            </a:r>
            <a:r>
              <a:rPr lang="cs-CZ" sz="2400" dirty="0" smtClean="0"/>
              <a:t>, charitativní.</a:t>
            </a:r>
          </a:p>
          <a:p>
            <a:pPr marL="0" indent="0">
              <a:buNone/>
            </a:pPr>
            <a:endParaRPr lang="cs-CZ" sz="2400" dirty="0"/>
          </a:p>
          <a:p>
            <a:pPr marL="0" indent="0">
              <a:buNone/>
            </a:pPr>
            <a:r>
              <a:rPr lang="cs-CZ" sz="2400" i="1" dirty="0"/>
              <a:t>Pozn.: pokud po stanovení úhrady danému léčivému přípravku ze strany Ústavu pacient vyhovuje</a:t>
            </a:r>
            <a:endParaRPr lang="cs-CZ" sz="2400" dirty="0"/>
          </a:p>
          <a:p>
            <a:pPr marL="0" indent="0">
              <a:buNone/>
            </a:pPr>
            <a:r>
              <a:rPr lang="cs-CZ" sz="2400" i="1" dirty="0"/>
              <a:t>stanovenému indikačnímu a preskripčnímu omezení, bude jeho léčbu nadále hradit příslušná zdravotní pojišťovna, pokud by ale pacient stanoveným omezením nevyhověl či úhrada Ústavem stanovena nebyla, pak mu má být LP poskytován až do konce léčby či do převedení na jinou terapii.</a:t>
            </a:r>
            <a:endParaRPr lang="cs-CZ" sz="2400" dirty="0"/>
          </a:p>
          <a:p>
            <a:endParaRPr lang="cs-CZ" sz="2400" dirty="0" smtClean="0"/>
          </a:p>
        </p:txBody>
      </p:sp>
      <p:sp>
        <p:nvSpPr>
          <p:cNvPr id="4" name="Zástupný symbol pro datum 3"/>
          <p:cNvSpPr>
            <a:spLocks noGrp="1"/>
          </p:cNvSpPr>
          <p:nvPr>
            <p:ph type="dt" sz="half" idx="10"/>
          </p:nvPr>
        </p:nvSpPr>
        <p:spPr/>
        <p:txBody>
          <a:bodyPr/>
          <a:lstStyle/>
          <a:p>
            <a:r>
              <a:rPr lang="cs-CZ" smtClean="0"/>
              <a:t>19. 5. 2016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dirty="0" smtClean="0">
                <a:solidFill>
                  <a:schemeClr val="tx1">
                    <a:lumMod val="75000"/>
                  </a:schemeClr>
                </a:solidFill>
                <a:latin typeface="+mn-lt"/>
              </a:rPr>
              <a:t>Poskytnutí LP po skončení KH </a:t>
            </a:r>
            <a:endParaRPr lang="cs-CZ" sz="3000" dirty="0" smtClean="0">
              <a:solidFill>
                <a:schemeClr val="tx1">
                  <a:lumMod val="75000"/>
                </a:schemeClr>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879115647"/>
      </p:ext>
    </p:extLst>
  </p:cSld>
  <p:clrMapOvr>
    <a:masterClrMapping/>
  </p:clrMapOvr>
  <p:transition>
    <p:fade/>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386535" y="2483895"/>
            <a:ext cx="8460940" cy="2295255"/>
          </a:xfrm>
        </p:spPr>
        <p:txBody>
          <a:bodyPr>
            <a:normAutofit fontScale="90000"/>
          </a:bodyPr>
          <a:lstStyle/>
          <a:p>
            <a:r>
              <a:rPr lang="cs-CZ" altLang="cs-CZ" sz="4900" dirty="0" smtClean="0"/>
              <a:t>To je dnes </a:t>
            </a:r>
            <a:r>
              <a:rPr lang="cs-CZ" altLang="cs-CZ" sz="4900" dirty="0" smtClean="0"/>
              <a:t>vše,</a:t>
            </a:r>
            <a:r>
              <a:rPr lang="cs-CZ" altLang="cs-CZ" sz="4900" dirty="0" smtClean="0"/>
              <a:t/>
            </a:r>
            <a:br>
              <a:rPr lang="cs-CZ" altLang="cs-CZ" sz="4900" dirty="0" smtClean="0"/>
            </a:br>
            <a:r>
              <a:rPr lang="cs-CZ" altLang="cs-CZ" sz="4900" dirty="0"/>
              <a:t/>
            </a:r>
            <a:br>
              <a:rPr lang="cs-CZ" altLang="cs-CZ" sz="4900" dirty="0"/>
            </a:br>
            <a:r>
              <a:rPr lang="cs-CZ" altLang="cs-CZ" sz="4900" dirty="0" smtClean="0"/>
              <a:t>                            těšíme se na </a:t>
            </a:r>
            <a:r>
              <a:rPr lang="cs-CZ" altLang="cs-CZ" sz="4900" dirty="0" smtClean="0"/>
              <a:t>zítřek. </a:t>
            </a:r>
            <a:r>
              <a:rPr lang="cs-CZ" altLang="cs-CZ" sz="4900" dirty="0" smtClean="0"/>
              <a:t/>
            </a:r>
            <a:br>
              <a:rPr lang="cs-CZ" altLang="cs-CZ" sz="4900" dirty="0" smtClean="0"/>
            </a:br>
            <a:r>
              <a:rPr lang="cs-CZ" altLang="cs-CZ" dirty="0"/>
              <a:t/>
            </a:r>
            <a:br>
              <a:rPr lang="cs-CZ" altLang="cs-CZ" dirty="0"/>
            </a:br>
            <a:endParaRPr lang="cs-CZ" cap="all" dirty="0">
              <a:solidFill>
                <a:schemeClr val="bg1"/>
              </a:solidFill>
            </a:endParaRPr>
          </a:p>
        </p:txBody>
      </p:sp>
      <p:sp>
        <p:nvSpPr>
          <p:cNvPr id="15" name="Podnadpis 14"/>
          <p:cNvSpPr>
            <a:spLocks noGrp="1"/>
          </p:cNvSpPr>
          <p:nvPr>
            <p:ph type="subTitle" idx="1"/>
          </p:nvPr>
        </p:nvSpPr>
        <p:spPr/>
        <p:txBody>
          <a:bodyPr>
            <a:normAutofit/>
          </a:bodyPr>
          <a:lstStyle/>
          <a:p>
            <a:pPr>
              <a:tabLst>
                <a:tab pos="457200" algn="l"/>
                <a:tab pos="1371600" algn="l"/>
                <a:tab pos="2286000" algn="l"/>
                <a:tab pos="3200400" algn="l"/>
                <a:tab pos="4114800" algn="l"/>
                <a:tab pos="5029200" algn="l"/>
                <a:tab pos="5943600" algn="l"/>
                <a:tab pos="6858000" algn="l"/>
                <a:tab pos="7772400" algn="l"/>
                <a:tab pos="8686800" algn="l"/>
                <a:tab pos="9601200" algn="l"/>
              </a:tabLst>
            </a:pPr>
            <a:endParaRPr lang="cs-CZ" altLang="cs-CZ" sz="2400" dirty="0">
              <a:solidFill>
                <a:schemeClr val="bg1"/>
              </a:solidFill>
            </a:endParaRPr>
          </a:p>
          <a:p>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dirty="0" smtClean="0"/>
              <a:t>19. 5. 2016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5" name="Zástupný symbol pro text 4"/>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738765318"/>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5114</TotalTime>
  <Words>13580</Words>
  <Application>Microsoft Office PowerPoint</Application>
  <PresentationFormat>Předvádění na obrazovce (4:3)</PresentationFormat>
  <Paragraphs>2333</Paragraphs>
  <Slides>193</Slides>
  <Notes>85</Notes>
  <HiddenSlides>0</HiddenSlides>
  <MMClips>0</MMClips>
  <ScaleCrop>false</ScaleCrop>
  <HeadingPairs>
    <vt:vector size="4" baseType="variant">
      <vt:variant>
        <vt:lpstr>Motiv</vt:lpstr>
      </vt:variant>
      <vt:variant>
        <vt:i4>2</vt:i4>
      </vt:variant>
      <vt:variant>
        <vt:lpstr>Nadpisy snímků</vt:lpstr>
      </vt:variant>
      <vt:variant>
        <vt:i4>193</vt:i4>
      </vt:variant>
    </vt:vector>
  </HeadingPairs>
  <TitlesOfParts>
    <vt:vector size="195" baseType="lpstr">
      <vt:lpstr>Motiv sady Office</vt:lpstr>
      <vt:lpstr>1_Motiv sady Office</vt:lpstr>
      <vt:lpstr>Správná klinická praxe a regulace KH v ČR a EU 1.den</vt:lpstr>
      <vt:lpstr>PROGRAM  </vt:lpstr>
      <vt:lpstr>SPRÁVNÁ KLINICKÁ PRAXE  HISTORIE ZÁKLADNÍ PRINCIPY TERMINOLOGIE </vt:lpstr>
      <vt:lpstr>Historie, která vedla k GCP </vt:lpstr>
      <vt:lpstr>Helsinská deklarace (1964 – 2013 posl. aktualizace)</vt:lpstr>
      <vt:lpstr>Helsinská deklarace (1964 – 2013 posl. aktualizace)</vt:lpstr>
      <vt:lpstr>Helsinská deklarace (1964 – 2013 posl. aktualizace)</vt:lpstr>
      <vt:lpstr>Historie správné klinická praxe </vt:lpstr>
      <vt:lpstr>Historie správné klinická praxe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Studie  Intervenční a neintervenční KLINICKÁ HODNOCENÍ – FÁZE ZÁKLADNÍ TERMINOLOGIE   MUDr. Alice Němcová   </vt:lpstr>
      <vt:lpstr>Prezentace aplikace PowerPoint</vt:lpstr>
      <vt:lpstr>Neintervenční studie - musí splňovat všechny následující podmínky:</vt:lpstr>
      <vt:lpstr>Neintervenční studie - musí splňovat všechny následující podmínky:</vt:lpstr>
      <vt:lpstr>Ostatní intervenční studie, které nereguluje SÚKL a nespadají pod zákon o léčivech:</vt:lpstr>
      <vt:lpstr>Proč regulace klinických hodnocení? </vt:lpstr>
      <vt:lpstr> Co je klinické hodnocení humánních LP ?  </vt:lpstr>
      <vt:lpstr>Prezentace aplikace PowerPoint</vt:lpstr>
      <vt:lpstr>Prezentace aplikace PowerPoint</vt:lpstr>
      <vt:lpstr>Fáze I</vt:lpstr>
      <vt:lpstr>Fáze I</vt:lpstr>
      <vt:lpstr>Fáze II – Therapeutic exploratory</vt:lpstr>
      <vt:lpstr>Fáze III – Therapeutic confirmation</vt:lpstr>
      <vt:lpstr>Fáze III b -  poregistrační</vt:lpstr>
      <vt:lpstr>Fáze IV – Therapeutic use - poregistrační studie</vt:lpstr>
      <vt:lpstr>Bioekvivalenční studie  (BE)</vt:lpstr>
      <vt:lpstr>Rozlišení dle fází KH 2015</vt:lpstr>
      <vt:lpstr>Počty předložených žádostí dle fází KH</vt:lpstr>
      <vt:lpstr>KH s ATMP v roce 2015 * somatobuněčná Th: 2 * genová terapie - 0 * tkáňové inženýrství – 0  KH s orphan drugs v roce 2015- 22</vt:lpstr>
      <vt:lpstr>Klinická hodnocení LP -dělení</vt:lpstr>
      <vt:lpstr>Terminologie  </vt:lpstr>
      <vt:lpstr>Terminologie KH  </vt:lpstr>
      <vt:lpstr>Terminologie KH</vt:lpstr>
      <vt:lpstr>Terminologie KH  </vt:lpstr>
      <vt:lpstr>Klinická hodnocení - Právní rámec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Regulace KH v ČR a EU úloha SÚKL Proces posuzování kh súkl správní řízení   MUDr. Lucie Kraváčková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Validace, formulář žádosti, plné moci + nejčastější nedostatky</vt:lpstr>
      <vt:lpstr>Prezentace aplikace PowerPoint</vt:lpstr>
      <vt:lpstr>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Klinická část dokumentace + nejčastější nedostatky</vt:lpstr>
      <vt:lpstr>KLINICKÁ ČÁST DOKUMENTACE</vt:lpstr>
      <vt:lpstr>Protokol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Protokol – fáze a specifické designy KH </vt:lpstr>
      <vt:lpstr>Prezentace aplikace PowerPoint</vt:lpstr>
      <vt:lpstr>Prezentace aplikace PowerPoint</vt:lpstr>
      <vt:lpstr> </vt:lpstr>
      <vt:lpstr> </vt:lpstr>
      <vt:lpstr>Souhrn protokolu v českém jazyce </vt:lpstr>
      <vt:lpstr> </vt:lpstr>
      <vt:lpstr> </vt:lpstr>
      <vt:lpstr> </vt:lpstr>
      <vt:lpstr>Úvod do voluntary harmonization procedure (VHP)</vt:lpstr>
      <vt:lpstr>CTFG – Clinical Trials Facilitation Group</vt:lpstr>
      <vt:lpstr>Klíčová charakteristika VHP</vt:lpstr>
      <vt:lpstr>Fáze VHP ( celková max. doba pos. - 60 dní) </vt:lpstr>
      <vt:lpstr>Fáze 1  -  5 dní</vt:lpstr>
      <vt:lpstr>VHP timeline</vt:lpstr>
      <vt:lpstr>Fáze 2 - Den 1 až 32</vt:lpstr>
      <vt:lpstr>Fáze 2 - pokračování</vt:lpstr>
      <vt:lpstr>Fáze 3 - předložení národně- 10 dní</vt:lpstr>
      <vt:lpstr>Fáze 3 – národní - pokračování</vt:lpstr>
      <vt:lpstr>Předkládání Dodatků - Substantial Amendment  (SA) a možnost 2. kola VHP</vt:lpstr>
      <vt:lpstr>2. Kolo VHP</vt:lpstr>
      <vt:lpstr> Účast jednotlivých členských států ve VHP</vt:lpstr>
      <vt:lpstr>Počty předložených žádostí o KH</vt:lpstr>
      <vt:lpstr>Farmaceutická dokumentace - základy</vt:lpstr>
      <vt:lpstr>Co vše posuzujeme/čteme?</vt:lpstr>
      <vt:lpstr>Základní pojmy</vt:lpstr>
      <vt:lpstr>Základní pojmy</vt:lpstr>
      <vt:lpstr>Průvodní dopis</vt:lpstr>
      <vt:lpstr>Formulář žádosti</vt:lpstr>
      <vt:lpstr>Formulář žádosti</vt:lpstr>
      <vt:lpstr>Dotazník SÚKL – Pokyn KLH-20 verze 5</vt:lpstr>
      <vt:lpstr>Srovnávací tabulky    odkaz na již posouzené studie/ podstatné doplňky</vt:lpstr>
      <vt:lpstr>Formát dokumentace</vt:lpstr>
      <vt:lpstr>Registrované přípravky (hodnocené i srovnávací)</vt:lpstr>
      <vt:lpstr>Nehodnocené léčivé přípravky (NIMP) (standardní léčba, záchranná léčba…)</vt:lpstr>
      <vt:lpstr>Analytické certifikáty</vt:lpstr>
      <vt:lpstr>Stabilitní studie, stanovení doby použitelnosti</vt:lpstr>
      <vt:lpstr>Samostatné prodlužování doby použitelnosti:</vt:lpstr>
      <vt:lpstr>Doklady Správné výrobní praxe (SVP)</vt:lpstr>
      <vt:lpstr>Doklady Správné výrobní praxe (SVP)</vt:lpstr>
      <vt:lpstr>Návrhy štítků</vt:lpstr>
      <vt:lpstr>LÉČIVÉ PŘÍPRAVKY PRO MODERNÍ TERAPIE Definice, zařazení               eu regulace</vt:lpstr>
      <vt:lpstr>Obsah</vt:lpstr>
      <vt:lpstr>Definice LPMT</vt:lpstr>
      <vt:lpstr>Legislativa - historie</vt:lpstr>
      <vt:lpstr>Legislativa - historie</vt:lpstr>
      <vt:lpstr>Legislativa EU</vt:lpstr>
      <vt:lpstr>Kritéria pro zařazení mezi LPMT</vt:lpstr>
      <vt:lpstr>Somatobuněčná terapie</vt:lpstr>
      <vt:lpstr>Nepodstatné manipulace</vt:lpstr>
      <vt:lpstr>Nepodstatné manipulace</vt:lpstr>
      <vt:lpstr>Příklad LPBT</vt:lpstr>
      <vt:lpstr>Příklad, co není LPBT</vt:lpstr>
      <vt:lpstr>Tkáňové inženýrství</vt:lpstr>
      <vt:lpstr>Příklad TI</vt:lpstr>
      <vt:lpstr>Příklad, co není TI</vt:lpstr>
      <vt:lpstr>Genová terapie</vt:lpstr>
      <vt:lpstr>Příklad LPGT</vt:lpstr>
      <vt:lpstr>Příklad, co není GT</vt:lpstr>
      <vt:lpstr>LPMT kombinovaný se zdravotnickým prostředkem</vt:lpstr>
      <vt:lpstr>LPMT kombinovaný se zdravotnickým prostředkem - příklad</vt:lpstr>
      <vt:lpstr>Výbor pro moderní terapie (CAT) </vt:lpstr>
      <vt:lpstr>Úkoly CAT</vt:lpstr>
      <vt:lpstr>Prezentace aplikace PowerPoint</vt:lpstr>
      <vt:lpstr>Web EMA</vt:lpstr>
      <vt:lpstr>Způsob regulace</vt:lpstr>
      <vt:lpstr>Prezentace aplikace PowerPoint</vt:lpstr>
      <vt:lpstr>Registrace</vt:lpstr>
      <vt:lpstr>Další způsoby regulace</vt:lpstr>
      <vt:lpstr>Zařazení/klasifikace produktu</vt:lpstr>
      <vt:lpstr>Regulace lidských tkání a buněk</vt:lpstr>
      <vt:lpstr>Jedná se o použití lidských tkání a buněk podle zákona o LTB 296/2007 Sb.?</vt:lpstr>
      <vt:lpstr>Činnost SÚKL v oblasti moderních terapií</vt:lpstr>
      <vt:lpstr>Specifika moderních terapií</vt:lpstr>
      <vt:lpstr>Počet KH s LPMT v jednotlivých letech v ČR</vt:lpstr>
      <vt:lpstr>Prezentace aplikace PowerPoint</vt:lpstr>
      <vt:lpstr>Registrované LPMT</vt:lpstr>
      <vt:lpstr>Studijní medikace  distribuce,uchovávání, příprava a dopočitatelnost, spolupráce s lékárnou a možnost zajištění LP po skončení KH             z pohledu regulační autority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To je dnes vše,                              těšíme se na zítřek.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Němcová Alice</cp:lastModifiedBy>
  <cp:revision>313</cp:revision>
  <cp:lastPrinted>2016-05-18T08:48:01Z</cp:lastPrinted>
  <dcterms:created xsi:type="dcterms:W3CDTF">2012-11-07T12:54:42Z</dcterms:created>
  <dcterms:modified xsi:type="dcterms:W3CDTF">2016-05-25T10:04:18Z</dcterms:modified>
</cp:coreProperties>
</file>