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handoutMasterIdLst>
    <p:handoutMasterId r:id="rId36"/>
  </p:handoutMasterIdLst>
  <p:sldIdLst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81" r:id="rId23"/>
    <p:sldId id="282" r:id="rId24"/>
    <p:sldId id="279" r:id="rId25"/>
    <p:sldId id="280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39" autoAdjust="0"/>
  </p:normalViewPr>
  <p:slideViewPr>
    <p:cSldViewPr>
      <p:cViewPr>
        <p:scale>
          <a:sx n="107" d="100"/>
          <a:sy n="107" d="100"/>
        </p:scale>
        <p:origin x="122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9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13.11.2015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875114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13.11.2015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247633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13.11.2015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13.11.2015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>
                <a:solidFill>
                  <a:schemeClr val="bg1"/>
                </a:solidFill>
              </a:rPr>
              <a:t>Test – předmět řízení, lhůty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Ondřej Němeček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Oddělení koordinace správních řízení 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sekce CAU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566555" y="953725"/>
            <a:ext cx="810090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1. OTÁZKA </a:t>
            </a:r>
            <a:endParaRPr lang="cs-CZ" sz="24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123855"/>
            <a:ext cx="8190910" cy="3870430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cs-CZ" dirty="0" smtClean="0"/>
              <a:t>Ústav </a:t>
            </a:r>
            <a:r>
              <a:rPr lang="cs-CZ" dirty="0"/>
              <a:t>dne 12</a:t>
            </a:r>
            <a:r>
              <a:rPr lang="cs-CZ" dirty="0" smtClean="0"/>
              <a:t>. 6. 2015 </a:t>
            </a:r>
            <a:r>
              <a:rPr lang="cs-CZ" dirty="0"/>
              <a:t>(pátek) vydal a zároveň vyvěsil na úřední desku </a:t>
            </a:r>
            <a:r>
              <a:rPr lang="cs-CZ" b="1" dirty="0"/>
              <a:t>Oznámení o zahájení správního řízení</a:t>
            </a:r>
            <a:r>
              <a:rPr lang="cs-CZ" dirty="0"/>
              <a:t>, konkrétně hloubkové revize, kde uvedl: „Správní řízení je zahájeno v souladu s ustanovením § 144 odst. 2 správního řádu </a:t>
            </a:r>
            <a:r>
              <a:rPr lang="cs-CZ" b="1" dirty="0"/>
              <a:t>uplynutím</a:t>
            </a:r>
            <a:r>
              <a:rPr lang="cs-CZ" dirty="0"/>
              <a:t> lhůty 15 dnů ode dne vyvěšení této veřejné vyhlášky na úřední desce Ústavu na http://www.sukl.cz/</a:t>
            </a:r>
            <a:r>
              <a:rPr lang="cs-CZ" dirty="0" err="1"/>
              <a:t>uredni</a:t>
            </a:r>
            <a:r>
              <a:rPr lang="cs-CZ" dirty="0"/>
              <a:t>-deska.“  Kdy je správní řízení zahájeno?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lnSpc>
                <a:spcPct val="12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a</a:t>
            </a:r>
            <a:r>
              <a:rPr lang="cs-CZ" dirty="0"/>
              <a:t>)	27</a:t>
            </a:r>
            <a:r>
              <a:rPr lang="cs-CZ" dirty="0" smtClean="0"/>
              <a:t>. 6. 2015 </a:t>
            </a:r>
            <a:r>
              <a:rPr lang="cs-CZ" dirty="0"/>
              <a:t>(sobota)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dirty="0" smtClean="0"/>
              <a:t>	b</a:t>
            </a:r>
            <a:r>
              <a:rPr lang="cs-CZ" dirty="0"/>
              <a:t>)	29</a:t>
            </a:r>
            <a:r>
              <a:rPr lang="cs-CZ" dirty="0" smtClean="0"/>
              <a:t>. 6. 2015 </a:t>
            </a:r>
            <a:r>
              <a:rPr lang="cs-CZ" dirty="0"/>
              <a:t>(</a:t>
            </a:r>
            <a:r>
              <a:rPr lang="cs-CZ" dirty="0" smtClean="0"/>
              <a:t>pondělí)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dirty="0"/>
              <a:t>	b)	</a:t>
            </a:r>
            <a:r>
              <a:rPr lang="cs-CZ" dirty="0" smtClean="0"/>
              <a:t>28. 6. 2015 (neděle)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0" dur="indefinite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76545" y="908720"/>
            <a:ext cx="819091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 smtClean="0"/>
              <a:t>Odpověď</a:t>
            </a:r>
            <a:r>
              <a:rPr lang="cs-CZ" sz="2200" dirty="0"/>
              <a:t>: </a:t>
            </a:r>
            <a:endParaRPr lang="cs-CZ" sz="2200" dirty="0" smtClean="0"/>
          </a:p>
          <a:p>
            <a:endParaRPr lang="cs-CZ" sz="2200" dirty="0"/>
          </a:p>
          <a:p>
            <a:pPr algn="just"/>
            <a:r>
              <a:rPr lang="cs-CZ" sz="2200" b="1" dirty="0" smtClean="0"/>
              <a:t>c) 28. 6. 2015 (neděle) </a:t>
            </a:r>
            <a:r>
              <a:rPr lang="cs-CZ" sz="2200" dirty="0" smtClean="0"/>
              <a:t>– dle ustanovení § 39g odst. 7 ZVZP se v tomto řízení použije ustanovení o řízení s větším počtem účastníků - § 144 odst. 2 SŘ, který mj. říká, že řízení je zahájeno </a:t>
            </a:r>
            <a:r>
              <a:rPr lang="cs-CZ" sz="2200" b="1" dirty="0" smtClean="0"/>
              <a:t>uplynutím</a:t>
            </a:r>
            <a:r>
              <a:rPr lang="cs-CZ" sz="2200" dirty="0" smtClean="0"/>
              <a:t> lhůty stanovené ve veřejné vyhlášce</a:t>
            </a:r>
            <a:r>
              <a:rPr lang="cs-CZ" sz="2200" dirty="0"/>
              <a:t>. Pakliže se ale jedná o doručování veřejnou vyhláškou, tak byť správní řád hovoří u tohoto ustanovení o LHŮTĚ, tak v případě doručení Oznámení se jedná o DOBU a dále se zde neuplatní § 40 odst. 1 písm. c) SŘ (neplatí tak ani pravidlo so, ne a svátku, na rozdíl od pravidla, že se do lhůty nezapočítává den, kdy došlo ke skutečnosti určující počátek </a:t>
            </a:r>
            <a:r>
              <a:rPr lang="cs-CZ" sz="2200" dirty="0" smtClean="0"/>
              <a:t>lhůty), </a:t>
            </a:r>
            <a:r>
              <a:rPr lang="cs-CZ" sz="2200" dirty="0"/>
              <a:t>neboť v případě 15 dní nejde o lhůtu, se kterou by byl spojený nějaký právní úkon, nýbrž po jejím uplynutí nastává právní skutečnost – zahájení správního řízení. 15 dní tak uplyne o </a:t>
            </a:r>
            <a:r>
              <a:rPr lang="cs-CZ" sz="2200" dirty="0" smtClean="0"/>
              <a:t>půlnoci dne 27. 6. 2015 a teprve </a:t>
            </a:r>
            <a:r>
              <a:rPr lang="cs-CZ" sz="2200" b="1" dirty="0" smtClean="0"/>
              <a:t>tímto uplynutím </a:t>
            </a:r>
            <a:r>
              <a:rPr lang="cs-CZ" sz="2200" dirty="0" smtClean="0"/>
              <a:t>je správní řízení zahájeno, tzn. tedy dne 28. 6. 2015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2115846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53725"/>
            <a:ext cx="813959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2. OTÁZKA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943835"/>
            <a:ext cx="8229600" cy="3870430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cs-CZ" dirty="0" smtClean="0"/>
              <a:t>Ústav </a:t>
            </a:r>
            <a:r>
              <a:rPr lang="cs-CZ" dirty="0"/>
              <a:t>dne 13</a:t>
            </a:r>
            <a:r>
              <a:rPr lang="cs-CZ" dirty="0" smtClean="0"/>
              <a:t>. 10. 2015 </a:t>
            </a:r>
            <a:r>
              <a:rPr lang="cs-CZ" dirty="0"/>
              <a:t>(úterý) vydal a zároveň vyvěsil na úřední desku </a:t>
            </a:r>
            <a:r>
              <a:rPr lang="cs-CZ" b="1" dirty="0"/>
              <a:t>Sdělení o ukončení zjišťování podkladů</a:t>
            </a:r>
            <a:r>
              <a:rPr lang="cs-CZ" dirty="0"/>
              <a:t>, kterým účastníkům řízení </a:t>
            </a:r>
            <a:r>
              <a:rPr lang="cs-CZ" dirty="0" smtClean="0"/>
              <a:t>určil </a:t>
            </a:r>
            <a:r>
              <a:rPr lang="cs-CZ" dirty="0"/>
              <a:t>lhůtu k vyjádření se k podkladům v délce 10 </a:t>
            </a:r>
            <a:r>
              <a:rPr lang="cs-CZ" dirty="0" smtClean="0"/>
              <a:t>dní od doručení Sdělení.  </a:t>
            </a:r>
            <a:r>
              <a:rPr lang="cs-CZ" dirty="0"/>
              <a:t>Účastník zaslal vyjádření  se k podkladům elektronicky se zaručeným elektronickým podpisem dne 29</a:t>
            </a:r>
            <a:r>
              <a:rPr lang="cs-CZ" dirty="0" smtClean="0"/>
              <a:t>. 10. 2015 </a:t>
            </a:r>
            <a:r>
              <a:rPr lang="cs-CZ" dirty="0"/>
              <a:t>(čtvrtek). Bylo toto podání podáno ve lhůtě? </a:t>
            </a:r>
          </a:p>
          <a:p>
            <a:pPr marL="0" indent="0">
              <a:lnSpc>
                <a:spcPct val="120000"/>
              </a:lnSpc>
              <a:buNone/>
            </a:pPr>
            <a:endParaRPr lang="cs-CZ" dirty="0"/>
          </a:p>
          <a:p>
            <a:pPr marL="0" indent="0">
              <a:lnSpc>
                <a:spcPct val="120000"/>
              </a:lnSpc>
              <a:buNone/>
            </a:pPr>
            <a:r>
              <a:rPr lang="cs-CZ" dirty="0" smtClean="0"/>
              <a:t>	a</a:t>
            </a:r>
            <a:r>
              <a:rPr lang="cs-CZ" dirty="0"/>
              <a:t>)	ne, bylo o den pozdě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dirty="0" smtClean="0"/>
              <a:t>	b</a:t>
            </a:r>
            <a:r>
              <a:rPr lang="cs-CZ" dirty="0"/>
              <a:t>)	ano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dirty="0" smtClean="0"/>
              <a:t>	c</a:t>
            </a:r>
            <a:r>
              <a:rPr lang="cs-CZ" dirty="0"/>
              <a:t>)	nejednalo se vůbec o podání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041299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11560" y="1898830"/>
            <a:ext cx="80108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/>
              <a:t>Odpověď:  </a:t>
            </a:r>
            <a:endParaRPr lang="cs-CZ" sz="2200" dirty="0" smtClean="0"/>
          </a:p>
          <a:p>
            <a:endParaRPr lang="cs-CZ" sz="2200" dirty="0"/>
          </a:p>
          <a:p>
            <a:pPr algn="just"/>
            <a:r>
              <a:rPr lang="cs-CZ" sz="2200" b="1" dirty="0" smtClean="0"/>
              <a:t>b</a:t>
            </a:r>
            <a:r>
              <a:rPr lang="cs-CZ" sz="2200" b="1" dirty="0"/>
              <a:t>) ano </a:t>
            </a:r>
            <a:r>
              <a:rPr lang="cs-CZ" sz="2200" dirty="0"/>
              <a:t>- připadne-li konec lhůty pro vyjádření se na sobotu, neděli nebo svátek, je posledním dnem lhůty nejbližší příští pracovní den </a:t>
            </a:r>
            <a:r>
              <a:rPr lang="cs-CZ" sz="2200" dirty="0" smtClean="0"/>
              <a:t>  (</a:t>
            </a:r>
            <a:r>
              <a:rPr lang="cs-CZ" sz="2200" dirty="0"/>
              <a:t>v tomto případě tedy čtvrtek 29</a:t>
            </a:r>
            <a:r>
              <a:rPr lang="cs-CZ" sz="2200" dirty="0" smtClean="0"/>
              <a:t>. 10. 2015</a:t>
            </a:r>
            <a:r>
              <a:rPr lang="cs-CZ" sz="2200" dirty="0"/>
              <a:t>, neboť 28</a:t>
            </a:r>
            <a:r>
              <a:rPr lang="cs-CZ" sz="2200" dirty="0" smtClean="0"/>
              <a:t>. 10. 2015 </a:t>
            </a:r>
            <a:r>
              <a:rPr lang="cs-CZ" sz="2200" dirty="0"/>
              <a:t>byl svátek</a:t>
            </a:r>
            <a:r>
              <a:rPr lang="cs-CZ" sz="2200" dirty="0" smtClean="0"/>
              <a:t>), § 40 odst. 1  písm. c) SŘ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1631235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178750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3. OTÁZKA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200" dirty="0" smtClean="0"/>
              <a:t>Ústav </a:t>
            </a:r>
            <a:r>
              <a:rPr lang="cs-CZ" sz="2200" dirty="0"/>
              <a:t>dne 13</a:t>
            </a:r>
            <a:r>
              <a:rPr lang="cs-CZ" sz="2200" dirty="0" smtClean="0"/>
              <a:t>. 10. 2015 </a:t>
            </a:r>
            <a:r>
              <a:rPr lang="cs-CZ" sz="2200" dirty="0"/>
              <a:t>(úterý) vydal a zároveň vyvěsil na úřední desku </a:t>
            </a:r>
            <a:r>
              <a:rPr lang="cs-CZ" sz="2200" b="1" dirty="0"/>
              <a:t>Sdělení o ukončení zjišťování podkladů</a:t>
            </a:r>
            <a:r>
              <a:rPr lang="cs-CZ" sz="2200" dirty="0"/>
              <a:t>, kterým účastníkům řízení určit lhůtu k vyjádření se k podkladům v délce 10 dní.  Kdy bylo toto Sdělení doručeno všem účastníkům řízení</a:t>
            </a:r>
            <a:r>
              <a:rPr lang="cs-CZ" sz="2200" dirty="0" smtClean="0"/>
              <a:t>?</a:t>
            </a:r>
          </a:p>
          <a:p>
            <a:pPr algn="just"/>
            <a:endParaRPr lang="cs-CZ" sz="2200" dirty="0"/>
          </a:p>
          <a:p>
            <a:pPr marL="0" lvl="0" indent="0">
              <a:buNone/>
            </a:pPr>
            <a:r>
              <a:rPr lang="cs-CZ" sz="2400" dirty="0" smtClean="0"/>
              <a:t>	</a:t>
            </a:r>
            <a:r>
              <a:rPr lang="cs-CZ" sz="2200" dirty="0" smtClean="0"/>
              <a:t>a) 18. 10. 2015 </a:t>
            </a:r>
            <a:r>
              <a:rPr lang="cs-CZ" sz="2200" dirty="0"/>
              <a:t>(neděle)</a:t>
            </a:r>
          </a:p>
          <a:p>
            <a:pPr marL="0" lvl="0" indent="0">
              <a:buNone/>
            </a:pPr>
            <a:r>
              <a:rPr lang="cs-CZ" sz="2200" dirty="0" smtClean="0"/>
              <a:t>	b) 19. 10. 2015 </a:t>
            </a:r>
            <a:r>
              <a:rPr lang="cs-CZ" sz="2200" dirty="0"/>
              <a:t>(pondělí)</a:t>
            </a:r>
          </a:p>
          <a:p>
            <a:pPr marL="0" lvl="0" indent="0">
              <a:buNone/>
            </a:pPr>
            <a:r>
              <a:rPr lang="cs-CZ" sz="2200" dirty="0" smtClean="0"/>
              <a:t>	c) 13. 10. 2015 </a:t>
            </a:r>
            <a:r>
              <a:rPr lang="cs-CZ" sz="2200" dirty="0"/>
              <a:t>(úterý)</a:t>
            </a:r>
          </a:p>
          <a:p>
            <a:pPr marL="0" indent="0" algn="just">
              <a:buNone/>
            </a:pPr>
            <a:r>
              <a:rPr lang="cs-CZ" sz="2200" dirty="0" smtClean="0"/>
              <a:t> </a:t>
            </a: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771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46575" y="1223755"/>
            <a:ext cx="787587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200" dirty="0" smtClean="0"/>
          </a:p>
          <a:p>
            <a:endParaRPr lang="cs-CZ" sz="2200" dirty="0"/>
          </a:p>
          <a:p>
            <a:r>
              <a:rPr lang="cs-CZ" sz="2200" dirty="0" smtClean="0"/>
              <a:t>Odpověď</a:t>
            </a:r>
            <a:r>
              <a:rPr lang="cs-CZ" sz="2200" dirty="0"/>
              <a:t>:  </a:t>
            </a:r>
            <a:endParaRPr lang="cs-CZ" sz="2200" dirty="0" smtClean="0"/>
          </a:p>
          <a:p>
            <a:endParaRPr lang="cs-CZ" sz="2200" dirty="0"/>
          </a:p>
          <a:p>
            <a:pPr algn="just"/>
            <a:r>
              <a:rPr lang="cs-CZ" sz="2200" b="1" dirty="0" smtClean="0"/>
              <a:t>a</a:t>
            </a:r>
            <a:r>
              <a:rPr lang="cs-CZ" sz="2200" b="1" dirty="0"/>
              <a:t>) </a:t>
            </a:r>
            <a:r>
              <a:rPr lang="cs-CZ" sz="2200" b="1" dirty="0" smtClean="0"/>
              <a:t>18. 10. 2015 (neděle) </a:t>
            </a:r>
            <a:r>
              <a:rPr lang="cs-CZ" sz="2200" dirty="0"/>
              <a:t>– jde o doručování veřejnou vyhláškou a vzhledem k tomu, že 5 doručovacích dní je DOBA, nikoliv LHŮTA, tak se při počítání nepoužijí pravidla pro počítání lhůt a neplatí tak ani pravidlo so, ne a svátku (na rozdíl od pravidla, že se do lhůty nezapočítává den, kdy došlo ke skutečnosti určující počátek </a:t>
            </a:r>
            <a:r>
              <a:rPr lang="cs-CZ" sz="2200" dirty="0" smtClean="0"/>
              <a:t>lhůty)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1680346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6"/>
            <a:ext cx="8229600" cy="117013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4. OTÁZKA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cs-CZ" sz="2400" dirty="0" smtClean="0"/>
              <a:t>Ústav </a:t>
            </a:r>
            <a:r>
              <a:rPr lang="cs-CZ" sz="2400" dirty="0"/>
              <a:t>dne 27</a:t>
            </a:r>
            <a:r>
              <a:rPr lang="cs-CZ" sz="2400" dirty="0" smtClean="0"/>
              <a:t>. 8. 2015 </a:t>
            </a:r>
            <a:r>
              <a:rPr lang="cs-CZ" sz="2400" dirty="0"/>
              <a:t>(čtvrtek) vydal a vyvěsil na úřední </a:t>
            </a:r>
            <a:r>
              <a:rPr lang="cs-CZ" sz="2400" dirty="0" smtClean="0"/>
              <a:t>desku </a:t>
            </a:r>
            <a:r>
              <a:rPr lang="cs-CZ" sz="2400" b="1" dirty="0" smtClean="0"/>
              <a:t>Výzvu </a:t>
            </a:r>
            <a:r>
              <a:rPr lang="cs-CZ" sz="2400" b="1" dirty="0"/>
              <a:t>k součinnosti</a:t>
            </a:r>
            <a:r>
              <a:rPr lang="cs-CZ" sz="2400" dirty="0"/>
              <a:t> poskytování informací a zároveň Usnesením určil  účastníkům řízení lhůtu k poskytnutí součinnosti v délce 10 dní.  Kdy by měl účastník řízení podat žádost o prodloužení uvedené lhůty tak, aby o ní Ústav mohl reálně rozhodnout?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	a</a:t>
            </a:r>
            <a:r>
              <a:rPr lang="cs-CZ" sz="2400" dirty="0"/>
              <a:t>)	11</a:t>
            </a:r>
            <a:r>
              <a:rPr lang="cs-CZ" sz="2400" dirty="0" smtClean="0"/>
              <a:t>. 9. 2015 </a:t>
            </a:r>
            <a:r>
              <a:rPr lang="cs-CZ" sz="2400" dirty="0"/>
              <a:t>(pátek) v </a:t>
            </a:r>
            <a:r>
              <a:rPr lang="cs-CZ" sz="2400" dirty="0" smtClean="0"/>
              <a:t>21:00 </a:t>
            </a:r>
            <a:r>
              <a:rPr lang="cs-CZ" sz="2400" dirty="0"/>
              <a:t>hodin</a:t>
            </a:r>
          </a:p>
          <a:p>
            <a:pPr marL="0" indent="0">
              <a:buNone/>
            </a:pPr>
            <a:r>
              <a:rPr lang="cs-CZ" sz="2400" dirty="0" smtClean="0"/>
              <a:t>	b</a:t>
            </a:r>
            <a:r>
              <a:rPr lang="cs-CZ" sz="2400" dirty="0"/>
              <a:t>)	10</a:t>
            </a:r>
            <a:r>
              <a:rPr lang="cs-CZ" sz="2400" dirty="0" smtClean="0"/>
              <a:t>. 9. 2015 </a:t>
            </a:r>
            <a:r>
              <a:rPr lang="cs-CZ" sz="2400" dirty="0"/>
              <a:t>(čtvrtek) a kdykoliv před tím</a:t>
            </a:r>
          </a:p>
          <a:p>
            <a:pPr marL="0" indent="0">
              <a:buNone/>
            </a:pPr>
            <a:r>
              <a:rPr lang="cs-CZ" sz="2400" dirty="0" smtClean="0"/>
              <a:t>	c</a:t>
            </a:r>
            <a:r>
              <a:rPr lang="cs-CZ" sz="2400" dirty="0"/>
              <a:t>)	14</a:t>
            </a:r>
            <a:r>
              <a:rPr lang="cs-CZ" sz="2400" dirty="0" smtClean="0"/>
              <a:t>. 9. 2015 </a:t>
            </a:r>
            <a:r>
              <a:rPr lang="cs-CZ" sz="2400" dirty="0"/>
              <a:t>(pondělí)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21990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21549" y="1997839"/>
            <a:ext cx="805589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200" dirty="0"/>
              <a:t>Odpověď:  </a:t>
            </a:r>
            <a:endParaRPr lang="cs-CZ" sz="2200" dirty="0" smtClean="0"/>
          </a:p>
          <a:p>
            <a:pPr algn="just"/>
            <a:endParaRPr lang="cs-CZ" sz="2200" dirty="0"/>
          </a:p>
          <a:p>
            <a:pPr algn="just"/>
            <a:r>
              <a:rPr lang="cs-CZ" sz="2200" b="1" dirty="0" smtClean="0"/>
              <a:t>b</a:t>
            </a:r>
            <a:r>
              <a:rPr lang="cs-CZ" sz="2200" b="1" dirty="0"/>
              <a:t>) </a:t>
            </a:r>
            <a:r>
              <a:rPr lang="cs-CZ" sz="2200" b="1" dirty="0" smtClean="0"/>
              <a:t>10. 9. 2015 (čtvrtek) a kdykoliv před tím </a:t>
            </a:r>
            <a:r>
              <a:rPr lang="cs-CZ" sz="2200" dirty="0"/>
              <a:t>– správně právně lze podat žádost i v pátek 11</a:t>
            </a:r>
            <a:r>
              <a:rPr lang="cs-CZ" sz="2200" dirty="0" smtClean="0"/>
              <a:t>. 9. 2015 </a:t>
            </a:r>
            <a:r>
              <a:rPr lang="cs-CZ" sz="2200" dirty="0"/>
              <a:t>v </a:t>
            </a:r>
            <a:r>
              <a:rPr lang="cs-CZ" sz="2200" dirty="0" smtClean="0"/>
              <a:t>21:00 hodin a později, </a:t>
            </a:r>
            <a:r>
              <a:rPr lang="cs-CZ" sz="2200" dirty="0"/>
              <a:t>avšak správní orgán o ní již nemůže reálně rozhodnout, neboť v tuto dobu již nikdo systémy neobsluhuje. Literatura k tomu uvádí: „</a:t>
            </a:r>
            <a:r>
              <a:rPr lang="cs-CZ" sz="2200" i="1" dirty="0"/>
              <a:t>Účastník řízení by tak měl ve vlastním zájmu o prodloužení lhůty požádat s takovým předstihem před uplynutím lhůty, aby měl správní orgán o této žádosti </a:t>
            </a:r>
            <a:r>
              <a:rPr lang="cs-CZ" sz="2200" b="1" i="1" dirty="0"/>
              <a:t>reálnou možnost </a:t>
            </a:r>
            <a:r>
              <a:rPr lang="cs-CZ" sz="2200" i="1" dirty="0"/>
              <a:t>rozhodnout</a:t>
            </a:r>
            <a:r>
              <a:rPr lang="cs-CZ" sz="2200" dirty="0"/>
              <a:t>“.</a:t>
            </a:r>
          </a:p>
        </p:txBody>
      </p:sp>
    </p:spTree>
    <p:extLst>
      <p:ext uri="{BB962C8B-B14F-4D97-AF65-F5344CB8AC3E}">
        <p14:creationId xmlns:p14="http://schemas.microsoft.com/office/powerpoint/2010/main" val="38293870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133745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5. OTÁZKA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168860"/>
            <a:ext cx="8229600" cy="3780420"/>
          </a:xfrm>
        </p:spPr>
        <p:txBody>
          <a:bodyPr>
            <a:normAutofit/>
          </a:bodyPr>
          <a:lstStyle/>
          <a:p>
            <a:pPr algn="just"/>
            <a:r>
              <a:rPr lang="cs-CZ" sz="2200" dirty="0" smtClean="0"/>
              <a:t>Ústav </a:t>
            </a:r>
            <a:r>
              <a:rPr lang="cs-CZ" sz="2200" dirty="0"/>
              <a:t>dne 12</a:t>
            </a:r>
            <a:r>
              <a:rPr lang="cs-CZ" sz="2200" dirty="0" smtClean="0"/>
              <a:t>. 8. 2015 </a:t>
            </a:r>
            <a:r>
              <a:rPr lang="cs-CZ" sz="2200" dirty="0"/>
              <a:t>(středa) vydal a vyvěsil na úřední desku </a:t>
            </a:r>
            <a:r>
              <a:rPr lang="cs-CZ" sz="2200" b="1" dirty="0"/>
              <a:t>Usnesení</a:t>
            </a:r>
            <a:r>
              <a:rPr lang="cs-CZ" sz="2200" dirty="0"/>
              <a:t>, kterým na žádost účastníka řízení </a:t>
            </a:r>
            <a:r>
              <a:rPr lang="cs-CZ" sz="2200" b="1" dirty="0"/>
              <a:t>přerušil</a:t>
            </a:r>
            <a:r>
              <a:rPr lang="cs-CZ" sz="2200" dirty="0"/>
              <a:t> správní řízení do 24</a:t>
            </a:r>
            <a:r>
              <a:rPr lang="cs-CZ" sz="2200" dirty="0" smtClean="0"/>
              <a:t>. 8. 2015</a:t>
            </a:r>
            <a:r>
              <a:rPr lang="cs-CZ" sz="2200" dirty="0"/>
              <a:t>. Kdy nejpozději mohl účastník řízení podat žádost o prodloužení přerušení a mohl takovou žádost vůbec podat? </a:t>
            </a:r>
          </a:p>
          <a:p>
            <a:pPr marL="0" indent="0">
              <a:buNone/>
            </a:pPr>
            <a:endParaRPr lang="cs-CZ" sz="2200" dirty="0"/>
          </a:p>
          <a:p>
            <a:pPr marL="0" indent="0">
              <a:buNone/>
            </a:pPr>
            <a:r>
              <a:rPr lang="cs-CZ" sz="2200" dirty="0" smtClean="0"/>
              <a:t>	a</a:t>
            </a:r>
            <a:r>
              <a:rPr lang="cs-CZ" sz="2200" dirty="0"/>
              <a:t>)	24</a:t>
            </a:r>
            <a:r>
              <a:rPr lang="cs-CZ" sz="2200" dirty="0" smtClean="0"/>
              <a:t>. 8. 2015 </a:t>
            </a:r>
            <a:r>
              <a:rPr lang="cs-CZ" sz="2200" dirty="0"/>
              <a:t>(pondělí) </a:t>
            </a: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/>
              <a:t>	b</a:t>
            </a:r>
            <a:r>
              <a:rPr lang="cs-CZ" sz="2200" dirty="0"/>
              <a:t>)	19</a:t>
            </a:r>
            <a:r>
              <a:rPr lang="cs-CZ" sz="2200" dirty="0" smtClean="0"/>
              <a:t>. 8. 2015 </a:t>
            </a:r>
            <a:r>
              <a:rPr lang="cs-CZ" sz="2200" dirty="0"/>
              <a:t>(středa) </a:t>
            </a: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/>
              <a:t>	c</a:t>
            </a:r>
            <a:r>
              <a:rPr lang="cs-CZ" sz="2200" dirty="0"/>
              <a:t>)	nemohl, neboť taková žádost nemá oporu </a:t>
            </a:r>
            <a:r>
              <a:rPr lang="cs-CZ" sz="2200" dirty="0" smtClean="0"/>
              <a:t>v</a:t>
            </a:r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                         zákoně</a:t>
            </a:r>
            <a:endParaRPr lang="cs-CZ" sz="22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54997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mph" presetSubtype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7" dur="indefinite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6555" y="889844"/>
            <a:ext cx="810090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r>
              <a:rPr lang="cs-CZ" sz="2200" dirty="0" smtClean="0"/>
              <a:t>Odpověď</a:t>
            </a:r>
            <a:r>
              <a:rPr lang="cs-CZ" sz="2200" dirty="0"/>
              <a:t>:  </a:t>
            </a:r>
            <a:endParaRPr lang="cs-CZ" sz="2200" dirty="0" smtClean="0"/>
          </a:p>
          <a:p>
            <a:pPr algn="just"/>
            <a:endParaRPr lang="cs-CZ" sz="2200" dirty="0"/>
          </a:p>
          <a:p>
            <a:pPr algn="just"/>
            <a:r>
              <a:rPr lang="cs-CZ" sz="2200" b="1" dirty="0" smtClean="0"/>
              <a:t>c</a:t>
            </a:r>
            <a:r>
              <a:rPr lang="cs-CZ" sz="2200" b="1" dirty="0"/>
              <a:t>) nemohl, neboť taková žádost nemá oporu v zákoně </a:t>
            </a:r>
            <a:r>
              <a:rPr lang="cs-CZ" sz="2200" dirty="0"/>
              <a:t>– v případě přerušení řízení na určitou dobu nelze podle SŘ žádat o prodloužení přerušení, neboť správní řád (ani jiný právní předpis) takovou žádost nezná. Pokud je úmyslem účastník řízení, aby bylo řízení přerušeno i nadále, kontinuálně (tedy bez toho, aniž by se byť na 1 den rozběhlo), </a:t>
            </a:r>
            <a:r>
              <a:rPr lang="cs-CZ" sz="2200" b="1" dirty="0"/>
              <a:t>je nutné požádat o NOVÉ PŘERUŠENÍ ŘÍZENÍ </a:t>
            </a:r>
            <a:r>
              <a:rPr lang="cs-CZ" sz="2200" dirty="0"/>
              <a:t>a je nutné žádost podat tak, aby o ní správní orgán mohl rozhodnout a zároveň počítat 5 dní na doručení usnesení o přerušení řízení (oproti klasické lhůtě je přerušení doba a neuplatní se zde pravidlo, že nelze prodloužit lhůtu, která již uplynula – doba neplyne, je stanovena </a:t>
            </a:r>
            <a:r>
              <a:rPr lang="cs-CZ" sz="2200" dirty="0" smtClean="0"/>
              <a:t>usnesením OD </a:t>
            </a:r>
            <a:r>
              <a:rPr lang="cs-CZ" sz="2200" dirty="0"/>
              <a:t>doručení usnesení), tj. v tomto případě požádat dne 19</a:t>
            </a:r>
            <a:r>
              <a:rPr lang="cs-CZ" sz="2200" dirty="0" smtClean="0"/>
              <a:t>. 8. 2015</a:t>
            </a:r>
            <a:r>
              <a:rPr lang="cs-CZ" sz="2200" dirty="0"/>
              <a:t>, ideálně dne </a:t>
            </a:r>
            <a:r>
              <a:rPr lang="cs-CZ" sz="2200" dirty="0" smtClean="0"/>
              <a:t>18. 8. 2015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8651429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>
                <a:solidFill>
                  <a:schemeClr val="bg1"/>
                </a:solidFill>
              </a:rPr>
              <a:t>Test – VILP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44372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31540" y="998730"/>
            <a:ext cx="8055895" cy="900100"/>
          </a:xfrm>
        </p:spPr>
        <p:txBody>
          <a:bodyPr/>
          <a:lstStyle/>
          <a:p>
            <a:r>
              <a:rPr lang="cs-CZ" dirty="0" smtClean="0"/>
              <a:t>1. OTÁZKA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 fontScale="92500"/>
          </a:bodyPr>
          <a:lstStyle/>
          <a:p>
            <a:r>
              <a:rPr lang="cs-CZ" dirty="0"/>
              <a:t>Probíhá správní řízení o stanovení druhé dočasné úhrady v  indikaci A, SPC přípravku bylo rozšířeno o indikaci B. Jakým způsobem může MAH žádat o úhradu v indikaci B? (více odpovědí správně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/>
          </a:p>
          <a:p>
            <a:pPr marL="400050" lvl="1" indent="0">
              <a:buNone/>
            </a:pPr>
            <a:r>
              <a:rPr lang="cs-CZ" dirty="0" smtClean="0"/>
              <a:t>a) Žádost o stanovení první dočasné úhrady podaná samostatně</a:t>
            </a:r>
          </a:p>
          <a:p>
            <a:pPr marL="400050" lvl="1" indent="0">
              <a:buNone/>
            </a:pPr>
            <a:r>
              <a:rPr lang="cs-CZ" dirty="0" smtClean="0"/>
              <a:t>b) Žádost o rozšíření podmínek v rámci stanovení druhé dočasné úhrady v aktuálně probíhajícím řízení</a:t>
            </a:r>
          </a:p>
          <a:p>
            <a:pPr marL="400050" lvl="1" indent="0">
              <a:buNone/>
            </a:pPr>
            <a:r>
              <a:rPr lang="cs-CZ" dirty="0" smtClean="0"/>
              <a:t>c) Žádost o stanovení trvalé </a:t>
            </a:r>
            <a:r>
              <a:rPr lang="cs-CZ" dirty="0" err="1" smtClean="0"/>
              <a:t>neVILP</a:t>
            </a:r>
            <a:r>
              <a:rPr lang="cs-CZ" dirty="0" smtClean="0"/>
              <a:t> úhrady podaná samostatně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TEST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68685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6555" y="889844"/>
            <a:ext cx="810090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r>
              <a:rPr lang="cs-CZ" sz="2200" b="1" dirty="0" smtClean="0"/>
              <a:t>Odpověď</a:t>
            </a:r>
            <a:r>
              <a:rPr lang="cs-CZ" sz="2200" b="1" dirty="0"/>
              <a:t>:  </a:t>
            </a:r>
            <a:endParaRPr lang="cs-CZ" sz="2200" b="1" dirty="0" smtClean="0"/>
          </a:p>
          <a:p>
            <a:pPr algn="just"/>
            <a:endParaRPr lang="cs-CZ" sz="2200" dirty="0"/>
          </a:p>
          <a:p>
            <a:r>
              <a:rPr lang="cs-CZ" sz="2400" dirty="0" smtClean="0"/>
              <a:t>a), c)</a:t>
            </a:r>
          </a:p>
          <a:p>
            <a:endParaRPr lang="cs-CZ" sz="2400" dirty="0" smtClean="0"/>
          </a:p>
          <a:p>
            <a:r>
              <a:rPr lang="cs-CZ" sz="2400" dirty="0" smtClean="0"/>
              <a:t>Žádat o </a:t>
            </a:r>
            <a:r>
              <a:rPr lang="cs-CZ" sz="2400" dirty="0"/>
              <a:t>přiznání úhrady pro novou indikaci B lze v separátním správním řízení buď v režimu VILP nebo </a:t>
            </a:r>
            <a:r>
              <a:rPr lang="cs-CZ" sz="2400" dirty="0" err="1"/>
              <a:t>neVILP</a:t>
            </a:r>
            <a:r>
              <a:rPr lang="cs-CZ" sz="2400" dirty="0"/>
              <a:t>. Řízení o dočasné úhradě VILP v indikaci A není </a:t>
            </a:r>
            <a:r>
              <a:rPr lang="cs-CZ" sz="2400" dirty="0" err="1"/>
              <a:t>litispendenční</a:t>
            </a:r>
            <a:r>
              <a:rPr lang="cs-CZ" sz="2400" dirty="0"/>
              <a:t> ani k řízení o trvalé </a:t>
            </a:r>
            <a:r>
              <a:rPr lang="cs-CZ" sz="2400" dirty="0" err="1"/>
              <a:t>neVILP</a:t>
            </a:r>
            <a:r>
              <a:rPr lang="cs-CZ" sz="2400" dirty="0"/>
              <a:t> indikaci B ani k řízení o dočasné VILP úhradě pro indikaci B. </a:t>
            </a:r>
          </a:p>
          <a:p>
            <a:r>
              <a:rPr lang="cs-CZ" sz="2400" dirty="0"/>
              <a:t>Rozšíření podmínek </a:t>
            </a:r>
            <a:r>
              <a:rPr lang="cs-CZ" sz="2400" dirty="0" smtClean="0"/>
              <a:t>dočasné </a:t>
            </a:r>
            <a:r>
              <a:rPr lang="cs-CZ" sz="2400" dirty="0"/>
              <a:t>úhrady by bylo procesně značně komplikované z důvodu sběru dat v registru a termínu uplynutí dočasné úhrady. 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212317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31540" y="998730"/>
            <a:ext cx="8055895" cy="900100"/>
          </a:xfrm>
        </p:spPr>
        <p:txBody>
          <a:bodyPr/>
          <a:lstStyle/>
          <a:p>
            <a:r>
              <a:rPr lang="cs-CZ" dirty="0"/>
              <a:t>2</a:t>
            </a:r>
            <a:r>
              <a:rPr lang="cs-CZ" dirty="0" smtClean="0"/>
              <a:t>. OTÁZKA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r>
              <a:rPr lang="cs-CZ" dirty="0"/>
              <a:t>Přípravek má stanovenou dočasnou úhradu v indikaci A </a:t>
            </a:r>
            <a:r>
              <a:rPr lang="cs-CZ" dirty="0" err="1"/>
              <a:t>a</a:t>
            </a:r>
            <a:r>
              <a:rPr lang="cs-CZ" dirty="0"/>
              <a:t> trvalou </a:t>
            </a:r>
            <a:r>
              <a:rPr lang="cs-CZ" dirty="0" err="1"/>
              <a:t>neVILP</a:t>
            </a:r>
            <a:r>
              <a:rPr lang="cs-CZ" dirty="0"/>
              <a:t> úhradu v indikaci B. SPC přípravku bylo rozšířeno o indikaci C. Jakým způsobem může MAH žádat o </a:t>
            </a:r>
            <a:r>
              <a:rPr lang="cs-CZ" dirty="0" err="1"/>
              <a:t>neVILP</a:t>
            </a:r>
            <a:r>
              <a:rPr lang="cs-CZ" dirty="0"/>
              <a:t> úhradu v indikaci C?</a:t>
            </a:r>
          </a:p>
          <a:p>
            <a:pPr marL="0" indent="0">
              <a:buNone/>
            </a:pPr>
            <a:endParaRPr lang="cs-CZ" dirty="0"/>
          </a:p>
          <a:p>
            <a:pPr marL="400050" lvl="1" indent="0">
              <a:buNone/>
            </a:pPr>
            <a:r>
              <a:rPr lang="cs-CZ" dirty="0" smtClean="0"/>
              <a:t>a) </a:t>
            </a:r>
            <a:r>
              <a:rPr lang="cs-CZ" dirty="0"/>
              <a:t>Žádost o stanovení trvalé </a:t>
            </a:r>
            <a:r>
              <a:rPr lang="cs-CZ" dirty="0" err="1"/>
              <a:t>neVILP</a:t>
            </a:r>
            <a:r>
              <a:rPr lang="cs-CZ" dirty="0"/>
              <a:t> úhrady v indikaci C</a:t>
            </a:r>
          </a:p>
          <a:p>
            <a:pPr marL="400050" lvl="1" indent="0">
              <a:buNone/>
            </a:pPr>
            <a:r>
              <a:rPr lang="cs-CZ" dirty="0" smtClean="0"/>
              <a:t>b) Žádost </a:t>
            </a:r>
            <a:r>
              <a:rPr lang="cs-CZ" dirty="0"/>
              <a:t>o rozšíření podmínek dočasné úhrady</a:t>
            </a:r>
          </a:p>
          <a:p>
            <a:pPr marL="400050" lvl="1" indent="0">
              <a:buNone/>
            </a:pPr>
            <a:r>
              <a:rPr lang="cs-CZ" dirty="0" smtClean="0"/>
              <a:t>c) Žádost </a:t>
            </a:r>
            <a:r>
              <a:rPr lang="cs-CZ" dirty="0"/>
              <a:t>o rozšíření podmínek trvalé úhrady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TEST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58616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6555" y="889844"/>
            <a:ext cx="810090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r>
              <a:rPr lang="cs-CZ" sz="2200" b="1" dirty="0" smtClean="0"/>
              <a:t>Odpověď</a:t>
            </a:r>
            <a:r>
              <a:rPr lang="cs-CZ" sz="2200" b="1" dirty="0"/>
              <a:t>:  </a:t>
            </a:r>
            <a:endParaRPr lang="cs-CZ" sz="2200" b="1" dirty="0" smtClean="0"/>
          </a:p>
          <a:p>
            <a:pPr algn="just"/>
            <a:endParaRPr lang="cs-CZ" sz="2200" dirty="0"/>
          </a:p>
          <a:p>
            <a:r>
              <a:rPr lang="cs-CZ" sz="2400" dirty="0" smtClean="0"/>
              <a:t>c)</a:t>
            </a:r>
          </a:p>
          <a:p>
            <a:endParaRPr lang="cs-CZ" sz="2400" dirty="0" smtClean="0"/>
          </a:p>
          <a:p>
            <a:r>
              <a:rPr lang="cs-CZ" sz="2400" dirty="0" smtClean="0"/>
              <a:t>Lze žádat </a:t>
            </a:r>
            <a:r>
              <a:rPr lang="cs-CZ" sz="2400" dirty="0"/>
              <a:t>o rozšíření indikačního omezení trvalé úhrady, jedná se o řízení o </a:t>
            </a:r>
            <a:r>
              <a:rPr lang="cs-CZ" sz="2400" u="sng" dirty="0"/>
              <a:t>změně</a:t>
            </a:r>
            <a:r>
              <a:rPr lang="cs-CZ" sz="2400" dirty="0"/>
              <a:t> výše a podmínek úhrady, nikoli o řízení o </a:t>
            </a:r>
            <a:r>
              <a:rPr lang="cs-CZ" sz="2400" u="sng" dirty="0"/>
              <a:t>stanovení</a:t>
            </a:r>
            <a:r>
              <a:rPr lang="cs-CZ" sz="2400" dirty="0"/>
              <a:t> výše a podmínek úhrady. Rozšíření podmínek dočasné úhrady by bylo procesně značně komplikované z důvodu sběru dat v registru a termínu uplynutí dočasné úhrady. 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914450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31540" y="998730"/>
            <a:ext cx="8055895" cy="900100"/>
          </a:xfrm>
        </p:spPr>
        <p:txBody>
          <a:bodyPr/>
          <a:lstStyle/>
          <a:p>
            <a:r>
              <a:rPr lang="cs-CZ" dirty="0" smtClean="0"/>
              <a:t>3. OTÁZKA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r>
              <a:rPr lang="cs-CZ" dirty="0"/>
              <a:t>Přípravek byl vyhodnocen jako VILP. Kdy dojde k zániku statutu VILP? </a:t>
            </a:r>
          </a:p>
          <a:p>
            <a:pPr marL="0" indent="0">
              <a:buNone/>
            </a:pPr>
            <a:endParaRPr lang="cs-CZ" dirty="0"/>
          </a:p>
          <a:p>
            <a:pPr marL="400050" lvl="1" indent="0">
              <a:buNone/>
            </a:pPr>
            <a:r>
              <a:rPr lang="cs-CZ" dirty="0" smtClean="0"/>
              <a:t>a) </a:t>
            </a:r>
            <a:r>
              <a:rPr lang="cs-CZ" dirty="0"/>
              <a:t>Při přechodu z dočasné do trvalé úhrady</a:t>
            </a:r>
          </a:p>
          <a:p>
            <a:pPr marL="400050" lvl="1" indent="0">
              <a:buNone/>
            </a:pPr>
            <a:r>
              <a:rPr lang="cs-CZ" dirty="0" smtClean="0"/>
              <a:t>b) Po </a:t>
            </a:r>
            <a:r>
              <a:rPr lang="cs-CZ" dirty="0"/>
              <a:t>registraci </a:t>
            </a:r>
            <a:r>
              <a:rPr lang="cs-CZ" dirty="0" err="1"/>
              <a:t>komparátora</a:t>
            </a:r>
            <a:endParaRPr lang="cs-CZ" dirty="0"/>
          </a:p>
          <a:p>
            <a:pPr marL="400050" lvl="1" indent="0">
              <a:buNone/>
            </a:pPr>
            <a:r>
              <a:rPr lang="cs-CZ" dirty="0" smtClean="0"/>
              <a:t>c) Po </a:t>
            </a:r>
            <a:r>
              <a:rPr lang="cs-CZ" dirty="0"/>
              <a:t>stanovení dočasné úhrady alternativní terapie</a:t>
            </a:r>
          </a:p>
          <a:p>
            <a:pPr marL="400050" lvl="1" indent="0">
              <a:buNone/>
            </a:pPr>
            <a:r>
              <a:rPr lang="cs-CZ" dirty="0" smtClean="0"/>
              <a:t>d) Po </a:t>
            </a:r>
            <a:r>
              <a:rPr lang="cs-CZ" dirty="0"/>
              <a:t>stanovení trvalé úhrady alternativní terapie</a:t>
            </a:r>
          </a:p>
          <a:p>
            <a:pPr marL="400050" lvl="1" indent="0">
              <a:buNone/>
            </a:pPr>
            <a:r>
              <a:rPr lang="cs-CZ" dirty="0" smtClean="0"/>
              <a:t>e) Po </a:t>
            </a:r>
            <a:r>
              <a:rPr lang="cs-CZ" dirty="0"/>
              <a:t>pravomocném stanovení trvalé úhrady alternativní terapie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TEST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52852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6555" y="889844"/>
            <a:ext cx="8100900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r>
              <a:rPr lang="cs-CZ" sz="2200" b="1" dirty="0" smtClean="0"/>
              <a:t>Odpověď</a:t>
            </a:r>
            <a:r>
              <a:rPr lang="cs-CZ" sz="2200" b="1" dirty="0"/>
              <a:t>:  </a:t>
            </a:r>
            <a:endParaRPr lang="cs-CZ" sz="2200" b="1" dirty="0" smtClean="0"/>
          </a:p>
          <a:p>
            <a:pPr algn="just"/>
            <a:endParaRPr lang="cs-CZ" sz="2200" dirty="0"/>
          </a:p>
          <a:p>
            <a:r>
              <a:rPr lang="cs-CZ" sz="2400" dirty="0"/>
              <a:t>e</a:t>
            </a:r>
            <a:r>
              <a:rPr lang="cs-CZ" sz="2400" dirty="0" smtClean="0"/>
              <a:t>)</a:t>
            </a:r>
          </a:p>
          <a:p>
            <a:endParaRPr lang="cs-CZ" sz="2400" dirty="0" smtClean="0"/>
          </a:p>
          <a:p>
            <a:r>
              <a:rPr lang="cs-CZ" sz="2400" dirty="0" smtClean="0"/>
              <a:t>Po </a:t>
            </a:r>
            <a:r>
              <a:rPr lang="cs-CZ" sz="2400" dirty="0"/>
              <a:t>pravomocném stanovení trvalé úhrady alternativní terapie. Jedná se o případ přípravku, který je vysoce inovativní z důvodu, že nemá trvale hrazenou alternativu.  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090013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31540" y="998730"/>
            <a:ext cx="8055895" cy="900100"/>
          </a:xfrm>
        </p:spPr>
        <p:txBody>
          <a:bodyPr/>
          <a:lstStyle/>
          <a:p>
            <a:r>
              <a:rPr lang="cs-CZ" dirty="0"/>
              <a:t>4</a:t>
            </a:r>
            <a:r>
              <a:rPr lang="cs-CZ" dirty="0" smtClean="0"/>
              <a:t>. OTÁZKA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r>
              <a:rPr lang="cs-CZ" dirty="0"/>
              <a:t>Výhoda </a:t>
            </a:r>
            <a:r>
              <a:rPr lang="cs-CZ" dirty="0" err="1"/>
              <a:t>VILPu</a:t>
            </a:r>
            <a:r>
              <a:rPr lang="cs-CZ" dirty="0"/>
              <a:t> spočívá v (více odpovědí správně):</a:t>
            </a:r>
          </a:p>
          <a:p>
            <a:pPr marL="0" indent="0">
              <a:buNone/>
            </a:pPr>
            <a:endParaRPr lang="cs-CZ" dirty="0"/>
          </a:p>
          <a:p>
            <a:pPr marL="400050" lvl="1" indent="0">
              <a:buNone/>
            </a:pPr>
            <a:r>
              <a:rPr lang="cs-CZ" dirty="0" smtClean="0"/>
              <a:t>a) Dřívějším </a:t>
            </a:r>
            <a:r>
              <a:rPr lang="cs-CZ" dirty="0"/>
              <a:t>uvedení LP do systému úhrad</a:t>
            </a:r>
          </a:p>
          <a:p>
            <a:pPr marL="400050" lvl="1" indent="0">
              <a:buNone/>
            </a:pPr>
            <a:r>
              <a:rPr lang="cs-CZ" dirty="0" smtClean="0"/>
              <a:t>b) MAH </a:t>
            </a:r>
            <a:r>
              <a:rPr lang="cs-CZ" dirty="0"/>
              <a:t>nemusí předložit analýzu nákladové efektivity</a:t>
            </a:r>
          </a:p>
          <a:p>
            <a:pPr marL="400050" lvl="1" indent="0">
              <a:buNone/>
            </a:pPr>
            <a:r>
              <a:rPr lang="cs-CZ" dirty="0" smtClean="0"/>
              <a:t>c) LP </a:t>
            </a:r>
            <a:r>
              <a:rPr lang="cs-CZ" dirty="0"/>
              <a:t>nemusí být nákladově efektivní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TEST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97503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6555" y="889844"/>
            <a:ext cx="8100900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r>
              <a:rPr lang="cs-CZ" sz="2200" b="1" dirty="0" smtClean="0"/>
              <a:t>Odpověď</a:t>
            </a:r>
            <a:r>
              <a:rPr lang="cs-CZ" sz="2200" b="1" dirty="0"/>
              <a:t>:  </a:t>
            </a:r>
            <a:endParaRPr lang="cs-CZ" sz="2200" b="1" dirty="0" smtClean="0"/>
          </a:p>
          <a:p>
            <a:pPr algn="just"/>
            <a:endParaRPr lang="cs-CZ" sz="2200" dirty="0"/>
          </a:p>
          <a:p>
            <a:r>
              <a:rPr lang="cs-CZ" sz="2400" dirty="0" smtClean="0"/>
              <a:t>a), c)</a:t>
            </a:r>
          </a:p>
          <a:p>
            <a:endParaRPr lang="cs-CZ" sz="2400" dirty="0" smtClean="0"/>
          </a:p>
          <a:p>
            <a:r>
              <a:rPr lang="cs-CZ" sz="2400" dirty="0"/>
              <a:t>D</a:t>
            </a:r>
            <a:r>
              <a:rPr lang="cs-CZ" sz="2400" dirty="0" smtClean="0"/>
              <a:t>řívější </a:t>
            </a:r>
            <a:r>
              <a:rPr lang="cs-CZ" sz="2400" dirty="0"/>
              <a:t>uvedení do systému úhrad z důvodu, že výsledek farmakoekonomických hodnocení (výše ICER) nemá vliv na přiznání nebo nepřiznání úhrady – odpadají výzvy k součinnosti na doplnění farmakoekonomických hodnocení</a:t>
            </a:r>
            <a:r>
              <a:rPr lang="cs-CZ" sz="2400" dirty="0" smtClean="0"/>
              <a:t>.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932095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31540" y="998730"/>
            <a:ext cx="8055895" cy="900100"/>
          </a:xfrm>
        </p:spPr>
        <p:txBody>
          <a:bodyPr/>
          <a:lstStyle/>
          <a:p>
            <a:r>
              <a:rPr lang="cs-CZ" dirty="0" smtClean="0"/>
              <a:t>5. OTÁZKA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r>
              <a:rPr lang="cs-CZ" dirty="0"/>
              <a:t>Musí MAH žádat znovu o stanovení maximální ceny v případě, že vyprší dočasná úhrada </a:t>
            </a:r>
            <a:r>
              <a:rPr lang="cs-CZ" dirty="0" err="1"/>
              <a:t>VILPu</a:t>
            </a:r>
            <a:r>
              <a:rPr lang="cs-CZ" dirty="0"/>
              <a:t> (nestihne se navázat s druhou dočasnou </a:t>
            </a:r>
            <a:r>
              <a:rPr lang="cs-CZ" dirty="0" smtClean="0"/>
              <a:t>úhradou)?</a:t>
            </a:r>
          </a:p>
          <a:p>
            <a:pPr marL="0" indent="0">
              <a:buNone/>
            </a:pPr>
            <a:endParaRPr lang="cs-CZ" dirty="0"/>
          </a:p>
          <a:p>
            <a:pPr marL="400050" lvl="1" indent="0">
              <a:buNone/>
            </a:pPr>
            <a:r>
              <a:rPr lang="cs-CZ" dirty="0" smtClean="0"/>
              <a:t>a) Ano</a:t>
            </a:r>
            <a:endParaRPr lang="cs-CZ" dirty="0"/>
          </a:p>
          <a:p>
            <a:pPr marL="400050" lvl="1" indent="0">
              <a:buNone/>
            </a:pPr>
            <a:r>
              <a:rPr lang="cs-CZ" dirty="0" smtClean="0"/>
              <a:t>b) Ne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TEST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31756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6555" y="889844"/>
            <a:ext cx="810090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r>
              <a:rPr lang="cs-CZ" sz="2200" b="1" dirty="0" smtClean="0"/>
              <a:t>Odpověď</a:t>
            </a:r>
            <a:r>
              <a:rPr lang="cs-CZ" sz="2200" b="1" dirty="0"/>
              <a:t>:  </a:t>
            </a:r>
            <a:endParaRPr lang="cs-CZ" sz="2200" b="1" dirty="0" smtClean="0"/>
          </a:p>
          <a:p>
            <a:pPr algn="just"/>
            <a:endParaRPr lang="cs-CZ" sz="2200" dirty="0"/>
          </a:p>
          <a:p>
            <a:r>
              <a:rPr lang="cs-CZ" sz="2400" dirty="0" smtClean="0"/>
              <a:t>b)</a:t>
            </a:r>
          </a:p>
          <a:p>
            <a:endParaRPr lang="cs-CZ" sz="2400" dirty="0" smtClean="0"/>
          </a:p>
          <a:p>
            <a:r>
              <a:rPr lang="cs-CZ" sz="2400" dirty="0" smtClean="0"/>
              <a:t>Ne. V</a:t>
            </a:r>
            <a:r>
              <a:rPr lang="cs-CZ" sz="2400" dirty="0"/>
              <a:t> případě, že je podána žádost o stanovení druhé </a:t>
            </a:r>
            <a:r>
              <a:rPr lang="cs-CZ" sz="2400" dirty="0" smtClean="0"/>
              <a:t>dočasné úhrady </a:t>
            </a:r>
            <a:r>
              <a:rPr lang="cs-CZ" sz="2400" dirty="0"/>
              <a:t>nebo trvalé úhrady, MC při vypršení dočasné úhrady nezaniká. </a:t>
            </a:r>
          </a:p>
        </p:txBody>
      </p:sp>
    </p:spTree>
    <p:extLst>
      <p:ext uri="{BB962C8B-B14F-4D97-AF65-F5344CB8AC3E}">
        <p14:creationId xmlns:p14="http://schemas.microsoft.com/office/powerpoint/2010/main" val="22712010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>
                <a:solidFill>
                  <a:schemeClr val="bg1"/>
                </a:solidFill>
              </a:rPr>
              <a:t>Test – </a:t>
            </a:r>
            <a:r>
              <a:rPr lang="cs-CZ" cap="all" dirty="0" err="1" smtClean="0">
                <a:solidFill>
                  <a:schemeClr val="bg1"/>
                </a:solidFill>
              </a:rPr>
              <a:t>farmakoekonomika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23298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1143000"/>
          </a:xfrm>
        </p:spPr>
        <p:txBody>
          <a:bodyPr/>
          <a:lstStyle/>
          <a:p>
            <a:r>
              <a:rPr lang="cs-CZ" dirty="0" smtClean="0"/>
              <a:t>1. OTÁZKA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cs-CZ" dirty="0" smtClean="0"/>
              <a:t>Na </a:t>
            </a:r>
            <a:r>
              <a:rPr lang="cs-CZ" dirty="0"/>
              <a:t>trh vstupuje nový léčivý přípravek, který je terapeuticky zaměnitelný v dané indikaci s léčivými přípravky v </a:t>
            </a:r>
            <a:r>
              <a:rPr lang="cs-CZ" dirty="0" err="1"/>
              <a:t>pseudoreferenční</a:t>
            </a:r>
            <a:r>
              <a:rPr lang="cs-CZ" dirty="0"/>
              <a:t> skupině. Použití přípravku nevede k vyšší účinnosti oproti přípravkům ve skupině, není splněna ani jiná podmínka pro bonifikaci a jeho použití nepovede k vyššímu počtu léčených </a:t>
            </a:r>
            <a:r>
              <a:rPr lang="cs-CZ" dirty="0" smtClean="0"/>
              <a:t>pacientů.</a:t>
            </a:r>
          </a:p>
          <a:p>
            <a:pPr marL="0" lvl="0" indent="0">
              <a:buNone/>
            </a:pPr>
            <a:endParaRPr lang="cs-CZ" dirty="0" smtClean="0"/>
          </a:p>
          <a:p>
            <a:pPr marL="914400" lvl="1" indent="-514350">
              <a:buAutoNum type="alphaLcParenR"/>
            </a:pPr>
            <a:r>
              <a:rPr lang="cs-CZ" dirty="0" smtClean="0"/>
              <a:t>Zhodnocení </a:t>
            </a:r>
            <a:r>
              <a:rPr lang="cs-CZ" dirty="0"/>
              <a:t>dopadu na rozpočet se </a:t>
            </a:r>
            <a:r>
              <a:rPr lang="cs-CZ" dirty="0" smtClean="0"/>
              <a:t>vyžaduje</a:t>
            </a:r>
          </a:p>
          <a:p>
            <a:pPr marL="914400" lvl="1" indent="-514350">
              <a:buAutoNum type="alphaLcParenR"/>
            </a:pPr>
            <a:r>
              <a:rPr lang="cs-CZ" dirty="0" smtClean="0"/>
              <a:t>Zhodnocení </a:t>
            </a:r>
            <a:r>
              <a:rPr lang="cs-CZ" dirty="0"/>
              <a:t>dopadu na rozpočet musí být předloženo se </a:t>
            </a:r>
            <a:r>
              <a:rPr lang="cs-CZ" dirty="0" smtClean="0"/>
              <a:t>žádostí</a:t>
            </a:r>
          </a:p>
          <a:p>
            <a:pPr marL="914400" lvl="1" indent="-514350">
              <a:buAutoNum type="alphaLcParenR"/>
            </a:pPr>
            <a:r>
              <a:rPr lang="cs-CZ" dirty="0" smtClean="0"/>
              <a:t>Zhodnocení </a:t>
            </a:r>
            <a:r>
              <a:rPr lang="cs-CZ" dirty="0"/>
              <a:t>dopadu na rozpočet není vyžadováno</a:t>
            </a:r>
            <a:r>
              <a:rPr lang="cs-CZ" sz="1000" dirty="0"/>
              <a:t> 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TEST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58726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6555" y="889844"/>
            <a:ext cx="8100900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r>
              <a:rPr lang="cs-CZ" sz="2200" b="1" dirty="0" smtClean="0"/>
              <a:t>Odpověď</a:t>
            </a:r>
            <a:r>
              <a:rPr lang="cs-CZ" sz="2200" b="1" dirty="0"/>
              <a:t>:  </a:t>
            </a:r>
            <a:endParaRPr lang="cs-CZ" sz="2200" b="1" dirty="0" smtClean="0"/>
          </a:p>
          <a:p>
            <a:pPr algn="just"/>
            <a:endParaRPr lang="cs-CZ" sz="2200" dirty="0"/>
          </a:p>
          <a:p>
            <a:r>
              <a:rPr lang="cs-CZ" sz="2400" dirty="0"/>
              <a:t>c</a:t>
            </a:r>
            <a:r>
              <a:rPr lang="cs-CZ" sz="2400" dirty="0" smtClean="0"/>
              <a:t>)</a:t>
            </a:r>
          </a:p>
          <a:p>
            <a:endParaRPr lang="cs-CZ" sz="2400" dirty="0" smtClean="0"/>
          </a:p>
          <a:p>
            <a:r>
              <a:rPr lang="cs-CZ" sz="2400" dirty="0" smtClean="0"/>
              <a:t>Zhodnocení dopadu na rozpočet není dle § </a:t>
            </a:r>
            <a:r>
              <a:rPr lang="cs-CZ" sz="2400" dirty="0"/>
              <a:t>15 odst. 8 a § 39b odst. 2 </a:t>
            </a:r>
            <a:r>
              <a:rPr lang="cs-CZ" sz="2400" dirty="0" smtClean="0"/>
              <a:t>ZOVZP vyžadováno v případě zařazení přípravku do referenční skupiny, pokud není žádáno „nic navíc“ (bonifikace, zvýšená úhrada, širší podmínky úhrady).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402274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1143000"/>
          </a:xfrm>
        </p:spPr>
        <p:txBody>
          <a:bodyPr/>
          <a:lstStyle/>
          <a:p>
            <a:r>
              <a:rPr lang="cs-CZ" dirty="0"/>
              <a:t>2</a:t>
            </a:r>
            <a:r>
              <a:rPr lang="cs-CZ" dirty="0" smtClean="0"/>
              <a:t>. OTÁZKA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cs-CZ" dirty="0"/>
              <a:t>Nově vstupující léčivý přípravek obsahuje léčivou látku, která je uvedená ve vyhlášce č. 384/2007 Sb. o seznamu referenčních skupin a žadatel požádá o jeho zařazení do referenční skupiny. Z výsledků klinické studie a meta-analýzy vyplývá, že použití přípravku vede ke splnění podmínky pro bonifikaci a držitel o ni požádá</a:t>
            </a:r>
            <a:r>
              <a:rPr lang="cs-CZ" dirty="0" smtClean="0"/>
              <a:t>.</a:t>
            </a:r>
          </a:p>
          <a:p>
            <a:pPr marL="0" lvl="0" indent="0">
              <a:buNone/>
            </a:pP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a) Hodnocení </a:t>
            </a:r>
            <a:r>
              <a:rPr lang="cs-CZ" dirty="0"/>
              <a:t>nákladové efektivity a dopadu na rozpočet se nevyžaduje</a:t>
            </a:r>
          </a:p>
          <a:p>
            <a:pPr marL="457200" lvl="1" indent="0">
              <a:buNone/>
            </a:pPr>
            <a:r>
              <a:rPr lang="cs-CZ" dirty="0" smtClean="0"/>
              <a:t>b) Hodnocení </a:t>
            </a:r>
            <a:r>
              <a:rPr lang="cs-CZ" dirty="0"/>
              <a:t>nákladové efektivity a dopadu na rozpočet se vyžaduje</a:t>
            </a:r>
            <a:r>
              <a:rPr lang="cs-CZ" sz="1400" dirty="0"/>
              <a:t> </a:t>
            </a: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c) Hodnocení </a:t>
            </a:r>
            <a:r>
              <a:rPr lang="cs-CZ" dirty="0"/>
              <a:t>nákladové efektivity a dopadu na rozpočet je dobrovolné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TEST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5664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6555" y="889844"/>
            <a:ext cx="81009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r>
              <a:rPr lang="cs-CZ" sz="2200" b="1" dirty="0" smtClean="0"/>
              <a:t>Odpověď</a:t>
            </a:r>
            <a:r>
              <a:rPr lang="cs-CZ" sz="2200" b="1" dirty="0"/>
              <a:t>:  </a:t>
            </a:r>
            <a:endParaRPr lang="cs-CZ" sz="2200" b="1" dirty="0" smtClean="0"/>
          </a:p>
          <a:p>
            <a:pPr algn="just"/>
            <a:endParaRPr lang="cs-CZ" sz="2200" dirty="0"/>
          </a:p>
          <a:p>
            <a:r>
              <a:rPr lang="cs-CZ" sz="2400" dirty="0" smtClean="0"/>
              <a:t>b)</a:t>
            </a:r>
          </a:p>
          <a:p>
            <a:endParaRPr lang="cs-CZ" sz="2400" dirty="0" smtClean="0"/>
          </a:p>
          <a:p>
            <a:r>
              <a:rPr lang="cs-CZ" sz="2400" dirty="0" smtClean="0"/>
              <a:t>Zhodnocení nákladové efektivity je dle § </a:t>
            </a:r>
            <a:r>
              <a:rPr lang="cs-CZ" sz="2400" dirty="0"/>
              <a:t>15 odst. 8 </a:t>
            </a:r>
            <a:r>
              <a:rPr lang="cs-CZ" sz="2400" dirty="0" smtClean="0"/>
              <a:t>vyžadováno u LP: 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které </a:t>
            </a:r>
            <a:r>
              <a:rPr lang="cs-CZ" sz="2400" dirty="0"/>
              <a:t>nejsou zařazeny do referenční </a:t>
            </a:r>
            <a:r>
              <a:rPr lang="cs-CZ" sz="2400" dirty="0" smtClean="0"/>
              <a:t>skupiny 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u </a:t>
            </a:r>
            <a:r>
              <a:rPr lang="cs-CZ" sz="2400" dirty="0"/>
              <a:t>kterých je navrhováno preskripční nebo indikační omezení odlišně od v zásadě terapeuticky zaměnitelných </a:t>
            </a:r>
            <a:r>
              <a:rPr lang="cs-CZ" sz="2400" dirty="0" smtClean="0"/>
              <a:t>LP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u </a:t>
            </a:r>
            <a:r>
              <a:rPr lang="cs-CZ" sz="2400" dirty="0"/>
              <a:t>kterých je požadováno stanovení další zvýšené </a:t>
            </a:r>
            <a:r>
              <a:rPr lang="cs-CZ" sz="2400" dirty="0" smtClean="0"/>
              <a:t>úhrady, </a:t>
            </a:r>
          </a:p>
          <a:p>
            <a:pPr marL="342900" indent="-342900">
              <a:buFontTx/>
              <a:buChar char="-"/>
            </a:pPr>
            <a:r>
              <a:rPr lang="cs-CZ" sz="2400" u="sng" dirty="0" smtClean="0"/>
              <a:t>u </a:t>
            </a:r>
            <a:r>
              <a:rPr lang="cs-CZ" sz="2400" u="sng" dirty="0"/>
              <a:t>kterých je požadováno zvýšení úhrady </a:t>
            </a:r>
            <a:r>
              <a:rPr lang="cs-CZ" sz="2400" u="sng" dirty="0" smtClean="0"/>
              <a:t>LP oproti </a:t>
            </a:r>
            <a:r>
              <a:rPr lang="cs-CZ" sz="2400" u="sng" dirty="0"/>
              <a:t>základní úhradě.</a:t>
            </a:r>
            <a:r>
              <a:rPr lang="cs-CZ" sz="2400" u="sng" dirty="0" smtClean="0"/>
              <a:t> </a:t>
            </a:r>
            <a:endParaRPr lang="cs-CZ" sz="2400" u="sng" dirty="0"/>
          </a:p>
          <a:p>
            <a:r>
              <a:rPr lang="cs-CZ" sz="2400" dirty="0" smtClean="0"/>
              <a:t>Podle § 39b odst. 2 písm. c) předkládá farmakoekonomická hodnocení účastník řízení.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656354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1143000"/>
          </a:xfrm>
        </p:spPr>
        <p:txBody>
          <a:bodyPr/>
          <a:lstStyle/>
          <a:p>
            <a:r>
              <a:rPr lang="cs-CZ" dirty="0"/>
              <a:t>3</a:t>
            </a:r>
            <a:r>
              <a:rPr lang="cs-CZ" dirty="0" smtClean="0"/>
              <a:t>. OTÁZKA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Držitel žádá pro léčivý přípravek přiznání statusu VILP.</a:t>
            </a:r>
          </a:p>
          <a:p>
            <a:pPr marL="0" lvl="0" indent="0">
              <a:buNone/>
            </a:pP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a) Hodnocení </a:t>
            </a:r>
            <a:r>
              <a:rPr lang="cs-CZ" dirty="0"/>
              <a:t>nákladové efektivity a dopadu na rozpočet se nevyžaduje</a:t>
            </a:r>
          </a:p>
          <a:p>
            <a:pPr marL="457200" lvl="1" indent="0">
              <a:buNone/>
            </a:pPr>
            <a:r>
              <a:rPr lang="cs-CZ" dirty="0" smtClean="0"/>
              <a:t>b) Hodnocení </a:t>
            </a:r>
            <a:r>
              <a:rPr lang="cs-CZ" dirty="0"/>
              <a:t>nákladové efektivity a dopadu na rozpočet se vyžaduje</a:t>
            </a:r>
            <a:r>
              <a:rPr lang="cs-CZ" sz="1400" dirty="0"/>
              <a:t> </a:t>
            </a: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c) Hodnocení </a:t>
            </a:r>
            <a:r>
              <a:rPr lang="cs-CZ" dirty="0"/>
              <a:t>nákladové efektivity a dopadu na rozpočet je dobrovolné</a:t>
            </a:r>
          </a:p>
          <a:p>
            <a:pPr marL="0" indent="0">
              <a:buNone/>
            </a:pPr>
            <a:r>
              <a:rPr lang="cs-CZ" sz="2000" dirty="0"/>
              <a:t> 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TEST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87156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6555" y="889844"/>
            <a:ext cx="810090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r>
              <a:rPr lang="cs-CZ" sz="2200" b="1" dirty="0" smtClean="0"/>
              <a:t>Odpověď</a:t>
            </a:r>
            <a:r>
              <a:rPr lang="cs-CZ" sz="2200" b="1" dirty="0"/>
              <a:t>:  </a:t>
            </a:r>
            <a:endParaRPr lang="cs-CZ" sz="2200" b="1" dirty="0" smtClean="0"/>
          </a:p>
          <a:p>
            <a:pPr algn="just"/>
            <a:endParaRPr lang="cs-CZ" sz="2200" dirty="0"/>
          </a:p>
          <a:p>
            <a:r>
              <a:rPr lang="cs-CZ" sz="2400" dirty="0" smtClean="0"/>
              <a:t>b)</a:t>
            </a:r>
          </a:p>
          <a:p>
            <a:endParaRPr lang="cs-CZ" sz="2400" dirty="0" smtClean="0"/>
          </a:p>
          <a:p>
            <a:r>
              <a:rPr lang="cs-CZ" sz="2400" dirty="0" smtClean="0"/>
              <a:t>Zhodnocení nákladové efektivity je dle § </a:t>
            </a:r>
            <a:r>
              <a:rPr lang="cs-CZ" sz="2400" dirty="0"/>
              <a:t>15 odst. 8 </a:t>
            </a:r>
            <a:r>
              <a:rPr lang="cs-CZ" sz="2400" dirty="0" smtClean="0"/>
              <a:t>vyžadováno u LP: </a:t>
            </a:r>
          </a:p>
          <a:p>
            <a:pPr marL="342900" indent="-342900">
              <a:buFontTx/>
              <a:buChar char="-"/>
            </a:pPr>
            <a:r>
              <a:rPr lang="cs-CZ" sz="2400" u="sng" dirty="0" smtClean="0"/>
              <a:t>které </a:t>
            </a:r>
            <a:r>
              <a:rPr lang="cs-CZ" sz="2400" u="sng" dirty="0"/>
              <a:t>nejsou zařazeny do referenční </a:t>
            </a:r>
            <a:r>
              <a:rPr lang="cs-CZ" sz="2400" u="sng" dirty="0" smtClean="0"/>
              <a:t>skupiny 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u </a:t>
            </a:r>
            <a:r>
              <a:rPr lang="cs-CZ" sz="2400" dirty="0"/>
              <a:t>kterých je navrhováno preskripční nebo indikační omezení odlišně od v zásadě terapeuticky zaměnitelných </a:t>
            </a:r>
            <a:r>
              <a:rPr lang="cs-CZ" sz="2400" dirty="0" smtClean="0"/>
              <a:t>LP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u </a:t>
            </a:r>
            <a:r>
              <a:rPr lang="cs-CZ" sz="2400" dirty="0"/>
              <a:t>kterých je požadováno stanovení další zvýšené </a:t>
            </a:r>
            <a:r>
              <a:rPr lang="cs-CZ" sz="2400" dirty="0" smtClean="0"/>
              <a:t>úhrady, 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u </a:t>
            </a:r>
            <a:r>
              <a:rPr lang="cs-CZ" sz="2400" dirty="0"/>
              <a:t>kterých je požadováno zvýšení úhrady </a:t>
            </a:r>
            <a:r>
              <a:rPr lang="cs-CZ" sz="2400" dirty="0" smtClean="0"/>
              <a:t>LP oproti </a:t>
            </a:r>
            <a:r>
              <a:rPr lang="cs-CZ" sz="2400" dirty="0"/>
              <a:t>základní úhradě.</a:t>
            </a:r>
            <a:r>
              <a:rPr lang="cs-CZ" sz="2400" dirty="0" smtClean="0"/>
              <a:t> </a:t>
            </a:r>
            <a:endParaRPr lang="cs-CZ" sz="2400" dirty="0"/>
          </a:p>
          <a:p>
            <a:r>
              <a:rPr lang="cs-CZ" sz="2400" dirty="0" smtClean="0"/>
              <a:t>Pro VILP zde není žádná výjimka.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845373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1143000"/>
          </a:xfrm>
        </p:spPr>
        <p:txBody>
          <a:bodyPr/>
          <a:lstStyle/>
          <a:p>
            <a:r>
              <a:rPr lang="cs-CZ" dirty="0" smtClean="0"/>
              <a:t>4. OTÁZKA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cs-CZ" dirty="0"/>
              <a:t>V základním scénáři se uvažuje penetrace přípravku na trh ve výši 30 %. Pro zhodnocení vlivu tohoto ukazatele na výsledek analýzy byla penetrace na trh zařazena do analýzy senzitivity, kde se hodnotila její změna o +/- 10 %. Jaká výše penetrace měla být použita?</a:t>
            </a:r>
          </a:p>
          <a:p>
            <a:pPr marL="0" lvl="0" indent="0">
              <a:buNone/>
            </a:pP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a) 10 </a:t>
            </a:r>
            <a:r>
              <a:rPr lang="cs-CZ" dirty="0"/>
              <a:t>%</a:t>
            </a:r>
          </a:p>
          <a:p>
            <a:pPr marL="457200" lvl="1" indent="0">
              <a:buNone/>
            </a:pPr>
            <a:r>
              <a:rPr lang="cs-CZ" dirty="0" smtClean="0"/>
              <a:t>b) 20</a:t>
            </a:r>
            <a:r>
              <a:rPr lang="cs-CZ" dirty="0"/>
              <a:t>% a 40 %</a:t>
            </a:r>
            <a:r>
              <a:rPr lang="cs-CZ" sz="1400" dirty="0"/>
              <a:t> </a:t>
            </a: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c) 27 </a:t>
            </a:r>
            <a:r>
              <a:rPr lang="cs-CZ" dirty="0"/>
              <a:t>% a 33 %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 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TEST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9662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66555" y="889844"/>
            <a:ext cx="810090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cs-CZ" dirty="0" smtClean="0"/>
          </a:p>
          <a:p>
            <a:r>
              <a:rPr lang="cs-CZ" sz="2200" b="1" dirty="0" smtClean="0"/>
              <a:t>Odpověď</a:t>
            </a:r>
            <a:r>
              <a:rPr lang="cs-CZ" sz="2200" b="1" dirty="0"/>
              <a:t>:  </a:t>
            </a:r>
            <a:endParaRPr lang="cs-CZ" sz="2200" b="1" dirty="0" smtClean="0"/>
          </a:p>
          <a:p>
            <a:pPr algn="just"/>
            <a:endParaRPr lang="cs-CZ" sz="2200" dirty="0"/>
          </a:p>
          <a:p>
            <a:r>
              <a:rPr lang="cs-CZ" sz="2400" dirty="0" smtClean="0"/>
              <a:t>b)</a:t>
            </a:r>
          </a:p>
          <a:p>
            <a:endParaRPr lang="cs-CZ" sz="2400" dirty="0" smtClean="0"/>
          </a:p>
          <a:p>
            <a:r>
              <a:rPr lang="cs-CZ" sz="2400" dirty="0" smtClean="0"/>
              <a:t>30% ze 100 </a:t>
            </a:r>
            <a:r>
              <a:rPr lang="cs-CZ" sz="2400" dirty="0"/>
              <a:t>pacientů </a:t>
            </a:r>
            <a:r>
              <a:rPr lang="cs-CZ" sz="2400" dirty="0" smtClean="0"/>
              <a:t>= </a:t>
            </a:r>
            <a:r>
              <a:rPr lang="cs-CZ" sz="2400" dirty="0"/>
              <a:t>30 pacientů. Změna penetrace +/- 10 % = +/- 10 pacientů = 20/40 pacientů = 20%/40%</a:t>
            </a:r>
          </a:p>
        </p:txBody>
      </p:sp>
    </p:spTree>
    <p:extLst>
      <p:ext uri="{BB962C8B-B14F-4D97-AF65-F5344CB8AC3E}">
        <p14:creationId xmlns:p14="http://schemas.microsoft.com/office/powerpoint/2010/main" val="13775097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1143000"/>
          </a:xfrm>
        </p:spPr>
        <p:txBody>
          <a:bodyPr/>
          <a:lstStyle/>
          <a:p>
            <a:r>
              <a:rPr lang="cs-CZ" dirty="0"/>
              <a:t>5</a:t>
            </a:r>
            <a:r>
              <a:rPr lang="cs-CZ" dirty="0" smtClean="0"/>
              <a:t>. OTÁZKA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4086155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cs-CZ" dirty="0"/>
              <a:t>Klinická evidence o použití léčivého přípravku nedosahuje nejvyšších kvalit, proto i analýza nákladové efektivity má jisté limitace.</a:t>
            </a:r>
          </a:p>
          <a:p>
            <a:pPr marL="0" lvl="0" indent="0">
              <a:buNone/>
            </a:pP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a) Nedostatky </a:t>
            </a:r>
            <a:r>
              <a:rPr lang="cs-CZ" dirty="0"/>
              <a:t>je nejlepší jasně shrnout a pokusit se s nimi vypořádat v analýze pomocí </a:t>
            </a:r>
            <a:r>
              <a:rPr lang="cs-CZ" sz="1400" dirty="0"/>
              <a:t> </a:t>
            </a:r>
            <a:r>
              <a:rPr lang="cs-CZ" dirty="0"/>
              <a:t>dalších scénářů, ve kterých se nastíní jejich vliv, i když v některých nebude dosaženo nejpříznivějších výsledků. </a:t>
            </a:r>
          </a:p>
          <a:p>
            <a:pPr marL="457200" lvl="1" indent="0">
              <a:buNone/>
            </a:pPr>
            <a:r>
              <a:rPr lang="cs-CZ" dirty="0" smtClean="0"/>
              <a:t>b) Nedostatky </a:t>
            </a:r>
            <a:r>
              <a:rPr lang="cs-CZ" dirty="0"/>
              <a:t>klinické evidence je třeba nahradit </a:t>
            </a:r>
            <a:r>
              <a:rPr lang="cs-CZ" dirty="0" smtClean="0"/>
              <a:t>rozsáhlým rozborem </a:t>
            </a:r>
            <a:r>
              <a:rPr lang="cs-CZ" dirty="0"/>
              <a:t>jejích </a:t>
            </a:r>
            <a:r>
              <a:rPr lang="cs-CZ" dirty="0" smtClean="0"/>
              <a:t>kvalit</a:t>
            </a: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c) Nedostatky </a:t>
            </a:r>
            <a:r>
              <a:rPr lang="cs-CZ" dirty="0"/>
              <a:t>není třeba komentovat, postačí </a:t>
            </a:r>
            <a:r>
              <a:rPr lang="cs-CZ" dirty="0" smtClean="0"/>
              <a:t>stručné uvedení </a:t>
            </a:r>
            <a:r>
              <a:rPr lang="cs-CZ" dirty="0"/>
              <a:t>nastavení a výsledků analýzy 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 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13.11.2015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TEST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774671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1737</Words>
  <Application>Microsoft Office PowerPoint</Application>
  <PresentationFormat>Předvádění na obrazovce (4:3)</PresentationFormat>
  <Paragraphs>316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32</vt:i4>
      </vt:variant>
    </vt:vector>
  </HeadingPairs>
  <TitlesOfParts>
    <vt:vector size="34" baseType="lpstr">
      <vt:lpstr>Motiv sady Office</vt:lpstr>
      <vt:lpstr>1_Motiv sady Office</vt:lpstr>
      <vt:lpstr>Test – předmět řízení, lhůty</vt:lpstr>
      <vt:lpstr>1. OTÁZKA </vt:lpstr>
      <vt:lpstr>Prezentace aplikace PowerPoint</vt:lpstr>
      <vt:lpstr>2. OTÁZKA </vt:lpstr>
      <vt:lpstr>Prezentace aplikace PowerPoint</vt:lpstr>
      <vt:lpstr>3. OTÁZKA </vt:lpstr>
      <vt:lpstr>Prezentace aplikace PowerPoint</vt:lpstr>
      <vt:lpstr>4. OTÁZKA </vt:lpstr>
      <vt:lpstr>Prezentace aplikace PowerPoint</vt:lpstr>
      <vt:lpstr>5. OTÁZKA</vt:lpstr>
      <vt:lpstr>Prezentace aplikace PowerPoint</vt:lpstr>
      <vt:lpstr>Test – VILP</vt:lpstr>
      <vt:lpstr>1. OTÁZKA</vt:lpstr>
      <vt:lpstr>Prezentace aplikace PowerPoint</vt:lpstr>
      <vt:lpstr>2. OTÁZKA</vt:lpstr>
      <vt:lpstr>Prezentace aplikace PowerPoint</vt:lpstr>
      <vt:lpstr>3. OTÁZKA</vt:lpstr>
      <vt:lpstr>Prezentace aplikace PowerPoint</vt:lpstr>
      <vt:lpstr>4. OTÁZKA</vt:lpstr>
      <vt:lpstr>Prezentace aplikace PowerPoint</vt:lpstr>
      <vt:lpstr>5. OTÁZKA</vt:lpstr>
      <vt:lpstr>Prezentace aplikace PowerPoint</vt:lpstr>
      <vt:lpstr>Test – farmakoekonomika</vt:lpstr>
      <vt:lpstr>1. OTÁZKA</vt:lpstr>
      <vt:lpstr>Prezentace aplikace PowerPoint</vt:lpstr>
      <vt:lpstr>2. OTÁZKA</vt:lpstr>
      <vt:lpstr>Prezentace aplikace PowerPoint</vt:lpstr>
      <vt:lpstr>3. OTÁZKA</vt:lpstr>
      <vt:lpstr>Prezentace aplikace PowerPoint</vt:lpstr>
      <vt:lpstr>4. OTÁZKA</vt:lpstr>
      <vt:lpstr>Prezentace aplikace PowerPoint</vt:lpstr>
      <vt:lpstr>5. OTÁZKA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Hávová Dana</cp:lastModifiedBy>
  <cp:revision>42</cp:revision>
  <dcterms:created xsi:type="dcterms:W3CDTF">2012-11-07T12:54:42Z</dcterms:created>
  <dcterms:modified xsi:type="dcterms:W3CDTF">2015-11-13T13:16:35Z</dcterms:modified>
</cp:coreProperties>
</file>