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handoutMasterIdLst>
    <p:handoutMasterId r:id="rId30"/>
  </p:handoutMasterIdLst>
  <p:sldIdLst>
    <p:sldId id="257" r:id="rId3"/>
    <p:sldId id="258" r:id="rId4"/>
    <p:sldId id="274" r:id="rId5"/>
    <p:sldId id="276" r:id="rId6"/>
    <p:sldId id="277" r:id="rId7"/>
    <p:sldId id="278" r:id="rId8"/>
    <p:sldId id="260" r:id="rId9"/>
    <p:sldId id="282" r:id="rId10"/>
    <p:sldId id="288" r:id="rId11"/>
    <p:sldId id="283" r:id="rId12"/>
    <p:sldId id="284" r:id="rId13"/>
    <p:sldId id="285" r:id="rId14"/>
    <p:sldId id="287" r:id="rId15"/>
    <p:sldId id="286" r:id="rId16"/>
    <p:sldId id="261" r:id="rId17"/>
    <p:sldId id="279" r:id="rId18"/>
    <p:sldId id="281" r:id="rId19"/>
    <p:sldId id="262" r:id="rId20"/>
    <p:sldId id="263" r:id="rId21"/>
    <p:sldId id="264" r:id="rId22"/>
    <p:sldId id="280" r:id="rId23"/>
    <p:sldId id="266" r:id="rId24"/>
    <p:sldId id="267" r:id="rId25"/>
    <p:sldId id="268" r:id="rId26"/>
    <p:sldId id="269" r:id="rId27"/>
    <p:sldId id="259" r:id="rId28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712" autoAdjust="0"/>
  </p:normalViewPr>
  <p:slideViewPr>
    <p:cSldViewPr>
      <p:cViewPr varScale="1">
        <p:scale>
          <a:sx n="73" d="100"/>
          <a:sy n="73" d="100"/>
        </p:scale>
        <p:origin x="-14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67824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63252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ODKAZ</a:t>
            </a:r>
            <a:r>
              <a:rPr lang="cs-CZ" baseline="0" dirty="0" smtClean="0"/>
              <a:t> NA IMP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cs-CZ" baseline="0" dirty="0" smtClean="0"/>
              <a:t>Odkaz na již předkládanou FD – ano, identifikace původního KH nejen </a:t>
            </a:r>
            <a:r>
              <a:rPr lang="cs-CZ" baseline="0" dirty="0" err="1" smtClean="0"/>
              <a:t>EudraCT</a:t>
            </a:r>
            <a:r>
              <a:rPr lang="cs-CZ" baseline="0" dirty="0" smtClean="0"/>
              <a:t> </a:t>
            </a:r>
            <a:r>
              <a:rPr lang="cs-CZ" baseline="0" dirty="0" err="1" smtClean="0"/>
              <a:t>number</a:t>
            </a:r>
            <a:r>
              <a:rPr lang="cs-CZ" baseline="0" dirty="0" smtClean="0"/>
              <a:t>, ale také </a:t>
            </a:r>
            <a:r>
              <a:rPr lang="cs-CZ" baseline="0" dirty="0" err="1" smtClean="0"/>
              <a:t>sp.zn</a:t>
            </a:r>
            <a:r>
              <a:rPr lang="cs-CZ" baseline="0" dirty="0" smtClean="0"/>
              <a:t>. SÚKL; již nepředkládat + vyplněná tabulka zadavatelem – příloha č. 5 KLH-20</a:t>
            </a:r>
          </a:p>
          <a:p>
            <a:pPr marL="171450" indent="-171450">
              <a:buFontTx/>
              <a:buChar char="-"/>
            </a:pPr>
            <a:r>
              <a:rPr lang="cs-CZ" baseline="0" dirty="0" smtClean="0"/>
              <a:t>Pokud bude jiný zadavatel – musí předložit zplnomocnění původního zadavatele pro současného zadavatele, aby mohl použít jeho data (FD) – identifikace původního KH nejen </a:t>
            </a:r>
            <a:r>
              <a:rPr lang="cs-CZ" baseline="0" dirty="0" err="1" smtClean="0"/>
              <a:t>EudraCT</a:t>
            </a:r>
            <a:r>
              <a:rPr lang="cs-CZ" baseline="0" dirty="0" smtClean="0"/>
              <a:t> </a:t>
            </a:r>
            <a:r>
              <a:rPr lang="cs-CZ" baseline="0" dirty="0" err="1" smtClean="0"/>
              <a:t>number</a:t>
            </a:r>
            <a:r>
              <a:rPr lang="cs-CZ" baseline="0" dirty="0" smtClean="0"/>
              <a:t>, ale také </a:t>
            </a:r>
            <a:r>
              <a:rPr lang="cs-CZ" baseline="0" dirty="0" err="1" smtClean="0"/>
              <a:t>sp.zn</a:t>
            </a:r>
            <a:r>
              <a:rPr lang="cs-CZ" baseline="0" dirty="0" smtClean="0"/>
              <a:t>. SÚKL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64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cs-CZ" sz="2400" b="1" dirty="0" smtClean="0"/>
              <a:t>Průvodní dopis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2000" dirty="0" smtClean="0"/>
              <a:t>Seznam předkládané dokumentace včetně verze a data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2000" dirty="0" smtClean="0"/>
              <a:t>Zdůvodnění chybějících či nepředkládaných dokumentů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22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945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cs-CZ" sz="2400" b="1" dirty="0" smtClean="0"/>
              <a:t>Protokol</a:t>
            </a:r>
          </a:p>
          <a:p>
            <a:pPr lvl="1">
              <a:buFont typeface="Wingdings" pitchFamily="2" charset="2"/>
              <a:buChar char="§"/>
            </a:pPr>
            <a:r>
              <a:rPr lang="cs-CZ" sz="2200" dirty="0" smtClean="0"/>
              <a:t>Nezapomínat uvádět seznam zkratek s vysvětlením</a:t>
            </a:r>
          </a:p>
          <a:p>
            <a:pPr lvl="1">
              <a:buFont typeface="Wingdings" pitchFamily="2" charset="2"/>
              <a:buChar char="§"/>
            </a:pPr>
            <a:endParaRPr lang="cs-CZ" sz="2200" dirty="0" smtClean="0"/>
          </a:p>
          <a:p>
            <a:pPr>
              <a:lnSpc>
                <a:spcPct val="120000"/>
              </a:lnSpc>
            </a:pPr>
            <a:r>
              <a:rPr lang="cs-CZ" sz="2400" b="1" dirty="0" smtClean="0"/>
              <a:t>Case Report </a:t>
            </a:r>
            <a:r>
              <a:rPr lang="cs-CZ" sz="2400" b="1" dirty="0" err="1" smtClean="0"/>
              <a:t>Form</a:t>
            </a:r>
            <a:endParaRPr lang="cs-CZ" sz="2400" b="1" dirty="0" smtClean="0"/>
          </a:p>
          <a:p>
            <a:pPr lvl="1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2000" dirty="0" smtClean="0"/>
              <a:t>Neposuzujeme, neschvalujeme – </a:t>
            </a:r>
            <a:r>
              <a:rPr lang="cs-CZ" sz="2000" dirty="0" err="1" smtClean="0"/>
              <a:t>info</a:t>
            </a:r>
            <a:r>
              <a:rPr lang="cs-CZ" sz="2000" dirty="0" smtClean="0"/>
              <a:t> na webu ?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2978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cs-CZ" sz="2400" b="1" dirty="0" err="1" smtClean="0"/>
              <a:t>Investigator´s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Brochure</a:t>
            </a:r>
            <a:endParaRPr lang="cs-CZ" sz="2400" b="1" dirty="0" smtClean="0"/>
          </a:p>
          <a:p>
            <a:pPr lvl="1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2200" b="1" dirty="0" smtClean="0"/>
              <a:t>RSI (Reference </a:t>
            </a:r>
            <a:r>
              <a:rPr lang="cs-CZ" sz="2200" b="1" dirty="0" err="1" smtClean="0"/>
              <a:t>Safety</a:t>
            </a:r>
            <a:r>
              <a:rPr lang="cs-CZ" sz="2200" b="1" dirty="0" smtClean="0"/>
              <a:t> </a:t>
            </a:r>
            <a:r>
              <a:rPr lang="cs-CZ" sz="2200" b="1" dirty="0" err="1" smtClean="0"/>
              <a:t>Information</a:t>
            </a:r>
            <a:r>
              <a:rPr lang="cs-CZ" sz="2200" b="1" dirty="0" smtClean="0"/>
              <a:t>)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943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Třída A na pozadí třídy B – týká se prostor lékárny; také důležité, že se nesmí křížit provozy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114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Předběžné posouzení – není možné? Proč, to se dělá v rámci konzultací, což uvádíš</a:t>
            </a:r>
            <a:r>
              <a:rPr lang="cs-CZ" baseline="0" dirty="0" smtClean="0"/>
              <a:t> níže.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627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leciva/dulezita-informace-pro-zadatele-o-klinicke-hodnoceni-vhp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leciva/upozorneni-pro-zadavatele-klinickych-hodnoceni-k-informacim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/>
              <a:t>Nedostatky při předložení CTA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MUDr</a:t>
            </a:r>
            <a:r>
              <a:rPr lang="cs-CZ" sz="2200" dirty="0">
                <a:solidFill>
                  <a:schemeClr val="bg1"/>
                </a:solidFill>
              </a:rPr>
              <a:t>.</a:t>
            </a:r>
            <a:r>
              <a:rPr lang="cs-CZ" sz="2200" dirty="0" smtClean="0">
                <a:solidFill>
                  <a:schemeClr val="bg1"/>
                </a:solidFill>
              </a:rPr>
              <a:t> Lucie </a:t>
            </a:r>
            <a:r>
              <a:rPr lang="cs-CZ" sz="2200" dirty="0" err="1" smtClean="0">
                <a:solidFill>
                  <a:schemeClr val="bg1"/>
                </a:solidFill>
              </a:rPr>
              <a:t>Kraváčková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SÚKL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Validace CTA</a:t>
            </a:r>
            <a:endParaRPr lang="cs-CZ" i="1" dirty="0">
              <a:solidFill>
                <a:srgbClr val="00B0F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23856"/>
            <a:ext cx="8229600" cy="3996144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Nutnost dodat potvrzení o vygenerování </a:t>
            </a:r>
            <a:r>
              <a:rPr lang="cs-CZ" dirty="0" err="1" smtClean="0"/>
              <a:t>EudraCT</a:t>
            </a:r>
            <a:r>
              <a:rPr lang="cs-CZ" dirty="0" smtClean="0"/>
              <a:t> </a:t>
            </a:r>
            <a:r>
              <a:rPr lang="cs-CZ" dirty="0" err="1" smtClean="0"/>
              <a:t>Number</a:t>
            </a:r>
            <a:r>
              <a:rPr lang="cs-CZ" dirty="0" smtClean="0"/>
              <a:t> emailem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1. strana žádosti – uvedení názvu studie v českém jazyce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Při opakovaném předložení stejného IMP (IMPD) – identifikace předchozího KH (</a:t>
            </a:r>
            <a:r>
              <a:rPr lang="cs-CZ" dirty="0" err="1" smtClean="0"/>
              <a:t>sp</a:t>
            </a:r>
            <a:r>
              <a:rPr lang="cs-CZ" dirty="0" smtClean="0"/>
              <a:t>. </a:t>
            </a:r>
            <a:r>
              <a:rPr lang="cs-CZ" dirty="0" err="1" smtClean="0"/>
              <a:t>zn.SÚKL</a:t>
            </a:r>
            <a:r>
              <a:rPr lang="cs-CZ" dirty="0" smtClean="0"/>
              <a:t> )- vyplnit srovnávací tabulku - příloha  č.5   KLH-20</a:t>
            </a:r>
          </a:p>
          <a:p>
            <a:endParaRPr lang="cs-CZ" dirty="0" smtClean="0"/>
          </a:p>
          <a:p>
            <a:r>
              <a:rPr lang="cs-CZ" dirty="0" smtClean="0"/>
              <a:t>Při změně zadavatele - zplnomocnění původního zadavatele          pro současného, aby mohl použít jeho data ke kvalitě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Souhrn Protokolu  v českém jazyce - formát </a:t>
            </a:r>
            <a:r>
              <a:rPr lang="cs-CZ" dirty="0" err="1" smtClean="0"/>
              <a:t>word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953725"/>
            <a:ext cx="8595955" cy="53913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B0F0"/>
                </a:solidFill>
                <a:latin typeface="+mj-lt"/>
              </a:rPr>
              <a:t>Předkládaná dokumentace a nejčastější nedostatky </a:t>
            </a:r>
          </a:p>
          <a:p>
            <a:pPr>
              <a:lnSpc>
                <a:spcPct val="120000"/>
              </a:lnSpc>
            </a:pPr>
            <a:r>
              <a:rPr lang="cs-CZ" sz="2400" b="1" dirty="0" smtClean="0"/>
              <a:t>Plné moci</a:t>
            </a:r>
            <a:r>
              <a:rPr lang="cs-CZ" sz="2400" b="1" dirty="0"/>
              <a:t> </a:t>
            </a:r>
            <a:r>
              <a:rPr lang="cs-CZ" sz="2400" b="1" dirty="0" smtClean="0"/>
              <a:t>(PM) a pověření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100" dirty="0" smtClean="0"/>
              <a:t>Název právnické osoby (PO) není shodný s názvem v obchodním rejstříku (OR)   </a:t>
            </a:r>
            <a:r>
              <a:rPr lang="cs-CZ" sz="2100" i="1" dirty="0" smtClean="0">
                <a:solidFill>
                  <a:srgbClr val="C00000"/>
                </a:solidFill>
              </a:rPr>
              <a:t>(…Limited  →  v plné moci uvedeno …Ltd.)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100" dirty="0" smtClean="0"/>
              <a:t>Pro PO z ČR – vždy uvést IČO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100" dirty="0" smtClean="0"/>
              <a:t>Povolená </a:t>
            </a:r>
            <a:r>
              <a:rPr lang="cs-CZ" sz="2100" u="sng" dirty="0" smtClean="0"/>
              <a:t>substituce</a:t>
            </a:r>
            <a:r>
              <a:rPr lang="cs-CZ" sz="2100" dirty="0" smtClean="0"/>
              <a:t> od sponzora </a:t>
            </a:r>
            <a:r>
              <a:rPr lang="cs-CZ" sz="2100" dirty="0"/>
              <a:t>→ </a:t>
            </a:r>
            <a:r>
              <a:rPr lang="cs-CZ" sz="2100" dirty="0" err="1"/>
              <a:t>legal</a:t>
            </a:r>
            <a:r>
              <a:rPr lang="cs-CZ" sz="2100" dirty="0"/>
              <a:t> </a:t>
            </a:r>
            <a:r>
              <a:rPr lang="cs-CZ" sz="2100" dirty="0" err="1"/>
              <a:t>representative</a:t>
            </a:r>
            <a:endParaRPr lang="cs-CZ" sz="2100" dirty="0" smtClean="0"/>
          </a:p>
          <a:p>
            <a:pPr marL="457200" lvl="1" indent="0">
              <a:lnSpc>
                <a:spcPct val="120000"/>
              </a:lnSpc>
              <a:buNone/>
            </a:pPr>
            <a:r>
              <a:rPr lang="cs-CZ" sz="2100" dirty="0" smtClean="0"/>
              <a:t>                            </a:t>
            </a:r>
            <a:r>
              <a:rPr lang="cs-CZ" sz="2100" dirty="0" err="1"/>
              <a:t>legal</a:t>
            </a:r>
            <a:r>
              <a:rPr lang="cs-CZ" sz="2100" dirty="0"/>
              <a:t> </a:t>
            </a:r>
            <a:r>
              <a:rPr lang="cs-CZ" sz="2100" dirty="0" err="1" smtClean="0"/>
              <a:t>representative</a:t>
            </a:r>
            <a:r>
              <a:rPr lang="cs-CZ" sz="2100" dirty="0" smtClean="0"/>
              <a:t> → CRO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100" dirty="0" err="1"/>
              <a:t>legal</a:t>
            </a:r>
            <a:r>
              <a:rPr lang="cs-CZ" sz="2100" dirty="0"/>
              <a:t> </a:t>
            </a:r>
            <a:r>
              <a:rPr lang="cs-CZ" sz="2100" dirty="0" err="1" smtClean="0"/>
              <a:t>representative</a:t>
            </a:r>
            <a:r>
              <a:rPr lang="cs-CZ" sz="2100" dirty="0" smtClean="0"/>
              <a:t> – pouze 1; CRO může být více, přesně vypsat, jakou činnost budou provádět   </a:t>
            </a:r>
            <a:r>
              <a:rPr lang="cs-CZ" sz="2100" i="1" dirty="0" smtClean="0">
                <a:solidFill>
                  <a:srgbClr val="C00000"/>
                </a:solidFill>
              </a:rPr>
              <a:t>(např. německá pobočka – </a:t>
            </a:r>
            <a:r>
              <a:rPr lang="cs-CZ" sz="2100" i="1" dirty="0" err="1" smtClean="0">
                <a:solidFill>
                  <a:srgbClr val="C00000"/>
                </a:solidFill>
              </a:rPr>
              <a:t>farmakovigilanční</a:t>
            </a:r>
            <a:r>
              <a:rPr lang="cs-CZ" sz="2100" i="1" dirty="0" smtClean="0">
                <a:solidFill>
                  <a:srgbClr val="C00000"/>
                </a:solidFill>
              </a:rPr>
              <a:t> hlášení, česká pobočka – vše ostatní …)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100" dirty="0" smtClean="0"/>
              <a:t>Pokud nechce zadavatel, aby další činnosti vykonával někdo jiný         než daná CRO – do PM udělit zároveň </a:t>
            </a:r>
            <a:r>
              <a:rPr lang="cs-CZ" sz="2100" u="sng" dirty="0" smtClean="0"/>
              <a:t>zákaz další substituce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endParaRPr lang="cs-CZ" sz="2000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25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34590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1530" y="818710"/>
            <a:ext cx="8595955" cy="53913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B0F0"/>
                </a:solidFill>
                <a:latin typeface="+mj-lt"/>
              </a:rPr>
              <a:t>Předkládaná dokumentace a nejčastější nedostatky </a:t>
            </a:r>
          </a:p>
          <a:p>
            <a:pPr>
              <a:buNone/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>
              <a:lnSpc>
                <a:spcPct val="120000"/>
              </a:lnSpc>
            </a:pPr>
            <a:r>
              <a:rPr lang="cs-CZ" sz="2400" b="1" dirty="0" smtClean="0"/>
              <a:t>Plné moci</a:t>
            </a:r>
            <a:r>
              <a:rPr lang="cs-CZ" sz="2400" b="1" dirty="0"/>
              <a:t> </a:t>
            </a:r>
            <a:r>
              <a:rPr lang="cs-CZ" sz="2400" b="1" dirty="0" smtClean="0"/>
              <a:t>(PM) a pověření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200" dirty="0" smtClean="0"/>
              <a:t>Pokud plnou moc podepisuje za ČR </a:t>
            </a:r>
            <a:r>
              <a:rPr lang="cs-CZ" sz="2200" u="sng" dirty="0" smtClean="0"/>
              <a:t>prokurista</a:t>
            </a:r>
            <a:r>
              <a:rPr lang="cs-CZ" sz="2200" dirty="0" smtClean="0"/>
              <a:t> a prokura ještě není vyznačena v OR – nutno předložit </a:t>
            </a:r>
            <a:r>
              <a:rPr lang="cs-CZ" sz="2200" u="sng" dirty="0" smtClean="0"/>
              <a:t>dohodu o udělení prokury</a:t>
            </a:r>
            <a:r>
              <a:rPr lang="cs-CZ" sz="2200" dirty="0" smtClean="0"/>
              <a:t> (zaslat spolu s PM)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200" dirty="0" smtClean="0"/>
              <a:t>„</a:t>
            </a:r>
            <a:r>
              <a:rPr lang="cs-CZ" sz="2200" b="1" dirty="0" smtClean="0"/>
              <a:t>Nejasný zmocněnec</a:t>
            </a:r>
            <a:r>
              <a:rPr lang="cs-CZ" sz="2200" dirty="0" smtClean="0"/>
              <a:t>“ - při udělení PM pro PO je třeba napsat nejprve název společnosti a pak případně osobu, která ji zastupuje  </a:t>
            </a:r>
            <a:r>
              <a:rPr lang="cs-CZ" sz="2200" dirty="0" smtClean="0">
                <a:solidFill>
                  <a:srgbClr val="C00000"/>
                </a:solidFill>
              </a:rPr>
              <a:t>!!! nelze naopak!!! </a:t>
            </a:r>
            <a:r>
              <a:rPr lang="cs-CZ" sz="2200" i="1" dirty="0" smtClean="0"/>
              <a:t>(vhodnější osobu neuvádět a dát až                    do pověření!)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200" dirty="0" smtClean="0"/>
              <a:t>Nezapomínat uvádět celý název KH a </a:t>
            </a:r>
            <a:r>
              <a:rPr lang="cs-CZ" sz="2200" dirty="0" err="1" smtClean="0"/>
              <a:t>EudraCT</a:t>
            </a:r>
            <a:r>
              <a:rPr lang="cs-CZ" sz="2200" dirty="0" smtClean="0"/>
              <a:t> číslo </a:t>
            </a:r>
            <a:r>
              <a:rPr lang="cs-CZ" sz="2200" dirty="0" smtClean="0">
                <a:solidFill>
                  <a:srgbClr val="C00000"/>
                </a:solidFill>
              </a:rPr>
              <a:t>(</a:t>
            </a:r>
            <a:r>
              <a:rPr lang="cs-CZ" sz="2200" i="1" dirty="0" smtClean="0">
                <a:solidFill>
                  <a:srgbClr val="C00000"/>
                </a:solidFill>
              </a:rPr>
              <a:t>často jedno chybí)</a:t>
            </a:r>
            <a:endParaRPr lang="cs-CZ" sz="2200" dirty="0" smtClean="0">
              <a:solidFill>
                <a:srgbClr val="C00000"/>
              </a:solidFill>
            </a:endParaRP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25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43660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78750"/>
            <a:ext cx="8595955" cy="47705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B0F0"/>
                </a:solidFill>
                <a:latin typeface="+mj-lt"/>
              </a:rPr>
              <a:t>Předkládaná dokumentace a nejčastější nedostatky </a:t>
            </a:r>
          </a:p>
          <a:p>
            <a:pPr>
              <a:buNone/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>
              <a:lnSpc>
                <a:spcPct val="120000"/>
              </a:lnSpc>
            </a:pPr>
            <a:r>
              <a:rPr lang="cs-CZ" sz="2400" b="1" dirty="0" smtClean="0"/>
              <a:t>Plné moci</a:t>
            </a:r>
            <a:r>
              <a:rPr lang="cs-CZ" sz="2400" b="1" dirty="0"/>
              <a:t> </a:t>
            </a:r>
            <a:r>
              <a:rPr lang="cs-CZ" sz="2400" b="1" dirty="0" smtClean="0"/>
              <a:t>(PM) a pověření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200" dirty="0" smtClean="0"/>
              <a:t>Pokud je předložena PM obecně, pro více KH – musí být vždy            s </a:t>
            </a:r>
            <a:r>
              <a:rPr lang="cs-CZ" sz="2200" u="sng" dirty="0" smtClean="0"/>
              <a:t>úředně ověřeným podpisem!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200" dirty="0" smtClean="0"/>
              <a:t>PM pro fyzickou osobu – </a:t>
            </a:r>
            <a:r>
              <a:rPr lang="cs-CZ" sz="2200" dirty="0" smtClean="0">
                <a:solidFill>
                  <a:srgbClr val="C00000"/>
                </a:solidFill>
              </a:rPr>
              <a:t>často chybí </a:t>
            </a:r>
            <a:r>
              <a:rPr lang="cs-CZ" sz="2200" u="sng" dirty="0" smtClean="0">
                <a:solidFill>
                  <a:srgbClr val="C00000"/>
                </a:solidFill>
              </a:rPr>
              <a:t>datum narození </a:t>
            </a:r>
            <a:r>
              <a:rPr lang="cs-CZ" sz="2200" dirty="0" smtClean="0">
                <a:solidFill>
                  <a:srgbClr val="C00000"/>
                </a:solidFill>
              </a:rPr>
              <a:t>(lze nahradit číslem OP nebo pasu) a/nebo </a:t>
            </a:r>
            <a:r>
              <a:rPr lang="cs-CZ" sz="2200" u="sng" dirty="0" smtClean="0">
                <a:solidFill>
                  <a:srgbClr val="C00000"/>
                </a:solidFill>
              </a:rPr>
              <a:t>trvalé bydliště</a:t>
            </a:r>
            <a:r>
              <a:rPr lang="cs-CZ" sz="2200" dirty="0" smtClean="0">
                <a:solidFill>
                  <a:srgbClr val="C00000"/>
                </a:solidFill>
              </a:rPr>
              <a:t> 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200" b="1" dirty="0" smtClean="0"/>
              <a:t>Pověření – </a:t>
            </a:r>
            <a:r>
              <a:rPr lang="cs-CZ" sz="2200" dirty="0" smtClean="0"/>
              <a:t>je nutno vždy uvést …pověřujeme </a:t>
            </a:r>
            <a:r>
              <a:rPr lang="cs-CZ" sz="2200" u="sng" dirty="0" smtClean="0"/>
              <a:t>zaměstnance</a:t>
            </a:r>
            <a:r>
              <a:rPr lang="cs-CZ" sz="2200" dirty="0" smtClean="0"/>
              <a:t>….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200" dirty="0" smtClean="0"/>
              <a:t>Je-li předkládán výpis z OR pro zahraničního zadavatele či CRO (</a:t>
            </a:r>
            <a:r>
              <a:rPr lang="cs-CZ" sz="2200" i="1" dirty="0" smtClean="0"/>
              <a:t>např. IT, PL…)</a:t>
            </a:r>
            <a:r>
              <a:rPr lang="cs-CZ" sz="2200" dirty="0" smtClean="0"/>
              <a:t> – je požadován úředně ověřený výpis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25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41804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 </a:t>
            </a:r>
            <a:r>
              <a:rPr lang="cs-CZ" dirty="0" smtClean="0">
                <a:solidFill>
                  <a:srgbClr val="00B0F0"/>
                </a:solidFill>
              </a:rPr>
              <a:t>Průvodní dopis 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Uvést výčet dokumentace  s verzí a datem včetně uvedení např. </a:t>
            </a:r>
            <a:r>
              <a:rPr lang="cs-CZ" dirty="0" err="1" smtClean="0"/>
              <a:t>scientific</a:t>
            </a:r>
            <a:r>
              <a:rPr lang="cs-CZ" dirty="0" smtClean="0"/>
              <a:t> </a:t>
            </a:r>
            <a:r>
              <a:rPr lang="cs-CZ" dirty="0" err="1" smtClean="0"/>
              <a:t>advice</a:t>
            </a:r>
            <a:r>
              <a:rPr lang="cs-CZ" dirty="0" smtClean="0"/>
              <a:t>, rozhodnutí SÚJB, EK.</a:t>
            </a:r>
          </a:p>
          <a:p>
            <a:r>
              <a:rPr lang="cs-CZ" dirty="0" smtClean="0"/>
              <a:t>V případě nepředložení požadovaného dokumentu je nutné toto zdůvodnit.</a:t>
            </a:r>
          </a:p>
          <a:p>
            <a:r>
              <a:rPr lang="cs-CZ" dirty="0" smtClean="0"/>
              <a:t>Je třeba uvést, že předložená dokumentace je shodná s dokumentací v elektronické podobě.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8853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  </a:t>
            </a:r>
            <a:r>
              <a:rPr lang="cs-CZ" dirty="0" smtClean="0">
                <a:solidFill>
                  <a:srgbClr val="00B0F0"/>
                </a:solidFill>
              </a:rPr>
              <a:t>VHP  - národní předložení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Prohlášení o shodě předložené dokumentace v rámci   VHP procedury s národním předložením; uvést vždy číslo </a:t>
            </a:r>
            <a:r>
              <a:rPr lang="cs-CZ" dirty="0"/>
              <a:t>V</a:t>
            </a:r>
            <a:r>
              <a:rPr lang="cs-CZ" dirty="0" smtClean="0"/>
              <a:t>HP a schvalovací dopis z VHP. </a:t>
            </a:r>
          </a:p>
          <a:p>
            <a:endParaRPr lang="cs-CZ" dirty="0" smtClean="0"/>
          </a:p>
          <a:p>
            <a:r>
              <a:rPr lang="cs-CZ" dirty="0" smtClean="0"/>
              <a:t>Platba předem – není-li, pak může být zbytečně velké zdržení v povolení;  SÚKL musí platbu identifikovat na svém účtu před vydáním rozhodnutí.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Plné moci musí být v pořádku – jinak dojde ke zdržení     ve validační fázi.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90717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54006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 Statistika VHP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763815"/>
            <a:ext cx="8229600" cy="378002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231740" y="323655"/>
            <a:ext cx="4682025" cy="252325"/>
          </a:xfrm>
        </p:spPr>
        <p:txBody>
          <a:bodyPr/>
          <a:lstStyle/>
          <a:p>
            <a:endParaRPr lang="cs-CZ" dirty="0" smtClean="0">
              <a:solidFill>
                <a:srgbClr val="00B0F0"/>
              </a:solidFill>
            </a:endParaRPr>
          </a:p>
          <a:p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247515"/>
              </p:ext>
            </p:extLst>
          </p:nvPr>
        </p:nvGraphicFramePr>
        <p:xfrm>
          <a:off x="476545" y="1403775"/>
          <a:ext cx="7965885" cy="3120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5236"/>
                <a:gridCol w="2745305"/>
                <a:gridCol w="3105344"/>
              </a:tblGrid>
              <a:tr h="445848">
                <a:tc>
                  <a:txBody>
                    <a:bodyPr/>
                    <a:lstStyle/>
                    <a:p>
                      <a:r>
                        <a:rPr lang="cs-CZ" dirty="0" smtClean="0"/>
                        <a:t>Rok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Celkový počet VHP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Počet VHP předložených v ČR</a:t>
                      </a:r>
                      <a:endParaRPr lang="cs-CZ" dirty="0"/>
                    </a:p>
                  </a:txBody>
                  <a:tcPr/>
                </a:tc>
              </a:tr>
              <a:tr h="4458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8.4.2009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4458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</a:tr>
              <a:tr h="4458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  <a:tr h="4458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44</a:t>
                      </a:r>
                      <a:endParaRPr lang="cs-CZ" dirty="0"/>
                    </a:p>
                  </a:txBody>
                  <a:tcPr/>
                </a:tc>
              </a:tr>
              <a:tr h="4458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166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34 </a:t>
                      </a:r>
                      <a:r>
                        <a:rPr lang="cs-CZ" i="1" dirty="0" smtClean="0">
                          <a:solidFill>
                            <a:srgbClr val="C00000"/>
                          </a:solidFill>
                        </a:rPr>
                        <a:t>(30. 6. 2013)</a:t>
                      </a:r>
                      <a:endParaRPr lang="cs-CZ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4458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?</a:t>
                      </a:r>
                      <a:endParaRPr lang="cs-CZ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25 </a:t>
                      </a:r>
                      <a:r>
                        <a:rPr lang="cs-CZ" sz="1800" i="1" dirty="0" smtClean="0">
                          <a:solidFill>
                            <a:srgbClr val="C00000"/>
                          </a:solidFill>
                        </a:rPr>
                        <a:t>(9.5.2014)</a:t>
                      </a:r>
                      <a:endParaRPr lang="cs-CZ" sz="1800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86535" y="5769260"/>
            <a:ext cx="78758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 smtClean="0">
                <a:solidFill>
                  <a:srgbClr val="0070C0"/>
                </a:solidFill>
              </a:rPr>
              <a:t>Redukce GNA cca o 50 %, většinou pozit. rozhodnutí v rámci VHP, tj. schválení KH</a:t>
            </a:r>
            <a:endParaRPr lang="cs-CZ" sz="2000" i="1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1560" y="4689140"/>
            <a:ext cx="6618094" cy="12413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800" b="1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ČR do konce června 2013 – 100% účast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800" b="1" baseline="30000" dirty="0" smtClean="0"/>
              <a:t>                                         </a:t>
            </a:r>
            <a:r>
              <a:rPr lang="cs-CZ" sz="2800" b="1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2x jako referenční stát (2010)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800" b="1" baseline="30000" dirty="0" smtClean="0"/>
              <a:t>                                          od 1. 7. 2013 přerušena účast do odvolání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800" b="1" baseline="30000" dirty="0" smtClean="0"/>
              <a:t>                                          o</a:t>
            </a:r>
            <a:r>
              <a:rPr lang="cs-CZ" sz="2800" b="1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 1. 1. 2014 – částečné znovuzapojení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27697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      </a:t>
            </a:r>
            <a:r>
              <a:rPr lang="cs-CZ" dirty="0" err="1" smtClean="0">
                <a:solidFill>
                  <a:srgbClr val="00B0F0"/>
                </a:solidFill>
              </a:rPr>
              <a:t>Info</a:t>
            </a:r>
            <a:r>
              <a:rPr lang="cs-CZ" dirty="0" smtClean="0">
                <a:solidFill>
                  <a:srgbClr val="00B0F0"/>
                </a:solidFill>
              </a:rPr>
              <a:t> na webu k VHP - odkaz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3278831"/>
            <a:ext cx="8229600" cy="3600000"/>
          </a:xfrm>
        </p:spPr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www.sukl.cz/leciva/dulezita-informace-pro-zadatele-o-klinicke-hodnoceni-vhp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94164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818710"/>
            <a:ext cx="8229600" cy="77418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INFO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F0"/>
                </a:solidFill>
              </a:rPr>
              <a:t>NA WEBU SÚKL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Zástupný symbol pro obsah 7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6605" y="1673805"/>
            <a:ext cx="6569725" cy="4446008"/>
          </a:xfrm>
          <a:prstGeom prst="rect">
            <a:avLst/>
          </a:prstGeom>
        </p:spPr>
      </p:pic>
      <p:sp>
        <p:nvSpPr>
          <p:cNvPr id="3" name="Zahnutá šipka dolů 2"/>
          <p:cNvSpPr/>
          <p:nvPr/>
        </p:nvSpPr>
        <p:spPr>
          <a:xfrm rot="6846987">
            <a:off x="4301970" y="3203975"/>
            <a:ext cx="121615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8286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77418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INFO NA WEBU SÚKL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590" y="1718809"/>
            <a:ext cx="7293764" cy="4635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ahnutá šipka doleva 2"/>
          <p:cNvSpPr/>
          <p:nvPr/>
        </p:nvSpPr>
        <p:spPr>
          <a:xfrm>
            <a:off x="6738924" y="3789040"/>
            <a:ext cx="821530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4939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774180"/>
          </a:xfrm>
        </p:spPr>
        <p:txBody>
          <a:bodyPr/>
          <a:lstStyle/>
          <a:p>
            <a:r>
              <a:rPr lang="cs-CZ" dirty="0" smtClean="0"/>
              <a:t>INFO NA WEBU SÚKL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Obrázek 9"/>
          <p:cNvPicPr/>
          <p:nvPr/>
        </p:nvPicPr>
        <p:blipFill>
          <a:blip r:embed="rId2"/>
          <a:stretch>
            <a:fillRect/>
          </a:stretch>
        </p:blipFill>
        <p:spPr>
          <a:xfrm>
            <a:off x="206515" y="1709102"/>
            <a:ext cx="8550949" cy="4780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1989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908720"/>
            <a:ext cx="8229600" cy="77418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INFO NA WEBU SÚKL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9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56565" y="1628800"/>
            <a:ext cx="7695855" cy="4491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5477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77418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INFO NA WEBU SÚKL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" name="Zástupný symbol pro obsah 8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6555" y="1718810"/>
            <a:ext cx="8100900" cy="463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9374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Chyby v dokumentaci  při iniciálním předložení KH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Velice často je špatná informace o </a:t>
            </a:r>
            <a:r>
              <a:rPr lang="cs-CZ" dirty="0" err="1" smtClean="0"/>
              <a:t>odslepení</a:t>
            </a:r>
            <a:r>
              <a:rPr lang="cs-CZ" dirty="0" smtClean="0"/>
              <a:t>, neodpovídá GCP</a:t>
            </a:r>
            <a:r>
              <a:rPr lang="cs-CZ" dirty="0"/>
              <a:t> </a:t>
            </a:r>
            <a:r>
              <a:rPr lang="cs-CZ" dirty="0" smtClean="0"/>
              <a:t>– správné klinické  praxi.</a:t>
            </a:r>
          </a:p>
          <a:p>
            <a:r>
              <a:rPr lang="cs-CZ" dirty="0" err="1" smtClean="0"/>
              <a:t>Konkomitantní</a:t>
            </a:r>
            <a:r>
              <a:rPr lang="cs-CZ" dirty="0" smtClean="0"/>
              <a:t> léčba - není dostatečně uvedena, např. chybí uvedení CYP3A inhibitorů  </a:t>
            </a:r>
            <a:r>
              <a:rPr lang="cs-CZ" dirty="0"/>
              <a:t>č</a:t>
            </a:r>
            <a:r>
              <a:rPr lang="cs-CZ" dirty="0" smtClean="0"/>
              <a:t>i induktorů – výčet názvu přípravků - vhodné event. dodat               v </a:t>
            </a:r>
            <a:r>
              <a:rPr lang="cs-CZ" dirty="0" err="1" smtClean="0"/>
              <a:t>Appendixu</a:t>
            </a:r>
            <a:r>
              <a:rPr lang="cs-CZ" dirty="0" smtClean="0"/>
              <a:t> Protokolu)</a:t>
            </a:r>
          </a:p>
          <a:p>
            <a:r>
              <a:rPr lang="cs-CZ" dirty="0" smtClean="0"/>
              <a:t>Není uveden management eventuálních  toxicit IMP, interakce s dalšími použitými přípravky.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7574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043735"/>
            <a:ext cx="8229600" cy="11430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F0"/>
                </a:solidFill>
              </a:rPr>
              <a:t>Chyby v dokumentaci  při iniciálním předložení KH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23855"/>
            <a:ext cx="8229600" cy="418546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Je třeba uvést vždy zkratky.</a:t>
            </a:r>
          </a:p>
          <a:p>
            <a:r>
              <a:rPr lang="cs-CZ" dirty="0" smtClean="0"/>
              <a:t>CRF již neposuzujeme a neuvádíme v iniciálním schválení.</a:t>
            </a:r>
          </a:p>
          <a:p>
            <a:r>
              <a:rPr lang="cs-CZ" dirty="0" smtClean="0"/>
              <a:t>IP/IS, které se netýkají KH a nejsou vztaženy přímo k Protokolu nebudeme již posuzovat viz  </a:t>
            </a:r>
            <a:r>
              <a:rPr lang="cs-CZ" u="sng" dirty="0">
                <a:hlinkClick r:id="rId2"/>
              </a:rPr>
              <a:t>http://www.sukl.cz/leciva/upozorneni-pro-zadavatele-klinickych-hodnoceni-k-informacim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/>
              <a:t>Antikoncepce - totální abstinence je považována za 100 % antikoncepci;  dvou bariérové metody vždy se spermicidem jsou považovány v případě, že nejde  o teratogenní </a:t>
            </a:r>
            <a:r>
              <a:rPr lang="cs-CZ" dirty="0" smtClean="0"/>
              <a:t>přípravek, </a:t>
            </a:r>
            <a:r>
              <a:rPr lang="cs-CZ" dirty="0"/>
              <a:t>za akceptovatelnou metodu ( je vhodné vždy konzultovat gynekologa</a:t>
            </a:r>
            <a:r>
              <a:rPr lang="cs-CZ" dirty="0" smtClean="0"/>
              <a:t>).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19560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908720"/>
            <a:ext cx="8229600" cy="132302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Informace pro pacienty, které</a:t>
            </a:r>
            <a:br>
              <a:rPr lang="cs-CZ" dirty="0" smtClean="0">
                <a:solidFill>
                  <a:srgbClr val="00B0F0"/>
                </a:solidFill>
              </a:rPr>
            </a:br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>
                <a:solidFill>
                  <a:srgbClr val="00B0F0"/>
                </a:solidFill>
              </a:rPr>
              <a:t>SÚKL neposuzuje a neschvaluje, tj. například: </a:t>
            </a:r>
            <a:br>
              <a:rPr lang="cs-CZ" dirty="0">
                <a:solidFill>
                  <a:srgbClr val="00B0F0"/>
                </a:solidFill>
              </a:rPr>
            </a:b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6535" y="1808820"/>
            <a:ext cx="8229600" cy="495055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sz="3800" dirty="0"/>
              <a:t>Informace/informovaný souhlas s využitím vzorků pro budoucí vědecký výzkum nesouvisející s daným klinickým hodnocením </a:t>
            </a:r>
          </a:p>
          <a:p>
            <a:r>
              <a:rPr lang="cs-CZ" sz="3800" dirty="0"/>
              <a:t>I</a:t>
            </a:r>
            <a:r>
              <a:rPr lang="cs-CZ" sz="3800" dirty="0" smtClean="0"/>
              <a:t>nformace/informovaný </a:t>
            </a:r>
            <a:r>
              <a:rPr lang="cs-CZ" sz="3800" dirty="0"/>
              <a:t>souhlas se zplnomocněním ke kontaktu s těhotnou partnerkou pacienta </a:t>
            </a:r>
          </a:p>
          <a:p>
            <a:r>
              <a:rPr lang="cs-CZ" sz="3800" dirty="0"/>
              <a:t>Informace/informovaný souhlas pro partnerky mužů účastnících se klinického hodnocení </a:t>
            </a:r>
          </a:p>
          <a:p>
            <a:r>
              <a:rPr lang="cs-CZ" sz="3800" dirty="0"/>
              <a:t>Informace pro těhotnou partnerku a formulář souhlasu s poskytnutím údajů </a:t>
            </a:r>
          </a:p>
          <a:p>
            <a:r>
              <a:rPr lang="cs-CZ" sz="3800" dirty="0"/>
              <a:t>Informace/informovaný souhlas se zkušebním snímkováním pomocí magnetické rezonance pro účely hodnocení kvality snímků </a:t>
            </a:r>
          </a:p>
          <a:p>
            <a:r>
              <a:rPr lang="cs-CZ" sz="3800" dirty="0"/>
              <a:t>Informace/informovaný souhlas se zpracováním osobních údajů </a:t>
            </a:r>
          </a:p>
          <a:p>
            <a:r>
              <a:rPr lang="cs-CZ" sz="3800" dirty="0"/>
              <a:t>Vyjádření pacienta při ukončení užívání studijní léčby </a:t>
            </a:r>
          </a:p>
          <a:p>
            <a:r>
              <a:rPr lang="cs-CZ" sz="3800" dirty="0"/>
              <a:t>Informace/informovaný souhlas s využitím služby volitelných textových zpráv </a:t>
            </a:r>
          </a:p>
          <a:p>
            <a:r>
              <a:rPr lang="cs-CZ" sz="3800" dirty="0"/>
              <a:t>Informace/informovaný souhlas s použitím fotografií pro vzdělávací účely“</a:t>
            </a:r>
            <a:r>
              <a:rPr lang="cs-CZ" sz="3600" dirty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9879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Pokračování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IB - je nutné předkládat aktualizované IB; zvláště je nově vyžadována separátní  kapitola RSI (Reference </a:t>
            </a:r>
            <a:r>
              <a:rPr lang="cs-CZ" dirty="0" err="1" smtClean="0"/>
              <a:t>Safety</a:t>
            </a:r>
            <a:r>
              <a:rPr lang="cs-CZ" dirty="0" smtClean="0"/>
              <a:t> </a:t>
            </a:r>
            <a:r>
              <a:rPr lang="cs-CZ" dirty="0" err="1" smtClean="0"/>
              <a:t>Information</a:t>
            </a:r>
            <a:r>
              <a:rPr lang="cs-CZ" dirty="0" smtClean="0"/>
              <a:t>).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IMP použitý </a:t>
            </a:r>
            <a:r>
              <a:rPr lang="cs-CZ" dirty="0" err="1" smtClean="0"/>
              <a:t>off</a:t>
            </a:r>
            <a:r>
              <a:rPr lang="cs-CZ" dirty="0" smtClean="0"/>
              <a:t>- label –  je nutné doložit IB nebo SPC nebo  odkazy na literaturu, kde je  nové použití vědecky zdůvodněné.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64282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818710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Obecné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401190"/>
          </a:xfrm>
        </p:spPr>
        <p:txBody>
          <a:bodyPr>
            <a:normAutofit lnSpcReduction="10000"/>
          </a:bodyPr>
          <a:lstStyle/>
          <a:p>
            <a:r>
              <a:rPr lang="cs-CZ" i="1" dirty="0" smtClean="0"/>
              <a:t>Radiofarmaka</a:t>
            </a:r>
            <a:r>
              <a:rPr lang="cs-CZ" dirty="0" smtClean="0"/>
              <a:t> - SÚJB – je nutné  předložit iniciální schválení </a:t>
            </a:r>
            <a:endParaRPr lang="cs-CZ" dirty="0"/>
          </a:p>
          <a:p>
            <a:pPr marL="400050" lvl="1" indent="0">
              <a:buNone/>
            </a:pPr>
            <a:r>
              <a:rPr lang="cs-CZ" i="1" u="sng" dirty="0" smtClean="0"/>
              <a:t>V krajním případě </a:t>
            </a:r>
            <a:r>
              <a:rPr lang="cs-CZ" i="1" dirty="0" smtClean="0"/>
              <a:t>- si S</a:t>
            </a:r>
            <a:r>
              <a:rPr lang="cs-CZ" i="1" dirty="0"/>
              <a:t>Ú</a:t>
            </a:r>
            <a:r>
              <a:rPr lang="cs-CZ" i="1" dirty="0" smtClean="0"/>
              <a:t>KL vyžádá posouzení SÚJB (zadavatel musí předložit požadovanou dokumentaci, kterou SÚKL poskytne SÚJB) + je nutné přerušit SŘ.</a:t>
            </a:r>
          </a:p>
          <a:p>
            <a:r>
              <a:rPr lang="cs-CZ" i="1" dirty="0" smtClean="0"/>
              <a:t>Genová terapie</a:t>
            </a:r>
            <a:r>
              <a:rPr lang="cs-CZ" dirty="0" smtClean="0"/>
              <a:t>: </a:t>
            </a:r>
            <a:r>
              <a:rPr lang="cs-CZ" dirty="0"/>
              <a:t>v</a:t>
            </a:r>
            <a:r>
              <a:rPr lang="cs-CZ" dirty="0" smtClean="0"/>
              <a:t> ČR není možná, není-li přípravek  dodán rovnou k použití → </a:t>
            </a:r>
            <a:r>
              <a:rPr lang="cs-CZ" dirty="0" err="1" smtClean="0"/>
              <a:t>klarifikace</a:t>
            </a:r>
            <a:r>
              <a:rPr lang="cs-CZ" dirty="0" smtClean="0"/>
              <a:t> → </a:t>
            </a:r>
            <a:r>
              <a:rPr lang="cs-CZ" i="1" dirty="0" smtClean="0">
                <a:solidFill>
                  <a:srgbClr val="FF0000"/>
                </a:solidFill>
              </a:rPr>
              <a:t>jakákoliv úprava IMP se bere jako příprava podle lékárenské Vyhlášky 84/2008, kdy je nutné zajistit čistotu vzduchu třídy A na pozadí třídy B v prostorách lékárny.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2116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818710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Pokračování k obecným informacím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>
            <a:normAutofit/>
          </a:bodyPr>
          <a:lstStyle/>
          <a:p>
            <a:r>
              <a:rPr lang="cs-CZ" dirty="0" smtClean="0"/>
              <a:t>Jsou - </a:t>
            </a:r>
            <a:r>
              <a:rPr lang="cs-CZ" dirty="0" err="1" smtClean="0"/>
              <a:t>li</a:t>
            </a:r>
            <a:r>
              <a:rPr lang="cs-CZ" dirty="0" smtClean="0"/>
              <a:t> </a:t>
            </a:r>
            <a:r>
              <a:rPr lang="cs-CZ" b="1" dirty="0" smtClean="0"/>
              <a:t>zdravotnické prostředky </a:t>
            </a:r>
            <a:r>
              <a:rPr lang="cs-CZ" dirty="0" smtClean="0"/>
              <a:t>součástí KH je třeba: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D</a:t>
            </a:r>
            <a:r>
              <a:rPr lang="cs-CZ" dirty="0" smtClean="0"/>
              <a:t>oložit „ </a:t>
            </a:r>
            <a:r>
              <a:rPr lang="cs-CZ" dirty="0" err="1"/>
              <a:t>D</a:t>
            </a:r>
            <a:r>
              <a:rPr lang="cs-CZ" dirty="0" err="1" smtClean="0"/>
              <a:t>eclaration</a:t>
            </a:r>
            <a:r>
              <a:rPr lang="cs-CZ" dirty="0" smtClean="0"/>
              <a:t> 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conformity</a:t>
            </a:r>
            <a:r>
              <a:rPr lang="cs-CZ" dirty="0" smtClean="0"/>
              <a:t>“  a CE značku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D</a:t>
            </a:r>
            <a:r>
              <a:rPr lang="cs-CZ" dirty="0" smtClean="0"/>
              <a:t>oložit návod  - pro pacienty v českém jazyce.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Není-li CE značka → zároveň je nutné  provést klinickou zkoušku zdravotnického prostředku.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2800" b="1" dirty="0"/>
              <a:t>ZP se řídí zákonem č.123/2000 Sb. + Nařízení vlády č. 336/2004 Sb., 154/2004 Sb. a 453/2004 Sb. </a:t>
            </a:r>
            <a:endParaRPr lang="cs-CZ" sz="2800" b="1" dirty="0" smtClean="0"/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60519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818710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Pokračování k obecným informacím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2393885"/>
            <a:ext cx="8229600" cy="355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i="1" dirty="0" smtClean="0"/>
              <a:t>Na četné dotazy – k správné terminologii :</a:t>
            </a:r>
          </a:p>
          <a:p>
            <a:pPr marL="0" indent="0">
              <a:buNone/>
            </a:pPr>
            <a:endParaRPr lang="cs-CZ" sz="2800" i="1" dirty="0" smtClean="0"/>
          </a:p>
          <a:p>
            <a:r>
              <a:rPr lang="cs-CZ" sz="2800" i="1" dirty="0" smtClean="0"/>
              <a:t> „Zdravotnické zařízení“ </a:t>
            </a:r>
            <a:r>
              <a:rPr lang="cs-CZ" sz="2800" dirty="0" smtClean="0"/>
              <a:t>je  zastaralý, nesprávný termín - podle </a:t>
            </a:r>
            <a:r>
              <a:rPr lang="cs-CZ" dirty="0" smtClean="0"/>
              <a:t>poslední novely z</a:t>
            </a:r>
            <a:r>
              <a:rPr lang="cs-CZ" sz="2800" dirty="0" smtClean="0"/>
              <a:t>ákona o léčivech → správný termín → </a:t>
            </a:r>
            <a:r>
              <a:rPr lang="cs-CZ" sz="2800" i="1" dirty="0" smtClean="0">
                <a:solidFill>
                  <a:srgbClr val="FF0000"/>
                </a:solidFill>
              </a:rPr>
              <a:t>poskytovatel zdravotních služeb</a:t>
            </a:r>
          </a:p>
          <a:p>
            <a:pPr marL="0" indent="0">
              <a:buNone/>
            </a:pPr>
            <a:endParaRPr lang="cs-CZ" sz="2800" i="1" dirty="0" smtClean="0">
              <a:solidFill>
                <a:srgbClr val="FF0000"/>
              </a:solidFill>
            </a:endParaRPr>
          </a:p>
          <a:p>
            <a:pPr marL="0" lvl="1" indent="0">
              <a:buNone/>
            </a:pPr>
            <a:endParaRPr lang="cs-CZ" sz="2800" b="1" dirty="0"/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38119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Adaptivní designy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 fáze I/II, II/III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Je třeba uvést, která fáze či část KH bude v ČR probíhat.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Není možné předkládat  KH bez dodání dat z předchozích  částí KH, nestačí uvést, že v rámci interim analýzy bylo rozhodnuto pokračovat v další fázi KH!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Při přechodu do  fáze III , tj.  konfirmační fáze musí být dostupná rovněž adekvátní data </a:t>
            </a:r>
            <a:r>
              <a:rPr lang="cs-CZ" i="1" dirty="0" smtClean="0"/>
              <a:t>z </a:t>
            </a:r>
            <a:r>
              <a:rPr lang="cs-CZ" i="1" dirty="0" err="1" smtClean="0"/>
              <a:t>neklinické</a:t>
            </a:r>
            <a:r>
              <a:rPr lang="cs-CZ" i="1" dirty="0" smtClean="0"/>
              <a:t> části . 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4960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Správní 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Upozorňujeme  </a:t>
            </a:r>
            <a:r>
              <a:rPr lang="cs-CZ" i="1" dirty="0" smtClean="0">
                <a:solidFill>
                  <a:srgbClr val="FF0000"/>
                </a:solidFill>
              </a:rPr>
              <a:t>na 15 denní lhůtu  na odvolání </a:t>
            </a:r>
            <a:r>
              <a:rPr lang="cs-CZ" dirty="0" smtClean="0"/>
              <a:t>( není možné zahájit KH ihned po vydání rozhodnutí).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Je ale možné požádat dopisem a poslat datovou schránkou  prohlášení, že se zadavatel vzdává  práva na odvolání → SÚKL pošle obratem orazítkované povolení s potvrzením o nabytí právní moci                na základě  vzdání se odvolání.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68689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86371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Pokračování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2123855"/>
            <a:ext cx="8229600" cy="36000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2. kolo připomínek →  je </a:t>
            </a:r>
            <a:r>
              <a:rPr lang="cs-CZ" dirty="0"/>
              <a:t>t</a:t>
            </a:r>
            <a:r>
              <a:rPr lang="cs-CZ" dirty="0" smtClean="0"/>
              <a:t>řeba  obratem mailem poslat žádost o přerušení správního řízení</a:t>
            </a:r>
            <a:r>
              <a:rPr lang="cs-CZ" dirty="0"/>
              <a:t> </a:t>
            </a:r>
            <a:r>
              <a:rPr lang="cs-CZ" dirty="0" smtClean="0"/>
              <a:t>→ SÚKL pošle oficiální potvrzení o přerušení SŘ.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Často chybí uvedení časové lhůty a </a:t>
            </a:r>
            <a:r>
              <a:rPr lang="cs-CZ" dirty="0" smtClean="0"/>
              <a:t>zdůvodnění.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endParaRPr lang="cs-CZ" dirty="0" smtClean="0"/>
          </a:p>
          <a:p>
            <a:r>
              <a:rPr lang="cs-CZ" dirty="0" smtClean="0"/>
              <a:t>Pokud je předložena nevyžádaná dokumentace           v průběhu posuzování žádosti o povolení/ohlášení KH – je to možné, ale čas je počítán znovu od  Den 0.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2151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04373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Pokračování SŘ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Předběžné posouzení odpovědí na připomínky není možné.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Je ale možné požádat  o písemné stanovisko či konzultaci k připravovanému KH.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56288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20.5. a  3.6.2014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1099</TotalTime>
  <Words>1697</Words>
  <Application>Microsoft Office PowerPoint</Application>
  <PresentationFormat>Předvádění na obrazovce (4:3)</PresentationFormat>
  <Paragraphs>251</Paragraphs>
  <Slides>26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Motiv sady Office</vt:lpstr>
      <vt:lpstr>1_Motiv sady Office</vt:lpstr>
      <vt:lpstr>Nedostatky při předložení CTA</vt:lpstr>
      <vt:lpstr>Validace CTA</vt:lpstr>
      <vt:lpstr>Prezentace aplikace PowerPoint</vt:lpstr>
      <vt:lpstr>Prezentace aplikace PowerPoint</vt:lpstr>
      <vt:lpstr>Prezentace aplikace PowerPoint</vt:lpstr>
      <vt:lpstr> Průvodní dopis </vt:lpstr>
      <vt:lpstr>  VHP  - národní předložení</vt:lpstr>
      <vt:lpstr> Statistika VHP</vt:lpstr>
      <vt:lpstr>      Info na webu k VHP - odkaz</vt:lpstr>
      <vt:lpstr>INFO NA WEBU SÚKL</vt:lpstr>
      <vt:lpstr>INFO NA WEBU SÚKL</vt:lpstr>
      <vt:lpstr>INFO NA WEBU SÚKL</vt:lpstr>
      <vt:lpstr>INFO NA WEBU SÚKL</vt:lpstr>
      <vt:lpstr>INFO NA WEBU SÚKL</vt:lpstr>
      <vt:lpstr> Chyby v dokumentaci  při iniciálním předložení KH</vt:lpstr>
      <vt:lpstr>Chyby v dokumentaci  při iniciálním předložení KH</vt:lpstr>
      <vt:lpstr>Informace pro pacienty, které  SÚKL neposuzuje a neschvaluje, tj. například:  </vt:lpstr>
      <vt:lpstr>Pokračování</vt:lpstr>
      <vt:lpstr>Obecné informace</vt:lpstr>
      <vt:lpstr>Pokračování k obecným informacím</vt:lpstr>
      <vt:lpstr>Pokračování k obecným informacím</vt:lpstr>
      <vt:lpstr>Adaptivní designy</vt:lpstr>
      <vt:lpstr>Správní řízení</vt:lpstr>
      <vt:lpstr>Pokračování  </vt:lpstr>
      <vt:lpstr>Pokračování SŘ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Němcová Alice</cp:lastModifiedBy>
  <cp:revision>75</cp:revision>
  <cp:lastPrinted>2014-05-16T08:09:24Z</cp:lastPrinted>
  <dcterms:created xsi:type="dcterms:W3CDTF">2012-11-07T12:54:42Z</dcterms:created>
  <dcterms:modified xsi:type="dcterms:W3CDTF">2014-06-09T07:15:30Z</dcterms:modified>
</cp:coreProperties>
</file>