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handoutMasterIdLst>
    <p:handoutMasterId r:id="rId43"/>
  </p:handoutMasterIdLst>
  <p:sldIdLst>
    <p:sldId id="257" r:id="rId3"/>
    <p:sldId id="258" r:id="rId4"/>
    <p:sldId id="282" r:id="rId5"/>
    <p:sldId id="280" r:id="rId6"/>
    <p:sldId id="281" r:id="rId7"/>
    <p:sldId id="260" r:id="rId8"/>
    <p:sldId id="283" r:id="rId9"/>
    <p:sldId id="284" r:id="rId10"/>
    <p:sldId id="285" r:id="rId11"/>
    <p:sldId id="261" r:id="rId12"/>
    <p:sldId id="286" r:id="rId13"/>
    <p:sldId id="262" r:id="rId14"/>
    <p:sldId id="287" r:id="rId15"/>
    <p:sldId id="263" r:id="rId16"/>
    <p:sldId id="288" r:id="rId17"/>
    <p:sldId id="264" r:id="rId18"/>
    <p:sldId id="265" r:id="rId19"/>
    <p:sldId id="267" r:id="rId20"/>
    <p:sldId id="268" r:id="rId21"/>
    <p:sldId id="289" r:id="rId22"/>
    <p:sldId id="269" r:id="rId23"/>
    <p:sldId id="270" r:id="rId24"/>
    <p:sldId id="291" r:id="rId25"/>
    <p:sldId id="271" r:id="rId26"/>
    <p:sldId id="292" r:id="rId27"/>
    <p:sldId id="293" r:id="rId28"/>
    <p:sldId id="295" r:id="rId29"/>
    <p:sldId id="294" r:id="rId30"/>
    <p:sldId id="296" r:id="rId31"/>
    <p:sldId id="297" r:id="rId32"/>
    <p:sldId id="273" r:id="rId33"/>
    <p:sldId id="275" r:id="rId34"/>
    <p:sldId id="298" r:id="rId35"/>
    <p:sldId id="299" r:id="rId36"/>
    <p:sldId id="300" r:id="rId37"/>
    <p:sldId id="276" r:id="rId38"/>
    <p:sldId id="278" r:id="rId39"/>
    <p:sldId id="302" r:id="rId40"/>
    <p:sldId id="259" r:id="rId4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741" autoAdjust="0"/>
  </p:normalViewPr>
  <p:slideViewPr>
    <p:cSldViewPr>
      <p:cViewPr>
        <p:scale>
          <a:sx n="83" d="100"/>
          <a:sy n="83" d="100"/>
        </p:scale>
        <p:origin x="-118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7824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325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073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Alenko, na asociacích jsme si řekli, že uděláme</a:t>
            </a:r>
            <a:r>
              <a:rPr lang="cs-CZ" baseline="0" dirty="0" smtClean="0"/>
              <a:t> slovníček, který pak vyvěsíme na webu SÚKL, kam by se mohli pacienti obracet, když některým výrazům nebudou rozumět. Jen pro </a:t>
            </a:r>
            <a:r>
              <a:rPr lang="cs-CZ" baseline="0" dirty="0" err="1" smtClean="0"/>
              <a:t>info</a:t>
            </a:r>
            <a:r>
              <a:rPr lang="cs-CZ" baseline="0" dirty="0" smtClean="0"/>
              <a:t> posluchačům. Na tvorbě slovníčku mohou participovat!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876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55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Odměny přichází v úvahu pro BE, fáze</a:t>
            </a:r>
            <a:r>
              <a:rPr lang="cs-CZ" baseline="0" dirty="0" smtClean="0"/>
              <a:t> I (např. farmakokinetika…)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469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606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>
                <a:solidFill>
                  <a:schemeClr val="bg1"/>
                </a:solidFill>
              </a:rPr>
              <a:t>Informace pro pacienty </a:t>
            </a:r>
            <a:br>
              <a:rPr lang="cs-CZ" cap="all" dirty="0" smtClean="0">
                <a:solidFill>
                  <a:schemeClr val="bg1"/>
                </a:solidFill>
              </a:rPr>
            </a:br>
            <a:r>
              <a:rPr lang="cs-CZ" cap="all" dirty="0" smtClean="0"/>
              <a:t>Informovaný souhlas</a:t>
            </a:r>
            <a:br>
              <a:rPr lang="cs-CZ" cap="all" dirty="0" smtClean="0"/>
            </a:b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sz="3100" cap="all" dirty="0" smtClean="0"/>
              <a:t>- </a:t>
            </a:r>
            <a:r>
              <a:rPr lang="cs-CZ" sz="3100" dirty="0" smtClean="0"/>
              <a:t>příprava pokynu </a:t>
            </a:r>
            <a:r>
              <a:rPr lang="cs-CZ" sz="3100" cap="all" dirty="0" smtClean="0"/>
              <a:t>KLH - 22</a:t>
            </a:r>
            <a:endParaRPr lang="cs-CZ" sz="31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4104074"/>
            <a:ext cx="6480000" cy="1475925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Alena Trunečková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Oddělení klinického hodnocení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Informace pro pacienty/Informovaný souhlas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88740"/>
            <a:ext cx="8229600" cy="1143000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002060"/>
                </a:solidFill>
              </a:rPr>
              <a:t>Informace pro pacienty</a:t>
            </a:r>
            <a:br>
              <a:rPr lang="cs-CZ" sz="4000" dirty="0" smtClean="0">
                <a:solidFill>
                  <a:srgbClr val="002060"/>
                </a:solidFill>
              </a:rPr>
            </a:br>
            <a:r>
              <a:rPr lang="cs-CZ" sz="4000" dirty="0" smtClean="0">
                <a:solidFill>
                  <a:srgbClr val="002060"/>
                </a:solidFill>
              </a:rPr>
              <a:t>Informovaný souhlas</a:t>
            </a: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393885"/>
            <a:ext cx="7895221" cy="3726115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 Účel a rozsah dokumentu 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 Související legislativa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 Vysvětlení legislativních požadavků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 Informace pro  specifické skupiny pacientů </a:t>
            </a:r>
            <a:r>
              <a:rPr lang="cs-CZ" b="1" dirty="0" smtClean="0">
                <a:solidFill>
                  <a:srgbClr val="002060"/>
                </a:solidFill>
              </a:rPr>
              <a:t>(děti,    pečovatelé, akutní stavy apod.)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 Typ informací, které SÚKL neschvaluje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Informace pro pacienty/Informovaný souhlas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908721"/>
            <a:ext cx="8229600" cy="810090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rgbClr val="002060"/>
                </a:solidFill>
              </a:rPr>
              <a:t>Ú</a:t>
            </a:r>
            <a:r>
              <a:rPr lang="cs-CZ" dirty="0" smtClean="0">
                <a:solidFill>
                  <a:srgbClr val="002060"/>
                </a:solidFill>
              </a:rPr>
              <a:t>čel dokumentu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1628800"/>
            <a:ext cx="8255261" cy="4635515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Dokument </a:t>
            </a:r>
            <a:r>
              <a:rPr lang="cs-CZ" sz="3000" b="1" dirty="0">
                <a:solidFill>
                  <a:srgbClr val="0070C0"/>
                </a:solidFill>
              </a:rPr>
              <a:t>zajišťující informovanost subjektu hodnocení/jeho zákonného zástupce o základních principech daného klinického </a:t>
            </a:r>
            <a:r>
              <a:rPr lang="cs-CZ" sz="3000" b="1" dirty="0" smtClean="0">
                <a:solidFill>
                  <a:srgbClr val="0070C0"/>
                </a:solidFill>
              </a:rPr>
              <a:t>hodnocení</a:t>
            </a:r>
          </a:p>
          <a:p>
            <a:pPr lvl="1"/>
            <a:r>
              <a:rPr lang="cs-CZ" b="1" u="sng" dirty="0">
                <a:solidFill>
                  <a:srgbClr val="002060"/>
                </a:solidFill>
              </a:rPr>
              <a:t>Nejedná se </a:t>
            </a:r>
            <a:r>
              <a:rPr lang="cs-CZ" b="1" dirty="0">
                <a:solidFill>
                  <a:srgbClr val="002060"/>
                </a:solidFill>
              </a:rPr>
              <a:t>o dokument vypracovaný </a:t>
            </a:r>
            <a:r>
              <a:rPr lang="cs-CZ" b="1" dirty="0">
                <a:solidFill>
                  <a:srgbClr val="7030A0"/>
                </a:solidFill>
              </a:rPr>
              <a:t>za účelem ochrany zájmů </a:t>
            </a:r>
            <a:r>
              <a:rPr lang="cs-CZ" b="1" dirty="0" smtClean="0">
                <a:solidFill>
                  <a:srgbClr val="7030A0"/>
                </a:solidFill>
              </a:rPr>
              <a:t>zadavatele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J</a:t>
            </a:r>
            <a:r>
              <a:rPr lang="cs-CZ" b="1" dirty="0" smtClean="0">
                <a:solidFill>
                  <a:srgbClr val="002060"/>
                </a:solidFill>
              </a:rPr>
              <a:t>edná </a:t>
            </a:r>
            <a:r>
              <a:rPr lang="cs-CZ" b="1" dirty="0">
                <a:solidFill>
                  <a:srgbClr val="002060"/>
                </a:solidFill>
              </a:rPr>
              <a:t>se o dokument, jehož </a:t>
            </a:r>
            <a:r>
              <a:rPr lang="cs-CZ" b="1" dirty="0">
                <a:solidFill>
                  <a:srgbClr val="7030A0"/>
                </a:solidFill>
              </a:rPr>
              <a:t>cílem je informovat pacienta </a:t>
            </a:r>
            <a:r>
              <a:rPr lang="cs-CZ" b="1" dirty="0" smtClean="0">
                <a:solidFill>
                  <a:srgbClr val="7030A0"/>
                </a:solidFill>
              </a:rPr>
              <a:t>         o </a:t>
            </a:r>
            <a:r>
              <a:rPr lang="cs-CZ" b="1" dirty="0">
                <a:solidFill>
                  <a:srgbClr val="7030A0"/>
                </a:solidFill>
              </a:rPr>
              <a:t>klinickém hodnocení </a:t>
            </a:r>
            <a:r>
              <a:rPr lang="cs-CZ" b="1" dirty="0">
                <a:solidFill>
                  <a:srgbClr val="002060"/>
                </a:solidFill>
              </a:rPr>
              <a:t>v němž mu je nabízena </a:t>
            </a:r>
            <a:r>
              <a:rPr lang="cs-CZ" b="1" dirty="0" smtClean="0">
                <a:solidFill>
                  <a:srgbClr val="002060"/>
                </a:solidFill>
              </a:rPr>
              <a:t>účast</a:t>
            </a:r>
          </a:p>
          <a:p>
            <a:r>
              <a:rPr lang="cs-CZ" sz="3000" b="1" dirty="0" smtClean="0">
                <a:solidFill>
                  <a:srgbClr val="0070C0"/>
                </a:solidFill>
              </a:rPr>
              <a:t>Získávání </a:t>
            </a:r>
            <a:r>
              <a:rPr lang="cs-CZ" sz="3000" b="1" dirty="0">
                <a:solidFill>
                  <a:srgbClr val="0070C0"/>
                </a:solidFill>
              </a:rPr>
              <a:t>souhlasu od subjektu je určitý, déle trvající </a:t>
            </a:r>
            <a:r>
              <a:rPr lang="cs-CZ" sz="3000" b="1" dirty="0" smtClean="0">
                <a:solidFill>
                  <a:srgbClr val="0070C0"/>
                </a:solidFill>
              </a:rPr>
              <a:t>proces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Nejedná </a:t>
            </a:r>
            <a:r>
              <a:rPr lang="cs-CZ" b="1" dirty="0">
                <a:solidFill>
                  <a:srgbClr val="002060"/>
                </a:solidFill>
              </a:rPr>
              <a:t>se o pouhý akt podpisu dokumentu Informovaného souhlasu subjektem a </a:t>
            </a:r>
            <a:r>
              <a:rPr lang="cs-CZ" b="1" dirty="0" smtClean="0">
                <a:solidFill>
                  <a:srgbClr val="002060"/>
                </a:solidFill>
              </a:rPr>
              <a:t>zkoušejícím</a:t>
            </a:r>
            <a:endParaRPr lang="cs-CZ" b="1" dirty="0">
              <a:solidFill>
                <a:srgbClr val="002060"/>
              </a:solidFill>
            </a:endParaRPr>
          </a:p>
          <a:p>
            <a:r>
              <a:rPr lang="cs-CZ" sz="3000" b="1" dirty="0" smtClean="0">
                <a:solidFill>
                  <a:srgbClr val="0070C0"/>
                </a:solidFill>
              </a:rPr>
              <a:t>Dostatečně dlouhá doba pro zvážení účasti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Informace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93342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223756"/>
            <a:ext cx="8550950" cy="450049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rgbClr val="002060"/>
                </a:solidFill>
                <a:ea typeface="+mn-ea"/>
                <a:cs typeface="+mn-cs"/>
              </a:rPr>
              <a:t>Rozsah dokumentu + srozumitelnost textu</a:t>
            </a:r>
            <a:r>
              <a:rPr lang="cs-CZ" sz="2800" u="sng" dirty="0">
                <a:solidFill>
                  <a:srgbClr val="002060"/>
                </a:solidFill>
                <a:ea typeface="+mn-ea"/>
                <a:cs typeface="+mn-cs"/>
              </a:rPr>
              <a:t/>
            </a:r>
            <a:br>
              <a:rPr lang="cs-CZ" sz="2800" u="sng" dirty="0">
                <a:solidFill>
                  <a:srgbClr val="002060"/>
                </a:solidFill>
                <a:ea typeface="+mn-ea"/>
                <a:cs typeface="+mn-cs"/>
              </a:rPr>
            </a:br>
            <a:endParaRPr lang="cs-CZ" sz="2800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10255" cy="4491199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Standardní dokument pro dospělé </a:t>
            </a:r>
            <a:r>
              <a:rPr lang="cs-CZ" b="1" dirty="0">
                <a:solidFill>
                  <a:srgbClr val="0070C0"/>
                </a:solidFill>
              </a:rPr>
              <a:t>pacienty a pro rodiče/zákonné zástupce dětských pacientů</a:t>
            </a:r>
            <a:endParaRPr lang="cs-CZ" b="1" dirty="0" smtClean="0">
              <a:solidFill>
                <a:srgbClr val="0070C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m</a:t>
            </a:r>
            <a:r>
              <a:rPr lang="cs-CZ" b="1" dirty="0" smtClean="0">
                <a:solidFill>
                  <a:srgbClr val="002060"/>
                </a:solidFill>
              </a:rPr>
              <a:t>aximálně 10 stran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d</a:t>
            </a:r>
            <a:r>
              <a:rPr lang="cs-CZ" b="1" dirty="0" smtClean="0">
                <a:solidFill>
                  <a:srgbClr val="002060"/>
                </a:solidFill>
              </a:rPr>
              <a:t>ostatečná velikost </a:t>
            </a:r>
            <a:r>
              <a:rPr lang="cs-CZ" b="1" dirty="0">
                <a:solidFill>
                  <a:srgbClr val="002060"/>
                </a:solidFill>
              </a:rPr>
              <a:t>písma </a:t>
            </a:r>
            <a:r>
              <a:rPr lang="cs-CZ" b="1" dirty="0">
                <a:solidFill>
                  <a:srgbClr val="7030A0"/>
                </a:solidFill>
              </a:rPr>
              <a:t>(např. Times New Roman 12, </a:t>
            </a:r>
            <a:r>
              <a:rPr lang="cs-CZ" b="1" dirty="0" err="1">
                <a:solidFill>
                  <a:srgbClr val="7030A0"/>
                </a:solidFill>
              </a:rPr>
              <a:t>Arial</a:t>
            </a:r>
            <a:r>
              <a:rPr lang="cs-CZ" b="1" dirty="0">
                <a:solidFill>
                  <a:srgbClr val="7030A0"/>
                </a:solidFill>
              </a:rPr>
              <a:t> 11 apod</a:t>
            </a:r>
            <a:r>
              <a:rPr lang="cs-CZ" b="1" dirty="0" smtClean="0">
                <a:solidFill>
                  <a:srgbClr val="7030A0"/>
                </a:solidFill>
              </a:rPr>
              <a:t>.)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přehledné </a:t>
            </a:r>
            <a:r>
              <a:rPr lang="cs-CZ" b="1" dirty="0">
                <a:solidFill>
                  <a:srgbClr val="002060"/>
                </a:solidFill>
              </a:rPr>
              <a:t>členění textu do </a:t>
            </a:r>
            <a:r>
              <a:rPr lang="cs-CZ" b="1" dirty="0">
                <a:solidFill>
                  <a:srgbClr val="7030A0"/>
                </a:solidFill>
              </a:rPr>
              <a:t>kapitol a </a:t>
            </a:r>
            <a:r>
              <a:rPr lang="cs-CZ" b="1" dirty="0" smtClean="0">
                <a:solidFill>
                  <a:srgbClr val="7030A0"/>
                </a:solidFill>
              </a:rPr>
              <a:t>odstavců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Srozumitelnost textu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v jazyce, kterému subjekt hodnocení dobře </a:t>
            </a:r>
            <a:r>
              <a:rPr lang="cs-CZ" b="1" dirty="0" smtClean="0">
                <a:solidFill>
                  <a:srgbClr val="002060"/>
                </a:solidFill>
              </a:rPr>
              <a:t>rozumí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t</a:t>
            </a:r>
            <a:r>
              <a:rPr lang="cs-CZ" b="1" dirty="0" smtClean="0">
                <a:solidFill>
                  <a:srgbClr val="002060"/>
                </a:solidFill>
              </a:rPr>
              <a:t>ext by neměl obsahovat </a:t>
            </a:r>
            <a:r>
              <a:rPr lang="cs-CZ" b="1" dirty="0">
                <a:solidFill>
                  <a:srgbClr val="002060"/>
                </a:solidFill>
              </a:rPr>
              <a:t>cizí výrazy, odborné </a:t>
            </a:r>
            <a:r>
              <a:rPr lang="cs-CZ" b="1" dirty="0" smtClean="0">
                <a:solidFill>
                  <a:srgbClr val="002060"/>
                </a:solidFill>
              </a:rPr>
              <a:t>termíny a komplikované definice</a:t>
            </a:r>
          </a:p>
          <a:p>
            <a:pPr lvl="1"/>
            <a:endParaRPr lang="cs-CZ" b="1" dirty="0" smtClean="0">
              <a:solidFill>
                <a:srgbClr val="00206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300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88741"/>
            <a:ext cx="8210255" cy="5355594"/>
          </a:xfrm>
        </p:spPr>
        <p:txBody>
          <a:bodyPr>
            <a:normAutofit lnSpcReduction="10000"/>
          </a:bodyPr>
          <a:lstStyle/>
          <a:p>
            <a:r>
              <a:rPr lang="cs-CZ" sz="3000" b="1" dirty="0">
                <a:solidFill>
                  <a:srgbClr val="0070C0"/>
                </a:solidFill>
              </a:rPr>
              <a:t>Zkratky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 </a:t>
            </a:r>
            <a:r>
              <a:rPr lang="cs-CZ" b="1" dirty="0">
                <a:solidFill>
                  <a:srgbClr val="002060"/>
                </a:solidFill>
              </a:rPr>
              <a:t>rozumném rozsahu, vysvětlit na začátku textu, tzn. po prvním uvedení výrazu v textu - </a:t>
            </a:r>
            <a:r>
              <a:rPr lang="cs-CZ" b="1" dirty="0">
                <a:solidFill>
                  <a:srgbClr val="7030A0"/>
                </a:solidFill>
              </a:rPr>
              <a:t>např. magnetická rezonance (dále jen „MR“)</a:t>
            </a:r>
            <a:r>
              <a:rPr lang="cs-CZ" b="1" dirty="0">
                <a:solidFill>
                  <a:srgbClr val="0070C0"/>
                </a:solidFill>
              </a:rPr>
              <a:t> </a:t>
            </a:r>
          </a:p>
          <a:p>
            <a:r>
              <a:rPr lang="cs-CZ" sz="3000" b="1" dirty="0" smtClean="0">
                <a:solidFill>
                  <a:srgbClr val="0070C0"/>
                </a:solidFill>
              </a:rPr>
              <a:t>Stylistika textu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text </a:t>
            </a:r>
            <a:r>
              <a:rPr lang="cs-CZ" b="1" dirty="0">
                <a:solidFill>
                  <a:srgbClr val="002060"/>
                </a:solidFill>
              </a:rPr>
              <a:t>informací pro pacienta by měl být napsán v přátelském a citlivém </a:t>
            </a:r>
            <a:r>
              <a:rPr lang="cs-CZ" b="1" dirty="0" smtClean="0">
                <a:solidFill>
                  <a:srgbClr val="002060"/>
                </a:solidFill>
              </a:rPr>
              <a:t>tónu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nutné provést </a:t>
            </a:r>
            <a:r>
              <a:rPr lang="cs-CZ" b="1" dirty="0">
                <a:solidFill>
                  <a:srgbClr val="7030A0"/>
                </a:solidFill>
              </a:rPr>
              <a:t>jazykovou korekci </a:t>
            </a:r>
            <a:r>
              <a:rPr lang="cs-CZ" b="1" dirty="0">
                <a:solidFill>
                  <a:srgbClr val="002060"/>
                </a:solidFill>
              </a:rPr>
              <a:t>konečného textu </a:t>
            </a:r>
            <a:r>
              <a:rPr lang="cs-CZ" b="1" dirty="0" smtClean="0">
                <a:solidFill>
                  <a:srgbClr val="002060"/>
                </a:solidFill>
              </a:rPr>
              <a:t>            k </a:t>
            </a:r>
            <a:r>
              <a:rPr lang="cs-CZ" b="1" dirty="0">
                <a:solidFill>
                  <a:srgbClr val="002060"/>
                </a:solidFill>
              </a:rPr>
              <a:t>opravě gramatických a textových </a:t>
            </a:r>
            <a:r>
              <a:rPr lang="cs-CZ" b="1" dirty="0" smtClean="0">
                <a:solidFill>
                  <a:srgbClr val="002060"/>
                </a:solidFill>
              </a:rPr>
              <a:t>chyb </a:t>
            </a:r>
            <a:endParaRPr lang="cs-CZ" b="1" dirty="0">
              <a:solidFill>
                <a:srgbClr val="00206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č</a:t>
            </a:r>
            <a:r>
              <a:rPr lang="cs-CZ" b="1" dirty="0" smtClean="0">
                <a:solidFill>
                  <a:srgbClr val="002060"/>
                </a:solidFill>
              </a:rPr>
              <a:t>íslování stránek - </a:t>
            </a:r>
            <a:r>
              <a:rPr lang="cs-CZ" b="1" dirty="0" smtClean="0">
                <a:solidFill>
                  <a:srgbClr val="7030A0"/>
                </a:solidFill>
              </a:rPr>
              <a:t>např</a:t>
            </a:r>
            <a:r>
              <a:rPr lang="cs-CZ" b="1" dirty="0">
                <a:solidFill>
                  <a:srgbClr val="7030A0"/>
                </a:solidFill>
              </a:rPr>
              <a:t>. 1/6 </a:t>
            </a:r>
            <a:r>
              <a:rPr lang="cs-CZ" b="1" dirty="0">
                <a:solidFill>
                  <a:srgbClr val="002060"/>
                </a:solidFill>
              </a:rPr>
              <a:t>nebo</a:t>
            </a:r>
            <a:r>
              <a:rPr lang="cs-CZ" b="1" dirty="0">
                <a:solidFill>
                  <a:srgbClr val="7030A0"/>
                </a:solidFill>
              </a:rPr>
              <a:t> 1 (celkem 6 apod.)</a:t>
            </a:r>
            <a:r>
              <a:rPr lang="cs-CZ" b="1" dirty="0">
                <a:solidFill>
                  <a:srgbClr val="002060"/>
                </a:solidFill>
              </a:rPr>
              <a:t>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každá </a:t>
            </a:r>
            <a:r>
              <a:rPr lang="cs-CZ" b="1" dirty="0">
                <a:solidFill>
                  <a:srgbClr val="002060"/>
                </a:solidFill>
              </a:rPr>
              <a:t>strana by měla být označena příslušnou verzí, datem vydání a identifikací klinického hodnocení </a:t>
            </a:r>
            <a:r>
              <a:rPr lang="cs-CZ" b="1" dirty="0">
                <a:solidFill>
                  <a:srgbClr val="7030A0"/>
                </a:solidFill>
              </a:rPr>
              <a:t>(číslo Protokolu nebo EudraCT číslo</a:t>
            </a:r>
            <a:r>
              <a:rPr lang="cs-CZ" b="1" dirty="0" smtClean="0">
                <a:solidFill>
                  <a:srgbClr val="7030A0"/>
                </a:solidFill>
              </a:rPr>
              <a:t>)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4791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683696"/>
            <a:ext cx="8229600" cy="99011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  <a:ea typeface="+mn-ea"/>
                <a:cs typeface="+mn-cs"/>
              </a:rPr>
              <a:t>Legislativní podklady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390275" cy="5310590"/>
          </a:xfrm>
        </p:spPr>
        <p:txBody>
          <a:bodyPr>
            <a:normAutofit fontScale="70000" lnSpcReduction="20000"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Základní legislativa:</a:t>
            </a:r>
            <a:endParaRPr lang="cs-CZ" sz="4000" b="1" dirty="0">
              <a:solidFill>
                <a:srgbClr val="0070C0"/>
              </a:solidFill>
            </a:endParaRP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Zákon </a:t>
            </a:r>
            <a:r>
              <a:rPr lang="cs-CZ" sz="2900" b="1" dirty="0">
                <a:solidFill>
                  <a:srgbClr val="002060"/>
                </a:solidFill>
              </a:rPr>
              <a:t>č. 378/2007 Sb., o léčivech a o změnách některých souvisejících zákonů (zákon o léčivech) </a:t>
            </a:r>
            <a:r>
              <a:rPr lang="cs-CZ" sz="2900" dirty="0">
                <a:solidFill>
                  <a:srgbClr val="002060"/>
                </a:solidFill>
              </a:rPr>
              <a:t>ve znění pozdějších předpisů </a:t>
            </a:r>
            <a:endParaRPr lang="cs-CZ" sz="2900" dirty="0" smtClean="0">
              <a:solidFill>
                <a:srgbClr val="002060"/>
              </a:solidFill>
            </a:endParaRP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Vyhláška </a:t>
            </a:r>
            <a:r>
              <a:rPr lang="cs-CZ" sz="2900" b="1" dirty="0">
                <a:solidFill>
                  <a:srgbClr val="002060"/>
                </a:solidFill>
              </a:rPr>
              <a:t>226/2008 Sb., o správné klinické praxi a bližších podmínkách klinického hodnocení léčivých přípravků </a:t>
            </a:r>
            <a:r>
              <a:rPr lang="cs-CZ" sz="2900" dirty="0">
                <a:solidFill>
                  <a:srgbClr val="002060"/>
                </a:solidFill>
              </a:rPr>
              <a:t>ve znění pozdějších </a:t>
            </a:r>
            <a:r>
              <a:rPr lang="cs-CZ" sz="2900" dirty="0" smtClean="0">
                <a:solidFill>
                  <a:srgbClr val="002060"/>
                </a:solidFill>
              </a:rPr>
              <a:t>předpisů</a:t>
            </a:r>
            <a:endParaRPr lang="cs-CZ" sz="2900" dirty="0">
              <a:solidFill>
                <a:srgbClr val="002060"/>
              </a:solidFill>
            </a:endParaRPr>
          </a:p>
          <a:p>
            <a:r>
              <a:rPr lang="cs-CZ" sz="4000" b="1" dirty="0">
                <a:solidFill>
                  <a:srgbClr val="0070C0"/>
                </a:solidFill>
              </a:rPr>
              <a:t>S</a:t>
            </a:r>
            <a:r>
              <a:rPr lang="cs-CZ" sz="4000" b="1" dirty="0" smtClean="0">
                <a:solidFill>
                  <a:srgbClr val="0070C0"/>
                </a:solidFill>
              </a:rPr>
              <a:t>ouvisející dokumenty</a:t>
            </a: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Úmluva </a:t>
            </a:r>
            <a:r>
              <a:rPr lang="cs-CZ" sz="2900" b="1" dirty="0">
                <a:solidFill>
                  <a:srgbClr val="002060"/>
                </a:solidFill>
              </a:rPr>
              <a:t>na ochranu lidských práv a důstojnosti lidské bytosti v souvislosti s aplikací biologie a medicíny: </a:t>
            </a:r>
            <a:r>
              <a:rPr lang="cs-CZ" sz="2900" dirty="0">
                <a:solidFill>
                  <a:srgbClr val="002060"/>
                </a:solidFill>
              </a:rPr>
              <a:t>Úmluva o lidských právech a </a:t>
            </a:r>
            <a:r>
              <a:rPr lang="cs-CZ" sz="2900" dirty="0" smtClean="0">
                <a:solidFill>
                  <a:srgbClr val="002060"/>
                </a:solidFill>
              </a:rPr>
              <a:t>biomedicíně</a:t>
            </a:r>
            <a:endParaRPr lang="cs-CZ" sz="2900" dirty="0">
              <a:solidFill>
                <a:srgbClr val="002060"/>
              </a:solidFill>
            </a:endParaRP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pokyn </a:t>
            </a:r>
            <a:r>
              <a:rPr lang="cs-CZ" sz="2900" b="1" dirty="0">
                <a:solidFill>
                  <a:srgbClr val="002060"/>
                </a:solidFill>
              </a:rPr>
              <a:t>Mezinárodní konference pro harmonizaci E6 o správné klinické praxi, vydaný </a:t>
            </a:r>
            <a:r>
              <a:rPr lang="cs-CZ" sz="2900" b="1" dirty="0" smtClean="0">
                <a:solidFill>
                  <a:srgbClr val="002060"/>
                </a:solidFill>
              </a:rPr>
              <a:t>EMA </a:t>
            </a:r>
            <a:r>
              <a:rPr lang="cs-CZ" sz="2900" b="1" dirty="0">
                <a:solidFill>
                  <a:srgbClr val="002060"/>
                </a:solidFill>
              </a:rPr>
              <a:t>jako pokyn </a:t>
            </a:r>
            <a:r>
              <a:rPr lang="cs-CZ" sz="2900" b="1" dirty="0" smtClean="0">
                <a:solidFill>
                  <a:srgbClr val="002060"/>
                </a:solidFill>
              </a:rPr>
              <a:t>CPMP/ICH/135/95, </a:t>
            </a:r>
            <a:r>
              <a:rPr lang="cs-CZ" sz="2900" b="1" dirty="0">
                <a:solidFill>
                  <a:srgbClr val="002060"/>
                </a:solidFill>
              </a:rPr>
              <a:t>část 4.8</a:t>
            </a: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Zákon </a:t>
            </a:r>
            <a:r>
              <a:rPr lang="cs-CZ" sz="2900" b="1" dirty="0">
                <a:solidFill>
                  <a:srgbClr val="002060"/>
                </a:solidFill>
              </a:rPr>
              <a:t>č. 101/2000 Sb., o ochraně osobních </a:t>
            </a:r>
            <a:r>
              <a:rPr lang="cs-CZ" sz="2900" b="1" dirty="0" smtClean="0">
                <a:solidFill>
                  <a:srgbClr val="002060"/>
                </a:solidFill>
              </a:rPr>
              <a:t>údajů</a:t>
            </a:r>
            <a:endParaRPr lang="cs-CZ" sz="2900" b="1" dirty="0">
              <a:solidFill>
                <a:srgbClr val="002060"/>
              </a:solidFill>
            </a:endParaRP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Zákon </a:t>
            </a:r>
            <a:r>
              <a:rPr lang="cs-CZ" sz="2900" b="1" dirty="0">
                <a:solidFill>
                  <a:srgbClr val="002060"/>
                </a:solidFill>
              </a:rPr>
              <a:t>č. 372/2011 Sb., o zdravotnických službách a podmínkách jejich poskytování </a:t>
            </a: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Helsinská </a:t>
            </a:r>
            <a:r>
              <a:rPr lang="cs-CZ" sz="2900" b="1" dirty="0">
                <a:solidFill>
                  <a:srgbClr val="002060"/>
                </a:solidFill>
              </a:rPr>
              <a:t>deklarace Světové lékařské asociace z roku 2013</a:t>
            </a:r>
          </a:p>
          <a:p>
            <a:pPr lvl="1"/>
            <a:r>
              <a:rPr lang="cs-CZ" sz="2900" b="1" dirty="0" smtClean="0">
                <a:solidFill>
                  <a:srgbClr val="002060"/>
                </a:solidFill>
              </a:rPr>
              <a:t>Belmontská </a:t>
            </a:r>
            <a:r>
              <a:rPr lang="cs-CZ" sz="2900" b="1" dirty="0">
                <a:solidFill>
                  <a:srgbClr val="002060"/>
                </a:solidFill>
              </a:rPr>
              <a:t>zpráva z roku </a:t>
            </a:r>
            <a:r>
              <a:rPr lang="cs-CZ" sz="2900" b="1" dirty="0" smtClean="0">
                <a:solidFill>
                  <a:srgbClr val="002060"/>
                </a:solidFill>
              </a:rPr>
              <a:t>1978</a:t>
            </a:r>
            <a:r>
              <a:rPr lang="cs-CZ" sz="2900" dirty="0" smtClean="0">
                <a:solidFill>
                  <a:srgbClr val="002060"/>
                </a:solidFill>
              </a:rPr>
              <a:t> (</a:t>
            </a:r>
            <a:r>
              <a:rPr lang="en-US" sz="2900" dirty="0" smtClean="0">
                <a:solidFill>
                  <a:srgbClr val="002060"/>
                </a:solidFill>
              </a:rPr>
              <a:t>Ethical Principles and Guidelines for the Protections of Human Subjects of Research</a:t>
            </a:r>
            <a:r>
              <a:rPr lang="cs-CZ" sz="2900" dirty="0" smtClean="0">
                <a:solidFill>
                  <a:srgbClr val="002060"/>
                </a:solidFill>
              </a:rPr>
              <a:t>)</a:t>
            </a:r>
            <a:endParaRPr lang="cs-CZ" sz="2600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8178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4" y="773705"/>
            <a:ext cx="8595955" cy="1395155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002060"/>
                </a:solidFill>
                <a:ea typeface="+mn-ea"/>
                <a:cs typeface="+mn-cs"/>
              </a:rPr>
              <a:t>Vysvětlení legislativních požadavků</a:t>
            </a:r>
            <a:r>
              <a:rPr lang="cs-CZ" dirty="0">
                <a:solidFill>
                  <a:srgbClr val="002060"/>
                </a:solidFill>
                <a:ea typeface="+mn-ea"/>
                <a:cs typeface="+mn-cs"/>
              </a:rPr>
              <a:t/>
            </a:r>
            <a:br>
              <a:rPr lang="cs-CZ" dirty="0">
                <a:solidFill>
                  <a:srgbClr val="002060"/>
                </a:solidFill>
                <a:ea typeface="+mn-ea"/>
                <a:cs typeface="+mn-cs"/>
              </a:rPr>
            </a:br>
            <a:endParaRPr lang="cs-CZ" sz="31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390275" cy="5085565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>
                <a:solidFill>
                  <a:srgbClr val="0070C0"/>
                </a:solidFill>
              </a:rPr>
              <a:t>K</a:t>
            </a:r>
            <a:r>
              <a:rPr lang="cs-CZ" sz="3000" b="1" dirty="0" smtClean="0">
                <a:solidFill>
                  <a:srgbClr val="0070C0"/>
                </a:solidFill>
              </a:rPr>
              <a:t>linické </a:t>
            </a:r>
            <a:r>
              <a:rPr lang="cs-CZ" sz="3000" b="1" dirty="0">
                <a:solidFill>
                  <a:srgbClr val="0070C0"/>
                </a:solidFill>
              </a:rPr>
              <a:t>hodnocení je výzkumnou </a:t>
            </a:r>
            <a:r>
              <a:rPr lang="cs-CZ" sz="3000" b="1" dirty="0" smtClean="0">
                <a:solidFill>
                  <a:srgbClr val="0070C0"/>
                </a:solidFill>
              </a:rPr>
              <a:t>činností</a:t>
            </a:r>
            <a:endParaRPr lang="cs-CZ" sz="3000" b="1" dirty="0">
              <a:solidFill>
                <a:srgbClr val="0070C0"/>
              </a:solidFill>
            </a:endParaRPr>
          </a:p>
          <a:p>
            <a:pPr lvl="1"/>
            <a:r>
              <a:rPr lang="cs-CZ" sz="2800" b="1" dirty="0">
                <a:solidFill>
                  <a:srgbClr val="002060"/>
                </a:solidFill>
              </a:rPr>
              <a:t>Nabídnutí účasti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Pacient </a:t>
            </a:r>
            <a:r>
              <a:rPr lang="cs-CZ" sz="2800" b="1" dirty="0">
                <a:solidFill>
                  <a:srgbClr val="002060"/>
                </a:solidFill>
              </a:rPr>
              <a:t>se může o účasti poradit se svými blízkými a informace si k prostudování vzít s sebou </a:t>
            </a:r>
            <a:r>
              <a:rPr lang="cs-CZ" sz="2800" b="1" dirty="0" smtClean="0">
                <a:solidFill>
                  <a:srgbClr val="002060"/>
                </a:solidFill>
              </a:rPr>
              <a:t>domů</a:t>
            </a:r>
            <a:endParaRPr lang="cs-CZ" sz="2800" b="1" dirty="0">
              <a:solidFill>
                <a:srgbClr val="002060"/>
              </a:solidFill>
            </a:endParaRP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Uvede se zadavatel klinického hodnocení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Sdělení, že se nejedná o léčbu v </a:t>
            </a:r>
            <a:r>
              <a:rPr lang="cs-CZ" sz="2800" b="1" dirty="0">
                <a:solidFill>
                  <a:srgbClr val="002060"/>
                </a:solidFill>
              </a:rPr>
              <a:t>rámci běžné klinické </a:t>
            </a:r>
            <a:r>
              <a:rPr lang="cs-CZ" sz="2800" b="1" dirty="0" smtClean="0">
                <a:solidFill>
                  <a:srgbClr val="002060"/>
                </a:solidFill>
              </a:rPr>
              <a:t>praxe</a:t>
            </a:r>
          </a:p>
          <a:p>
            <a:pPr lvl="2"/>
            <a:r>
              <a:rPr lang="cs-CZ" sz="2400" b="1" dirty="0" smtClean="0">
                <a:solidFill>
                  <a:srgbClr val="002060"/>
                </a:solidFill>
              </a:rPr>
              <a:t>většinou </a:t>
            </a:r>
            <a:r>
              <a:rPr lang="cs-CZ" sz="2400" b="1" dirty="0">
                <a:solidFill>
                  <a:srgbClr val="002060"/>
                </a:solidFill>
              </a:rPr>
              <a:t>se podává ještě neschválený léčivý </a:t>
            </a:r>
            <a:r>
              <a:rPr lang="cs-CZ" sz="2400" b="1" dirty="0" smtClean="0">
                <a:solidFill>
                  <a:srgbClr val="002060"/>
                </a:solidFill>
              </a:rPr>
              <a:t>přípravek </a:t>
            </a:r>
          </a:p>
          <a:p>
            <a:pPr lvl="3"/>
            <a:r>
              <a:rPr lang="cs-CZ" sz="2000" b="1" dirty="0" smtClean="0">
                <a:solidFill>
                  <a:srgbClr val="002060"/>
                </a:solidFill>
              </a:rPr>
              <a:t>není </a:t>
            </a:r>
            <a:r>
              <a:rPr lang="cs-CZ" sz="2000" b="1" dirty="0">
                <a:solidFill>
                  <a:srgbClr val="002060"/>
                </a:solidFill>
              </a:rPr>
              <a:t>zatím známý rozsah účinků přípravků a zároveň není jasně stanoven bezpečnostní profil nové </a:t>
            </a:r>
            <a:r>
              <a:rPr lang="cs-CZ" sz="2000" b="1" dirty="0" smtClean="0">
                <a:solidFill>
                  <a:srgbClr val="002060"/>
                </a:solidFill>
              </a:rPr>
              <a:t>léčby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Uvede </a:t>
            </a:r>
            <a:r>
              <a:rPr lang="cs-CZ" sz="2800" b="1" dirty="0">
                <a:solidFill>
                  <a:srgbClr val="002060"/>
                </a:solidFill>
              </a:rPr>
              <a:t>se charakteristika hodnoceného </a:t>
            </a:r>
            <a:r>
              <a:rPr lang="cs-CZ" sz="2800" b="1" dirty="0" smtClean="0">
                <a:solidFill>
                  <a:srgbClr val="002060"/>
                </a:solidFill>
              </a:rPr>
              <a:t>přípravku</a:t>
            </a:r>
          </a:p>
          <a:p>
            <a:pPr lvl="2"/>
            <a:r>
              <a:rPr lang="cs-CZ" sz="2400" b="1" dirty="0" smtClean="0">
                <a:solidFill>
                  <a:srgbClr val="002060"/>
                </a:solidFill>
              </a:rPr>
              <a:t>stručně </a:t>
            </a:r>
            <a:r>
              <a:rPr lang="cs-CZ" sz="2400" b="1" dirty="0">
                <a:solidFill>
                  <a:srgbClr val="002060"/>
                </a:solidFill>
              </a:rPr>
              <a:t>a pro laika </a:t>
            </a:r>
            <a:r>
              <a:rPr lang="cs-CZ" sz="2400" b="1" dirty="0" smtClean="0">
                <a:solidFill>
                  <a:srgbClr val="002060"/>
                </a:solidFill>
              </a:rPr>
              <a:t>srozumitelně </a:t>
            </a:r>
          </a:p>
          <a:p>
            <a:pPr marL="457200" lvl="1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7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737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953725"/>
            <a:ext cx="8505945" cy="5625626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K</a:t>
            </a:r>
            <a:r>
              <a:rPr lang="cs-CZ" b="1" dirty="0" smtClean="0">
                <a:solidFill>
                  <a:srgbClr val="0070C0"/>
                </a:solidFill>
              </a:rPr>
              <a:t>linické </a:t>
            </a:r>
            <a:r>
              <a:rPr lang="cs-CZ" b="1" dirty="0">
                <a:solidFill>
                  <a:srgbClr val="0070C0"/>
                </a:solidFill>
              </a:rPr>
              <a:t>hodnocení je výzkumnou </a:t>
            </a:r>
            <a:r>
              <a:rPr lang="cs-CZ" b="1" dirty="0" smtClean="0">
                <a:solidFill>
                  <a:srgbClr val="0070C0"/>
                </a:solidFill>
              </a:rPr>
              <a:t>činností (pokrač.)</a:t>
            </a:r>
            <a:endParaRPr lang="cs-CZ" b="1" dirty="0">
              <a:solidFill>
                <a:srgbClr val="0070C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Pokud doposud nebyla prokázána účinnost nového přípravku, není možné pacientovi deklarovat prospěch </a:t>
            </a:r>
            <a:r>
              <a:rPr lang="cs-CZ" b="1" dirty="0" smtClean="0">
                <a:solidFill>
                  <a:srgbClr val="002060"/>
                </a:solidFill>
              </a:rPr>
              <a:t>        z </a:t>
            </a:r>
            <a:r>
              <a:rPr lang="cs-CZ" b="1" dirty="0">
                <a:solidFill>
                  <a:srgbClr val="002060"/>
                </a:solidFill>
              </a:rPr>
              <a:t>účasti v </a:t>
            </a:r>
            <a:r>
              <a:rPr lang="cs-CZ" b="1" dirty="0" smtClean="0">
                <a:solidFill>
                  <a:srgbClr val="002060"/>
                </a:solidFill>
              </a:rPr>
              <a:t>KH </a:t>
            </a:r>
            <a:r>
              <a:rPr lang="cs-CZ" dirty="0" smtClean="0">
                <a:solidFill>
                  <a:srgbClr val="002060"/>
                </a:solidFill>
              </a:rPr>
              <a:t>(i </a:t>
            </a:r>
            <a:r>
              <a:rPr lang="cs-CZ" dirty="0">
                <a:solidFill>
                  <a:srgbClr val="002060"/>
                </a:solidFill>
              </a:rPr>
              <a:t>když zadavatel dle mechanismu účinku přípravku benefit </a:t>
            </a:r>
            <a:r>
              <a:rPr lang="cs-CZ" dirty="0" smtClean="0">
                <a:solidFill>
                  <a:srgbClr val="002060"/>
                </a:solidFill>
              </a:rPr>
              <a:t>předpokládá)</a:t>
            </a:r>
            <a:endParaRPr lang="cs-CZ" sz="3200" dirty="0" smtClean="0">
              <a:solidFill>
                <a:srgbClr val="002060"/>
              </a:solidFill>
            </a:endParaRP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 </a:t>
            </a:r>
            <a:r>
              <a:rPr lang="cs-CZ" b="1" dirty="0">
                <a:solidFill>
                  <a:srgbClr val="002060"/>
                </a:solidFill>
              </a:rPr>
              <a:t>případě, že je přípravek </a:t>
            </a:r>
            <a:r>
              <a:rPr lang="cs-CZ" b="1" dirty="0" smtClean="0">
                <a:solidFill>
                  <a:srgbClr val="002060"/>
                </a:solidFill>
              </a:rPr>
              <a:t>dostupný </a:t>
            </a:r>
            <a:r>
              <a:rPr lang="cs-CZ" b="1" dirty="0">
                <a:solidFill>
                  <a:srgbClr val="002060"/>
                </a:solidFill>
              </a:rPr>
              <a:t>v dané indikaci v </a:t>
            </a:r>
            <a:r>
              <a:rPr lang="cs-CZ" b="1" dirty="0" smtClean="0">
                <a:solidFill>
                  <a:srgbClr val="002060"/>
                </a:solidFill>
              </a:rPr>
              <a:t>ČR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nutné </a:t>
            </a:r>
            <a:r>
              <a:rPr lang="cs-CZ" b="1" dirty="0">
                <a:solidFill>
                  <a:srgbClr val="002060"/>
                </a:solidFill>
              </a:rPr>
              <a:t>uvést, že </a:t>
            </a:r>
            <a:r>
              <a:rPr lang="cs-CZ" b="1" dirty="0" smtClean="0">
                <a:solidFill>
                  <a:srgbClr val="002060"/>
                </a:solidFill>
              </a:rPr>
              <a:t>pacienti </a:t>
            </a:r>
            <a:r>
              <a:rPr lang="cs-CZ" b="1" dirty="0" smtClean="0">
                <a:solidFill>
                  <a:srgbClr val="7030A0"/>
                </a:solidFill>
              </a:rPr>
              <a:t>mohou být přípravkem léčeni i </a:t>
            </a:r>
            <a:r>
              <a:rPr lang="cs-CZ" b="1" dirty="0">
                <a:solidFill>
                  <a:srgbClr val="7030A0"/>
                </a:solidFill>
              </a:rPr>
              <a:t>v případě</a:t>
            </a:r>
            <a:r>
              <a:rPr lang="cs-CZ" b="1" dirty="0">
                <a:solidFill>
                  <a:srgbClr val="002060"/>
                </a:solidFill>
              </a:rPr>
              <a:t>, že by se </a:t>
            </a:r>
            <a:r>
              <a:rPr lang="cs-CZ" b="1" dirty="0">
                <a:solidFill>
                  <a:srgbClr val="7030A0"/>
                </a:solidFill>
              </a:rPr>
              <a:t>klinického hodnocení </a:t>
            </a:r>
            <a:r>
              <a:rPr lang="cs-CZ" b="1" dirty="0" smtClean="0">
                <a:solidFill>
                  <a:srgbClr val="7030A0"/>
                </a:solidFill>
              </a:rPr>
              <a:t>neúčastnili</a:t>
            </a:r>
            <a:endParaRPr lang="cs-CZ" b="1" dirty="0">
              <a:solidFill>
                <a:srgbClr val="7030A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V případě, že je podmínkou zařazení do klinického hodnocení vysazení předchozí pacientovy léčby, je nutné uvést, že tato léčba může být vysazena pouze v případě, že u pacienta není dostatečně účinná či </a:t>
            </a:r>
            <a:r>
              <a:rPr lang="cs-CZ" b="1" dirty="0" smtClean="0">
                <a:solidFill>
                  <a:srgbClr val="002060"/>
                </a:solidFill>
              </a:rPr>
              <a:t>bezpečná </a:t>
            </a:r>
            <a:endParaRPr lang="cs-CZ" b="1" dirty="0" smtClean="0">
              <a:solidFill>
                <a:srgbClr val="00B050"/>
              </a:solidFill>
            </a:endParaRPr>
          </a:p>
          <a:p>
            <a:pPr lvl="2"/>
            <a:r>
              <a:rPr lang="cs-CZ" b="1" dirty="0" smtClean="0">
                <a:solidFill>
                  <a:srgbClr val="7030A0"/>
                </a:solidFill>
              </a:rPr>
              <a:t>zkoušející nesmí pacientovi takovou léčbu vysadit jen za účelem jeho zařazení do KH</a:t>
            </a:r>
          </a:p>
          <a:p>
            <a:pPr marL="457200" lvl="1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8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476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6" y="1313765"/>
            <a:ext cx="8190910" cy="526558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Cíle </a:t>
            </a:r>
            <a:r>
              <a:rPr lang="cs-CZ" b="1" dirty="0">
                <a:solidFill>
                  <a:srgbClr val="0070C0"/>
                </a:solidFill>
              </a:rPr>
              <a:t>klinického </a:t>
            </a:r>
            <a:r>
              <a:rPr lang="cs-CZ" b="1" dirty="0" smtClean="0">
                <a:solidFill>
                  <a:srgbClr val="0070C0"/>
                </a:solidFill>
              </a:rPr>
              <a:t>hodnocení </a:t>
            </a:r>
            <a:endParaRPr lang="cs-CZ" b="1" dirty="0">
              <a:solidFill>
                <a:srgbClr val="0070C0"/>
              </a:solidFill>
            </a:endParaRP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Uvede se </a:t>
            </a:r>
            <a:r>
              <a:rPr lang="cs-CZ" b="1" dirty="0" smtClean="0">
                <a:solidFill>
                  <a:srgbClr val="7030A0"/>
                </a:solidFill>
              </a:rPr>
              <a:t>účel </a:t>
            </a:r>
            <a:r>
              <a:rPr lang="cs-CZ" b="1" dirty="0">
                <a:solidFill>
                  <a:srgbClr val="7030A0"/>
                </a:solidFill>
              </a:rPr>
              <a:t>klinického hodnocení</a:t>
            </a:r>
            <a:r>
              <a:rPr lang="cs-CZ" b="1" dirty="0">
                <a:solidFill>
                  <a:srgbClr val="002060"/>
                </a:solidFill>
              </a:rPr>
              <a:t>, zda je výzkum prováděn s cílem stanovit </a:t>
            </a:r>
            <a:r>
              <a:rPr lang="cs-CZ" b="1" dirty="0">
                <a:solidFill>
                  <a:srgbClr val="7030A0"/>
                </a:solidFill>
              </a:rPr>
              <a:t>účinnost a bezpečnost </a:t>
            </a:r>
            <a:r>
              <a:rPr lang="cs-CZ" b="1" dirty="0">
                <a:solidFill>
                  <a:srgbClr val="002060"/>
                </a:solidFill>
              </a:rPr>
              <a:t>daného léčivého </a:t>
            </a:r>
            <a:r>
              <a:rPr lang="cs-CZ" b="1" dirty="0" smtClean="0">
                <a:solidFill>
                  <a:srgbClr val="002060"/>
                </a:solidFill>
              </a:rPr>
              <a:t>přípravku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 dokumentu se </a:t>
            </a:r>
            <a:r>
              <a:rPr lang="cs-CZ" b="1" dirty="0" smtClean="0">
                <a:solidFill>
                  <a:srgbClr val="7030A0"/>
                </a:solidFill>
              </a:rPr>
              <a:t>neuvádějí zařazovací a vyřazovací kritéria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 jejich dodržení je na zodpovědnosti zkoušejícího lékaře</a:t>
            </a:r>
          </a:p>
          <a:p>
            <a:pPr marL="457200" lvl="1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9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Informace pro pacienty/informovaný souhlas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493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043735"/>
            <a:ext cx="8229600" cy="5076265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Léčebné postupy a upozornění na pravděpodobnost náhodného zařazení do jednotlivých skupin </a:t>
            </a:r>
          </a:p>
          <a:p>
            <a:pPr lvl="1"/>
            <a:r>
              <a:rPr lang="cs-CZ" kern="0" dirty="0" smtClean="0">
                <a:solidFill>
                  <a:srgbClr val="002060"/>
                </a:solidFill>
              </a:rPr>
              <a:t>Popis </a:t>
            </a:r>
            <a:r>
              <a:rPr lang="cs-CZ" b="1" kern="0" dirty="0" smtClean="0">
                <a:solidFill>
                  <a:srgbClr val="002060"/>
                </a:solidFill>
              </a:rPr>
              <a:t>průběhu léčby, odlišnosti od běžné klinické praxe</a:t>
            </a:r>
          </a:p>
          <a:p>
            <a:pPr lvl="1"/>
            <a:r>
              <a:rPr lang="cs-CZ" kern="0" dirty="0" smtClean="0">
                <a:solidFill>
                  <a:srgbClr val="002060"/>
                </a:solidFill>
              </a:rPr>
              <a:t>Uvést </a:t>
            </a:r>
            <a:r>
              <a:rPr lang="cs-CZ" b="1" kern="0" dirty="0">
                <a:solidFill>
                  <a:srgbClr val="002060"/>
                </a:solidFill>
              </a:rPr>
              <a:t>definici </a:t>
            </a:r>
            <a:r>
              <a:rPr lang="cs-CZ" b="1" kern="0" dirty="0" smtClean="0">
                <a:solidFill>
                  <a:srgbClr val="002060"/>
                </a:solidFill>
              </a:rPr>
              <a:t>placeba, pokud je v KH použito</a:t>
            </a:r>
          </a:p>
          <a:p>
            <a:pPr lvl="2"/>
            <a:r>
              <a:rPr lang="cs-CZ" sz="2400" b="1" kern="0" dirty="0">
                <a:solidFill>
                  <a:srgbClr val="002060"/>
                </a:solidFill>
              </a:rPr>
              <a:t>h</a:t>
            </a:r>
            <a:r>
              <a:rPr lang="cs-CZ" sz="2400" b="1" kern="0" dirty="0" smtClean="0">
                <a:solidFill>
                  <a:srgbClr val="002060"/>
                </a:solidFill>
              </a:rPr>
              <a:t>ned </a:t>
            </a:r>
            <a:r>
              <a:rPr lang="cs-CZ" sz="2400" b="1" kern="0" dirty="0">
                <a:solidFill>
                  <a:srgbClr val="002060"/>
                </a:solidFill>
              </a:rPr>
              <a:t>na začátku dokumentu </a:t>
            </a:r>
            <a:r>
              <a:rPr lang="cs-CZ" sz="2400" kern="0" dirty="0">
                <a:solidFill>
                  <a:srgbClr val="002060"/>
                </a:solidFill>
              </a:rPr>
              <a:t>musí být pacientovi jasné, </a:t>
            </a:r>
            <a:r>
              <a:rPr lang="cs-CZ" sz="2400" kern="0" dirty="0" smtClean="0">
                <a:solidFill>
                  <a:srgbClr val="002060"/>
                </a:solidFill>
              </a:rPr>
              <a:t>že </a:t>
            </a:r>
            <a:r>
              <a:rPr lang="cs-CZ" sz="2400" b="1" kern="0" dirty="0">
                <a:solidFill>
                  <a:srgbClr val="7030A0"/>
                </a:solidFill>
              </a:rPr>
              <a:t>může být zařazen do placebové </a:t>
            </a:r>
            <a:r>
              <a:rPr lang="cs-CZ" sz="2400" b="1" kern="0" dirty="0" smtClean="0">
                <a:solidFill>
                  <a:srgbClr val="7030A0"/>
                </a:solidFill>
              </a:rPr>
              <a:t>větve</a:t>
            </a:r>
            <a:r>
              <a:rPr lang="cs-CZ" sz="2400" kern="0" dirty="0" smtClean="0">
                <a:solidFill>
                  <a:srgbClr val="002060"/>
                </a:solidFill>
              </a:rPr>
              <a:t> </a:t>
            </a:r>
          </a:p>
          <a:p>
            <a:pPr lvl="2"/>
            <a:r>
              <a:rPr lang="cs-CZ" sz="2400" u="sng" kern="0" dirty="0" smtClean="0">
                <a:solidFill>
                  <a:srgbClr val="002060"/>
                </a:solidFill>
              </a:rPr>
              <a:t>nelze </a:t>
            </a:r>
            <a:r>
              <a:rPr lang="cs-CZ" sz="2400" u="sng" kern="0" dirty="0">
                <a:solidFill>
                  <a:srgbClr val="002060"/>
                </a:solidFill>
              </a:rPr>
              <a:t>definovat tak</a:t>
            </a:r>
            <a:r>
              <a:rPr lang="cs-CZ" sz="2400" kern="0" dirty="0">
                <a:solidFill>
                  <a:srgbClr val="002060"/>
                </a:solidFill>
              </a:rPr>
              <a:t>, že </a:t>
            </a:r>
            <a:r>
              <a:rPr lang="cs-CZ" sz="2400" b="1" kern="0" dirty="0">
                <a:solidFill>
                  <a:srgbClr val="002060"/>
                </a:solidFill>
              </a:rPr>
              <a:t>pacient bude dostávat nový zkoušený lék a někteří jiní pacienti můžou dostat </a:t>
            </a:r>
            <a:r>
              <a:rPr lang="cs-CZ" sz="2400" b="1" kern="0" dirty="0" smtClean="0">
                <a:solidFill>
                  <a:srgbClr val="002060"/>
                </a:solidFill>
              </a:rPr>
              <a:t>placebo</a:t>
            </a:r>
          </a:p>
          <a:p>
            <a:pPr lvl="1"/>
            <a:r>
              <a:rPr lang="cs-CZ" b="1" kern="0" dirty="0">
                <a:solidFill>
                  <a:srgbClr val="002060"/>
                </a:solidFill>
              </a:rPr>
              <a:t>Podávání placeba v KH nelze definovat jako „léčbu“</a:t>
            </a:r>
          </a:p>
          <a:p>
            <a:pPr lvl="1"/>
            <a:r>
              <a:rPr lang="cs-CZ" kern="0" dirty="0" smtClean="0">
                <a:solidFill>
                  <a:srgbClr val="002060"/>
                </a:solidFill>
              </a:rPr>
              <a:t>Uvádět </a:t>
            </a:r>
            <a:r>
              <a:rPr lang="cs-CZ" b="1" kern="0" dirty="0">
                <a:solidFill>
                  <a:srgbClr val="002060"/>
                </a:solidFill>
              </a:rPr>
              <a:t>pravděpodobnost zařazení do skupin a výčet léčebných </a:t>
            </a:r>
            <a:r>
              <a:rPr lang="cs-CZ" b="1" kern="0" dirty="0" smtClean="0">
                <a:solidFill>
                  <a:srgbClr val="002060"/>
                </a:solidFill>
              </a:rPr>
              <a:t>skupin </a:t>
            </a:r>
          </a:p>
          <a:p>
            <a:pPr lvl="2"/>
            <a:r>
              <a:rPr lang="cs-CZ" sz="2400" b="1" kern="0" dirty="0" smtClean="0">
                <a:solidFill>
                  <a:schemeClr val="accent6">
                    <a:lumMod val="50000"/>
                  </a:schemeClr>
                </a:solidFill>
              </a:rPr>
              <a:t>např</a:t>
            </a:r>
            <a:r>
              <a:rPr lang="cs-CZ" sz="2400" b="1" kern="0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cs-CZ" sz="2400" b="1" kern="0" dirty="0">
                <a:solidFill>
                  <a:srgbClr val="7030A0"/>
                </a:solidFill>
              </a:rPr>
              <a:t> „s pravděpodobností 1:4 obdržíte placebo“</a:t>
            </a:r>
            <a:r>
              <a:rPr lang="cs-CZ" sz="2400" b="1" kern="0" dirty="0">
                <a:solidFill>
                  <a:srgbClr val="002060"/>
                </a:solidFill>
              </a:rPr>
              <a:t>, nebo </a:t>
            </a:r>
            <a:r>
              <a:rPr lang="cs-CZ" sz="2400" b="1" kern="0" dirty="0">
                <a:solidFill>
                  <a:srgbClr val="7030A0"/>
                </a:solidFill>
              </a:rPr>
              <a:t>„máte 25% pravděpodobnost, že obdržíte placebo“</a:t>
            </a:r>
            <a:r>
              <a:rPr lang="cs-CZ" sz="2400" b="1" kern="0" dirty="0">
                <a:solidFill>
                  <a:srgbClr val="002060"/>
                </a:solidFill>
              </a:rPr>
              <a:t>, nebo </a:t>
            </a:r>
            <a:r>
              <a:rPr lang="cs-CZ" sz="2400" b="1" kern="0" dirty="0">
                <a:solidFill>
                  <a:srgbClr val="7030A0"/>
                </a:solidFill>
              </a:rPr>
              <a:t>„1 ze 4 pacientů obdrží placebo“ </a:t>
            </a:r>
            <a:r>
              <a:rPr lang="cs-CZ" sz="2400" b="1" kern="0" dirty="0">
                <a:solidFill>
                  <a:srgbClr val="002060"/>
                </a:solidFill>
              </a:rPr>
              <a:t>apod</a:t>
            </a:r>
            <a:r>
              <a:rPr lang="cs-CZ" sz="2400" b="1" kern="0" dirty="0" smtClean="0">
                <a:solidFill>
                  <a:srgbClr val="7030A0"/>
                </a:solidFill>
              </a:rPr>
              <a:t>.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0025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043735"/>
            <a:ext cx="8370930" cy="5076265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Léčebné postupy a upozornění na pravděpodobnost náhodného zařazení do jednotlivých skupin (pokrač.)</a:t>
            </a:r>
          </a:p>
          <a:p>
            <a:pPr lvl="1"/>
            <a:r>
              <a:rPr lang="cs-CZ" b="1" kern="0" dirty="0">
                <a:solidFill>
                  <a:srgbClr val="002060"/>
                </a:solidFill>
              </a:rPr>
              <a:t>U studií, ve kterých dostávají pacienti </a:t>
            </a:r>
            <a:r>
              <a:rPr lang="cs-CZ" b="1" kern="0" dirty="0">
                <a:solidFill>
                  <a:srgbClr val="7030A0"/>
                </a:solidFill>
              </a:rPr>
              <a:t>zároveň standardní léčbu, kterou neměli před zahájením klinického </a:t>
            </a:r>
            <a:r>
              <a:rPr lang="cs-CZ" b="1" kern="0" dirty="0" smtClean="0">
                <a:solidFill>
                  <a:srgbClr val="7030A0"/>
                </a:solidFill>
              </a:rPr>
              <a:t>hodnocení</a:t>
            </a:r>
            <a:r>
              <a:rPr lang="cs-CZ" b="1" kern="0" dirty="0" smtClean="0">
                <a:solidFill>
                  <a:srgbClr val="002060"/>
                </a:solidFill>
              </a:rPr>
              <a:t>, se </a:t>
            </a:r>
            <a:r>
              <a:rPr lang="cs-CZ" b="1" kern="0" dirty="0">
                <a:solidFill>
                  <a:srgbClr val="002060"/>
                </a:solidFill>
              </a:rPr>
              <a:t>tato léčba musí </a:t>
            </a:r>
            <a:r>
              <a:rPr lang="cs-CZ" b="1" kern="0" dirty="0" smtClean="0">
                <a:solidFill>
                  <a:srgbClr val="002060"/>
                </a:solidFill>
              </a:rPr>
              <a:t>specifikovat </a:t>
            </a:r>
            <a:r>
              <a:rPr lang="cs-CZ" kern="0" dirty="0" smtClean="0">
                <a:solidFill>
                  <a:srgbClr val="002060"/>
                </a:solidFill>
              </a:rPr>
              <a:t>(</a:t>
            </a:r>
            <a:r>
              <a:rPr lang="cs-CZ" kern="0" dirty="0">
                <a:solidFill>
                  <a:srgbClr val="002060"/>
                </a:solidFill>
              </a:rPr>
              <a:t>například onkologická klinická hodnocení)</a:t>
            </a:r>
            <a:endParaRPr lang="cs-CZ" b="1" kern="0" dirty="0" smtClean="0">
              <a:solidFill>
                <a:srgbClr val="002060"/>
              </a:solidFill>
            </a:endParaRPr>
          </a:p>
          <a:p>
            <a:pPr lvl="1"/>
            <a:r>
              <a:rPr lang="cs-CZ" b="1" kern="0" dirty="0" smtClean="0">
                <a:solidFill>
                  <a:srgbClr val="002060"/>
                </a:solidFill>
              </a:rPr>
              <a:t>Uvedou </a:t>
            </a:r>
            <a:r>
              <a:rPr lang="cs-CZ" b="1" kern="0" dirty="0">
                <a:solidFill>
                  <a:srgbClr val="002060"/>
                </a:solidFill>
              </a:rPr>
              <a:t>se případné odlišnosti od standardní léčby v rámci běžné klinické </a:t>
            </a:r>
            <a:r>
              <a:rPr lang="cs-CZ" b="1" kern="0" dirty="0" smtClean="0">
                <a:solidFill>
                  <a:srgbClr val="002060"/>
                </a:solidFill>
              </a:rPr>
              <a:t>praxe </a:t>
            </a:r>
          </a:p>
          <a:p>
            <a:pPr lvl="2"/>
            <a:r>
              <a:rPr lang="cs-CZ" b="1" kern="0" dirty="0" smtClean="0">
                <a:solidFill>
                  <a:srgbClr val="002060"/>
                </a:solidFill>
              </a:rPr>
              <a:t>pokud </a:t>
            </a:r>
            <a:r>
              <a:rPr lang="cs-CZ" b="1" kern="0" dirty="0">
                <a:solidFill>
                  <a:srgbClr val="002060"/>
                </a:solidFill>
              </a:rPr>
              <a:t>ale pacient užívá standardní léčbu a bude v ní ve studii pokračovat, informace o ní se nerozepisují, pacient je již musí </a:t>
            </a:r>
            <a:r>
              <a:rPr lang="cs-CZ" b="1" kern="0" dirty="0" smtClean="0">
                <a:solidFill>
                  <a:srgbClr val="002060"/>
                </a:solidFill>
              </a:rPr>
              <a:t>znát</a:t>
            </a:r>
            <a:endParaRPr lang="cs-CZ" b="1" kern="0" dirty="0">
              <a:solidFill>
                <a:srgbClr val="002060"/>
              </a:solidFill>
            </a:endParaRPr>
          </a:p>
          <a:p>
            <a:pPr lvl="1"/>
            <a:r>
              <a:rPr lang="cs-CZ" b="1" kern="0" dirty="0" smtClean="0">
                <a:solidFill>
                  <a:srgbClr val="002060"/>
                </a:solidFill>
              </a:rPr>
              <a:t>Uvedou </a:t>
            </a:r>
            <a:r>
              <a:rPr lang="cs-CZ" b="1" kern="0" dirty="0">
                <a:solidFill>
                  <a:srgbClr val="002060"/>
                </a:solidFill>
              </a:rPr>
              <a:t>se pravidla </a:t>
            </a:r>
            <a:r>
              <a:rPr lang="cs-CZ" b="1" kern="0" dirty="0" smtClean="0">
                <a:solidFill>
                  <a:srgbClr val="002060"/>
                </a:solidFill>
              </a:rPr>
              <a:t>užívání případné </a:t>
            </a:r>
            <a:r>
              <a:rPr lang="cs-CZ" b="1" kern="0" dirty="0" smtClean="0">
                <a:solidFill>
                  <a:srgbClr val="7030A0"/>
                </a:solidFill>
              </a:rPr>
              <a:t>záchranné medikace</a:t>
            </a:r>
          </a:p>
          <a:p>
            <a:pPr lvl="1"/>
            <a:r>
              <a:rPr lang="cs-CZ" b="1" dirty="0" smtClean="0">
                <a:solidFill>
                  <a:srgbClr val="7030A0"/>
                </a:solidFill>
              </a:rPr>
              <a:t>Zakázaná </a:t>
            </a:r>
            <a:r>
              <a:rPr lang="cs-CZ" b="1" dirty="0">
                <a:solidFill>
                  <a:srgbClr val="7030A0"/>
                </a:solidFill>
              </a:rPr>
              <a:t>konkomitantní medikace 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pro </a:t>
            </a:r>
            <a:r>
              <a:rPr lang="cs-CZ" b="1" dirty="0">
                <a:solidFill>
                  <a:srgbClr val="002060"/>
                </a:solidFill>
              </a:rPr>
              <a:t>pacienta to může znamenat horší léčbu, než v běžné klinické praxi</a:t>
            </a:r>
          </a:p>
          <a:p>
            <a:pPr lvl="1"/>
            <a:endParaRPr lang="cs-CZ" b="1" kern="0" dirty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9344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80920" cy="5265585"/>
          </a:xfrm>
        </p:spPr>
        <p:txBody>
          <a:bodyPr>
            <a:normAutofit fontScale="925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Postupy a výkony v průběhu klinického hodnocení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Popis návštěv a vyšetření – nejlépe stručnou </a:t>
            </a:r>
            <a:r>
              <a:rPr lang="cs-CZ" b="1" dirty="0">
                <a:solidFill>
                  <a:srgbClr val="002060"/>
                </a:solidFill>
              </a:rPr>
              <a:t>a přehlednou </a:t>
            </a:r>
            <a:r>
              <a:rPr lang="cs-CZ" b="1" dirty="0">
                <a:solidFill>
                  <a:srgbClr val="7030A0"/>
                </a:solidFill>
              </a:rPr>
              <a:t>tabulkou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+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popsat </a:t>
            </a:r>
            <a:r>
              <a:rPr lang="cs-CZ" b="1" dirty="0" smtClean="0">
                <a:solidFill>
                  <a:srgbClr val="002060"/>
                </a:solidFill>
              </a:rPr>
              <a:t>zásadní vyšetření </a:t>
            </a:r>
            <a:r>
              <a:rPr lang="cs-CZ" b="1" dirty="0">
                <a:solidFill>
                  <a:srgbClr val="002060"/>
                </a:solidFill>
              </a:rPr>
              <a:t>+ odlišnosti od běžné praxe</a:t>
            </a:r>
            <a:endParaRPr lang="cs-CZ" b="1" dirty="0" smtClean="0">
              <a:solidFill>
                <a:srgbClr val="00206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Z textu musí být zřejmá </a:t>
            </a:r>
            <a:r>
              <a:rPr lang="cs-CZ" b="1" dirty="0">
                <a:solidFill>
                  <a:srgbClr val="7030A0"/>
                </a:solidFill>
              </a:rPr>
              <a:t>četnost i doba trvání </a:t>
            </a:r>
            <a:r>
              <a:rPr lang="cs-CZ" b="1" dirty="0" smtClean="0">
                <a:solidFill>
                  <a:srgbClr val="7030A0"/>
                </a:solidFill>
              </a:rPr>
              <a:t>návštěv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Zmíní </a:t>
            </a:r>
            <a:r>
              <a:rPr lang="cs-CZ" b="1" dirty="0">
                <a:solidFill>
                  <a:srgbClr val="002060"/>
                </a:solidFill>
              </a:rPr>
              <a:t>se </a:t>
            </a:r>
            <a:r>
              <a:rPr lang="cs-CZ" b="1" dirty="0">
                <a:solidFill>
                  <a:srgbClr val="7030A0"/>
                </a:solidFill>
              </a:rPr>
              <a:t>předpokládané množství celkově odebrané krve </a:t>
            </a:r>
            <a:r>
              <a:rPr lang="cs-CZ" b="1" dirty="0">
                <a:solidFill>
                  <a:srgbClr val="002060"/>
                </a:solidFill>
              </a:rPr>
              <a:t>v </a:t>
            </a:r>
            <a:r>
              <a:rPr lang="cs-CZ" b="1" dirty="0" smtClean="0">
                <a:solidFill>
                  <a:srgbClr val="002060"/>
                </a:solidFill>
              </a:rPr>
              <a:t>ml 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u </a:t>
            </a:r>
            <a:r>
              <a:rPr lang="cs-CZ" b="1" dirty="0">
                <a:solidFill>
                  <a:srgbClr val="002060"/>
                </a:solidFill>
              </a:rPr>
              <a:t>dětí musí být celkové množství odebrané krve </a:t>
            </a:r>
            <a:r>
              <a:rPr lang="cs-CZ" b="1" dirty="0">
                <a:solidFill>
                  <a:srgbClr val="7030A0"/>
                </a:solidFill>
              </a:rPr>
              <a:t>v souladu s platnými </a:t>
            </a:r>
            <a:r>
              <a:rPr lang="cs-CZ" b="1" dirty="0" smtClean="0">
                <a:solidFill>
                  <a:srgbClr val="7030A0"/>
                </a:solidFill>
              </a:rPr>
              <a:t>doporučeními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Zdůraznit </a:t>
            </a:r>
            <a:r>
              <a:rPr lang="cs-CZ" b="1" dirty="0" smtClean="0">
                <a:solidFill>
                  <a:srgbClr val="002060"/>
                </a:solidFill>
              </a:rPr>
              <a:t>invazivní a náročná vyšetření 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u </a:t>
            </a:r>
            <a:r>
              <a:rPr lang="cs-CZ" b="1" dirty="0">
                <a:solidFill>
                  <a:srgbClr val="002060"/>
                </a:solidFill>
              </a:rPr>
              <a:t>těch se uvede i míra nepohodlí, případná rizika, časová </a:t>
            </a:r>
            <a:r>
              <a:rPr lang="cs-CZ" b="1" dirty="0" smtClean="0">
                <a:solidFill>
                  <a:srgbClr val="002060"/>
                </a:solidFill>
              </a:rPr>
              <a:t>náročnost</a:t>
            </a:r>
          </a:p>
          <a:p>
            <a:pPr lvl="1"/>
            <a:r>
              <a:rPr lang="cs-CZ" b="1" dirty="0" smtClean="0">
                <a:solidFill>
                  <a:srgbClr val="7030A0"/>
                </a:solidFill>
              </a:rPr>
              <a:t>U </a:t>
            </a:r>
            <a:r>
              <a:rPr lang="cs-CZ" b="1" dirty="0">
                <a:solidFill>
                  <a:srgbClr val="7030A0"/>
                </a:solidFill>
              </a:rPr>
              <a:t>běžných vyšetření se jejich popis </a:t>
            </a:r>
            <a:r>
              <a:rPr lang="cs-CZ" b="1" u="sng" dirty="0">
                <a:solidFill>
                  <a:srgbClr val="7030A0"/>
                </a:solidFill>
              </a:rPr>
              <a:t>neuvádí</a:t>
            </a:r>
            <a:r>
              <a:rPr lang="cs-CZ" b="1" dirty="0">
                <a:solidFill>
                  <a:srgbClr val="7030A0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(např. odběry krve, neinvazivní měření tlaku, EKG apod</a:t>
            </a:r>
            <a:r>
              <a:rPr lang="cs-CZ" b="1" dirty="0" smtClean="0">
                <a:solidFill>
                  <a:srgbClr val="002060"/>
                </a:solidFill>
              </a:rPr>
              <a:t>.)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Uvést, pokud je v </a:t>
            </a:r>
            <a:r>
              <a:rPr lang="cs-CZ" b="1" dirty="0">
                <a:solidFill>
                  <a:srgbClr val="002060"/>
                </a:solidFill>
              </a:rPr>
              <a:t>rámci studie nutná </a:t>
            </a:r>
            <a:r>
              <a:rPr lang="cs-CZ" b="1" dirty="0">
                <a:solidFill>
                  <a:srgbClr val="7030A0"/>
                </a:solidFill>
              </a:rPr>
              <a:t>hospitalizace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pacienta</a:t>
            </a:r>
            <a:endParaRPr lang="cs-CZ" dirty="0" smtClean="0">
              <a:solidFill>
                <a:srgbClr val="002060"/>
              </a:solidFill>
            </a:endParaRPr>
          </a:p>
          <a:p>
            <a:pPr lvl="2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Pozor! </a:t>
            </a:r>
            <a:r>
              <a:rPr lang="cs-CZ" dirty="0" smtClean="0">
                <a:solidFill>
                  <a:srgbClr val="002060"/>
                </a:solidFill>
              </a:rPr>
              <a:t>Na pacienta KH se </a:t>
            </a:r>
            <a:r>
              <a:rPr lang="cs-CZ" u="sng" dirty="0" smtClean="0">
                <a:solidFill>
                  <a:srgbClr val="002060"/>
                </a:solidFill>
              </a:rPr>
              <a:t>nevztahuje</a:t>
            </a:r>
            <a:r>
              <a:rPr lang="cs-CZ" dirty="0" smtClean="0">
                <a:solidFill>
                  <a:srgbClr val="002060"/>
                </a:solidFill>
              </a:rPr>
              <a:t> úhrada nemocenské + nebude omluvena absence v zaměstnání!</a:t>
            </a: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3217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178751"/>
            <a:ext cx="8100900" cy="503126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Odpovědnosti subjektu hodnocení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Dodržovat pokyny zkoušejícího a pokyny uvedené               v dokumentu</a:t>
            </a:r>
            <a:r>
              <a:rPr lang="cs-CZ" dirty="0" smtClean="0">
                <a:solidFill>
                  <a:srgbClr val="002060"/>
                </a:solidFill>
              </a:rPr>
              <a:t> Informací pro pacienta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 případě nutnosti užít nedovolenou medikaci </a:t>
            </a:r>
            <a:r>
              <a:rPr lang="cs-CZ" dirty="0" smtClean="0">
                <a:solidFill>
                  <a:srgbClr val="002060"/>
                </a:solidFill>
              </a:rPr>
              <a:t>– kontaktovat zkoušejícího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Pokud již pacient bez konzultace jinou medikaci užil </a:t>
            </a:r>
            <a:r>
              <a:rPr lang="cs-CZ" dirty="0" smtClean="0">
                <a:solidFill>
                  <a:srgbClr val="002060"/>
                </a:solidFill>
              </a:rPr>
              <a:t>– neprodleně to zkoušejícímu oznámit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Zdůraznění </a:t>
            </a:r>
            <a:r>
              <a:rPr lang="cs-CZ" b="1" dirty="0">
                <a:solidFill>
                  <a:srgbClr val="0070C0"/>
                </a:solidFill>
              </a:rPr>
              <a:t>těch prvků klinického hodnocení, které mají povahu výzkumu </a:t>
            </a:r>
          </a:p>
          <a:p>
            <a:pPr lvl="1" indent="-342900"/>
            <a:r>
              <a:rPr lang="cs-CZ" dirty="0">
                <a:solidFill>
                  <a:srgbClr val="002060"/>
                </a:solidFill>
              </a:rPr>
              <a:t>Zmíní se </a:t>
            </a:r>
            <a:r>
              <a:rPr lang="cs-CZ" b="1" dirty="0">
                <a:solidFill>
                  <a:srgbClr val="002060"/>
                </a:solidFill>
              </a:rPr>
              <a:t>odlišnost léčby i vyšetření od běžné klinické praxe, tj. zpravidla více návštěv u lékaře, více vyšetření</a:t>
            </a:r>
            <a:r>
              <a:rPr lang="cs-CZ" dirty="0">
                <a:solidFill>
                  <a:srgbClr val="002060"/>
                </a:solidFill>
              </a:rPr>
              <a:t>, která jsou prováděna pro účely </a:t>
            </a:r>
            <a:r>
              <a:rPr lang="cs-CZ" dirty="0" smtClean="0">
                <a:solidFill>
                  <a:srgbClr val="002060"/>
                </a:solidFill>
              </a:rPr>
              <a:t>KH</a:t>
            </a: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55503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98730"/>
            <a:ext cx="8229600" cy="5490611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Předvídatelná rizika či nepříjemnosti pro subjekt hodnocení</a:t>
            </a:r>
          </a:p>
          <a:p>
            <a:pPr marL="723900" lvl="1" indent="-228600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Výčet možných nežádoucích účinků </a:t>
            </a:r>
            <a:r>
              <a:rPr lang="cs-CZ" dirty="0" smtClean="0">
                <a:solidFill>
                  <a:srgbClr val="002060"/>
                </a:solidFill>
              </a:rPr>
              <a:t>– </a:t>
            </a:r>
            <a:r>
              <a:rPr lang="cs-CZ" b="1" dirty="0" smtClean="0">
                <a:solidFill>
                  <a:srgbClr val="002060"/>
                </a:solidFill>
              </a:rPr>
              <a:t>přehledně</a:t>
            </a:r>
            <a:r>
              <a:rPr lang="cs-CZ" dirty="0" smtClean="0">
                <a:solidFill>
                  <a:srgbClr val="002060"/>
                </a:solidFill>
              </a:rPr>
              <a:t> (lze tabulka), </a:t>
            </a:r>
            <a:r>
              <a:rPr lang="cs-CZ" b="1" dirty="0" smtClean="0">
                <a:solidFill>
                  <a:srgbClr val="002060"/>
                </a:solidFill>
              </a:rPr>
              <a:t>stručně, srozumitelně</a:t>
            </a:r>
            <a:r>
              <a:rPr lang="cs-CZ" b="1" dirty="0">
                <a:solidFill>
                  <a:srgbClr val="002060"/>
                </a:solidFill>
              </a:rPr>
              <a:t>, nepoužívat odborné </a:t>
            </a:r>
            <a:r>
              <a:rPr lang="cs-CZ" b="1" dirty="0" smtClean="0">
                <a:solidFill>
                  <a:srgbClr val="002060"/>
                </a:solidFill>
              </a:rPr>
              <a:t>výrazy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</a:p>
          <a:p>
            <a:pPr marL="1123950" lvl="2">
              <a:lnSpc>
                <a:spcPct val="90000"/>
              </a:lnSpc>
            </a:pPr>
            <a:r>
              <a:rPr lang="cs-CZ" b="1" dirty="0" smtClean="0">
                <a:solidFill>
                  <a:srgbClr val="7030A0"/>
                </a:solidFill>
              </a:rPr>
              <a:t>pokud </a:t>
            </a:r>
            <a:r>
              <a:rPr lang="cs-CZ" b="1" dirty="0">
                <a:solidFill>
                  <a:srgbClr val="7030A0"/>
                </a:solidFill>
              </a:rPr>
              <a:t>se jim nelze vyhnout, je třeba je </a:t>
            </a:r>
            <a:r>
              <a:rPr lang="cs-CZ" b="1" dirty="0" smtClean="0">
                <a:solidFill>
                  <a:srgbClr val="7030A0"/>
                </a:solidFill>
              </a:rPr>
              <a:t>vysvětlit</a:t>
            </a:r>
          </a:p>
          <a:p>
            <a:pPr marL="723900" lvl="1">
              <a:lnSpc>
                <a:spcPct val="90000"/>
              </a:lnSpc>
            </a:pP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Uvádějte pouze výčet reálných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rizik!</a:t>
            </a:r>
          </a:p>
          <a:p>
            <a:pPr marL="723900" lvl="1">
              <a:lnSpc>
                <a:spcPct val="90000"/>
              </a:lnSpc>
            </a:pPr>
            <a:r>
              <a:rPr lang="cs-CZ" b="1" dirty="0">
                <a:solidFill>
                  <a:srgbClr val="002060"/>
                </a:solidFill>
              </a:rPr>
              <a:t>Neuvádět nežádoucí účinky u léčby, která je pacientovi již známa </a:t>
            </a:r>
            <a:r>
              <a:rPr lang="cs-CZ" dirty="0">
                <a:solidFill>
                  <a:srgbClr val="002060"/>
                </a:solidFill>
              </a:rPr>
              <a:t>(např. pacient je základní léčbou léčen již před vstupem do klinického hodnocení</a:t>
            </a:r>
            <a:r>
              <a:rPr lang="cs-CZ" dirty="0" smtClean="0">
                <a:solidFill>
                  <a:srgbClr val="002060"/>
                </a:solidFill>
              </a:rPr>
              <a:t>)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endParaRPr lang="cs-CZ" b="1" dirty="0">
              <a:solidFill>
                <a:srgbClr val="002060"/>
              </a:solidFill>
            </a:endParaRPr>
          </a:p>
          <a:p>
            <a:pPr marL="723900" lvl="1" indent="-228600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Nezmiňovat podrobně výsledky </a:t>
            </a:r>
            <a:r>
              <a:rPr lang="cs-CZ" b="1" dirty="0">
                <a:solidFill>
                  <a:srgbClr val="002060"/>
                </a:solidFill>
              </a:rPr>
              <a:t>výzkumu na zvířatech </a:t>
            </a:r>
            <a:endParaRPr lang="cs-CZ" b="1" dirty="0" smtClean="0">
              <a:solidFill>
                <a:srgbClr val="002060"/>
              </a:solidFill>
            </a:endParaRPr>
          </a:p>
          <a:p>
            <a:pPr marL="1238250" lvl="2" indent="-342900">
              <a:lnSpc>
                <a:spcPct val="90000"/>
              </a:lnSpc>
            </a:pPr>
            <a:r>
              <a:rPr lang="cs-CZ" dirty="0" smtClean="0">
                <a:solidFill>
                  <a:srgbClr val="002060"/>
                </a:solidFill>
              </a:rPr>
              <a:t>pacient </a:t>
            </a:r>
            <a:r>
              <a:rPr lang="cs-CZ" dirty="0">
                <a:solidFill>
                  <a:srgbClr val="002060"/>
                </a:solidFill>
              </a:rPr>
              <a:t>většinou nemá pojem o souvislosti těchto dat s možným výskytem NÚ u člověka</a:t>
            </a:r>
          </a:p>
          <a:p>
            <a:pPr marL="723900" lvl="1" indent="-228600">
              <a:lnSpc>
                <a:spcPct val="90000"/>
              </a:lnSpc>
            </a:pPr>
            <a:r>
              <a:rPr lang="cs-CZ" b="1" dirty="0">
                <a:solidFill>
                  <a:srgbClr val="002060"/>
                </a:solidFill>
              </a:rPr>
              <a:t>Nerozdělovat </a:t>
            </a:r>
            <a:r>
              <a:rPr lang="cs-CZ" b="1" dirty="0" smtClean="0">
                <a:solidFill>
                  <a:srgbClr val="002060"/>
                </a:solidFill>
              </a:rPr>
              <a:t>předchozí výskyt </a:t>
            </a:r>
            <a:r>
              <a:rPr lang="cs-CZ" b="1" dirty="0">
                <a:solidFill>
                  <a:srgbClr val="002060"/>
                </a:solidFill>
              </a:rPr>
              <a:t>NÚ u zdravých dobrovolníků a </a:t>
            </a:r>
            <a:r>
              <a:rPr lang="cs-CZ" b="1" dirty="0" smtClean="0">
                <a:solidFill>
                  <a:srgbClr val="002060"/>
                </a:solidFill>
              </a:rPr>
              <a:t>u </a:t>
            </a:r>
            <a:r>
              <a:rPr lang="cs-CZ" b="1" dirty="0">
                <a:solidFill>
                  <a:srgbClr val="002060"/>
                </a:solidFill>
              </a:rPr>
              <a:t>pacientů </a:t>
            </a:r>
            <a:r>
              <a:rPr lang="cs-CZ" dirty="0">
                <a:solidFill>
                  <a:srgbClr val="002060"/>
                </a:solidFill>
              </a:rPr>
              <a:t>v rámci </a:t>
            </a:r>
            <a:r>
              <a:rPr lang="cs-CZ" dirty="0" smtClean="0">
                <a:solidFill>
                  <a:srgbClr val="002060"/>
                </a:solidFill>
              </a:rPr>
              <a:t>proběhlých </a:t>
            </a:r>
            <a:r>
              <a:rPr lang="cs-CZ" dirty="0">
                <a:solidFill>
                  <a:srgbClr val="002060"/>
                </a:solidFill>
              </a:rPr>
              <a:t>KH 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</a:p>
          <a:p>
            <a:pPr marL="1123950" lvl="2">
              <a:lnSpc>
                <a:spcPct val="90000"/>
              </a:lnSpc>
            </a:pPr>
            <a:r>
              <a:rPr lang="cs-CZ" dirty="0" smtClean="0">
                <a:solidFill>
                  <a:srgbClr val="002060"/>
                </a:solidFill>
              </a:rPr>
              <a:t>pacient </a:t>
            </a:r>
            <a:r>
              <a:rPr lang="cs-CZ" dirty="0">
                <a:solidFill>
                  <a:srgbClr val="002060"/>
                </a:solidFill>
              </a:rPr>
              <a:t>nezná strukturu </a:t>
            </a:r>
            <a:r>
              <a:rPr lang="cs-CZ" dirty="0" smtClean="0">
                <a:solidFill>
                  <a:srgbClr val="002060"/>
                </a:solidFill>
              </a:rPr>
              <a:t>KH + </a:t>
            </a:r>
            <a:r>
              <a:rPr lang="cs-CZ" dirty="0">
                <a:solidFill>
                  <a:srgbClr val="002060"/>
                </a:solidFill>
              </a:rPr>
              <a:t>je to nepřehledné</a:t>
            </a:r>
          </a:p>
          <a:p>
            <a:pPr lvl="1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199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53725"/>
            <a:ext cx="8229600" cy="553561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Předvídatelná rizika či nepříjemnosti pro subjekt hodnocení (pokrač.)</a:t>
            </a:r>
          </a:p>
          <a:p>
            <a:pPr marL="723900" lvl="1" indent="-228600">
              <a:lnSpc>
                <a:spcPct val="90000"/>
              </a:lnSpc>
            </a:pPr>
            <a:r>
              <a:rPr lang="cs-CZ" dirty="0">
                <a:solidFill>
                  <a:srgbClr val="002060"/>
                </a:solidFill>
              </a:rPr>
              <a:t>Ve specifických případech je vhodné zmínit, zda má hodnocený přípravek</a:t>
            </a:r>
            <a:r>
              <a:rPr lang="cs-CZ" b="1" dirty="0">
                <a:solidFill>
                  <a:srgbClr val="002060"/>
                </a:solidFill>
              </a:rPr>
              <a:t> vliv na řízení motorových vozidel a obsluhu těžkých </a:t>
            </a:r>
            <a:r>
              <a:rPr lang="cs-CZ" b="1" dirty="0" smtClean="0">
                <a:solidFill>
                  <a:srgbClr val="002060"/>
                </a:solidFill>
              </a:rPr>
              <a:t>strojů </a:t>
            </a:r>
          </a:p>
          <a:p>
            <a:pPr marL="723900" lvl="1" indent="-228600">
              <a:lnSpc>
                <a:spcPct val="90000"/>
              </a:lnSpc>
            </a:pPr>
            <a:r>
              <a:rPr lang="cs-CZ" dirty="0" smtClean="0">
                <a:solidFill>
                  <a:srgbClr val="002060"/>
                </a:solidFill>
              </a:rPr>
              <a:t>V </a:t>
            </a:r>
            <a:r>
              <a:rPr lang="cs-CZ" dirty="0">
                <a:solidFill>
                  <a:srgbClr val="002060"/>
                </a:solidFill>
              </a:rPr>
              <a:t>případě, že je v průběhu klinického hodnocení </a:t>
            </a:r>
            <a:r>
              <a:rPr lang="cs-CZ" b="1" dirty="0">
                <a:solidFill>
                  <a:srgbClr val="002060"/>
                </a:solidFill>
              </a:rPr>
              <a:t>zakázáno používání některých léčivých přípravků, je toto </a:t>
            </a:r>
            <a:r>
              <a:rPr lang="cs-CZ" b="1" dirty="0" smtClean="0">
                <a:solidFill>
                  <a:srgbClr val="002060"/>
                </a:solidFill>
              </a:rPr>
              <a:t>třeba </a:t>
            </a:r>
            <a:r>
              <a:rPr lang="cs-CZ" b="1" dirty="0">
                <a:solidFill>
                  <a:srgbClr val="002060"/>
                </a:solidFill>
              </a:rPr>
              <a:t>zmínit </a:t>
            </a:r>
            <a:endParaRPr lang="cs-CZ" b="1" dirty="0" smtClean="0">
              <a:solidFill>
                <a:srgbClr val="002060"/>
              </a:solidFill>
            </a:endParaRPr>
          </a:p>
          <a:p>
            <a:pPr marL="1123950" lvl="2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způsobem </a:t>
            </a:r>
            <a:r>
              <a:rPr lang="cs-CZ" b="1" dirty="0">
                <a:solidFill>
                  <a:srgbClr val="002060"/>
                </a:solidFill>
              </a:rPr>
              <a:t>vhodným pro laika, tj. nikoliv názvem účinné látky, ale např. </a:t>
            </a:r>
            <a:r>
              <a:rPr lang="cs-CZ" b="1" dirty="0" smtClean="0">
                <a:solidFill>
                  <a:srgbClr val="7030A0"/>
                </a:solidFill>
              </a:rPr>
              <a:t>„není </a:t>
            </a:r>
            <a:r>
              <a:rPr lang="cs-CZ" b="1" dirty="0">
                <a:solidFill>
                  <a:srgbClr val="7030A0"/>
                </a:solidFill>
              </a:rPr>
              <a:t>dovoleno užívat některé léky, například léky pro léčbu vysokého krevního tlaku“ </a:t>
            </a:r>
            <a:endParaRPr lang="cs-CZ" b="1" dirty="0" smtClean="0">
              <a:solidFill>
                <a:srgbClr val="002060"/>
              </a:solidFill>
            </a:endParaRPr>
          </a:p>
          <a:p>
            <a:pPr marL="1123950" lvl="2">
              <a:lnSpc>
                <a:spcPct val="90000"/>
              </a:lnSpc>
            </a:pPr>
            <a:r>
              <a:rPr lang="cs-CZ" b="1" dirty="0" smtClean="0">
                <a:solidFill>
                  <a:srgbClr val="7030A0"/>
                </a:solidFill>
              </a:rPr>
              <a:t>upozornit </a:t>
            </a:r>
            <a:r>
              <a:rPr lang="cs-CZ" b="1" dirty="0">
                <a:solidFill>
                  <a:srgbClr val="7030A0"/>
                </a:solidFill>
              </a:rPr>
              <a:t>zejména na nevhodné doplňky </a:t>
            </a:r>
            <a:r>
              <a:rPr lang="cs-CZ" b="1" dirty="0" smtClean="0">
                <a:solidFill>
                  <a:srgbClr val="7030A0"/>
                </a:solidFill>
              </a:rPr>
              <a:t>stravy</a:t>
            </a:r>
          </a:p>
          <a:p>
            <a:pPr marL="723900" lvl="1" indent="-228600">
              <a:lnSpc>
                <a:spcPct val="90000"/>
              </a:lnSpc>
            </a:pPr>
            <a:r>
              <a:rPr lang="cs-CZ" dirty="0" smtClean="0">
                <a:solidFill>
                  <a:srgbClr val="002060"/>
                </a:solidFill>
              </a:rPr>
              <a:t>Uvedení </a:t>
            </a:r>
            <a:r>
              <a:rPr lang="cs-CZ" b="1" dirty="0" smtClean="0">
                <a:solidFill>
                  <a:srgbClr val="002060"/>
                </a:solidFill>
              </a:rPr>
              <a:t>případných režimových opatření </a:t>
            </a:r>
          </a:p>
          <a:p>
            <a:pPr marL="1123950" lvl="2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např</a:t>
            </a:r>
            <a:r>
              <a:rPr lang="cs-CZ" b="1" dirty="0">
                <a:solidFill>
                  <a:srgbClr val="002060"/>
                </a:solidFill>
              </a:rPr>
              <a:t>. </a:t>
            </a:r>
            <a:r>
              <a:rPr lang="cs-CZ" b="1" dirty="0" smtClean="0">
                <a:solidFill>
                  <a:srgbClr val="002060"/>
                </a:solidFill>
              </a:rPr>
              <a:t>zákaz slunění, pití šťávy z citrusových plodů, vykonávání určitých aktivit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5400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39"/>
            <a:ext cx="8229600" cy="5400601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Zmínění rizik pro plod nebo kojené dítě</a:t>
            </a:r>
            <a:endParaRPr lang="cs-CZ" sz="3000" b="1" dirty="0" smtClean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r>
              <a:rPr lang="cs-CZ" sz="2600" b="1" u="sng" dirty="0" smtClean="0">
                <a:solidFill>
                  <a:srgbClr val="002060"/>
                </a:solidFill>
              </a:rPr>
              <a:t>Antikoncepce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Vždy </a:t>
            </a:r>
            <a:r>
              <a:rPr lang="cs-CZ" b="1" dirty="0">
                <a:solidFill>
                  <a:srgbClr val="002060"/>
                </a:solidFill>
              </a:rPr>
              <a:t>jedna vysoce spolehlivá + jedna </a:t>
            </a:r>
            <a:r>
              <a:rPr lang="cs-CZ" b="1" dirty="0" smtClean="0">
                <a:solidFill>
                  <a:srgbClr val="002060"/>
                </a:solidFill>
              </a:rPr>
              <a:t>doplňková </a:t>
            </a:r>
            <a:r>
              <a:rPr lang="cs-CZ" dirty="0" smtClean="0">
                <a:solidFill>
                  <a:srgbClr val="002060"/>
                </a:solidFill>
              </a:rPr>
              <a:t>(v pokynu bude blíže specifikováno pro potřeby zadavatele)</a:t>
            </a:r>
          </a:p>
          <a:p>
            <a:pPr lvl="1">
              <a:lnSpc>
                <a:spcPct val="90000"/>
              </a:lnSpc>
            </a:pPr>
            <a:r>
              <a:rPr lang="cs-CZ" b="1" dirty="0">
                <a:solidFill>
                  <a:srgbClr val="002060"/>
                </a:solidFill>
              </a:rPr>
              <a:t>V odůvodněných případech lze 2-bariérová se spermicidem</a:t>
            </a:r>
            <a:r>
              <a:rPr lang="cs-CZ" dirty="0">
                <a:solidFill>
                  <a:srgbClr val="002060"/>
                </a:solidFill>
              </a:rPr>
              <a:t> </a:t>
            </a:r>
          </a:p>
          <a:p>
            <a:pPr lvl="2">
              <a:lnSpc>
                <a:spcPct val="90000"/>
              </a:lnSpc>
            </a:pPr>
            <a:r>
              <a:rPr lang="cs-CZ" sz="2400" dirty="0">
                <a:solidFill>
                  <a:srgbClr val="002060"/>
                </a:solidFill>
              </a:rPr>
              <a:t>Pokud doloženo, že není přípravek teratogenní</a:t>
            </a:r>
          </a:p>
          <a:p>
            <a:pPr lvl="2">
              <a:lnSpc>
                <a:spcPct val="90000"/>
              </a:lnSpc>
            </a:pPr>
            <a:r>
              <a:rPr lang="cs-CZ" sz="2400" dirty="0">
                <a:solidFill>
                  <a:srgbClr val="002060"/>
                </a:solidFill>
              </a:rPr>
              <a:t>Pokud by použití hormonální antikoncepce znamenalo riziko interakcí nebo by </a:t>
            </a:r>
            <a:r>
              <a:rPr lang="cs-CZ" sz="2400" dirty="0" smtClean="0">
                <a:solidFill>
                  <a:srgbClr val="002060"/>
                </a:solidFill>
              </a:rPr>
              <a:t>ovlivnilo zdravotní stav pacientky</a:t>
            </a:r>
          </a:p>
          <a:p>
            <a:pPr lvl="1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Antikoncepcí </a:t>
            </a:r>
            <a:r>
              <a:rPr lang="cs-CZ" b="1" dirty="0">
                <a:solidFill>
                  <a:srgbClr val="002060"/>
                </a:solidFill>
              </a:rPr>
              <a:t>je i sexuální abstinence</a:t>
            </a:r>
            <a:endParaRPr lang="cs-CZ" b="1" u="sng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cs-CZ" b="1" dirty="0">
                <a:solidFill>
                  <a:srgbClr val="002060"/>
                </a:solidFill>
              </a:rPr>
              <a:t>Zmínit v IP/IS u věkové skupiny 15 – 17 let </a:t>
            </a:r>
            <a:r>
              <a:rPr lang="cs-CZ" u="sng" dirty="0">
                <a:solidFill>
                  <a:srgbClr val="002060"/>
                </a:solidFill>
              </a:rPr>
              <a:t>(pod 15 let není možná zmínka o antikoncepci v IP/IS)</a:t>
            </a:r>
            <a:endParaRPr lang="cs-CZ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cs-CZ" dirty="0">
                <a:solidFill>
                  <a:srgbClr val="002060"/>
                </a:solidFill>
              </a:rPr>
              <a:t>Informace o antikoncepci dětí 15 – 17 let musí být </a:t>
            </a:r>
            <a:r>
              <a:rPr lang="cs-CZ" b="1" dirty="0">
                <a:solidFill>
                  <a:srgbClr val="002060"/>
                </a:solidFill>
              </a:rPr>
              <a:t>i ve verzi Informací pro zákonné zástupce</a:t>
            </a:r>
          </a:p>
          <a:p>
            <a:pPr lvl="1">
              <a:lnSpc>
                <a:spcPct val="90000"/>
              </a:lnSpc>
            </a:pPr>
            <a:r>
              <a:rPr lang="cs-CZ" b="1" dirty="0" smtClean="0">
                <a:solidFill>
                  <a:srgbClr val="002060"/>
                </a:solidFill>
              </a:rPr>
              <a:t>U </a:t>
            </a:r>
            <a:r>
              <a:rPr lang="cs-CZ" b="1" dirty="0">
                <a:solidFill>
                  <a:srgbClr val="002060"/>
                </a:solidFill>
              </a:rPr>
              <a:t>studií fáze IV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– registrované přípravky</a:t>
            </a:r>
            <a:r>
              <a:rPr lang="cs-CZ" dirty="0">
                <a:solidFill>
                  <a:srgbClr val="002060"/>
                </a:solidFill>
              </a:rPr>
              <a:t>, kde přípravek </a:t>
            </a:r>
            <a:r>
              <a:rPr lang="cs-CZ" b="1" dirty="0">
                <a:solidFill>
                  <a:srgbClr val="002060"/>
                </a:solidFill>
              </a:rPr>
              <a:t>dle SPC </a:t>
            </a:r>
            <a:r>
              <a:rPr lang="cs-CZ" dirty="0">
                <a:solidFill>
                  <a:srgbClr val="002060"/>
                </a:solidFill>
              </a:rPr>
              <a:t>není kontraindikován v těhotenství – </a:t>
            </a:r>
            <a:r>
              <a:rPr lang="cs-CZ" b="1" dirty="0">
                <a:solidFill>
                  <a:srgbClr val="002060"/>
                </a:solidFill>
              </a:rPr>
              <a:t>antikoncepce být </a:t>
            </a:r>
            <a:r>
              <a:rPr lang="cs-CZ" b="1" dirty="0" smtClean="0">
                <a:solidFill>
                  <a:srgbClr val="002060"/>
                </a:solidFill>
              </a:rPr>
              <a:t>nemusí</a:t>
            </a: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4272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178750"/>
            <a:ext cx="8229600" cy="4725525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Očekávané přínosy</a:t>
            </a:r>
            <a:endParaRPr lang="cs-CZ" dirty="0" smtClean="0">
              <a:solidFill>
                <a:srgbClr val="002060"/>
              </a:solidFill>
            </a:endParaRP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f</a:t>
            </a:r>
            <a:r>
              <a:rPr lang="cs-CZ" b="1" dirty="0" smtClean="0">
                <a:solidFill>
                  <a:srgbClr val="002060"/>
                </a:solidFill>
              </a:rPr>
              <a:t>áze </a:t>
            </a:r>
            <a:r>
              <a:rPr lang="cs-CZ" b="1" dirty="0">
                <a:solidFill>
                  <a:srgbClr val="002060"/>
                </a:solidFill>
              </a:rPr>
              <a:t>I a II </a:t>
            </a:r>
            <a:r>
              <a:rPr lang="cs-CZ" dirty="0">
                <a:solidFill>
                  <a:srgbClr val="002060"/>
                </a:solidFill>
              </a:rPr>
              <a:t>– </a:t>
            </a:r>
            <a:r>
              <a:rPr lang="cs-CZ" b="1" dirty="0">
                <a:solidFill>
                  <a:srgbClr val="002060"/>
                </a:solidFill>
              </a:rPr>
              <a:t>není dostatečně známa účinnost přípravku</a:t>
            </a:r>
            <a:r>
              <a:rPr lang="cs-CZ" dirty="0">
                <a:solidFill>
                  <a:srgbClr val="002060"/>
                </a:solidFill>
              </a:rPr>
              <a:t>, upozornit na to </a:t>
            </a:r>
            <a:r>
              <a:rPr lang="cs-CZ" dirty="0" smtClean="0">
                <a:solidFill>
                  <a:srgbClr val="002060"/>
                </a:solidFill>
              </a:rPr>
              <a:t>pacienta, </a:t>
            </a:r>
            <a:r>
              <a:rPr lang="cs-CZ" b="1" dirty="0" smtClean="0">
                <a:solidFill>
                  <a:srgbClr val="002060"/>
                </a:solidFill>
              </a:rPr>
              <a:t>nevychvalovat přednosti ještě nevyzkoušené léčby </a:t>
            </a:r>
            <a:r>
              <a:rPr lang="cs-CZ" dirty="0">
                <a:solidFill>
                  <a:srgbClr val="002060"/>
                </a:solidFill>
              </a:rPr>
              <a:t>– </a:t>
            </a:r>
            <a:r>
              <a:rPr lang="cs-CZ" b="1" dirty="0">
                <a:solidFill>
                  <a:srgbClr val="7030A0"/>
                </a:solidFill>
              </a:rPr>
              <a:t>nepřiměřená očekávání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a</a:t>
            </a:r>
            <a:r>
              <a:rPr lang="cs-CZ" b="1" dirty="0" smtClean="0">
                <a:solidFill>
                  <a:srgbClr val="002060"/>
                </a:solidFill>
              </a:rPr>
              <a:t>spekty podávání placeba </a:t>
            </a:r>
            <a:r>
              <a:rPr lang="cs-CZ" dirty="0" smtClean="0">
                <a:solidFill>
                  <a:srgbClr val="002060"/>
                </a:solidFill>
              </a:rPr>
              <a:t>(nedefinovat placebo jako „léčbu“)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subjekt </a:t>
            </a:r>
            <a:r>
              <a:rPr lang="cs-CZ" b="1" dirty="0">
                <a:solidFill>
                  <a:srgbClr val="002060"/>
                </a:solidFill>
              </a:rPr>
              <a:t>hodnocení se uvědomí i v případech, že </a:t>
            </a:r>
            <a:r>
              <a:rPr lang="cs-CZ" b="1" dirty="0">
                <a:solidFill>
                  <a:srgbClr val="7030A0"/>
                </a:solidFill>
              </a:rPr>
              <a:t>žádný  klinický přínos pro něho není očekáván</a:t>
            </a:r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Alternativní léčebné postupy, pokud se pacient KH neúčastní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Lépe definovat jako </a:t>
            </a:r>
            <a:r>
              <a:rPr lang="cs-CZ" b="1" dirty="0" smtClean="0">
                <a:solidFill>
                  <a:srgbClr val="002060"/>
                </a:solidFill>
              </a:rPr>
              <a:t>„Jiné možnosti léčby“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Uvádí se výhradně </a:t>
            </a:r>
            <a:r>
              <a:rPr lang="cs-CZ" b="1" dirty="0">
                <a:solidFill>
                  <a:srgbClr val="7030A0"/>
                </a:solidFill>
              </a:rPr>
              <a:t>přípravky dostupné v České republice</a:t>
            </a:r>
          </a:p>
          <a:p>
            <a:pPr lvl="1">
              <a:lnSpc>
                <a:spcPct val="90000"/>
              </a:lnSpc>
            </a:pPr>
            <a:endParaRPr lang="cs-CZ" sz="2600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170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1043735"/>
            <a:ext cx="8460939" cy="5400601"/>
          </a:xfrm>
        </p:spPr>
        <p:txBody>
          <a:bodyPr>
            <a:normAutofit fontScale="85000" lnSpcReduction="20000"/>
          </a:bodyPr>
          <a:lstStyle/>
          <a:p>
            <a:r>
              <a:rPr lang="cs-CZ" sz="3300" b="1" dirty="0" smtClean="0">
                <a:solidFill>
                  <a:srgbClr val="0070C0"/>
                </a:solidFill>
              </a:rPr>
              <a:t>Léčba a podmínky odškodnění v případě újmy na zdraví vzniklé v souvislosti s účastí v KH</a:t>
            </a:r>
            <a:endParaRPr lang="cs-CZ" sz="3300" b="1" dirty="0" smtClean="0">
              <a:solidFill>
                <a:srgbClr val="002060"/>
              </a:solidFill>
            </a:endParaRPr>
          </a:p>
          <a:p>
            <a:pPr lvl="1"/>
            <a:r>
              <a:rPr lang="cs-CZ" sz="2600" dirty="0" smtClean="0">
                <a:solidFill>
                  <a:srgbClr val="002060"/>
                </a:solidFill>
              </a:rPr>
              <a:t>Kapitolu vypracovat </a:t>
            </a:r>
            <a:r>
              <a:rPr lang="cs-CZ" sz="2600" b="1" dirty="0" smtClean="0">
                <a:solidFill>
                  <a:srgbClr val="002060"/>
                </a:solidFill>
              </a:rPr>
              <a:t>stručně, neužívat složité právnické definice</a:t>
            </a:r>
            <a:r>
              <a:rPr lang="cs-CZ" sz="2600" dirty="0" smtClean="0">
                <a:solidFill>
                  <a:srgbClr val="002060"/>
                </a:solidFill>
              </a:rPr>
              <a:t>!</a:t>
            </a:r>
          </a:p>
          <a:p>
            <a:pPr lvl="1"/>
            <a:r>
              <a:rPr lang="cs-CZ" sz="2600" b="1" dirty="0">
                <a:solidFill>
                  <a:srgbClr val="002060"/>
                </a:solidFill>
              </a:rPr>
              <a:t>P</a:t>
            </a:r>
            <a:r>
              <a:rPr lang="cs-CZ" sz="2600" b="1" dirty="0" smtClean="0">
                <a:solidFill>
                  <a:srgbClr val="002060"/>
                </a:solidFill>
              </a:rPr>
              <a:t>ojištění </a:t>
            </a:r>
            <a:r>
              <a:rPr lang="cs-CZ" sz="2600" b="1" dirty="0">
                <a:solidFill>
                  <a:srgbClr val="002060"/>
                </a:solidFill>
              </a:rPr>
              <a:t>KH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lvl="2"/>
            <a:r>
              <a:rPr lang="cs-CZ" sz="2400" dirty="0">
                <a:solidFill>
                  <a:srgbClr val="002060"/>
                </a:solidFill>
              </a:rPr>
              <a:t>N</a:t>
            </a:r>
            <a:r>
              <a:rPr lang="cs-CZ" sz="2400" dirty="0" smtClean="0">
                <a:solidFill>
                  <a:srgbClr val="002060"/>
                </a:solidFill>
              </a:rPr>
              <a:t>ejlépe ustálená formulace: </a:t>
            </a:r>
            <a:r>
              <a:rPr lang="cs-CZ" sz="2400" b="1" dirty="0" smtClean="0">
                <a:solidFill>
                  <a:srgbClr val="002060"/>
                </a:solidFill>
              </a:rPr>
              <a:t>„Všichni účastníci klinického hodnocení jsou pojištěni podle </a:t>
            </a:r>
            <a:r>
              <a:rPr lang="cs-CZ" sz="2400" b="1" dirty="0">
                <a:solidFill>
                  <a:srgbClr val="002060"/>
                </a:solidFill>
              </a:rPr>
              <a:t>platné legislativy </a:t>
            </a:r>
            <a:r>
              <a:rPr lang="cs-CZ" sz="2400" b="1" dirty="0" smtClean="0">
                <a:solidFill>
                  <a:srgbClr val="002060"/>
                </a:solidFill>
              </a:rPr>
              <a:t>ČR“</a:t>
            </a:r>
            <a:endParaRPr lang="cs-CZ" sz="2400" b="1" dirty="0">
              <a:solidFill>
                <a:srgbClr val="002060"/>
              </a:solidFill>
            </a:endParaRPr>
          </a:p>
          <a:p>
            <a:pPr lvl="2"/>
            <a:r>
              <a:rPr lang="cs-CZ" sz="2400" b="1" dirty="0" smtClean="0">
                <a:solidFill>
                  <a:srgbClr val="002060"/>
                </a:solidFill>
              </a:rPr>
              <a:t>Lze uvést </a:t>
            </a:r>
            <a:r>
              <a:rPr lang="cs-CZ" sz="2400" b="1" dirty="0">
                <a:solidFill>
                  <a:srgbClr val="002060"/>
                </a:solidFill>
              </a:rPr>
              <a:t>danou </a:t>
            </a:r>
            <a:r>
              <a:rPr lang="cs-CZ" sz="2400" b="1" dirty="0" smtClean="0">
                <a:solidFill>
                  <a:srgbClr val="002060"/>
                </a:solidFill>
              </a:rPr>
              <a:t>pojišťovnu</a:t>
            </a:r>
            <a:r>
              <a:rPr lang="cs-CZ" sz="2400" dirty="0" smtClean="0">
                <a:solidFill>
                  <a:srgbClr val="002060"/>
                </a:solidFill>
              </a:rPr>
              <a:t>, případně kontakt</a:t>
            </a:r>
          </a:p>
          <a:p>
            <a:pPr lvl="2"/>
            <a:r>
              <a:rPr lang="cs-CZ" sz="2400" b="1" dirty="0">
                <a:solidFill>
                  <a:srgbClr val="002060"/>
                </a:solidFill>
              </a:rPr>
              <a:t>V případě újmy na zdraví </a:t>
            </a:r>
            <a:r>
              <a:rPr lang="cs-CZ" sz="2400" dirty="0">
                <a:solidFill>
                  <a:srgbClr val="002060"/>
                </a:solidFill>
              </a:rPr>
              <a:t>se </a:t>
            </a:r>
            <a:r>
              <a:rPr lang="cs-CZ" sz="2400" b="1" dirty="0">
                <a:solidFill>
                  <a:srgbClr val="7030A0"/>
                </a:solidFill>
              </a:rPr>
              <a:t>pacient obrátí na zkoušejícího </a:t>
            </a:r>
            <a:r>
              <a:rPr lang="cs-CZ" sz="2400" dirty="0">
                <a:solidFill>
                  <a:srgbClr val="002060"/>
                </a:solidFill>
              </a:rPr>
              <a:t>(ne přímo na pojišťovnu</a:t>
            </a:r>
            <a:r>
              <a:rPr lang="cs-CZ" sz="2400" dirty="0" smtClean="0">
                <a:solidFill>
                  <a:srgbClr val="002060"/>
                </a:solidFill>
              </a:rPr>
              <a:t>)</a:t>
            </a:r>
            <a:endParaRPr lang="cs-CZ" sz="2400" dirty="0">
              <a:solidFill>
                <a:srgbClr val="002060"/>
              </a:solidFill>
            </a:endParaRPr>
          </a:p>
          <a:p>
            <a:pPr lvl="1"/>
            <a:r>
              <a:rPr lang="cs-CZ" sz="2600" b="1" dirty="0">
                <a:solidFill>
                  <a:srgbClr val="002060"/>
                </a:solidFill>
              </a:rPr>
              <a:t>V případě újmy na zdraví </a:t>
            </a:r>
            <a:r>
              <a:rPr lang="cs-CZ" sz="2600" dirty="0">
                <a:solidFill>
                  <a:srgbClr val="002060"/>
                </a:solidFill>
              </a:rPr>
              <a:t>v důsledku účasti v KH </a:t>
            </a:r>
            <a:r>
              <a:rPr lang="cs-CZ" sz="2600" b="1" dirty="0">
                <a:solidFill>
                  <a:srgbClr val="002060"/>
                </a:solidFill>
              </a:rPr>
              <a:t>bude pacientovi </a:t>
            </a:r>
            <a:r>
              <a:rPr lang="cs-CZ" sz="2600" b="1" dirty="0">
                <a:solidFill>
                  <a:srgbClr val="7030A0"/>
                </a:solidFill>
              </a:rPr>
              <a:t>zajištěna a uhrazena adekvátní lékařská péče </a:t>
            </a:r>
            <a:endParaRPr lang="cs-CZ" sz="2600" dirty="0">
              <a:solidFill>
                <a:srgbClr val="7030A0"/>
              </a:solidFill>
            </a:endParaRPr>
          </a:p>
          <a:p>
            <a:pPr lvl="2"/>
            <a:r>
              <a:rPr lang="cs-CZ" sz="2400" dirty="0">
                <a:solidFill>
                  <a:srgbClr val="002060"/>
                </a:solidFill>
              </a:rPr>
              <a:t>musí být toto uvedeno, nestačí jen termín „pacient bude odškodněn v souladu s legislativou ČR</a:t>
            </a:r>
            <a:r>
              <a:rPr lang="cs-CZ" sz="2400" dirty="0" smtClean="0">
                <a:solidFill>
                  <a:srgbClr val="002060"/>
                </a:solidFill>
              </a:rPr>
              <a:t>“</a:t>
            </a:r>
            <a:endParaRPr lang="cs-CZ" sz="2400" dirty="0">
              <a:solidFill>
                <a:srgbClr val="002060"/>
              </a:solidFill>
            </a:endParaRPr>
          </a:p>
          <a:p>
            <a:pPr lvl="1"/>
            <a:r>
              <a:rPr lang="cs-CZ" sz="2600" u="sng" dirty="0">
                <a:solidFill>
                  <a:srgbClr val="002060"/>
                </a:solidFill>
              </a:rPr>
              <a:t>Neuvádět</a:t>
            </a:r>
            <a:r>
              <a:rPr lang="cs-CZ" sz="2600" dirty="0">
                <a:solidFill>
                  <a:srgbClr val="002060"/>
                </a:solidFill>
              </a:rPr>
              <a:t>: </a:t>
            </a:r>
            <a:r>
              <a:rPr lang="cs-CZ" sz="2600" b="1" dirty="0">
                <a:solidFill>
                  <a:srgbClr val="002060"/>
                </a:solidFill>
              </a:rPr>
              <a:t>„Platba za újmu bude hrazena nad rámec pojištění pacienta“</a:t>
            </a:r>
          </a:p>
          <a:p>
            <a:pPr lvl="1"/>
            <a:r>
              <a:rPr lang="cs-CZ" sz="2600" u="sng" dirty="0" smtClean="0">
                <a:solidFill>
                  <a:srgbClr val="002060"/>
                </a:solidFill>
              </a:rPr>
              <a:t>Neřešit</a:t>
            </a:r>
            <a:r>
              <a:rPr lang="cs-CZ" sz="2600" b="1" dirty="0" smtClean="0">
                <a:solidFill>
                  <a:srgbClr val="002060"/>
                </a:solidFill>
              </a:rPr>
              <a:t> v Informacích pro pacienty vztah mezi poskytovatelem zdravotních služeb, zadavatelem a pojišťovnou</a:t>
            </a:r>
          </a:p>
          <a:p>
            <a:pPr lvl="1">
              <a:lnSpc>
                <a:spcPct val="90000"/>
              </a:lnSpc>
            </a:pPr>
            <a:endParaRPr lang="cs-CZ" sz="2600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3902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1043735"/>
            <a:ext cx="8505945" cy="5445605"/>
          </a:xfrm>
        </p:spPr>
        <p:txBody>
          <a:bodyPr>
            <a:normAutofit fontScale="85000" lnSpcReduction="20000"/>
          </a:bodyPr>
          <a:lstStyle/>
          <a:p>
            <a:r>
              <a:rPr lang="cs-CZ" sz="3300" b="1" dirty="0" smtClean="0">
                <a:solidFill>
                  <a:srgbClr val="0070C0"/>
                </a:solidFill>
              </a:rPr>
              <a:t>Předpokládaná výše odměny za účast v KH</a:t>
            </a:r>
            <a:endParaRPr lang="cs-CZ" sz="3300" dirty="0" smtClean="0">
              <a:solidFill>
                <a:srgbClr val="002060"/>
              </a:solidFill>
            </a:endParaRPr>
          </a:p>
          <a:p>
            <a:pPr lvl="1"/>
            <a:r>
              <a:rPr lang="cs-CZ" sz="2600" dirty="0">
                <a:solidFill>
                  <a:srgbClr val="002060"/>
                </a:solidFill>
              </a:rPr>
              <a:t>P</a:t>
            </a:r>
            <a:r>
              <a:rPr lang="cs-CZ" sz="2600" dirty="0" smtClean="0">
                <a:solidFill>
                  <a:srgbClr val="002060"/>
                </a:solidFill>
              </a:rPr>
              <a:t>okud je stanovena </a:t>
            </a:r>
            <a:r>
              <a:rPr lang="cs-CZ" sz="2600" b="1" dirty="0" smtClean="0">
                <a:solidFill>
                  <a:srgbClr val="002060"/>
                </a:solidFill>
              </a:rPr>
              <a:t>odměna subjektům za účast v KH,</a:t>
            </a:r>
            <a:r>
              <a:rPr lang="cs-CZ" sz="2600" dirty="0" smtClean="0">
                <a:solidFill>
                  <a:srgbClr val="002060"/>
                </a:solidFill>
              </a:rPr>
              <a:t> </a:t>
            </a:r>
            <a:r>
              <a:rPr lang="cs-CZ" sz="2600" b="1" dirty="0">
                <a:solidFill>
                  <a:srgbClr val="002060"/>
                </a:solidFill>
              </a:rPr>
              <a:t>musí být </a:t>
            </a:r>
            <a:r>
              <a:rPr lang="cs-CZ" sz="2600" b="1" dirty="0" smtClean="0">
                <a:solidFill>
                  <a:srgbClr val="002060"/>
                </a:solidFill>
              </a:rPr>
              <a:t>toto uvedeno </a:t>
            </a:r>
            <a:r>
              <a:rPr lang="cs-CZ" sz="2600" b="1" dirty="0">
                <a:solidFill>
                  <a:srgbClr val="002060"/>
                </a:solidFill>
              </a:rPr>
              <a:t>v IP/IS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lvl="1"/>
            <a:r>
              <a:rPr lang="cs-CZ" sz="2600" b="1" dirty="0" smtClean="0">
                <a:solidFill>
                  <a:srgbClr val="002060"/>
                </a:solidFill>
              </a:rPr>
              <a:t>Odměna lze pouze pro KH fáze I, pro bioekvivalence a pro studie farmakokinetiky</a:t>
            </a:r>
            <a:endParaRPr lang="cs-CZ" sz="2600" dirty="0" smtClean="0">
              <a:solidFill>
                <a:srgbClr val="002060"/>
              </a:solidFill>
            </a:endParaRPr>
          </a:p>
          <a:p>
            <a:pPr lvl="2"/>
            <a:r>
              <a:rPr lang="cs-CZ" sz="2200" dirty="0" smtClean="0">
                <a:solidFill>
                  <a:srgbClr val="002060"/>
                </a:solidFill>
              </a:rPr>
              <a:t>Pozn.: odměna </a:t>
            </a:r>
            <a:r>
              <a:rPr lang="cs-CZ" sz="2200" b="1" dirty="0">
                <a:solidFill>
                  <a:srgbClr val="002060"/>
                </a:solidFill>
              </a:rPr>
              <a:t>nesmí být poskytnuta zranitelným </a:t>
            </a:r>
            <a:r>
              <a:rPr lang="cs-CZ" sz="2200" b="1" dirty="0" smtClean="0">
                <a:solidFill>
                  <a:srgbClr val="002060"/>
                </a:solidFill>
              </a:rPr>
              <a:t>subjektům</a:t>
            </a:r>
          </a:p>
          <a:p>
            <a:pPr lvl="1"/>
            <a:r>
              <a:rPr lang="cs-CZ" sz="2600" dirty="0" smtClean="0">
                <a:solidFill>
                  <a:srgbClr val="002060"/>
                </a:solidFill>
              </a:rPr>
              <a:t>Posuzuje EK</a:t>
            </a:r>
          </a:p>
          <a:p>
            <a:pPr marL="457200" lvl="1" indent="0">
              <a:buNone/>
            </a:pPr>
            <a:endParaRPr lang="cs-CZ" sz="1100" dirty="0" smtClean="0">
              <a:solidFill>
                <a:srgbClr val="002060"/>
              </a:solidFill>
            </a:endParaRPr>
          </a:p>
          <a:p>
            <a:pPr>
              <a:lnSpc>
                <a:spcPct val="85000"/>
              </a:lnSpc>
            </a:pPr>
            <a:r>
              <a:rPr lang="cs-CZ" sz="3300" b="1" dirty="0" smtClean="0">
                <a:solidFill>
                  <a:srgbClr val="0070C0"/>
                </a:solidFill>
              </a:rPr>
              <a:t>Předpokládané výdaje subjektu v souvislosti s účastí </a:t>
            </a:r>
          </a:p>
          <a:p>
            <a:pPr lvl="1">
              <a:lnSpc>
                <a:spcPct val="105000"/>
              </a:lnSpc>
            </a:pPr>
            <a:r>
              <a:rPr lang="cs-CZ" sz="2600" b="1" dirty="0" smtClean="0">
                <a:solidFill>
                  <a:srgbClr val="002060"/>
                </a:solidFill>
              </a:rPr>
              <a:t>Uvede se, že </a:t>
            </a:r>
            <a:r>
              <a:rPr lang="cs-CZ" sz="2600" b="1" dirty="0" smtClean="0">
                <a:solidFill>
                  <a:srgbClr val="7030A0"/>
                </a:solidFill>
              </a:rPr>
              <a:t>přípravky</a:t>
            </a:r>
            <a:r>
              <a:rPr lang="cs-CZ" sz="2600" b="1" dirty="0" smtClean="0">
                <a:solidFill>
                  <a:srgbClr val="002060"/>
                </a:solidFill>
              </a:rPr>
              <a:t> podávané subjektům hodnocení                 </a:t>
            </a:r>
            <a:r>
              <a:rPr lang="cs-CZ" sz="2600" b="1" dirty="0" smtClean="0">
                <a:solidFill>
                  <a:srgbClr val="7030A0"/>
                </a:solidFill>
              </a:rPr>
              <a:t>a vyšetření </a:t>
            </a:r>
            <a:r>
              <a:rPr lang="cs-CZ" sz="2600" b="1" dirty="0" smtClean="0">
                <a:solidFill>
                  <a:srgbClr val="002060"/>
                </a:solidFill>
              </a:rPr>
              <a:t>prováděná v rámci klinického hodnocení </a:t>
            </a:r>
            <a:r>
              <a:rPr lang="cs-CZ" sz="2600" b="1" dirty="0" smtClean="0">
                <a:solidFill>
                  <a:srgbClr val="7030A0"/>
                </a:solidFill>
              </a:rPr>
              <a:t>hradí zadavatel studie</a:t>
            </a:r>
            <a:r>
              <a:rPr lang="cs-CZ" sz="2600" b="1" dirty="0" smtClean="0">
                <a:solidFill>
                  <a:srgbClr val="002060"/>
                </a:solidFill>
              </a:rPr>
              <a:t> </a:t>
            </a:r>
          </a:p>
          <a:p>
            <a:pPr lvl="2">
              <a:lnSpc>
                <a:spcPct val="105000"/>
              </a:lnSpc>
            </a:pP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</a:rPr>
              <a:t>Nen</a:t>
            </a:r>
            <a:r>
              <a:rPr lang="cs-CZ" sz="2100" b="1" u="sng" dirty="0" smtClean="0">
                <a:solidFill>
                  <a:schemeClr val="accent6">
                    <a:lumMod val="50000"/>
                  </a:schemeClr>
                </a:solidFill>
              </a:rPr>
              <a:t>í </a:t>
            </a:r>
            <a:r>
              <a:rPr lang="cs-CZ" sz="2100" b="1" u="sng" dirty="0">
                <a:solidFill>
                  <a:schemeClr val="accent6">
                    <a:lumMod val="50000"/>
                  </a:schemeClr>
                </a:solidFill>
              </a:rPr>
              <a:t>možné uvést</a:t>
            </a:r>
            <a:r>
              <a:rPr lang="cs-CZ" sz="2100" b="1" dirty="0">
                <a:solidFill>
                  <a:srgbClr val="002060"/>
                </a:solidFill>
              </a:rPr>
              <a:t>, že přípravky, které jsou v rámci klinického hodnocení podávány jako hodnocené, ale byly by pacientovi podávány i v rámci běžné klinické praxe, </a:t>
            </a:r>
            <a:r>
              <a:rPr lang="cs-CZ" sz="2100" b="1" dirty="0">
                <a:solidFill>
                  <a:srgbClr val="7030A0"/>
                </a:solidFill>
              </a:rPr>
              <a:t>bude hradit buď pacient, nebo jeho zdravotní </a:t>
            </a:r>
            <a:r>
              <a:rPr lang="cs-CZ" sz="2100" b="1" dirty="0" smtClean="0">
                <a:solidFill>
                  <a:srgbClr val="7030A0"/>
                </a:solidFill>
              </a:rPr>
              <a:t>pojišťovna</a:t>
            </a:r>
          </a:p>
          <a:p>
            <a:pPr lvl="2">
              <a:lnSpc>
                <a:spcPct val="105000"/>
              </a:lnSpc>
            </a:pPr>
            <a:r>
              <a:rPr lang="cs-CZ" sz="2100" b="1" u="sng" dirty="0" smtClean="0">
                <a:solidFill>
                  <a:schemeClr val="accent6">
                    <a:lumMod val="50000"/>
                  </a:schemeClr>
                </a:solidFill>
              </a:rPr>
              <a:t>Obdobně </a:t>
            </a:r>
            <a:r>
              <a:rPr lang="cs-CZ" sz="2100" b="1" u="sng" dirty="0">
                <a:solidFill>
                  <a:schemeClr val="accent6">
                    <a:lumMod val="50000"/>
                  </a:schemeClr>
                </a:solidFill>
              </a:rPr>
              <a:t>nelze uvést</a:t>
            </a:r>
            <a:r>
              <a:rPr lang="cs-CZ" sz="2100" b="1" dirty="0">
                <a:solidFill>
                  <a:srgbClr val="002060"/>
                </a:solidFill>
              </a:rPr>
              <a:t>, že vyšetření, která by byla pacientovi provedena </a:t>
            </a:r>
            <a:r>
              <a:rPr lang="cs-CZ" sz="2100" b="1" dirty="0" smtClean="0">
                <a:solidFill>
                  <a:srgbClr val="002060"/>
                </a:solidFill>
              </a:rPr>
              <a:t> i     v </a:t>
            </a:r>
            <a:r>
              <a:rPr lang="cs-CZ" sz="2100" b="1" dirty="0">
                <a:solidFill>
                  <a:srgbClr val="002060"/>
                </a:solidFill>
              </a:rPr>
              <a:t>rámci běžné klinické praxe, </a:t>
            </a:r>
            <a:r>
              <a:rPr lang="cs-CZ" sz="2100" b="1" dirty="0">
                <a:solidFill>
                  <a:srgbClr val="7030A0"/>
                </a:solidFill>
              </a:rPr>
              <a:t>bude v rámci KH hradit buď pacient, nebo jeho zdravotní </a:t>
            </a:r>
            <a:r>
              <a:rPr lang="cs-CZ" sz="2100" b="1" dirty="0" smtClean="0">
                <a:solidFill>
                  <a:srgbClr val="7030A0"/>
                </a:solidFill>
              </a:rPr>
              <a:t>pojišťovna</a:t>
            </a:r>
            <a:endParaRPr lang="cs-CZ" sz="21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38858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953725"/>
            <a:ext cx="8505945" cy="5535615"/>
          </a:xfrm>
        </p:spPr>
        <p:txBody>
          <a:bodyPr>
            <a:normAutofit fontScale="55000" lnSpcReduction="20000"/>
          </a:bodyPr>
          <a:lstStyle/>
          <a:p>
            <a:r>
              <a:rPr lang="cs-CZ" sz="5100" b="1" dirty="0" smtClean="0">
                <a:solidFill>
                  <a:srgbClr val="0070C0"/>
                </a:solidFill>
              </a:rPr>
              <a:t>Předpokládané výdaje subjektu v souvislosti s jeho účastí v KH (pokrač.)</a:t>
            </a:r>
          </a:p>
          <a:p>
            <a:pPr lvl="1"/>
            <a:r>
              <a:rPr lang="cs-CZ" sz="4400" b="1" dirty="0" smtClean="0">
                <a:solidFill>
                  <a:srgbClr val="002060"/>
                </a:solidFill>
              </a:rPr>
              <a:t>Kompenzace - náhrada </a:t>
            </a:r>
            <a:r>
              <a:rPr lang="cs-CZ" sz="4400" b="1" dirty="0">
                <a:solidFill>
                  <a:srgbClr val="002060"/>
                </a:solidFill>
              </a:rPr>
              <a:t>musí být adekvátní</a:t>
            </a:r>
            <a:r>
              <a:rPr lang="cs-CZ" sz="4400" dirty="0">
                <a:solidFill>
                  <a:srgbClr val="002060"/>
                </a:solidFill>
              </a:rPr>
              <a:t> (cestovné, stravné, časová náročnost návštěv) – </a:t>
            </a:r>
            <a:r>
              <a:rPr lang="cs-CZ" sz="4400" dirty="0" smtClean="0">
                <a:solidFill>
                  <a:srgbClr val="002060"/>
                </a:solidFill>
              </a:rPr>
              <a:t>výši posuzuje hl. EK</a:t>
            </a:r>
          </a:p>
          <a:p>
            <a:pPr lvl="2"/>
            <a:r>
              <a:rPr lang="cs-CZ" sz="4400" b="1" dirty="0" smtClean="0">
                <a:solidFill>
                  <a:srgbClr val="002060"/>
                </a:solidFill>
              </a:rPr>
              <a:t>lze </a:t>
            </a:r>
            <a:r>
              <a:rPr lang="cs-CZ" sz="4400" b="1" dirty="0">
                <a:solidFill>
                  <a:srgbClr val="002060"/>
                </a:solidFill>
              </a:rPr>
              <a:t>formou </a:t>
            </a:r>
            <a:r>
              <a:rPr lang="cs-CZ" sz="4400" b="1" dirty="0" smtClean="0">
                <a:solidFill>
                  <a:srgbClr val="002060"/>
                </a:solidFill>
              </a:rPr>
              <a:t>poukázek</a:t>
            </a:r>
          </a:p>
          <a:p>
            <a:pPr lvl="2"/>
            <a:r>
              <a:rPr lang="cs-CZ" sz="4400" b="1" dirty="0" smtClean="0">
                <a:solidFill>
                  <a:srgbClr val="002060"/>
                </a:solidFill>
              </a:rPr>
              <a:t>buď </a:t>
            </a:r>
            <a:r>
              <a:rPr lang="cs-CZ" sz="4400" b="1" dirty="0" smtClean="0">
                <a:solidFill>
                  <a:srgbClr val="7030A0"/>
                </a:solidFill>
              </a:rPr>
              <a:t>paušální částka</a:t>
            </a:r>
            <a:r>
              <a:rPr lang="cs-CZ" sz="4400" dirty="0" smtClean="0">
                <a:solidFill>
                  <a:srgbClr val="002060"/>
                </a:solidFill>
              </a:rPr>
              <a:t>, nebo </a:t>
            </a:r>
            <a:r>
              <a:rPr lang="cs-CZ" sz="4400" b="1" dirty="0" smtClean="0">
                <a:solidFill>
                  <a:srgbClr val="002060"/>
                </a:solidFill>
              </a:rPr>
              <a:t>oproti předložení </a:t>
            </a:r>
            <a:r>
              <a:rPr lang="cs-CZ" sz="4400" b="1" dirty="0" smtClean="0">
                <a:solidFill>
                  <a:srgbClr val="7030A0"/>
                </a:solidFill>
              </a:rPr>
              <a:t>účtenek</a:t>
            </a:r>
          </a:p>
          <a:p>
            <a:pPr lvl="3"/>
            <a:r>
              <a:rPr lang="cs-CZ" sz="4200" dirty="0" smtClean="0">
                <a:solidFill>
                  <a:srgbClr val="002060"/>
                </a:solidFill>
              </a:rPr>
              <a:t>nebo</a:t>
            </a:r>
            <a:r>
              <a:rPr lang="cs-CZ" sz="4200" b="1" dirty="0" smtClean="0">
                <a:solidFill>
                  <a:srgbClr val="002060"/>
                </a:solidFill>
              </a:rPr>
              <a:t> jiná </a:t>
            </a:r>
            <a:r>
              <a:rPr lang="cs-CZ" sz="4200" b="1" dirty="0" smtClean="0">
                <a:solidFill>
                  <a:srgbClr val="7030A0"/>
                </a:solidFill>
              </a:rPr>
              <a:t>přesná pravidla pro stanovení výše kompenzace</a:t>
            </a:r>
            <a:endParaRPr lang="cs-CZ" sz="4200" dirty="0" smtClean="0">
              <a:solidFill>
                <a:srgbClr val="002060"/>
              </a:solidFill>
            </a:endParaRPr>
          </a:p>
          <a:p>
            <a:pPr lvl="2"/>
            <a:r>
              <a:rPr lang="cs-CZ" sz="4400" b="1" dirty="0" smtClean="0">
                <a:solidFill>
                  <a:srgbClr val="002060"/>
                </a:solidFill>
              </a:rPr>
              <a:t>uvede se </a:t>
            </a:r>
            <a:r>
              <a:rPr lang="cs-CZ" sz="4400" b="1" dirty="0" smtClean="0">
                <a:solidFill>
                  <a:srgbClr val="7030A0"/>
                </a:solidFill>
              </a:rPr>
              <a:t>maximální </a:t>
            </a:r>
            <a:r>
              <a:rPr lang="cs-CZ" sz="4400" b="1" dirty="0">
                <a:solidFill>
                  <a:srgbClr val="7030A0"/>
                </a:solidFill>
              </a:rPr>
              <a:t>výše </a:t>
            </a:r>
            <a:r>
              <a:rPr lang="cs-CZ" sz="4400" b="1" dirty="0" smtClean="0">
                <a:solidFill>
                  <a:srgbClr val="7030A0"/>
                </a:solidFill>
              </a:rPr>
              <a:t>úhrady</a:t>
            </a:r>
          </a:p>
          <a:p>
            <a:pPr lvl="1"/>
            <a:r>
              <a:rPr lang="cs-CZ" sz="4400" b="1" dirty="0" smtClean="0">
                <a:solidFill>
                  <a:srgbClr val="002060"/>
                </a:solidFill>
              </a:rPr>
              <a:t>Náhrady </a:t>
            </a:r>
            <a:r>
              <a:rPr lang="cs-CZ" sz="4400" b="1" dirty="0">
                <a:solidFill>
                  <a:srgbClr val="002060"/>
                </a:solidFill>
              </a:rPr>
              <a:t>pacient řeší se zkoušejícím </a:t>
            </a:r>
            <a:r>
              <a:rPr lang="cs-CZ" sz="4400" dirty="0">
                <a:solidFill>
                  <a:srgbClr val="002060"/>
                </a:solidFill>
              </a:rPr>
              <a:t>(nikoliv s monitorem apod.)</a:t>
            </a:r>
          </a:p>
          <a:p>
            <a:pPr lvl="1"/>
            <a:r>
              <a:rPr lang="cs-CZ" sz="4400" b="1" dirty="0" smtClean="0">
                <a:solidFill>
                  <a:srgbClr val="002060"/>
                </a:solidFill>
              </a:rPr>
              <a:t>Nepoužívat </a:t>
            </a:r>
            <a:r>
              <a:rPr lang="cs-CZ" sz="4400" b="1" dirty="0">
                <a:solidFill>
                  <a:srgbClr val="002060"/>
                </a:solidFill>
              </a:rPr>
              <a:t>pro název </a:t>
            </a:r>
            <a:r>
              <a:rPr lang="cs-CZ" sz="4400" b="1" dirty="0" smtClean="0">
                <a:solidFill>
                  <a:srgbClr val="002060"/>
                </a:solidFill>
              </a:rPr>
              <a:t>kapitoly: </a:t>
            </a:r>
            <a:r>
              <a:rPr lang="cs-CZ" sz="4400" b="1" dirty="0">
                <a:solidFill>
                  <a:srgbClr val="002060"/>
                </a:solidFill>
              </a:rPr>
              <a:t>„Budu muset za účast v KH něco platit?“ </a:t>
            </a:r>
            <a:r>
              <a:rPr lang="cs-CZ" sz="4400" dirty="0">
                <a:solidFill>
                  <a:srgbClr val="002060"/>
                </a:solidFill>
              </a:rPr>
              <a:t>– místo toho např</a:t>
            </a:r>
            <a:r>
              <a:rPr lang="cs-CZ" sz="4400" dirty="0" smtClean="0">
                <a:solidFill>
                  <a:srgbClr val="002060"/>
                </a:solidFill>
              </a:rPr>
              <a:t>.: </a:t>
            </a:r>
            <a:r>
              <a:rPr lang="cs-CZ" sz="4400" b="1" dirty="0">
                <a:solidFill>
                  <a:srgbClr val="002060"/>
                </a:solidFill>
              </a:rPr>
              <a:t>„Úhrady v KH</a:t>
            </a:r>
            <a:r>
              <a:rPr lang="cs-CZ" sz="4400" b="1" dirty="0" smtClean="0">
                <a:solidFill>
                  <a:srgbClr val="002060"/>
                </a:solidFill>
              </a:rPr>
              <a:t>“</a:t>
            </a: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13015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6565" y="1268760"/>
            <a:ext cx="7875875" cy="508556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Účast subjektu hodnocení je dobrovolná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Subjekt může účast svobodně odmítnout</a:t>
            </a:r>
            <a:r>
              <a:rPr lang="cs-CZ" dirty="0" smtClean="0">
                <a:solidFill>
                  <a:srgbClr val="002060"/>
                </a:solidFill>
              </a:rPr>
              <a:t>, vztah s lékařem a jeho </a:t>
            </a:r>
            <a:r>
              <a:rPr lang="cs-CZ" b="1" dirty="0" smtClean="0">
                <a:solidFill>
                  <a:srgbClr val="002060"/>
                </a:solidFill>
              </a:rPr>
              <a:t>další léčba tím nebude ovlivněna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Subjekt může </a:t>
            </a:r>
            <a:r>
              <a:rPr lang="cs-CZ" b="1" dirty="0" smtClean="0">
                <a:solidFill>
                  <a:srgbClr val="002060"/>
                </a:solidFill>
              </a:rPr>
              <a:t>kdykoliv z KH odstoupit </a:t>
            </a:r>
            <a:r>
              <a:rPr lang="cs-CZ" dirty="0" smtClean="0">
                <a:solidFill>
                  <a:srgbClr val="002060"/>
                </a:solidFill>
              </a:rPr>
              <a:t>(i bez udání důvodů) </a:t>
            </a:r>
            <a:r>
              <a:rPr lang="cs-CZ" b="1" dirty="0" smtClean="0">
                <a:solidFill>
                  <a:srgbClr val="002060"/>
                </a:solidFill>
              </a:rPr>
              <a:t>bez postihu a ztráty jakýchkoliv výhod</a:t>
            </a: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2360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0" y="1223755"/>
            <a:ext cx="8505945" cy="5310590"/>
          </a:xfrm>
        </p:spPr>
        <p:txBody>
          <a:bodyPr>
            <a:normAutofit/>
          </a:bodyPr>
          <a:lstStyle/>
          <a:p>
            <a:pPr lvl="0"/>
            <a:r>
              <a:rPr lang="cs-CZ" sz="3300" b="1" dirty="0" smtClean="0">
                <a:solidFill>
                  <a:srgbClr val="0070C0"/>
                </a:solidFill>
              </a:rPr>
              <a:t> Uchovávání záznamů o subjektech hodnocení + přímý </a:t>
            </a:r>
            <a:r>
              <a:rPr lang="cs-CZ" sz="3300" b="1" dirty="0">
                <a:solidFill>
                  <a:srgbClr val="0070C0"/>
                </a:solidFill>
              </a:rPr>
              <a:t>přístup k původní klinické dokumentaci </a:t>
            </a:r>
            <a:endParaRPr lang="cs-CZ" sz="3300" b="1" dirty="0" smtClean="0">
              <a:solidFill>
                <a:srgbClr val="0070C0"/>
              </a:solidFill>
            </a:endParaRPr>
          </a:p>
          <a:p>
            <a:pPr marL="0" indent="0">
              <a:lnSpc>
                <a:spcPct val="85000"/>
              </a:lnSpc>
              <a:buNone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marL="0" indent="0">
              <a:lnSpc>
                <a:spcPct val="85000"/>
              </a:lnSpc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955" y="2888940"/>
            <a:ext cx="3825425" cy="307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10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6" y="1268760"/>
            <a:ext cx="8100900" cy="508556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Souhlas subjektu s tím, že bude včas informován, pokud se vyskytne informace, která by mohla mít význam pro rozhodnutí subjektu pokračovat v účasti v KH</a:t>
            </a:r>
            <a:endParaRPr lang="cs-CZ" sz="2400" b="1" dirty="0" smtClean="0">
              <a:solidFill>
                <a:srgbClr val="0070C0"/>
              </a:solidFill>
            </a:endParaRPr>
          </a:p>
          <a:p>
            <a:pPr lvl="1">
              <a:lnSpc>
                <a:spcPct val="85000"/>
              </a:lnSpc>
            </a:pPr>
            <a:r>
              <a:rPr lang="cs-CZ" b="1" dirty="0">
                <a:solidFill>
                  <a:srgbClr val="002060"/>
                </a:solidFill>
                <a:ea typeface="Times New Roman"/>
              </a:rPr>
              <a:t>Uvede se, že pacientovi budou informace sděleny neprodleně především v případě, že by se jednalo o </a:t>
            </a:r>
            <a:r>
              <a:rPr lang="cs-CZ" b="1" dirty="0">
                <a:solidFill>
                  <a:srgbClr val="7030A0"/>
                </a:solidFill>
                <a:ea typeface="Times New Roman"/>
              </a:rPr>
              <a:t>vliv na jeho </a:t>
            </a:r>
            <a:r>
              <a:rPr lang="cs-CZ" b="1" dirty="0" smtClean="0">
                <a:solidFill>
                  <a:srgbClr val="7030A0"/>
                </a:solidFill>
                <a:ea typeface="Times New Roman"/>
              </a:rPr>
              <a:t>bezpečnost</a:t>
            </a:r>
          </a:p>
          <a:p>
            <a:pPr lvl="1">
              <a:lnSpc>
                <a:spcPct val="85000"/>
              </a:lnSpc>
            </a:pPr>
            <a:r>
              <a:rPr lang="cs-CZ" u="sng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Upoz</a:t>
            </a:r>
            <a:r>
              <a:rPr lang="cs-CZ" u="sng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o</a:t>
            </a:r>
            <a:r>
              <a:rPr lang="cs-CZ" u="sng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rnění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:</a:t>
            </a:r>
            <a:r>
              <a:rPr lang="cs-CZ" dirty="0" smtClean="0">
                <a:solidFill>
                  <a:srgbClr val="002060"/>
                </a:solidFill>
                <a:ea typeface="Times New Roman"/>
              </a:rPr>
              <a:t> </a:t>
            </a:r>
          </a:p>
          <a:p>
            <a:pPr lvl="2">
              <a:lnSpc>
                <a:spcPct val="85000"/>
              </a:lnSpc>
            </a:pPr>
            <a:r>
              <a:rPr lang="cs-CZ" sz="2400" b="1" dirty="0" smtClean="0">
                <a:solidFill>
                  <a:srgbClr val="002060"/>
                </a:solidFill>
                <a:ea typeface="Times New Roman"/>
              </a:rPr>
              <a:t>pacient </a:t>
            </a:r>
            <a:r>
              <a:rPr lang="cs-CZ" sz="2400" b="1" dirty="0">
                <a:solidFill>
                  <a:srgbClr val="002060"/>
                </a:solidFill>
                <a:ea typeface="Times New Roman"/>
              </a:rPr>
              <a:t>by měl být rovněž požádán o podepsání </a:t>
            </a:r>
            <a:r>
              <a:rPr lang="cs-CZ" sz="2400" b="1" dirty="0">
                <a:solidFill>
                  <a:srgbClr val="7030A0"/>
                </a:solidFill>
                <a:ea typeface="Times New Roman"/>
              </a:rPr>
              <a:t>dodatku k informacím pro pacienta/informovaného </a:t>
            </a:r>
            <a:r>
              <a:rPr lang="cs-CZ" sz="2400" b="1" dirty="0" smtClean="0">
                <a:solidFill>
                  <a:srgbClr val="7030A0"/>
                </a:solidFill>
                <a:ea typeface="Times New Roman"/>
              </a:rPr>
              <a:t>souhlasu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4519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0" y="953725"/>
            <a:ext cx="8550949" cy="5580621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Kontakt na osoby, od kterých může subjekt další informace</a:t>
            </a:r>
          </a:p>
          <a:p>
            <a:pPr lvl="1"/>
            <a:r>
              <a:rPr lang="cs-CZ" sz="2600" b="1" dirty="0" smtClean="0">
                <a:solidFill>
                  <a:srgbClr val="002060"/>
                </a:solidFill>
              </a:rPr>
              <a:t>Kontakt na zkoušejícího </a:t>
            </a:r>
          </a:p>
          <a:p>
            <a:pPr lvl="1"/>
            <a:r>
              <a:rPr lang="cs-CZ" sz="2600" b="1" dirty="0" smtClean="0">
                <a:solidFill>
                  <a:srgbClr val="002060"/>
                </a:solidFill>
              </a:rPr>
              <a:t>Kontakt v případě urgentního stavu </a:t>
            </a:r>
            <a:r>
              <a:rPr lang="cs-CZ" sz="2600" dirty="0" smtClean="0">
                <a:solidFill>
                  <a:srgbClr val="002060"/>
                </a:solidFill>
              </a:rPr>
              <a:t>- na náležitě</a:t>
            </a:r>
            <a:r>
              <a:rPr lang="cs-CZ" sz="2600" b="1" dirty="0" smtClean="0">
                <a:solidFill>
                  <a:srgbClr val="002060"/>
                </a:solidFill>
              </a:rPr>
              <a:t> </a:t>
            </a:r>
            <a:r>
              <a:rPr lang="cs-CZ" sz="2600" b="1" dirty="0">
                <a:solidFill>
                  <a:srgbClr val="002060"/>
                </a:solidFill>
              </a:rPr>
              <a:t>kvalifikovaného a snadno dostupného lékaře 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 lvl="2"/>
            <a:r>
              <a:rPr lang="cs-CZ" sz="2200" b="1" dirty="0" smtClean="0">
                <a:solidFill>
                  <a:srgbClr val="7030A0"/>
                </a:solidFill>
              </a:rPr>
              <a:t>pro </a:t>
            </a:r>
            <a:r>
              <a:rPr lang="cs-CZ" sz="2200" b="1" dirty="0">
                <a:solidFill>
                  <a:srgbClr val="7030A0"/>
                </a:solidFill>
              </a:rPr>
              <a:t>poskytování konzultací o zdravotních problémech a otázkách vzniklých v souvislosti s klinickým hodnocením</a:t>
            </a:r>
            <a:endParaRPr lang="cs-CZ" sz="2200" b="1" dirty="0" smtClean="0">
              <a:solidFill>
                <a:srgbClr val="7030A0"/>
              </a:solidFill>
            </a:endParaRPr>
          </a:p>
          <a:p>
            <a:pPr lvl="1"/>
            <a:r>
              <a:rPr lang="cs-CZ" sz="2600" b="1" dirty="0" smtClean="0">
                <a:solidFill>
                  <a:srgbClr val="002060"/>
                </a:solidFill>
              </a:rPr>
              <a:t>Kontakt na etickou komisi</a:t>
            </a:r>
            <a:r>
              <a:rPr lang="cs-CZ" sz="2600" dirty="0" smtClean="0">
                <a:solidFill>
                  <a:srgbClr val="002060"/>
                </a:solidFill>
              </a:rPr>
              <a:t> (ohledně etických záležitostí)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Předvídatelné okolnosti a důvody, pro které může být účast subjektu v KH ukončena</a:t>
            </a:r>
          </a:p>
          <a:p>
            <a:pPr lvl="1"/>
            <a:r>
              <a:rPr lang="cs-CZ" sz="2600" b="1" dirty="0">
                <a:solidFill>
                  <a:srgbClr val="002060"/>
                </a:solidFill>
              </a:rPr>
              <a:t>důvody bezpečnostní, nedodržování studijních postupů pacientem apod.</a:t>
            </a:r>
            <a:endParaRPr lang="cs-CZ" sz="2600" b="1" dirty="0" smtClean="0">
              <a:solidFill>
                <a:srgbClr val="00206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7573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5" y="1178750"/>
            <a:ext cx="8100901" cy="5535615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Předpokládaná doba trvání účasti subjektu v KH 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celková maximální doba trvání účasti jednoho pacienta </a:t>
            </a:r>
            <a:r>
              <a:rPr lang="cs-CZ" dirty="0">
                <a:solidFill>
                  <a:srgbClr val="002060"/>
                </a:solidFill>
              </a:rPr>
              <a:t>(nikoli dobu trvání klinického hodnocení),</a:t>
            </a:r>
            <a:r>
              <a:rPr lang="cs-CZ" b="1" dirty="0">
                <a:solidFill>
                  <a:srgbClr val="002060"/>
                </a:solidFill>
              </a:rPr>
              <a:t> která zahrnuje nejen </a:t>
            </a:r>
            <a:r>
              <a:rPr lang="cs-CZ" b="1" dirty="0">
                <a:solidFill>
                  <a:srgbClr val="7030A0"/>
                </a:solidFill>
              </a:rPr>
              <a:t>dobu léčby</a:t>
            </a:r>
            <a:r>
              <a:rPr lang="cs-CZ" b="1" dirty="0">
                <a:solidFill>
                  <a:srgbClr val="002060"/>
                </a:solidFill>
              </a:rPr>
              <a:t>, ale i </a:t>
            </a:r>
            <a:r>
              <a:rPr lang="cs-CZ" b="1" dirty="0">
                <a:solidFill>
                  <a:srgbClr val="7030A0"/>
                </a:solidFill>
              </a:rPr>
              <a:t>zařazovací fázi </a:t>
            </a:r>
            <a:r>
              <a:rPr lang="cs-CZ" b="1" dirty="0">
                <a:solidFill>
                  <a:srgbClr val="002060"/>
                </a:solidFill>
              </a:rPr>
              <a:t>a </a:t>
            </a:r>
            <a:r>
              <a:rPr lang="cs-CZ" b="1" dirty="0">
                <a:solidFill>
                  <a:srgbClr val="7030A0"/>
                </a:solidFill>
              </a:rPr>
              <a:t>dobu případných následných kontrolních návštěv</a:t>
            </a:r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Přibližný počet subjektů, které se budou KH účastnit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v</a:t>
            </a:r>
            <a:r>
              <a:rPr lang="cs-CZ" b="1" dirty="0" smtClean="0">
                <a:solidFill>
                  <a:srgbClr val="002060"/>
                </a:solidFill>
              </a:rPr>
              <a:t> ČR / v ostatních zemích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9915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98730"/>
            <a:ext cx="8229600" cy="5355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Informovaný </a:t>
            </a:r>
            <a:r>
              <a:rPr lang="cs-CZ" sz="4000" b="1" dirty="0">
                <a:solidFill>
                  <a:srgbClr val="002060"/>
                </a:solidFill>
              </a:rPr>
              <a:t>souhlas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Body v informovaném souhlasu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Velmi </a:t>
            </a:r>
            <a:r>
              <a:rPr lang="cs-CZ" b="1" dirty="0" smtClean="0">
                <a:solidFill>
                  <a:srgbClr val="7030A0"/>
                </a:solidFill>
              </a:rPr>
              <a:t>stručně</a:t>
            </a:r>
            <a:r>
              <a:rPr lang="cs-CZ" dirty="0" smtClean="0">
                <a:solidFill>
                  <a:srgbClr val="002060"/>
                </a:solidFill>
              </a:rPr>
              <a:t>, </a:t>
            </a:r>
            <a:r>
              <a:rPr lang="cs-CZ" b="1" dirty="0" smtClean="0">
                <a:solidFill>
                  <a:srgbClr val="002060"/>
                </a:solidFill>
              </a:rPr>
              <a:t>neopakovat rozsáhle to, co si již pacient přečetl v hlavním textu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</a:p>
          <a:p>
            <a:pPr lvl="1"/>
            <a:r>
              <a:rPr lang="cs-CZ" u="sng" dirty="0">
                <a:solidFill>
                  <a:srgbClr val="002060"/>
                </a:solidFill>
              </a:rPr>
              <a:t>Musí být uvedeno</a:t>
            </a:r>
            <a:r>
              <a:rPr lang="cs-CZ" dirty="0">
                <a:solidFill>
                  <a:srgbClr val="002060"/>
                </a:solidFill>
              </a:rPr>
              <a:t>, </a:t>
            </a:r>
            <a:r>
              <a:rPr lang="cs-CZ" b="1" dirty="0">
                <a:solidFill>
                  <a:srgbClr val="002060"/>
                </a:solidFill>
              </a:rPr>
              <a:t>že podpisem tohoto informovaného souhlasu se </a:t>
            </a:r>
            <a:r>
              <a:rPr lang="cs-CZ" b="1" dirty="0">
                <a:solidFill>
                  <a:srgbClr val="7030A0"/>
                </a:solidFill>
              </a:rPr>
              <a:t>pacient nevzdává žádného ze svých zákonných </a:t>
            </a:r>
            <a:r>
              <a:rPr lang="cs-CZ" b="1" dirty="0" smtClean="0">
                <a:solidFill>
                  <a:srgbClr val="7030A0"/>
                </a:solidFill>
              </a:rPr>
              <a:t>práv</a:t>
            </a:r>
          </a:p>
          <a:p>
            <a:pPr lvl="1"/>
            <a:r>
              <a:rPr lang="cs-CZ" u="sng" dirty="0">
                <a:solidFill>
                  <a:srgbClr val="002060"/>
                </a:solidFill>
              </a:rPr>
              <a:t>Není vhodné </a:t>
            </a:r>
            <a:r>
              <a:rPr lang="cs-CZ" b="1" dirty="0">
                <a:solidFill>
                  <a:srgbClr val="002060"/>
                </a:solidFill>
              </a:rPr>
              <a:t>v Informovaném souhlasu používat </a:t>
            </a:r>
            <a:r>
              <a:rPr lang="cs-CZ" b="1" dirty="0">
                <a:solidFill>
                  <a:srgbClr val="7030A0"/>
                </a:solidFill>
              </a:rPr>
              <a:t>zaškrtávací boxy typu </a:t>
            </a:r>
            <a:r>
              <a:rPr lang="cs-CZ" b="1" dirty="0" smtClean="0">
                <a:solidFill>
                  <a:srgbClr val="7030A0"/>
                </a:solidFill>
              </a:rPr>
              <a:t>ANO/NE</a:t>
            </a:r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- pacient </a:t>
            </a:r>
            <a:r>
              <a:rPr lang="cs-CZ" b="1" dirty="0">
                <a:solidFill>
                  <a:srgbClr val="002060"/>
                </a:solidFill>
              </a:rPr>
              <a:t>informovaný souhlas podepíše pouze tehdy, pokud souhlasí se všemi </a:t>
            </a:r>
            <a:r>
              <a:rPr lang="cs-CZ" b="1" dirty="0" smtClean="0">
                <a:solidFill>
                  <a:srgbClr val="002060"/>
                </a:solidFill>
              </a:rPr>
              <a:t>body</a:t>
            </a:r>
          </a:p>
          <a:p>
            <a:pPr lvl="1"/>
            <a:endParaRPr lang="cs-CZ" b="1" dirty="0" smtClean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57984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1" y="998730"/>
            <a:ext cx="8280920" cy="53555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Informovaný souhlas (pokrač.)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342900" lvl="1" indent="-342900">
              <a:buBlip>
                <a:blip r:embed="rId2"/>
              </a:buBlip>
            </a:pPr>
            <a:r>
              <a:rPr lang="cs-CZ" sz="3000" b="1" dirty="0" smtClean="0">
                <a:solidFill>
                  <a:srgbClr val="0070C0"/>
                </a:solidFill>
              </a:rPr>
              <a:t>Informovanost </a:t>
            </a:r>
            <a:r>
              <a:rPr lang="cs-CZ" sz="3000" b="1" dirty="0">
                <a:solidFill>
                  <a:srgbClr val="0070C0"/>
                </a:solidFill>
              </a:rPr>
              <a:t>praktického lékaře o účasti </a:t>
            </a:r>
            <a:r>
              <a:rPr lang="cs-CZ" sz="3000" b="1" dirty="0" smtClean="0">
                <a:solidFill>
                  <a:srgbClr val="0070C0"/>
                </a:solidFill>
              </a:rPr>
              <a:t>subjektu </a:t>
            </a:r>
            <a:r>
              <a:rPr lang="cs-CZ" sz="3000" b="1" dirty="0">
                <a:solidFill>
                  <a:srgbClr val="0070C0"/>
                </a:solidFill>
              </a:rPr>
              <a:t>v KH </a:t>
            </a:r>
            <a:endParaRPr lang="cs-CZ" sz="3000" b="1" dirty="0" smtClean="0">
              <a:solidFill>
                <a:srgbClr val="0070C0"/>
              </a:solidFill>
            </a:endParaRPr>
          </a:p>
          <a:p>
            <a:pPr lvl="1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Pacient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musí s informovaností svého praktického lékaře souhlasit, </a:t>
            </a:r>
            <a:r>
              <a:rPr lang="cs-CZ" b="1" dirty="0">
                <a:solidFill>
                  <a:srgbClr val="002060"/>
                </a:solidFill>
              </a:rPr>
              <a:t>jinak se KH účastnit nemůže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Požadavky dle: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přílohy </a:t>
            </a:r>
            <a:r>
              <a:rPr lang="cs-CZ" b="1" dirty="0">
                <a:solidFill>
                  <a:srgbClr val="002060"/>
                </a:solidFill>
              </a:rPr>
              <a:t>č. 2 vyhlášky 226/2008 Sb.  </a:t>
            </a: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zákona </a:t>
            </a:r>
            <a:r>
              <a:rPr lang="cs-CZ" b="1" dirty="0">
                <a:solidFill>
                  <a:srgbClr val="002060"/>
                </a:solidFill>
              </a:rPr>
              <a:t>372/2011 o zdravotních službách  </a:t>
            </a:r>
            <a:r>
              <a:rPr lang="cs-CZ" b="1" dirty="0" smtClean="0">
                <a:solidFill>
                  <a:srgbClr val="002060"/>
                </a:solidFill>
              </a:rPr>
              <a:t>(§</a:t>
            </a:r>
            <a:r>
              <a:rPr lang="cs-CZ" b="1" dirty="0">
                <a:solidFill>
                  <a:srgbClr val="002060"/>
                </a:solidFill>
              </a:rPr>
              <a:t>45 práva a  povinnosti poskytovatele - odst. 2)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v </a:t>
            </a:r>
            <a:r>
              <a:rPr lang="cs-CZ" b="1" dirty="0">
                <a:solidFill>
                  <a:srgbClr val="002060"/>
                </a:solidFill>
              </a:rPr>
              <a:t>rámci KH se rovněž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poskytují zdravotní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služby</a:t>
            </a:r>
          </a:p>
          <a:p>
            <a:pPr lvl="1"/>
            <a:r>
              <a:rPr lang="cs-CZ" u="sng" dirty="0">
                <a:solidFill>
                  <a:srgbClr val="002060"/>
                </a:solidFill>
              </a:rPr>
              <a:t>Toto neplatí </a:t>
            </a:r>
            <a:r>
              <a:rPr lang="cs-CZ" b="1" dirty="0">
                <a:solidFill>
                  <a:srgbClr val="002060"/>
                </a:solidFill>
              </a:rPr>
              <a:t>v případě klinických hodnocení, která </a:t>
            </a:r>
            <a:r>
              <a:rPr lang="cs-CZ" b="1" dirty="0">
                <a:solidFill>
                  <a:srgbClr val="7030A0"/>
                </a:solidFill>
              </a:rPr>
              <a:t>nemají léčebný, preventivní či diagnostický účel </a:t>
            </a:r>
            <a:r>
              <a:rPr lang="cs-CZ" b="1" dirty="0">
                <a:solidFill>
                  <a:srgbClr val="002060"/>
                </a:solidFill>
              </a:rPr>
              <a:t>a tudíž </a:t>
            </a:r>
            <a:r>
              <a:rPr lang="cs-CZ" b="1" dirty="0">
                <a:solidFill>
                  <a:srgbClr val="7030A0"/>
                </a:solidFill>
              </a:rPr>
              <a:t>nejsou</a:t>
            </a:r>
            <a:r>
              <a:rPr lang="cs-CZ" b="1" dirty="0">
                <a:solidFill>
                  <a:srgbClr val="002060"/>
                </a:solidFill>
              </a:rPr>
              <a:t> ani subjektu hodnocení (zdravému či nemocnému dobrovolníkovi) </a:t>
            </a:r>
            <a:r>
              <a:rPr lang="cs-CZ" b="1" dirty="0">
                <a:solidFill>
                  <a:srgbClr val="7030A0"/>
                </a:solidFill>
              </a:rPr>
              <a:t>poskytovány zdravotní </a:t>
            </a:r>
            <a:r>
              <a:rPr lang="cs-CZ" b="1" dirty="0" smtClean="0">
                <a:solidFill>
                  <a:srgbClr val="7030A0"/>
                </a:solidFill>
              </a:rPr>
              <a:t>služby</a:t>
            </a:r>
            <a:endParaRPr lang="cs-CZ" b="1" dirty="0">
              <a:solidFill>
                <a:srgbClr val="002060"/>
              </a:solidFill>
            </a:endParaRPr>
          </a:p>
          <a:p>
            <a:pPr lvl="2"/>
            <a:r>
              <a:rPr lang="cs-CZ" b="1" dirty="0" smtClean="0">
                <a:solidFill>
                  <a:srgbClr val="002060"/>
                </a:solidFill>
              </a:rPr>
              <a:t>tzn</a:t>
            </a:r>
            <a:r>
              <a:rPr lang="cs-CZ" b="1" dirty="0">
                <a:solidFill>
                  <a:srgbClr val="002060"/>
                </a:solidFill>
              </a:rPr>
              <a:t>. ve studiích  farmakokinetiky, bioekvivalencí, v </a:t>
            </a:r>
            <a:r>
              <a:rPr lang="cs-CZ" b="1" dirty="0" smtClean="0">
                <a:solidFill>
                  <a:srgbClr val="002060"/>
                </a:solidFill>
              </a:rPr>
              <a:t>KH </a:t>
            </a:r>
            <a:r>
              <a:rPr lang="cs-CZ" b="1" dirty="0">
                <a:solidFill>
                  <a:srgbClr val="002060"/>
                </a:solidFill>
              </a:rPr>
              <a:t>fáze</a:t>
            </a: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I</a:t>
            </a:r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03478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98730"/>
            <a:ext cx="8229600" cy="535559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Informovaný souhlas (pokrač.)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sz="3000" b="1" dirty="0" smtClean="0">
                <a:solidFill>
                  <a:srgbClr val="0070C0"/>
                </a:solidFill>
              </a:rPr>
              <a:t>Podpisy v Informovaném souhlasu</a:t>
            </a:r>
            <a:r>
              <a:rPr lang="cs-CZ" sz="3200" b="1" dirty="0" smtClean="0">
                <a:solidFill>
                  <a:srgbClr val="0070C0"/>
                </a:solidFill>
              </a:rPr>
              <a:t> </a:t>
            </a:r>
            <a:endParaRPr lang="cs-CZ" b="1" dirty="0" smtClean="0">
              <a:solidFill>
                <a:srgbClr val="0070C0"/>
              </a:solidFill>
            </a:endParaRPr>
          </a:p>
          <a:p>
            <a:pPr lvl="1"/>
            <a:r>
              <a:rPr lang="cs-CZ" b="1" dirty="0" smtClean="0">
                <a:solidFill>
                  <a:srgbClr val="7030A0"/>
                </a:solidFill>
              </a:rPr>
              <a:t>ÚČASTNÍK hodnocení:</a:t>
            </a:r>
            <a:r>
              <a:rPr lang="cs-CZ" b="1" dirty="0" smtClean="0">
                <a:solidFill>
                  <a:srgbClr val="002060"/>
                </a:solidFill>
              </a:rPr>
              <a:t> jméno + podpis + datum</a:t>
            </a:r>
            <a:r>
              <a:rPr lang="cs-CZ" dirty="0" smtClean="0">
                <a:solidFill>
                  <a:srgbClr val="002060"/>
                </a:solidFill>
              </a:rPr>
              <a:t> (</a:t>
            </a:r>
            <a:r>
              <a:rPr lang="cs-CZ" b="1" dirty="0" smtClean="0">
                <a:solidFill>
                  <a:srgbClr val="002060"/>
                </a:solidFill>
              </a:rPr>
              <a:t>+ čas </a:t>
            </a:r>
            <a:r>
              <a:rPr lang="cs-CZ" dirty="0" smtClean="0">
                <a:solidFill>
                  <a:srgbClr val="002060"/>
                </a:solidFill>
              </a:rPr>
              <a:t>– jen        v opodstatněných </a:t>
            </a:r>
            <a:r>
              <a:rPr lang="cs-CZ" dirty="0">
                <a:solidFill>
                  <a:srgbClr val="002060"/>
                </a:solidFill>
              </a:rPr>
              <a:t>případech, vyžaduje-li to </a:t>
            </a:r>
            <a:r>
              <a:rPr lang="cs-CZ" dirty="0" smtClean="0">
                <a:solidFill>
                  <a:srgbClr val="002060"/>
                </a:solidFill>
              </a:rPr>
              <a:t>design studie)</a:t>
            </a:r>
          </a:p>
          <a:p>
            <a:pPr lvl="1"/>
            <a:r>
              <a:rPr lang="cs-CZ" b="1" dirty="0">
                <a:solidFill>
                  <a:srgbClr val="7030A0"/>
                </a:solidFill>
              </a:rPr>
              <a:t>ZKOUŠEJÍCÍ</a:t>
            </a:r>
            <a:r>
              <a:rPr lang="cs-CZ" b="1" dirty="0" smtClean="0">
                <a:solidFill>
                  <a:srgbClr val="7030A0"/>
                </a:solidFill>
              </a:rPr>
              <a:t>: </a:t>
            </a:r>
            <a:r>
              <a:rPr lang="cs-CZ" b="1" dirty="0" smtClean="0">
                <a:solidFill>
                  <a:srgbClr val="002060"/>
                </a:solidFill>
              </a:rPr>
              <a:t>jméno + podpis </a:t>
            </a:r>
            <a:r>
              <a:rPr lang="cs-CZ" b="1" dirty="0">
                <a:solidFill>
                  <a:srgbClr val="002060"/>
                </a:solidFill>
              </a:rPr>
              <a:t>+ datum  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Místo </a:t>
            </a:r>
            <a:r>
              <a:rPr lang="cs-CZ" dirty="0">
                <a:solidFill>
                  <a:srgbClr val="002060"/>
                </a:solidFill>
              </a:rPr>
              <a:t>zkoušejícího </a:t>
            </a:r>
            <a:r>
              <a:rPr lang="cs-CZ" u="sng" dirty="0">
                <a:solidFill>
                  <a:schemeClr val="accent6">
                    <a:lumMod val="50000"/>
                  </a:schemeClr>
                </a:solidFill>
              </a:rPr>
              <a:t>nelze uvádět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„podpis OSOBY, </a:t>
            </a:r>
            <a:r>
              <a:rPr lang="cs-CZ" b="1" dirty="0" smtClean="0">
                <a:solidFill>
                  <a:srgbClr val="002060"/>
                </a:solidFill>
              </a:rPr>
              <a:t>která </a:t>
            </a:r>
            <a:r>
              <a:rPr lang="cs-CZ" b="1" dirty="0">
                <a:solidFill>
                  <a:srgbClr val="002060"/>
                </a:solidFill>
              </a:rPr>
              <a:t>ZÍSKALA SOUHLAS“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(v </a:t>
            </a:r>
            <a:r>
              <a:rPr lang="cs-CZ" dirty="0">
                <a:solidFill>
                  <a:srgbClr val="002060"/>
                </a:solidFill>
              </a:rPr>
              <a:t>souladu s Vyhláškou o správné klinické praxi </a:t>
            </a:r>
            <a:r>
              <a:rPr lang="cs-CZ" dirty="0" smtClean="0">
                <a:solidFill>
                  <a:srgbClr val="002060"/>
                </a:solidFill>
              </a:rPr>
              <a:t>§ </a:t>
            </a:r>
            <a:r>
              <a:rPr lang="cs-CZ" dirty="0">
                <a:solidFill>
                  <a:srgbClr val="002060"/>
                </a:solidFill>
              </a:rPr>
              <a:t>7, odst. </a:t>
            </a:r>
            <a:r>
              <a:rPr lang="cs-CZ" dirty="0" smtClean="0">
                <a:solidFill>
                  <a:srgbClr val="002060"/>
                </a:solidFill>
              </a:rPr>
              <a:t>2)</a:t>
            </a:r>
          </a:p>
          <a:p>
            <a:pPr lvl="1"/>
            <a:r>
              <a:rPr lang="cs-CZ" dirty="0">
                <a:solidFill>
                  <a:srgbClr val="002060"/>
                </a:solidFill>
              </a:rPr>
              <a:t>Po podpisu subjektu hodnocení i zkoušejícího </a:t>
            </a:r>
            <a:r>
              <a:rPr lang="cs-CZ" b="1" dirty="0" smtClean="0">
                <a:solidFill>
                  <a:srgbClr val="002060"/>
                </a:solidFill>
              </a:rPr>
              <a:t>pacient obdrží </a:t>
            </a:r>
            <a:r>
              <a:rPr lang="cs-CZ" b="1" dirty="0" smtClean="0">
                <a:solidFill>
                  <a:srgbClr val="7030A0"/>
                </a:solidFill>
              </a:rPr>
              <a:t>stejnopis dokumentu </a:t>
            </a:r>
            <a:r>
              <a:rPr lang="cs-CZ" dirty="0">
                <a:solidFill>
                  <a:srgbClr val="002060"/>
                </a:solidFill>
              </a:rPr>
              <a:t>(ne kopii</a:t>
            </a:r>
            <a:r>
              <a:rPr lang="cs-CZ" dirty="0" smtClean="0">
                <a:solidFill>
                  <a:srgbClr val="002060"/>
                </a:solidFill>
              </a:rPr>
              <a:t>) </a:t>
            </a:r>
          </a:p>
          <a:p>
            <a:pPr lvl="1"/>
            <a:r>
              <a:rPr lang="cs-CZ" b="1" dirty="0" smtClean="0">
                <a:solidFill>
                  <a:srgbClr val="002060"/>
                </a:solidFill>
              </a:rPr>
              <a:t>Pozn.: podpis </a:t>
            </a:r>
            <a:r>
              <a:rPr lang="cs-CZ" b="1" dirty="0">
                <a:solidFill>
                  <a:srgbClr val="002060"/>
                </a:solidFill>
              </a:rPr>
              <a:t>subjektu </a:t>
            </a:r>
            <a:r>
              <a:rPr lang="cs-CZ" u="sng" dirty="0">
                <a:solidFill>
                  <a:srgbClr val="002060"/>
                </a:solidFill>
              </a:rPr>
              <a:t>nelze získat tak</a:t>
            </a:r>
            <a:r>
              <a:rPr lang="cs-CZ" b="1" dirty="0">
                <a:solidFill>
                  <a:srgbClr val="002060"/>
                </a:solidFill>
              </a:rPr>
              <a:t>, že mu budou Informace/Informovaný souhlas zaslány </a:t>
            </a:r>
            <a:r>
              <a:rPr lang="cs-CZ" b="1" dirty="0" smtClean="0">
                <a:solidFill>
                  <a:srgbClr val="002060"/>
                </a:solidFill>
              </a:rPr>
              <a:t>poštou, kurýrem apod.</a:t>
            </a:r>
            <a:endParaRPr lang="cs-CZ" b="1" dirty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9296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08720"/>
            <a:ext cx="8415935" cy="55806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Informace pro specifické skupiny osob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sz="3300" b="1" dirty="0">
                <a:solidFill>
                  <a:srgbClr val="0070C0"/>
                </a:solidFill>
              </a:rPr>
              <a:t>Informace pro rodiče / zákonné </a:t>
            </a:r>
            <a:r>
              <a:rPr lang="cs-CZ" sz="3300" b="1" dirty="0" smtClean="0">
                <a:solidFill>
                  <a:srgbClr val="0070C0"/>
                </a:solidFill>
              </a:rPr>
              <a:t>zástupce</a:t>
            </a:r>
          </a:p>
          <a:p>
            <a:pPr lvl="1"/>
            <a:r>
              <a:rPr lang="cs-CZ" sz="2800" b="1" dirty="0" smtClean="0">
                <a:solidFill>
                  <a:srgbClr val="7030A0"/>
                </a:solidFill>
              </a:rPr>
              <a:t>Rozsah </a:t>
            </a:r>
            <a:r>
              <a:rPr lang="cs-CZ" sz="2800" b="1" dirty="0">
                <a:solidFill>
                  <a:srgbClr val="7030A0"/>
                </a:solidFill>
              </a:rPr>
              <a:t>dokumentu </a:t>
            </a:r>
            <a:r>
              <a:rPr lang="cs-CZ" sz="2800" dirty="0" smtClean="0">
                <a:solidFill>
                  <a:srgbClr val="002060"/>
                </a:solidFill>
              </a:rPr>
              <a:t>- obdobný </a:t>
            </a:r>
            <a:r>
              <a:rPr lang="cs-CZ" sz="2800" dirty="0">
                <a:solidFill>
                  <a:srgbClr val="002060"/>
                </a:solidFill>
              </a:rPr>
              <a:t>jako u informací pro dospělé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 lvl="1"/>
            <a:r>
              <a:rPr lang="cs-CZ" sz="2800" b="1" dirty="0" smtClean="0">
                <a:solidFill>
                  <a:srgbClr val="7030A0"/>
                </a:solidFill>
              </a:rPr>
              <a:t>Nabídka </a:t>
            </a:r>
            <a:r>
              <a:rPr lang="cs-CZ" sz="2800" b="1" dirty="0">
                <a:solidFill>
                  <a:srgbClr val="7030A0"/>
                </a:solidFill>
              </a:rPr>
              <a:t>účasti </a:t>
            </a:r>
            <a:r>
              <a:rPr lang="cs-CZ" sz="2800" b="1" dirty="0">
                <a:solidFill>
                  <a:srgbClr val="002060"/>
                </a:solidFill>
              </a:rPr>
              <a:t>pro </a:t>
            </a:r>
            <a:r>
              <a:rPr lang="cs-CZ" sz="2800" b="1" dirty="0" smtClean="0">
                <a:solidFill>
                  <a:srgbClr val="002060"/>
                </a:solidFill>
              </a:rPr>
              <a:t>dítě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Účast </a:t>
            </a:r>
            <a:r>
              <a:rPr lang="cs-CZ" sz="2800" b="1" dirty="0">
                <a:solidFill>
                  <a:srgbClr val="002060"/>
                </a:solidFill>
              </a:rPr>
              <a:t>dítěte je dobrovolná a mělo by se </a:t>
            </a:r>
            <a:r>
              <a:rPr lang="cs-CZ" sz="2800" b="1" dirty="0">
                <a:solidFill>
                  <a:srgbClr val="7030A0"/>
                </a:solidFill>
              </a:rPr>
              <a:t>přihlédnout k jeho </a:t>
            </a:r>
            <a:r>
              <a:rPr lang="cs-CZ" sz="2800" b="1" dirty="0" smtClean="0">
                <a:solidFill>
                  <a:srgbClr val="7030A0"/>
                </a:solidFill>
              </a:rPr>
              <a:t>názoru</a:t>
            </a:r>
            <a:endParaRPr lang="cs-CZ" sz="2800" b="1" dirty="0">
              <a:solidFill>
                <a:srgbClr val="7030A0"/>
              </a:solidFill>
            </a:endParaRPr>
          </a:p>
          <a:p>
            <a:pPr lvl="1"/>
            <a:r>
              <a:rPr lang="cs-CZ" sz="2800" dirty="0">
                <a:solidFill>
                  <a:srgbClr val="002060"/>
                </a:solidFill>
              </a:rPr>
              <a:t>V dokumentu je nutné vyváženě </a:t>
            </a:r>
            <a:r>
              <a:rPr lang="cs-CZ" sz="2800" b="1" dirty="0">
                <a:solidFill>
                  <a:srgbClr val="002060"/>
                </a:solidFill>
              </a:rPr>
              <a:t>zmínit rizika účasti dítěte </a:t>
            </a:r>
            <a:r>
              <a:rPr lang="cs-CZ" sz="2800" b="1" dirty="0" smtClean="0">
                <a:solidFill>
                  <a:srgbClr val="002060"/>
                </a:solidFill>
              </a:rPr>
              <a:t>   v </a:t>
            </a:r>
            <a:r>
              <a:rPr lang="cs-CZ" sz="2800" b="1" dirty="0">
                <a:solidFill>
                  <a:srgbClr val="002060"/>
                </a:solidFill>
              </a:rPr>
              <a:t>klinickém hodnocení </a:t>
            </a:r>
            <a:r>
              <a:rPr lang="cs-CZ" sz="2800" dirty="0">
                <a:solidFill>
                  <a:srgbClr val="002060"/>
                </a:solidFill>
              </a:rPr>
              <a:t>v porovnání </a:t>
            </a:r>
            <a:r>
              <a:rPr lang="cs-CZ" sz="2800" b="1" dirty="0">
                <a:solidFill>
                  <a:srgbClr val="002060"/>
                </a:solidFill>
              </a:rPr>
              <a:t>s možným benefitem nové </a:t>
            </a:r>
            <a:r>
              <a:rPr lang="cs-CZ" sz="2800" b="1" dirty="0" smtClean="0">
                <a:solidFill>
                  <a:srgbClr val="002060"/>
                </a:solidFill>
              </a:rPr>
              <a:t>léčby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Dětský pacient </a:t>
            </a:r>
            <a:r>
              <a:rPr lang="cs-CZ" sz="2800" b="1" dirty="0">
                <a:solidFill>
                  <a:srgbClr val="002060"/>
                </a:solidFill>
              </a:rPr>
              <a:t>musí mít </a:t>
            </a:r>
            <a:r>
              <a:rPr lang="cs-CZ" sz="2800" b="1" dirty="0">
                <a:solidFill>
                  <a:srgbClr val="7030A0"/>
                </a:solidFill>
              </a:rPr>
              <a:t>zajištěnou takovou léčbu, která není horší, než by dostal v běžné klinické </a:t>
            </a:r>
            <a:r>
              <a:rPr lang="cs-CZ" sz="2800" b="1" dirty="0" smtClean="0">
                <a:solidFill>
                  <a:srgbClr val="7030A0"/>
                </a:solidFill>
              </a:rPr>
              <a:t>praxi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Je </a:t>
            </a:r>
            <a:r>
              <a:rPr lang="cs-CZ" sz="2800" b="1" dirty="0">
                <a:solidFill>
                  <a:srgbClr val="002060"/>
                </a:solidFill>
              </a:rPr>
              <a:t>důležité </a:t>
            </a:r>
            <a:r>
              <a:rPr lang="cs-CZ" sz="2800" b="1" dirty="0" smtClean="0">
                <a:solidFill>
                  <a:srgbClr val="002060"/>
                </a:solidFill>
              </a:rPr>
              <a:t>dát </a:t>
            </a:r>
            <a:r>
              <a:rPr lang="cs-CZ" sz="2800" b="1" dirty="0">
                <a:solidFill>
                  <a:srgbClr val="002060"/>
                </a:solidFill>
              </a:rPr>
              <a:t>rodičům dostatečný čas na </a:t>
            </a:r>
            <a:r>
              <a:rPr lang="cs-CZ" sz="2800" b="1" dirty="0" smtClean="0">
                <a:solidFill>
                  <a:srgbClr val="002060"/>
                </a:solidFill>
              </a:rPr>
              <a:t>rozhodnutí 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Konstatování, že </a:t>
            </a:r>
            <a:r>
              <a:rPr lang="cs-CZ" sz="2800" b="1" dirty="0">
                <a:solidFill>
                  <a:srgbClr val="002060"/>
                </a:solidFill>
              </a:rPr>
              <a:t>dítě nebude za účast v KH nijak </a:t>
            </a:r>
            <a:r>
              <a:rPr lang="cs-CZ" sz="2800" b="1" dirty="0" smtClean="0">
                <a:solidFill>
                  <a:srgbClr val="002060"/>
                </a:solidFill>
              </a:rPr>
              <a:t>odměněno</a:t>
            </a:r>
          </a:p>
          <a:p>
            <a:pPr lvl="1"/>
            <a:r>
              <a:rPr lang="cs-CZ" sz="2800" b="1" dirty="0" smtClean="0">
                <a:solidFill>
                  <a:srgbClr val="002060"/>
                </a:solidFill>
              </a:rPr>
              <a:t>Dokument </a:t>
            </a:r>
            <a:r>
              <a:rPr lang="cs-CZ" sz="2800" b="1" dirty="0">
                <a:solidFill>
                  <a:srgbClr val="002060"/>
                </a:solidFill>
              </a:rPr>
              <a:t>podepisují </a:t>
            </a:r>
            <a:r>
              <a:rPr lang="cs-CZ" sz="2800" b="1" dirty="0">
                <a:solidFill>
                  <a:srgbClr val="7030A0"/>
                </a:solidFill>
              </a:rPr>
              <a:t>oba rodiče </a:t>
            </a:r>
            <a:r>
              <a:rPr lang="cs-CZ" sz="2800" b="1" dirty="0" smtClean="0">
                <a:solidFill>
                  <a:srgbClr val="7030A0"/>
                </a:solidFill>
              </a:rPr>
              <a:t>dítěte</a:t>
            </a:r>
            <a:endParaRPr lang="cs-CZ" sz="2800" b="1" dirty="0">
              <a:solidFill>
                <a:srgbClr val="7030A0"/>
              </a:solidFill>
            </a:endParaRPr>
          </a:p>
          <a:p>
            <a:pPr lvl="2">
              <a:lnSpc>
                <a:spcPct val="95000"/>
              </a:lnSpc>
            </a:pPr>
            <a:endParaRPr lang="cs-CZ" b="1" dirty="0" smtClean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b="1" dirty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28281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6" y="998729"/>
            <a:ext cx="7920880" cy="5220581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Informace </a:t>
            </a:r>
            <a:r>
              <a:rPr lang="cs-CZ" sz="3000" b="1" dirty="0">
                <a:solidFill>
                  <a:srgbClr val="0070C0"/>
                </a:solidFill>
              </a:rPr>
              <a:t>pro </a:t>
            </a:r>
            <a:r>
              <a:rPr lang="cs-CZ" sz="3000" b="1" dirty="0" smtClean="0">
                <a:solidFill>
                  <a:srgbClr val="0070C0"/>
                </a:solidFill>
              </a:rPr>
              <a:t>dětské pacienty</a:t>
            </a:r>
          </a:p>
          <a:p>
            <a:pPr lvl="1">
              <a:lnSpc>
                <a:spcPct val="85000"/>
              </a:lnSpc>
            </a:pPr>
            <a:r>
              <a:rPr lang="cs-CZ" sz="2800" b="1" dirty="0" smtClean="0">
                <a:solidFill>
                  <a:srgbClr val="7030A0"/>
                </a:solidFill>
              </a:rPr>
              <a:t>Názor </a:t>
            </a:r>
            <a:r>
              <a:rPr lang="cs-CZ" sz="2800" b="1" dirty="0">
                <a:solidFill>
                  <a:srgbClr val="7030A0"/>
                </a:solidFill>
              </a:rPr>
              <a:t>dítěte </a:t>
            </a:r>
            <a:r>
              <a:rPr lang="cs-CZ" sz="2800" b="1" dirty="0" smtClean="0">
                <a:solidFill>
                  <a:srgbClr val="7030A0"/>
                </a:solidFill>
              </a:rPr>
              <a:t>musí </a:t>
            </a:r>
            <a:r>
              <a:rPr lang="cs-CZ" sz="2800" b="1" dirty="0">
                <a:solidFill>
                  <a:srgbClr val="7030A0"/>
                </a:solidFill>
              </a:rPr>
              <a:t>být brán v </a:t>
            </a:r>
            <a:r>
              <a:rPr lang="cs-CZ" sz="2800" b="1" dirty="0" smtClean="0">
                <a:solidFill>
                  <a:srgbClr val="7030A0"/>
                </a:solidFill>
              </a:rPr>
              <a:t>potaz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pPr lvl="1">
              <a:lnSpc>
                <a:spcPct val="85000"/>
              </a:lnSpc>
            </a:pP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NOVÉ: text </a:t>
            </a: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</a:rPr>
              <a:t>informací </a:t>
            </a:r>
            <a:r>
              <a:rPr lang="cs-CZ" sz="2800" b="1" dirty="0">
                <a:solidFill>
                  <a:srgbClr val="002060"/>
                </a:solidFill>
              </a:rPr>
              <a:t>pro </a:t>
            </a:r>
            <a:r>
              <a:rPr lang="cs-CZ" sz="2800" b="1" dirty="0" smtClean="0">
                <a:solidFill>
                  <a:srgbClr val="002060"/>
                </a:solidFill>
              </a:rPr>
              <a:t>pacienty </a:t>
            </a:r>
            <a:r>
              <a:rPr lang="cs-CZ" sz="2800" b="1" dirty="0">
                <a:solidFill>
                  <a:srgbClr val="002060"/>
                </a:solidFill>
              </a:rPr>
              <a:t>k </a:t>
            </a:r>
            <a:r>
              <a:rPr lang="cs-CZ" sz="2800" b="1" dirty="0" smtClean="0">
                <a:solidFill>
                  <a:srgbClr val="002060"/>
                </a:solidFill>
              </a:rPr>
              <a:t>podpisu </a:t>
            </a:r>
            <a:r>
              <a:rPr lang="cs-CZ" sz="2800" b="1" dirty="0">
                <a:solidFill>
                  <a:srgbClr val="002060"/>
                </a:solidFill>
              </a:rPr>
              <a:t>dětem 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až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od 12 let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pPr lvl="1">
              <a:lnSpc>
                <a:spcPct val="85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Použitý </a:t>
            </a:r>
            <a:r>
              <a:rPr lang="cs-CZ" sz="2800" b="1" dirty="0">
                <a:solidFill>
                  <a:srgbClr val="002060"/>
                </a:solidFill>
              </a:rPr>
              <a:t>jazyk a stylistika </a:t>
            </a:r>
            <a:r>
              <a:rPr lang="cs-CZ" sz="2800" b="1" dirty="0" smtClean="0">
                <a:solidFill>
                  <a:srgbClr val="002060"/>
                </a:solidFill>
              </a:rPr>
              <a:t>musí být </a:t>
            </a:r>
            <a:r>
              <a:rPr lang="cs-CZ" sz="2800" b="1" dirty="0" smtClean="0">
                <a:solidFill>
                  <a:srgbClr val="7030A0"/>
                </a:solidFill>
              </a:rPr>
              <a:t>přizpůsobena věku </a:t>
            </a:r>
            <a:endParaRPr lang="cs-CZ" sz="2800" b="1" dirty="0">
              <a:solidFill>
                <a:srgbClr val="7030A0"/>
              </a:solidFill>
            </a:endParaRPr>
          </a:p>
          <a:p>
            <a:pPr lvl="1">
              <a:lnSpc>
                <a:spcPct val="85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Účast v klinickém hodnocení musí </a:t>
            </a:r>
            <a:r>
              <a:rPr lang="cs-CZ" sz="2800" b="1" dirty="0">
                <a:solidFill>
                  <a:srgbClr val="002060"/>
                </a:solidFill>
              </a:rPr>
              <a:t>být dítěti </a:t>
            </a:r>
            <a:r>
              <a:rPr lang="cs-CZ" sz="2800" b="1" dirty="0" smtClean="0">
                <a:solidFill>
                  <a:srgbClr val="7030A0"/>
                </a:solidFill>
              </a:rPr>
              <a:t>nabízena</a:t>
            </a:r>
          </a:p>
          <a:p>
            <a:pPr lvl="1">
              <a:lnSpc>
                <a:spcPct val="85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V </a:t>
            </a:r>
            <a:r>
              <a:rPr lang="cs-CZ" sz="2800" dirty="0">
                <a:solidFill>
                  <a:srgbClr val="002060"/>
                </a:solidFill>
              </a:rPr>
              <a:t>Informacích musí být uvedeno, </a:t>
            </a:r>
            <a:r>
              <a:rPr lang="cs-CZ" sz="2800" b="1" dirty="0">
                <a:solidFill>
                  <a:srgbClr val="002060"/>
                </a:solidFill>
              </a:rPr>
              <a:t>jaké procedury budou v průběhu studie prováděny a jaké nepříjemnosti dítěti účast přinese v porovnání </a:t>
            </a:r>
            <a:r>
              <a:rPr lang="cs-CZ" sz="2800" b="1" dirty="0" smtClean="0">
                <a:solidFill>
                  <a:srgbClr val="002060"/>
                </a:solidFill>
              </a:rPr>
              <a:t>       s </a:t>
            </a:r>
            <a:r>
              <a:rPr lang="cs-CZ" sz="2800" b="1" dirty="0">
                <a:solidFill>
                  <a:srgbClr val="002060"/>
                </a:solidFill>
              </a:rPr>
              <a:t>běžnou praxí 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 lvl="2">
              <a:lnSpc>
                <a:spcPct val="85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Např.: častější </a:t>
            </a:r>
            <a:r>
              <a:rPr lang="cs-CZ" sz="2400" b="1" dirty="0">
                <a:solidFill>
                  <a:srgbClr val="002060"/>
                </a:solidFill>
              </a:rPr>
              <a:t>odběry, injekční podání přípravku, vyšší míra vyšetření, možné častější absence ve škole apod</a:t>
            </a:r>
            <a:r>
              <a:rPr lang="cs-CZ" sz="2400" b="1" dirty="0" smtClean="0">
                <a:solidFill>
                  <a:srgbClr val="002060"/>
                </a:solidFill>
              </a:rPr>
              <a:t>.</a:t>
            </a:r>
          </a:p>
          <a:p>
            <a:pPr marL="457200" lvl="1" indent="0">
              <a:lnSpc>
                <a:spcPct val="85000"/>
              </a:lnSpc>
              <a:buNone/>
            </a:pPr>
            <a:endParaRPr lang="cs-CZ" b="1" dirty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07092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4" y="953725"/>
            <a:ext cx="8370931" cy="5535615"/>
          </a:xfrm>
        </p:spPr>
        <p:txBody>
          <a:bodyPr>
            <a:normAutofit fontScale="92500" lnSpcReduction="20000"/>
          </a:bodyPr>
          <a:lstStyle/>
          <a:p>
            <a:r>
              <a:rPr lang="cs-CZ" sz="3000" b="1" dirty="0" smtClean="0">
                <a:solidFill>
                  <a:srgbClr val="0070C0"/>
                </a:solidFill>
              </a:rPr>
              <a:t>Informace pro dětské pacienty (pokrač.)</a:t>
            </a:r>
          </a:p>
          <a:p>
            <a:pPr marL="457200" lvl="1" indent="0">
              <a:buNone/>
            </a:pPr>
            <a:r>
              <a:rPr lang="cs-CZ" sz="2600" b="1" u="sng" dirty="0" smtClean="0">
                <a:solidFill>
                  <a:srgbClr val="002060"/>
                </a:solidFill>
              </a:rPr>
              <a:t>Věkové skupiny</a:t>
            </a:r>
            <a:r>
              <a:rPr lang="cs-CZ" sz="2600" b="1" dirty="0" smtClean="0">
                <a:solidFill>
                  <a:srgbClr val="002060"/>
                </a:solidFill>
              </a:rPr>
              <a:t>:</a:t>
            </a:r>
          </a:p>
          <a:p>
            <a:pPr marL="476250" lvl="1" indent="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None/>
            </a:pPr>
            <a:r>
              <a:rPr lang="cs-CZ" sz="2600" b="1" kern="0" dirty="0" smtClean="0">
                <a:solidFill>
                  <a:srgbClr val="002060"/>
                </a:solidFill>
                <a:latin typeface="+mj-lt"/>
              </a:rPr>
              <a:t>12 </a:t>
            </a:r>
            <a:r>
              <a:rPr lang="cs-CZ" sz="2600" b="1" kern="0" dirty="0">
                <a:solidFill>
                  <a:srgbClr val="002060"/>
                </a:solidFill>
                <a:latin typeface="+mj-lt"/>
              </a:rPr>
              <a:t>– 14 let</a:t>
            </a:r>
            <a:r>
              <a:rPr lang="cs-CZ" sz="2600" kern="0" dirty="0">
                <a:solidFill>
                  <a:srgbClr val="002060"/>
                </a:solidFill>
                <a:latin typeface="+mj-lt"/>
              </a:rPr>
              <a:t>: jednoduché </a:t>
            </a:r>
            <a:r>
              <a:rPr lang="cs-CZ" sz="2600" kern="0" dirty="0" smtClean="0">
                <a:solidFill>
                  <a:srgbClr val="002060"/>
                </a:solidFill>
                <a:latin typeface="+mj-lt"/>
              </a:rPr>
              <a:t>formulace, </a:t>
            </a:r>
            <a:r>
              <a:rPr lang="cs-CZ" sz="2600" b="1" kern="0" dirty="0" smtClean="0">
                <a:solidFill>
                  <a:srgbClr val="7030A0"/>
                </a:solidFill>
                <a:latin typeface="+mj-lt"/>
              </a:rPr>
              <a:t>max</a:t>
            </a:r>
            <a:r>
              <a:rPr lang="cs-CZ" sz="2600" b="1" kern="0" dirty="0">
                <a:solidFill>
                  <a:srgbClr val="7030A0"/>
                </a:solidFill>
                <a:latin typeface="+mj-lt"/>
              </a:rPr>
              <a:t>. 4 </a:t>
            </a:r>
            <a:r>
              <a:rPr lang="cs-CZ" sz="2600" b="1" kern="0" dirty="0" smtClean="0">
                <a:solidFill>
                  <a:srgbClr val="7030A0"/>
                </a:solidFill>
                <a:latin typeface="+mj-lt"/>
              </a:rPr>
              <a:t>strany</a:t>
            </a:r>
          </a:p>
          <a:p>
            <a:pPr marL="1162050" lvl="2" indent="-28575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</a:pPr>
            <a:r>
              <a:rPr lang="cs-CZ" sz="2400" b="1" kern="0" dirty="0">
                <a:solidFill>
                  <a:srgbClr val="002060"/>
                </a:solidFill>
                <a:latin typeface="+mj-lt"/>
              </a:rPr>
              <a:t>n</a:t>
            </a:r>
            <a:r>
              <a:rPr lang="cs-CZ" sz="2400" b="1" kern="0" dirty="0" smtClean="0">
                <a:solidFill>
                  <a:srgbClr val="002060"/>
                </a:solidFill>
                <a:latin typeface="+mj-lt"/>
              </a:rPr>
              <a:t>esmí být zmínka o antikoncepci</a:t>
            </a:r>
          </a:p>
          <a:p>
            <a:pPr marL="1162050" lvl="2" indent="-28575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</a:pPr>
            <a:r>
              <a:rPr lang="cs-CZ" sz="2400" b="1" kern="0" dirty="0">
                <a:solidFill>
                  <a:srgbClr val="002060"/>
                </a:solidFill>
                <a:latin typeface="+mj-lt"/>
              </a:rPr>
              <a:t>v</a:t>
            </a:r>
            <a:r>
              <a:rPr lang="cs-CZ" sz="2400" b="1" kern="0" dirty="0" smtClean="0">
                <a:solidFill>
                  <a:srgbClr val="002060"/>
                </a:solidFill>
                <a:latin typeface="+mj-lt"/>
              </a:rPr>
              <a:t>hodné dítěti tykat</a:t>
            </a:r>
            <a:endParaRPr lang="cs-CZ" sz="2400" kern="0" dirty="0">
              <a:solidFill>
                <a:srgbClr val="002060"/>
              </a:solidFill>
              <a:latin typeface="+mj-lt"/>
            </a:endParaRPr>
          </a:p>
          <a:p>
            <a:pPr marL="476250" lvl="1" indent="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None/>
            </a:pPr>
            <a:r>
              <a:rPr lang="cs-CZ" sz="2600" b="1" kern="0" dirty="0" smtClean="0">
                <a:solidFill>
                  <a:srgbClr val="002060"/>
                </a:solidFill>
                <a:latin typeface="+mj-lt"/>
              </a:rPr>
              <a:t>15 </a:t>
            </a:r>
            <a:r>
              <a:rPr lang="cs-CZ" sz="2600" b="1" kern="0" dirty="0">
                <a:solidFill>
                  <a:srgbClr val="002060"/>
                </a:solidFill>
                <a:latin typeface="+mj-lt"/>
              </a:rPr>
              <a:t>– 17 let</a:t>
            </a:r>
            <a:r>
              <a:rPr lang="cs-CZ" sz="2600" kern="0" dirty="0">
                <a:solidFill>
                  <a:srgbClr val="002060"/>
                </a:solidFill>
                <a:latin typeface="+mj-lt"/>
              </a:rPr>
              <a:t>: již možno </a:t>
            </a:r>
            <a:r>
              <a:rPr lang="cs-CZ" sz="2600" b="1" kern="0" dirty="0">
                <a:solidFill>
                  <a:srgbClr val="7030A0"/>
                </a:solidFill>
                <a:latin typeface="+mj-lt"/>
              </a:rPr>
              <a:t>v rozsahu Informací pro </a:t>
            </a:r>
            <a:r>
              <a:rPr lang="cs-CZ" sz="2600" b="1" kern="0" dirty="0" smtClean="0">
                <a:solidFill>
                  <a:srgbClr val="7030A0"/>
                </a:solidFill>
                <a:latin typeface="+mj-lt"/>
              </a:rPr>
              <a:t>dospělé</a:t>
            </a:r>
          </a:p>
          <a:p>
            <a:pPr marL="1219200" lvl="2" indent="-34290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</a:pPr>
            <a:r>
              <a:rPr lang="cs-CZ" sz="2400" b="1" dirty="0" smtClean="0">
                <a:solidFill>
                  <a:srgbClr val="002060"/>
                </a:solidFill>
                <a:latin typeface="+mj-lt"/>
              </a:rPr>
              <a:t>obsahuje </a:t>
            </a:r>
            <a:r>
              <a:rPr lang="cs-CZ" sz="2400" b="1" dirty="0">
                <a:solidFill>
                  <a:srgbClr val="002060"/>
                </a:solidFill>
                <a:latin typeface="+mj-lt"/>
              </a:rPr>
              <a:t>informace o nutnosti užívání antikoncepce </a:t>
            </a:r>
            <a:r>
              <a:rPr lang="cs-CZ" sz="2400" b="1" dirty="0" smtClean="0">
                <a:solidFill>
                  <a:srgbClr val="002060"/>
                </a:solidFill>
                <a:latin typeface="+mj-lt"/>
              </a:rPr>
              <a:t>            v </a:t>
            </a:r>
            <a:r>
              <a:rPr lang="cs-CZ" sz="2400" b="1" dirty="0">
                <a:solidFill>
                  <a:srgbClr val="002060"/>
                </a:solidFill>
                <a:latin typeface="+mj-lt"/>
              </a:rPr>
              <a:t>případě, že je subjekt hodnocení sexuálně </a:t>
            </a:r>
            <a:r>
              <a:rPr lang="cs-CZ" sz="2400" b="1" dirty="0" smtClean="0">
                <a:solidFill>
                  <a:srgbClr val="002060"/>
                </a:solidFill>
                <a:latin typeface="+mj-lt"/>
              </a:rPr>
              <a:t>aktivní </a:t>
            </a:r>
          </a:p>
          <a:p>
            <a:pPr marL="1219200" lvl="2" indent="-342900" eaLnBrk="0" fontAlgn="base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</a:pPr>
            <a:r>
              <a:rPr lang="cs-CZ" sz="2400" b="1" dirty="0" smtClean="0">
                <a:solidFill>
                  <a:srgbClr val="002060"/>
                </a:solidFill>
                <a:latin typeface="+mj-lt"/>
              </a:rPr>
              <a:t>mladistvým je </a:t>
            </a:r>
            <a:r>
              <a:rPr lang="cs-CZ" sz="2400" b="1" dirty="0">
                <a:solidFill>
                  <a:srgbClr val="002060"/>
                </a:solidFill>
                <a:latin typeface="+mj-lt"/>
              </a:rPr>
              <a:t>vhodné </a:t>
            </a:r>
            <a:r>
              <a:rPr lang="cs-CZ" sz="2400" b="1" dirty="0" smtClean="0">
                <a:solidFill>
                  <a:srgbClr val="002060"/>
                </a:solidFill>
                <a:latin typeface="+mj-lt"/>
              </a:rPr>
              <a:t>vykat</a:t>
            </a:r>
          </a:p>
          <a:p>
            <a:pPr marL="400050" lvl="1" indent="0">
              <a:buNone/>
            </a:pPr>
            <a:r>
              <a:rPr lang="cs-CZ" sz="2600" b="1" u="sng" dirty="0" smtClean="0">
                <a:solidFill>
                  <a:srgbClr val="002060"/>
                </a:solidFill>
              </a:rPr>
              <a:t>Pokud </a:t>
            </a:r>
            <a:r>
              <a:rPr lang="cs-CZ" sz="2600" b="1" u="sng" dirty="0">
                <a:solidFill>
                  <a:srgbClr val="002060"/>
                </a:solidFill>
              </a:rPr>
              <a:t>pacient v průběhu studie dovrší 18ti let</a:t>
            </a:r>
          </a:p>
          <a:p>
            <a:pPr lvl="1"/>
            <a:r>
              <a:rPr lang="cs-CZ" b="1" dirty="0">
                <a:solidFill>
                  <a:srgbClr val="002060"/>
                </a:solidFill>
                <a:latin typeface="+mj-lt"/>
              </a:rPr>
              <a:t>musí znovu podepsat Informace pro pacienty</a:t>
            </a:r>
            <a:r>
              <a:rPr lang="cs-CZ" dirty="0">
                <a:solidFill>
                  <a:srgbClr val="002060"/>
                </a:solidFill>
                <a:latin typeface="+mj-lt"/>
              </a:rPr>
              <a:t>, nyní již </a:t>
            </a:r>
            <a:r>
              <a:rPr lang="cs-CZ" b="1" dirty="0">
                <a:solidFill>
                  <a:srgbClr val="002060"/>
                </a:solidFill>
                <a:latin typeface="+mj-lt"/>
              </a:rPr>
              <a:t>plnou verzi pro </a:t>
            </a:r>
            <a:r>
              <a:rPr lang="cs-CZ" b="1" dirty="0" smtClean="0">
                <a:solidFill>
                  <a:srgbClr val="002060"/>
                </a:solidFill>
                <a:latin typeface="+mj-lt"/>
              </a:rPr>
              <a:t>dospělé </a:t>
            </a:r>
          </a:p>
          <a:p>
            <a:pPr lvl="2">
              <a:lnSpc>
                <a:spcPct val="85000"/>
              </a:lnSpc>
            </a:pPr>
            <a:r>
              <a:rPr lang="cs-CZ" b="1" dirty="0" smtClean="0">
                <a:solidFill>
                  <a:srgbClr val="7030A0"/>
                </a:solidFill>
              </a:rPr>
              <a:t>dnem plnoletosti přestane platit souhlas rodičů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  <a:latin typeface="+mj-lt"/>
              </a:rPr>
              <a:t>Pokud </a:t>
            </a:r>
            <a:r>
              <a:rPr lang="cs-CZ" dirty="0">
                <a:solidFill>
                  <a:srgbClr val="002060"/>
                </a:solidFill>
                <a:latin typeface="+mj-lt"/>
              </a:rPr>
              <a:t>jsou v KH pouze děti, pamatovat na to a </a:t>
            </a:r>
            <a:r>
              <a:rPr lang="cs-CZ" b="1" dirty="0">
                <a:solidFill>
                  <a:srgbClr val="002060"/>
                </a:solidFill>
                <a:latin typeface="+mj-lt"/>
              </a:rPr>
              <a:t>nechat si SÚKL </a:t>
            </a:r>
            <a:r>
              <a:rPr lang="cs-CZ" b="1" dirty="0">
                <a:solidFill>
                  <a:srgbClr val="7030A0"/>
                </a:solidFill>
                <a:latin typeface="+mj-lt"/>
              </a:rPr>
              <a:t>schválit i dospělou verzi</a:t>
            </a:r>
            <a:r>
              <a:rPr lang="cs-CZ" dirty="0">
                <a:solidFill>
                  <a:srgbClr val="002060"/>
                </a:solidFill>
                <a:latin typeface="+mj-lt"/>
              </a:rPr>
              <a:t>, pokud může subjekt hodnocení </a:t>
            </a:r>
            <a:r>
              <a:rPr lang="cs-CZ" dirty="0" smtClean="0">
                <a:solidFill>
                  <a:srgbClr val="002060"/>
                </a:solidFill>
                <a:latin typeface="+mj-lt"/>
              </a:rPr>
              <a:t>             </a:t>
            </a:r>
            <a:r>
              <a:rPr lang="cs-CZ" b="1" dirty="0" smtClean="0">
                <a:solidFill>
                  <a:srgbClr val="002060"/>
                </a:solidFill>
                <a:latin typeface="+mj-lt"/>
              </a:rPr>
              <a:t>v </a:t>
            </a:r>
            <a:r>
              <a:rPr lang="cs-CZ" b="1" dirty="0">
                <a:solidFill>
                  <a:srgbClr val="002060"/>
                </a:solidFill>
                <a:latin typeface="+mj-lt"/>
              </a:rPr>
              <a:t>průběhu KH dovršit 18ti let</a:t>
            </a:r>
          </a:p>
          <a:p>
            <a:pPr lvl="2">
              <a:lnSpc>
                <a:spcPct val="85000"/>
              </a:lnSpc>
            </a:pPr>
            <a:endParaRPr lang="cs-CZ" b="1" dirty="0" smtClean="0">
              <a:solidFill>
                <a:srgbClr val="002060"/>
              </a:solidFill>
            </a:endParaRPr>
          </a:p>
          <a:p>
            <a:pPr lvl="1">
              <a:lnSpc>
                <a:spcPct val="85000"/>
              </a:lnSpc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lnSpc>
                <a:spcPct val="85000"/>
              </a:lnSpc>
            </a:pPr>
            <a:endParaRPr lang="cs-CZ" sz="28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endParaRPr lang="cs-CZ" dirty="0">
              <a:solidFill>
                <a:srgbClr val="002060"/>
              </a:solidFill>
            </a:endParaRP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65378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908720"/>
            <a:ext cx="8685965" cy="5445605"/>
          </a:xfrm>
        </p:spPr>
        <p:txBody>
          <a:bodyPr>
            <a:normAutofit fontScale="25000" lnSpcReduction="20000"/>
          </a:bodyPr>
          <a:lstStyle/>
          <a:p>
            <a:r>
              <a:rPr lang="cs-CZ" sz="11200" b="1" dirty="0" smtClean="0">
                <a:solidFill>
                  <a:srgbClr val="0070C0"/>
                </a:solidFill>
              </a:rPr>
              <a:t>Informace </a:t>
            </a:r>
            <a:r>
              <a:rPr lang="cs-CZ" sz="11200" b="1" dirty="0">
                <a:solidFill>
                  <a:srgbClr val="0070C0"/>
                </a:solidFill>
              </a:rPr>
              <a:t>pro pacienty </a:t>
            </a:r>
            <a:r>
              <a:rPr lang="cs-CZ" sz="11200" b="1" dirty="0" smtClean="0">
                <a:solidFill>
                  <a:srgbClr val="0070C0"/>
                </a:solidFill>
              </a:rPr>
              <a:t>se sníženou schopností </a:t>
            </a:r>
            <a:r>
              <a:rPr lang="cs-CZ" sz="11200" b="1" dirty="0">
                <a:solidFill>
                  <a:srgbClr val="0070C0"/>
                </a:solidFill>
              </a:rPr>
              <a:t>číst nebo </a:t>
            </a:r>
            <a:r>
              <a:rPr lang="cs-CZ" sz="11200" b="1" dirty="0" smtClean="0">
                <a:solidFill>
                  <a:srgbClr val="0070C0"/>
                </a:solidFill>
              </a:rPr>
              <a:t>vnímat</a:t>
            </a:r>
            <a:endParaRPr lang="cs-CZ" sz="11200" b="1" dirty="0">
              <a:solidFill>
                <a:srgbClr val="0070C0"/>
              </a:solidFill>
            </a:endParaRPr>
          </a:p>
          <a:p>
            <a:pPr lvl="1"/>
            <a:r>
              <a:rPr lang="cs-CZ" sz="8800" u="sng" dirty="0">
                <a:solidFill>
                  <a:srgbClr val="002060"/>
                </a:solidFill>
              </a:rPr>
              <a:t>R</a:t>
            </a:r>
            <a:r>
              <a:rPr lang="cs-CZ" sz="8800" u="sng" dirty="0" smtClean="0">
                <a:solidFill>
                  <a:srgbClr val="002060"/>
                </a:solidFill>
              </a:rPr>
              <a:t>ozsah musí </a:t>
            </a:r>
            <a:r>
              <a:rPr lang="cs-CZ" sz="8800" b="1" dirty="0" smtClean="0">
                <a:solidFill>
                  <a:srgbClr val="7030A0"/>
                </a:solidFill>
              </a:rPr>
              <a:t>reflektovat schopnost </a:t>
            </a:r>
            <a:r>
              <a:rPr lang="cs-CZ" sz="8800" b="1" dirty="0">
                <a:solidFill>
                  <a:srgbClr val="7030A0"/>
                </a:solidFill>
              </a:rPr>
              <a:t>pacienta </a:t>
            </a:r>
            <a:r>
              <a:rPr lang="cs-CZ" sz="8800" b="1" dirty="0">
                <a:solidFill>
                  <a:srgbClr val="002060"/>
                </a:solidFill>
              </a:rPr>
              <a:t>v daném zdravotním i psychickém stavu bez problémů </a:t>
            </a:r>
            <a:r>
              <a:rPr lang="cs-CZ" sz="8800" b="1" dirty="0">
                <a:solidFill>
                  <a:srgbClr val="7030A0"/>
                </a:solidFill>
              </a:rPr>
              <a:t>informace přečíst a </a:t>
            </a:r>
            <a:r>
              <a:rPr lang="cs-CZ" sz="8800" b="1" dirty="0" smtClean="0">
                <a:solidFill>
                  <a:srgbClr val="7030A0"/>
                </a:solidFill>
              </a:rPr>
              <a:t>vnímat</a:t>
            </a:r>
          </a:p>
          <a:p>
            <a:pPr lvl="1"/>
            <a:r>
              <a:rPr lang="cs-CZ" sz="8800" b="1" dirty="0" smtClean="0">
                <a:solidFill>
                  <a:srgbClr val="002060"/>
                </a:solidFill>
              </a:rPr>
              <a:t>Specifické skupiny pacientů např.: </a:t>
            </a: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psychiatrická onemocnění, demence </a:t>
            </a: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senioři</a:t>
            </a: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bolestivé </a:t>
            </a:r>
            <a:r>
              <a:rPr lang="cs-CZ" sz="8800" b="1" dirty="0">
                <a:solidFill>
                  <a:srgbClr val="002060"/>
                </a:solidFill>
              </a:rPr>
              <a:t>stavy </a:t>
            </a:r>
            <a:endParaRPr lang="cs-CZ" sz="8800" b="1" dirty="0" smtClean="0">
              <a:solidFill>
                <a:srgbClr val="002060"/>
              </a:solidFill>
            </a:endParaRP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akutní stavy </a:t>
            </a:r>
            <a:r>
              <a:rPr lang="cs-CZ" sz="8800" dirty="0" smtClean="0">
                <a:solidFill>
                  <a:srgbClr val="002060"/>
                </a:solidFill>
              </a:rPr>
              <a:t>(</a:t>
            </a:r>
            <a:r>
              <a:rPr lang="cs-CZ" sz="8800" dirty="0">
                <a:solidFill>
                  <a:srgbClr val="002060"/>
                </a:solidFill>
              </a:rPr>
              <a:t>např. infarkt myokardu, akutní fáze srdečního selhání, cévní mozková příhoda apod</a:t>
            </a:r>
            <a:r>
              <a:rPr lang="cs-CZ" sz="8800" dirty="0" smtClean="0">
                <a:solidFill>
                  <a:srgbClr val="002060"/>
                </a:solidFill>
              </a:rPr>
              <a:t>.)</a:t>
            </a:r>
          </a:p>
          <a:p>
            <a:pPr marL="457200" lvl="1" indent="0">
              <a:buNone/>
            </a:pPr>
            <a:r>
              <a:rPr lang="cs-CZ" sz="8800" b="1" dirty="0" smtClean="0">
                <a:solidFill>
                  <a:srgbClr val="002060"/>
                </a:solidFill>
              </a:rPr>
              <a:t>U </a:t>
            </a:r>
            <a:r>
              <a:rPr lang="cs-CZ" sz="8800" b="1" dirty="0">
                <a:solidFill>
                  <a:srgbClr val="002060"/>
                </a:solidFill>
              </a:rPr>
              <a:t>pacientů </a:t>
            </a:r>
            <a:r>
              <a:rPr lang="cs-CZ" sz="8800" b="1" dirty="0">
                <a:solidFill>
                  <a:srgbClr val="7030A0"/>
                </a:solidFill>
              </a:rPr>
              <a:t>v akutním a závažně zhoršeném </a:t>
            </a:r>
            <a:r>
              <a:rPr lang="cs-CZ" sz="8800" b="1" dirty="0" smtClean="0">
                <a:solidFill>
                  <a:srgbClr val="7030A0"/>
                </a:solidFill>
              </a:rPr>
              <a:t>stavu</a:t>
            </a:r>
            <a:r>
              <a:rPr lang="cs-CZ" sz="8800" b="1" dirty="0" smtClean="0">
                <a:solidFill>
                  <a:srgbClr val="002060"/>
                </a:solidFill>
              </a:rPr>
              <a:t> </a:t>
            </a:r>
          </a:p>
          <a:p>
            <a:pPr lvl="1"/>
            <a:r>
              <a:rPr lang="cs-CZ" sz="8800" b="1" dirty="0" smtClean="0">
                <a:solidFill>
                  <a:srgbClr val="002060"/>
                </a:solidFill>
              </a:rPr>
              <a:t>nutné </a:t>
            </a:r>
            <a:r>
              <a:rPr lang="cs-CZ" sz="8800" b="1" dirty="0">
                <a:solidFill>
                  <a:srgbClr val="002060"/>
                </a:solidFill>
              </a:rPr>
              <a:t>předložit dvě verze: </a:t>
            </a:r>
            <a:endParaRPr lang="cs-CZ" sz="8800" b="1" dirty="0" smtClean="0">
              <a:solidFill>
                <a:srgbClr val="002060"/>
              </a:solidFill>
            </a:endParaRP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1</a:t>
            </a:r>
            <a:r>
              <a:rPr lang="cs-CZ" sz="8800" b="1" dirty="0">
                <a:solidFill>
                  <a:srgbClr val="002060"/>
                </a:solidFill>
              </a:rPr>
              <a:t>. zkrácenou verzi, která bude obsahovat </a:t>
            </a:r>
            <a:r>
              <a:rPr lang="cs-CZ" sz="8800" b="1" dirty="0">
                <a:solidFill>
                  <a:schemeClr val="accent4">
                    <a:lumMod val="75000"/>
                  </a:schemeClr>
                </a:solidFill>
              </a:rPr>
              <a:t>základní informace a bude pacientovi předložena v jeho zhoršeném klinickém </a:t>
            </a:r>
            <a:r>
              <a:rPr lang="cs-CZ" sz="8800" b="1" dirty="0" smtClean="0">
                <a:solidFill>
                  <a:schemeClr val="accent4">
                    <a:lumMod val="75000"/>
                  </a:schemeClr>
                </a:solidFill>
              </a:rPr>
              <a:t>stavu</a:t>
            </a:r>
            <a:endParaRPr lang="cs-CZ" sz="8800" b="1" dirty="0" smtClean="0">
              <a:solidFill>
                <a:srgbClr val="002060"/>
              </a:solidFill>
            </a:endParaRPr>
          </a:p>
          <a:p>
            <a:pPr lvl="2"/>
            <a:r>
              <a:rPr lang="cs-CZ" sz="8800" b="1" dirty="0" smtClean="0">
                <a:solidFill>
                  <a:srgbClr val="002060"/>
                </a:solidFill>
              </a:rPr>
              <a:t>2</a:t>
            </a:r>
            <a:r>
              <a:rPr lang="cs-CZ" sz="8800" b="1" dirty="0">
                <a:solidFill>
                  <a:srgbClr val="002060"/>
                </a:solidFill>
              </a:rPr>
              <a:t>. základní verzi, která bude pacientovi předložena</a:t>
            </a:r>
            <a:r>
              <a:rPr lang="cs-CZ" sz="8800" b="1" dirty="0">
                <a:solidFill>
                  <a:schemeClr val="accent4">
                    <a:lumMod val="75000"/>
                  </a:schemeClr>
                </a:solidFill>
              </a:rPr>
              <a:t> po stabilizaci jeho klinického stavu </a:t>
            </a:r>
            <a:r>
              <a:rPr lang="cs-CZ" sz="8800" b="1" dirty="0">
                <a:solidFill>
                  <a:srgbClr val="002060"/>
                </a:solidFill>
              </a:rPr>
              <a:t>(souhlas s pokračováním </a:t>
            </a:r>
            <a:r>
              <a:rPr lang="cs-CZ" sz="8800" b="1" dirty="0" smtClean="0">
                <a:solidFill>
                  <a:srgbClr val="002060"/>
                </a:solidFill>
              </a:rPr>
              <a:t>v KH)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964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953726"/>
            <a:ext cx="8685965" cy="5400600"/>
          </a:xfrm>
        </p:spPr>
        <p:txBody>
          <a:bodyPr>
            <a:normAutofit fontScale="25000" lnSpcReduction="20000"/>
          </a:bodyPr>
          <a:lstStyle/>
          <a:p>
            <a:r>
              <a:rPr lang="cs-CZ" sz="11200" b="1" dirty="0">
                <a:solidFill>
                  <a:srgbClr val="0070C0"/>
                </a:solidFill>
              </a:rPr>
              <a:t>Informace </a:t>
            </a:r>
            <a:r>
              <a:rPr lang="cs-CZ" sz="11200" b="1" dirty="0" smtClean="0">
                <a:solidFill>
                  <a:srgbClr val="0070C0"/>
                </a:solidFill>
              </a:rPr>
              <a:t>pro pečovatele </a:t>
            </a:r>
            <a:r>
              <a:rPr lang="cs-CZ" sz="11200" b="1" dirty="0">
                <a:solidFill>
                  <a:srgbClr val="0070C0"/>
                </a:solidFill>
              </a:rPr>
              <a:t>(osoby pečující o pacienta) - především u psychiatrických </a:t>
            </a:r>
            <a:r>
              <a:rPr lang="cs-CZ" sz="11200" b="1" dirty="0" smtClean="0">
                <a:solidFill>
                  <a:srgbClr val="0070C0"/>
                </a:solidFill>
              </a:rPr>
              <a:t>KH</a:t>
            </a:r>
            <a:endParaRPr lang="cs-CZ" sz="11200" b="1" dirty="0">
              <a:solidFill>
                <a:srgbClr val="0070C0"/>
              </a:solidFill>
            </a:endParaRPr>
          </a:p>
          <a:p>
            <a:pPr lvl="1">
              <a:lnSpc>
                <a:spcPct val="120000"/>
              </a:lnSpc>
            </a:pPr>
            <a:r>
              <a:rPr lang="cs-CZ" sz="8800" b="1" dirty="0" smtClean="0">
                <a:solidFill>
                  <a:srgbClr val="002060"/>
                </a:solidFill>
              </a:rPr>
              <a:t>Osoba, která v </a:t>
            </a:r>
            <a:r>
              <a:rPr lang="cs-CZ" sz="8800" b="1" dirty="0">
                <a:solidFill>
                  <a:srgbClr val="002060"/>
                </a:solidFill>
              </a:rPr>
              <a:t>průběhu </a:t>
            </a:r>
            <a:r>
              <a:rPr lang="cs-CZ" sz="8800" b="1" dirty="0" smtClean="0">
                <a:solidFill>
                  <a:srgbClr val="002060"/>
                </a:solidFill>
              </a:rPr>
              <a:t>KH </a:t>
            </a:r>
            <a:r>
              <a:rPr lang="cs-CZ" sz="8800" b="1" dirty="0">
                <a:solidFill>
                  <a:srgbClr val="002060"/>
                </a:solidFill>
              </a:rPr>
              <a:t>pomáhá </a:t>
            </a:r>
            <a:r>
              <a:rPr lang="cs-CZ" sz="8800" b="1" dirty="0">
                <a:solidFill>
                  <a:srgbClr val="7030A0"/>
                </a:solidFill>
              </a:rPr>
              <a:t>pacientovi a studijnímu </a:t>
            </a:r>
            <a:r>
              <a:rPr lang="cs-CZ" sz="8800" b="1" dirty="0" smtClean="0">
                <a:solidFill>
                  <a:srgbClr val="7030A0"/>
                </a:solidFill>
              </a:rPr>
              <a:t>týmu</a:t>
            </a:r>
          </a:p>
          <a:p>
            <a:pPr lvl="2">
              <a:lnSpc>
                <a:spcPct val="120000"/>
              </a:lnSpc>
            </a:pPr>
            <a:r>
              <a:rPr lang="cs-CZ" sz="8000" b="1" dirty="0" smtClean="0">
                <a:solidFill>
                  <a:srgbClr val="002060"/>
                </a:solidFill>
              </a:rPr>
              <a:t>aby </a:t>
            </a:r>
            <a:r>
              <a:rPr lang="cs-CZ" sz="8000" b="1" dirty="0">
                <a:solidFill>
                  <a:srgbClr val="002060"/>
                </a:solidFill>
              </a:rPr>
              <a:t>léčba, návštěvy u lékaře a vyšetření pacienta probíhaly </a:t>
            </a:r>
            <a:r>
              <a:rPr lang="cs-CZ" sz="8000" b="1" dirty="0">
                <a:solidFill>
                  <a:srgbClr val="7030A0"/>
                </a:solidFill>
              </a:rPr>
              <a:t>v souladu pravidly klinického </a:t>
            </a:r>
            <a:r>
              <a:rPr lang="cs-CZ" sz="8000" b="1" dirty="0" smtClean="0">
                <a:solidFill>
                  <a:srgbClr val="7030A0"/>
                </a:solidFill>
              </a:rPr>
              <a:t>hodnocení</a:t>
            </a:r>
            <a:r>
              <a:rPr lang="cs-CZ" sz="8000" b="1" dirty="0" smtClean="0">
                <a:solidFill>
                  <a:srgbClr val="002060"/>
                </a:solidFill>
              </a:rPr>
              <a:t> </a:t>
            </a:r>
          </a:p>
          <a:p>
            <a:pPr lvl="2">
              <a:lnSpc>
                <a:spcPct val="120000"/>
              </a:lnSpc>
            </a:pPr>
            <a:r>
              <a:rPr lang="cs-CZ" sz="8000" b="1" dirty="0" smtClean="0">
                <a:solidFill>
                  <a:srgbClr val="002060"/>
                </a:solidFill>
              </a:rPr>
              <a:t>aby </a:t>
            </a:r>
            <a:r>
              <a:rPr lang="cs-CZ" sz="8000" b="1" dirty="0">
                <a:solidFill>
                  <a:srgbClr val="002060"/>
                </a:solidFill>
              </a:rPr>
              <a:t>byla zajištěna bezpečnost subjektu a zároveň </a:t>
            </a:r>
            <a:r>
              <a:rPr lang="cs-CZ" sz="8000" b="1" dirty="0">
                <a:solidFill>
                  <a:srgbClr val="7030A0"/>
                </a:solidFill>
              </a:rPr>
              <a:t>validita vyhodnocení účinnosti </a:t>
            </a:r>
            <a:r>
              <a:rPr lang="cs-CZ" sz="8000" b="1" dirty="0" smtClean="0">
                <a:solidFill>
                  <a:srgbClr val="7030A0"/>
                </a:solidFill>
              </a:rPr>
              <a:t>léčby</a:t>
            </a:r>
            <a:r>
              <a:rPr lang="cs-CZ" sz="8000" b="1" dirty="0" smtClean="0">
                <a:solidFill>
                  <a:srgbClr val="002060"/>
                </a:solidFill>
              </a:rPr>
              <a:t> </a:t>
            </a:r>
          </a:p>
          <a:p>
            <a:pPr lvl="1">
              <a:lnSpc>
                <a:spcPct val="120000"/>
              </a:lnSpc>
            </a:pPr>
            <a:r>
              <a:rPr lang="cs-CZ" sz="8800" b="1" dirty="0" smtClean="0">
                <a:solidFill>
                  <a:srgbClr val="002060"/>
                </a:solidFill>
              </a:rPr>
              <a:t>Denní kontakt s pacientem </a:t>
            </a:r>
            <a:r>
              <a:rPr lang="cs-CZ" sz="8800" dirty="0" smtClean="0">
                <a:solidFill>
                  <a:srgbClr val="002060"/>
                </a:solidFill>
              </a:rPr>
              <a:t>(někdy </a:t>
            </a:r>
            <a:r>
              <a:rPr lang="cs-CZ" sz="8800" dirty="0">
                <a:solidFill>
                  <a:srgbClr val="002060"/>
                </a:solidFill>
              </a:rPr>
              <a:t>nutná i společná domácnost), </a:t>
            </a:r>
            <a:r>
              <a:rPr lang="cs-CZ" sz="8800" b="1" dirty="0">
                <a:solidFill>
                  <a:srgbClr val="002060"/>
                </a:solidFill>
              </a:rPr>
              <a:t>popřípadě několik dní v </a:t>
            </a:r>
            <a:r>
              <a:rPr lang="cs-CZ" sz="8800" b="1" dirty="0" smtClean="0">
                <a:solidFill>
                  <a:srgbClr val="002060"/>
                </a:solidFill>
              </a:rPr>
              <a:t>týdnu</a:t>
            </a:r>
          </a:p>
          <a:p>
            <a:pPr lvl="2">
              <a:lnSpc>
                <a:spcPct val="120000"/>
              </a:lnSpc>
            </a:pPr>
            <a:r>
              <a:rPr lang="cs-CZ" sz="8000" b="1" dirty="0" smtClean="0">
                <a:solidFill>
                  <a:srgbClr val="7030A0"/>
                </a:solidFill>
              </a:rPr>
              <a:t>v </a:t>
            </a:r>
            <a:r>
              <a:rPr lang="cs-CZ" sz="8000" b="1" dirty="0">
                <a:solidFill>
                  <a:srgbClr val="7030A0"/>
                </a:solidFill>
              </a:rPr>
              <a:t>závislosti na stavu pacienta </a:t>
            </a:r>
            <a:r>
              <a:rPr lang="cs-CZ" sz="8000" b="1" dirty="0">
                <a:solidFill>
                  <a:srgbClr val="002060"/>
                </a:solidFill>
              </a:rPr>
              <a:t>a na míře náročnosti </a:t>
            </a:r>
            <a:r>
              <a:rPr lang="cs-CZ" sz="8000" b="1" dirty="0" smtClean="0">
                <a:solidFill>
                  <a:srgbClr val="002060"/>
                </a:solidFill>
              </a:rPr>
              <a:t>úkonů </a:t>
            </a:r>
          </a:p>
          <a:p>
            <a:pPr lvl="1">
              <a:lnSpc>
                <a:spcPct val="120000"/>
              </a:lnSpc>
            </a:pPr>
            <a:r>
              <a:rPr lang="cs-CZ" sz="8800" b="1" dirty="0" smtClean="0">
                <a:solidFill>
                  <a:srgbClr val="002060"/>
                </a:solidFill>
              </a:rPr>
              <a:t>Podpisem </a:t>
            </a:r>
            <a:r>
              <a:rPr lang="cs-CZ" sz="8800" b="1" dirty="0">
                <a:solidFill>
                  <a:srgbClr val="002060"/>
                </a:solidFill>
              </a:rPr>
              <a:t>informovaného souhlasu </a:t>
            </a:r>
            <a:r>
              <a:rPr lang="cs-CZ" sz="8800" b="1" dirty="0" smtClean="0">
                <a:solidFill>
                  <a:srgbClr val="002060"/>
                </a:solidFill>
              </a:rPr>
              <a:t>pečovatel </a:t>
            </a:r>
            <a:r>
              <a:rPr lang="cs-CZ" sz="8800" b="1" dirty="0">
                <a:solidFill>
                  <a:srgbClr val="002060"/>
                </a:solidFill>
              </a:rPr>
              <a:t>vyjadřuje </a:t>
            </a:r>
            <a:r>
              <a:rPr lang="cs-CZ" sz="8800" b="1" dirty="0">
                <a:solidFill>
                  <a:srgbClr val="7030A0"/>
                </a:solidFill>
              </a:rPr>
              <a:t>svoji vůli participovat na </a:t>
            </a:r>
            <a:r>
              <a:rPr lang="cs-CZ" sz="8800" b="1" dirty="0" smtClean="0">
                <a:solidFill>
                  <a:srgbClr val="7030A0"/>
                </a:solidFill>
              </a:rPr>
              <a:t>KH</a:t>
            </a:r>
          </a:p>
          <a:p>
            <a:pPr lvl="2">
              <a:lnSpc>
                <a:spcPct val="120000"/>
              </a:lnSpc>
            </a:pPr>
            <a:r>
              <a:rPr lang="cs-CZ" sz="8000" b="1" dirty="0" smtClean="0">
                <a:solidFill>
                  <a:srgbClr val="002060"/>
                </a:solidFill>
              </a:rPr>
              <a:t>ale </a:t>
            </a:r>
            <a:r>
              <a:rPr lang="cs-CZ" sz="8000" b="1" dirty="0">
                <a:solidFill>
                  <a:srgbClr val="002060"/>
                </a:solidFill>
              </a:rPr>
              <a:t>nemá oprávnění vyjádřit </a:t>
            </a:r>
            <a:r>
              <a:rPr lang="cs-CZ" sz="8000" b="1" dirty="0" smtClean="0">
                <a:solidFill>
                  <a:srgbClr val="002060"/>
                </a:solidFill>
              </a:rPr>
              <a:t>relevantní </a:t>
            </a:r>
            <a:r>
              <a:rPr lang="cs-CZ" sz="8000" b="1" dirty="0">
                <a:solidFill>
                  <a:srgbClr val="002060"/>
                </a:solidFill>
              </a:rPr>
              <a:t>souhlas s účastí subjektu hodnocení v klinickém hodnocení</a:t>
            </a:r>
            <a:r>
              <a:rPr lang="cs-CZ" sz="8000" dirty="0">
                <a:solidFill>
                  <a:srgbClr val="002060"/>
                </a:solidFill>
              </a:rPr>
              <a:t>, ten musí dát subjekt hodnocení </a:t>
            </a:r>
            <a:r>
              <a:rPr lang="cs-CZ" sz="8000" dirty="0" smtClean="0">
                <a:solidFill>
                  <a:srgbClr val="002060"/>
                </a:solidFill>
              </a:rPr>
              <a:t>sám</a:t>
            </a:r>
            <a:endParaRPr lang="cs-CZ" sz="8000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74737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1088740"/>
            <a:ext cx="8685965" cy="5265586"/>
          </a:xfrm>
        </p:spPr>
        <p:txBody>
          <a:bodyPr>
            <a:normAutofit fontScale="25000" lnSpcReduction="20000"/>
          </a:bodyPr>
          <a:lstStyle/>
          <a:p>
            <a:r>
              <a:rPr lang="cs-CZ" sz="11200" b="1" dirty="0">
                <a:solidFill>
                  <a:srgbClr val="0070C0"/>
                </a:solidFill>
              </a:rPr>
              <a:t>Informace v případě zařazování </a:t>
            </a:r>
            <a:r>
              <a:rPr lang="cs-CZ" sz="11200" b="1" dirty="0" smtClean="0">
                <a:solidFill>
                  <a:srgbClr val="0070C0"/>
                </a:solidFill>
              </a:rPr>
              <a:t>pacientů </a:t>
            </a:r>
            <a:r>
              <a:rPr lang="cs-CZ" sz="11200" b="1" dirty="0">
                <a:solidFill>
                  <a:srgbClr val="0070C0"/>
                </a:solidFill>
              </a:rPr>
              <a:t>neschopných udělit souhlas </a:t>
            </a:r>
            <a:r>
              <a:rPr lang="cs-CZ" sz="11200" b="1" dirty="0" smtClean="0">
                <a:solidFill>
                  <a:srgbClr val="0070C0"/>
                </a:solidFill>
              </a:rPr>
              <a:t>(hl. pacienti v bezvědomí)</a:t>
            </a:r>
          </a:p>
          <a:p>
            <a:pPr marL="457200" lvl="1" indent="0">
              <a:buNone/>
            </a:pPr>
            <a:r>
              <a:rPr lang="cs-CZ" sz="9600" u="sng" dirty="0">
                <a:solidFill>
                  <a:srgbClr val="002060"/>
                </a:solidFill>
              </a:rPr>
              <a:t>Zákon o léčivech, § 52 odst. (9</a:t>
            </a:r>
            <a:r>
              <a:rPr lang="cs-CZ" sz="9600" u="sng" dirty="0" smtClean="0">
                <a:solidFill>
                  <a:srgbClr val="002060"/>
                </a:solidFill>
              </a:rPr>
              <a:t>)</a:t>
            </a:r>
            <a:endParaRPr lang="cs-CZ" sz="9600" b="1" dirty="0" smtClean="0">
              <a:solidFill>
                <a:srgbClr val="002060"/>
              </a:solidFill>
            </a:endParaRPr>
          </a:p>
          <a:p>
            <a:pPr lvl="1">
              <a:lnSpc>
                <a:spcPct val="110000"/>
              </a:lnSpc>
            </a:pPr>
            <a:r>
              <a:rPr lang="cs-CZ" sz="9600" b="1" dirty="0" smtClean="0">
                <a:solidFill>
                  <a:srgbClr val="002060"/>
                </a:solidFill>
              </a:rPr>
              <a:t>V </a:t>
            </a:r>
            <a:r>
              <a:rPr lang="cs-CZ" sz="9600" b="1" dirty="0">
                <a:solidFill>
                  <a:srgbClr val="002060"/>
                </a:solidFill>
              </a:rPr>
              <a:t>akutních situacích, kdy není </a:t>
            </a:r>
            <a:r>
              <a:rPr lang="cs-CZ" sz="9600" dirty="0">
                <a:solidFill>
                  <a:srgbClr val="002060"/>
                </a:solidFill>
              </a:rPr>
              <a:t>před zařazením subjektu hodnocení </a:t>
            </a:r>
            <a:r>
              <a:rPr lang="cs-CZ" sz="9600" b="1" dirty="0">
                <a:solidFill>
                  <a:srgbClr val="002060"/>
                </a:solidFill>
              </a:rPr>
              <a:t>do klinického hodnocení možno získat jeho informovaný </a:t>
            </a:r>
            <a:r>
              <a:rPr lang="cs-CZ" sz="9600" b="1" dirty="0" smtClean="0">
                <a:solidFill>
                  <a:srgbClr val="002060"/>
                </a:solidFill>
              </a:rPr>
              <a:t>souhlas</a:t>
            </a:r>
          </a:p>
          <a:p>
            <a:pPr lvl="2">
              <a:lnSpc>
                <a:spcPct val="110000"/>
              </a:lnSpc>
            </a:pPr>
            <a:r>
              <a:rPr lang="cs-CZ" sz="9200" b="1" dirty="0" smtClean="0">
                <a:solidFill>
                  <a:srgbClr val="002060"/>
                </a:solidFill>
              </a:rPr>
              <a:t>vyžádá se </a:t>
            </a:r>
            <a:r>
              <a:rPr lang="cs-CZ" sz="9200" b="1" dirty="0" smtClean="0">
                <a:solidFill>
                  <a:srgbClr val="7030A0"/>
                </a:solidFill>
              </a:rPr>
              <a:t>souhlas </a:t>
            </a:r>
            <a:r>
              <a:rPr lang="cs-CZ" sz="9200" b="1" dirty="0">
                <a:solidFill>
                  <a:srgbClr val="7030A0"/>
                </a:solidFill>
              </a:rPr>
              <a:t>jeho zákonného zástupce </a:t>
            </a:r>
            <a:endParaRPr lang="cs-CZ" sz="9200" b="1" dirty="0" smtClean="0">
              <a:solidFill>
                <a:srgbClr val="7030A0"/>
              </a:solidFill>
            </a:endParaRPr>
          </a:p>
          <a:p>
            <a:pPr lvl="1">
              <a:lnSpc>
                <a:spcPct val="110000"/>
              </a:lnSpc>
            </a:pPr>
            <a:r>
              <a:rPr lang="cs-CZ" sz="9600" b="1" dirty="0" smtClean="0">
                <a:solidFill>
                  <a:srgbClr val="002060"/>
                </a:solidFill>
              </a:rPr>
              <a:t>Pokud </a:t>
            </a:r>
            <a:r>
              <a:rPr lang="cs-CZ" sz="9600" b="1" dirty="0">
                <a:solidFill>
                  <a:srgbClr val="002060"/>
                </a:solidFill>
              </a:rPr>
              <a:t>tento zástupce není stanoven nebo není </a:t>
            </a:r>
            <a:r>
              <a:rPr lang="cs-CZ" sz="9600" b="1" dirty="0" smtClean="0">
                <a:solidFill>
                  <a:srgbClr val="002060"/>
                </a:solidFill>
              </a:rPr>
              <a:t>dosažitelný </a:t>
            </a:r>
          </a:p>
          <a:p>
            <a:pPr lvl="2">
              <a:lnSpc>
                <a:spcPct val="110000"/>
              </a:lnSpc>
            </a:pPr>
            <a:r>
              <a:rPr lang="cs-CZ" sz="9600" b="1" dirty="0" smtClean="0">
                <a:solidFill>
                  <a:srgbClr val="7030A0"/>
                </a:solidFill>
              </a:rPr>
              <a:t>postup </a:t>
            </a:r>
            <a:r>
              <a:rPr lang="cs-CZ" sz="9600" b="1" dirty="0">
                <a:solidFill>
                  <a:srgbClr val="7030A0"/>
                </a:solidFill>
              </a:rPr>
              <a:t>zařazení je popsán v protokolu </a:t>
            </a:r>
            <a:r>
              <a:rPr lang="cs-CZ" sz="9600" b="1" dirty="0" smtClean="0">
                <a:solidFill>
                  <a:srgbClr val="002060"/>
                </a:solidFill>
              </a:rPr>
              <a:t> </a:t>
            </a:r>
          </a:p>
          <a:p>
            <a:pPr lvl="2">
              <a:lnSpc>
                <a:spcPct val="110000"/>
              </a:lnSpc>
            </a:pPr>
            <a:r>
              <a:rPr lang="cs-CZ" sz="9600" b="1" dirty="0" smtClean="0">
                <a:solidFill>
                  <a:srgbClr val="002060"/>
                </a:solidFill>
              </a:rPr>
              <a:t>zkoušející </a:t>
            </a:r>
            <a:r>
              <a:rPr lang="cs-CZ" sz="9600" b="1" dirty="0">
                <a:solidFill>
                  <a:srgbClr val="002060"/>
                </a:solidFill>
              </a:rPr>
              <a:t>má </a:t>
            </a:r>
            <a:r>
              <a:rPr lang="cs-CZ" sz="9600" b="1" dirty="0" smtClean="0">
                <a:solidFill>
                  <a:srgbClr val="002060"/>
                </a:solidFill>
              </a:rPr>
              <a:t>mít k </a:t>
            </a:r>
            <a:r>
              <a:rPr lang="cs-CZ" sz="9600" b="1" dirty="0">
                <a:solidFill>
                  <a:srgbClr val="002060"/>
                </a:solidFill>
              </a:rPr>
              <a:t>dispozici </a:t>
            </a:r>
            <a:r>
              <a:rPr lang="cs-CZ" sz="9600" b="1" dirty="0">
                <a:solidFill>
                  <a:srgbClr val="7030A0"/>
                </a:solidFill>
              </a:rPr>
              <a:t>písemné souhlasné stanovisko etické komise </a:t>
            </a:r>
            <a:r>
              <a:rPr lang="cs-CZ" sz="9600" b="1" dirty="0" smtClean="0">
                <a:solidFill>
                  <a:srgbClr val="002060"/>
                </a:solidFill>
              </a:rPr>
              <a:t>k </a:t>
            </a:r>
            <a:r>
              <a:rPr lang="cs-CZ" sz="9600" b="1" dirty="0">
                <a:solidFill>
                  <a:srgbClr val="002060"/>
                </a:solidFill>
              </a:rPr>
              <a:t>postupu zařazování subjektů </a:t>
            </a:r>
            <a:r>
              <a:rPr lang="cs-CZ" sz="9600" b="1" dirty="0" smtClean="0">
                <a:solidFill>
                  <a:srgbClr val="002060"/>
                </a:solidFill>
              </a:rPr>
              <a:t>hodnocení</a:t>
            </a:r>
          </a:p>
          <a:p>
            <a:pPr lvl="2">
              <a:lnSpc>
                <a:spcPct val="110000"/>
              </a:lnSpc>
            </a:pPr>
            <a:r>
              <a:rPr lang="cs-CZ" sz="9600" b="1" dirty="0">
                <a:solidFill>
                  <a:srgbClr val="002060"/>
                </a:solidFill>
              </a:rPr>
              <a:t>doporučujeme získat </a:t>
            </a:r>
            <a:r>
              <a:rPr lang="cs-CZ" sz="9600" b="1" dirty="0">
                <a:solidFill>
                  <a:srgbClr val="7030A0"/>
                </a:solidFill>
              </a:rPr>
              <a:t>souhlas osoby blízké</a:t>
            </a:r>
            <a:r>
              <a:rPr lang="cs-CZ" sz="9600" b="1" dirty="0">
                <a:solidFill>
                  <a:srgbClr val="002060"/>
                </a:solidFill>
              </a:rPr>
              <a:t>, je-li dostupná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29211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525" y="953726"/>
            <a:ext cx="8685965" cy="5400600"/>
          </a:xfrm>
        </p:spPr>
        <p:txBody>
          <a:bodyPr>
            <a:normAutofit fontScale="25000" lnSpcReduction="20000"/>
          </a:bodyPr>
          <a:lstStyle/>
          <a:p>
            <a:r>
              <a:rPr lang="cs-CZ" sz="11200" b="1" dirty="0">
                <a:solidFill>
                  <a:srgbClr val="0070C0"/>
                </a:solidFill>
              </a:rPr>
              <a:t>Informace v případě zařazování  pacientů neschopných udělit souhlas (</a:t>
            </a:r>
            <a:r>
              <a:rPr lang="cs-CZ" sz="11200" b="1" dirty="0" smtClean="0">
                <a:solidFill>
                  <a:srgbClr val="0070C0"/>
                </a:solidFill>
              </a:rPr>
              <a:t>bezvědomí) pokrač.</a:t>
            </a:r>
          </a:p>
          <a:p>
            <a:pPr lvl="1">
              <a:lnSpc>
                <a:spcPct val="110000"/>
              </a:lnSpc>
            </a:pPr>
            <a:r>
              <a:rPr lang="cs-CZ" sz="9600" b="1" dirty="0">
                <a:solidFill>
                  <a:schemeClr val="accent6">
                    <a:lumMod val="50000"/>
                  </a:schemeClr>
                </a:solidFill>
              </a:rPr>
              <a:t>souhlas</a:t>
            </a:r>
            <a:r>
              <a:rPr lang="cs-CZ" sz="9600" b="1" dirty="0">
                <a:solidFill>
                  <a:srgbClr val="7030A0"/>
                </a:solidFill>
              </a:rPr>
              <a:t> subjektu hodnocení</a:t>
            </a:r>
            <a:r>
              <a:rPr lang="cs-CZ" sz="9600" b="1" dirty="0">
                <a:solidFill>
                  <a:srgbClr val="002060"/>
                </a:solidFill>
              </a:rPr>
              <a:t>, </a:t>
            </a:r>
            <a:r>
              <a:rPr lang="cs-CZ" sz="9600" dirty="0">
                <a:solidFill>
                  <a:srgbClr val="002060"/>
                </a:solidFill>
              </a:rPr>
              <a:t>popřípadě jeho zákonného zástupce</a:t>
            </a:r>
            <a:r>
              <a:rPr lang="cs-CZ" sz="9600" b="1" dirty="0">
                <a:solidFill>
                  <a:srgbClr val="002060"/>
                </a:solidFill>
              </a:rPr>
              <a:t> </a:t>
            </a:r>
            <a:r>
              <a:rPr lang="cs-CZ" sz="9600" b="1" dirty="0">
                <a:solidFill>
                  <a:schemeClr val="accent6">
                    <a:lumMod val="50000"/>
                  </a:schemeClr>
                </a:solidFill>
              </a:rPr>
              <a:t>s pokračováním účasti subjektu </a:t>
            </a:r>
            <a:r>
              <a:rPr lang="cs-CZ" sz="9600" b="1" dirty="0">
                <a:solidFill>
                  <a:srgbClr val="002060"/>
                </a:solidFill>
              </a:rPr>
              <a:t>hodnocení </a:t>
            </a:r>
            <a:r>
              <a:rPr lang="cs-CZ" sz="9600" b="1" dirty="0" smtClean="0">
                <a:solidFill>
                  <a:srgbClr val="002060"/>
                </a:solidFill>
              </a:rPr>
              <a:t>                v </a:t>
            </a:r>
            <a:r>
              <a:rPr lang="cs-CZ" sz="9600" b="1" dirty="0">
                <a:solidFill>
                  <a:srgbClr val="002060"/>
                </a:solidFill>
              </a:rPr>
              <a:t>klinickém hodnocení </a:t>
            </a:r>
            <a:endParaRPr lang="cs-CZ" sz="9600" b="1" dirty="0" smtClean="0">
              <a:solidFill>
                <a:srgbClr val="002060"/>
              </a:solidFill>
            </a:endParaRPr>
          </a:p>
          <a:p>
            <a:pPr lvl="2">
              <a:lnSpc>
                <a:spcPct val="110000"/>
              </a:lnSpc>
            </a:pPr>
            <a:r>
              <a:rPr lang="cs-CZ" sz="9200" b="1" dirty="0" smtClean="0">
                <a:solidFill>
                  <a:srgbClr val="002060"/>
                </a:solidFill>
              </a:rPr>
              <a:t>zkoušející </a:t>
            </a:r>
            <a:r>
              <a:rPr lang="cs-CZ" sz="9200" b="1" dirty="0">
                <a:solidFill>
                  <a:srgbClr val="7030A0"/>
                </a:solidFill>
              </a:rPr>
              <a:t>získá informovaný </a:t>
            </a:r>
            <a:r>
              <a:rPr lang="cs-CZ" sz="9200" b="1" dirty="0" smtClean="0">
                <a:solidFill>
                  <a:srgbClr val="002060"/>
                </a:solidFill>
              </a:rPr>
              <a:t>neprodleně</a:t>
            </a:r>
            <a:r>
              <a:rPr lang="cs-CZ" sz="9200" b="1" dirty="0">
                <a:solidFill>
                  <a:srgbClr val="002060"/>
                </a:solidFill>
              </a:rPr>
              <a:t>, </a:t>
            </a:r>
            <a:r>
              <a:rPr lang="cs-CZ" sz="9200" b="1" dirty="0">
                <a:solidFill>
                  <a:srgbClr val="7030A0"/>
                </a:solidFill>
              </a:rPr>
              <a:t>jakmile je to </a:t>
            </a:r>
            <a:r>
              <a:rPr lang="cs-CZ" sz="9200" b="1" dirty="0" smtClean="0">
                <a:solidFill>
                  <a:srgbClr val="7030A0"/>
                </a:solidFill>
              </a:rPr>
              <a:t>          s </a:t>
            </a:r>
            <a:r>
              <a:rPr lang="cs-CZ" sz="9200" b="1" dirty="0">
                <a:solidFill>
                  <a:srgbClr val="7030A0"/>
                </a:solidFill>
              </a:rPr>
              <a:t>ohledem na zdravotní stav subjektu hodnocení</a:t>
            </a:r>
            <a:r>
              <a:rPr lang="cs-CZ" sz="9200" b="1" dirty="0">
                <a:solidFill>
                  <a:srgbClr val="002060"/>
                </a:solidFill>
              </a:rPr>
              <a:t> nebo dosažitelnost zákonného zástupce </a:t>
            </a:r>
            <a:r>
              <a:rPr lang="cs-CZ" sz="9200" b="1" dirty="0" smtClean="0">
                <a:solidFill>
                  <a:srgbClr val="7030A0"/>
                </a:solidFill>
              </a:rPr>
              <a:t>možné</a:t>
            </a:r>
            <a:endParaRPr lang="cs-CZ" sz="9200" b="1" dirty="0">
              <a:solidFill>
                <a:srgbClr val="002060"/>
              </a:solidFill>
            </a:endParaRPr>
          </a:p>
          <a:p>
            <a:pPr lvl="1">
              <a:lnSpc>
                <a:spcPct val="110000"/>
              </a:lnSpc>
            </a:pPr>
            <a:r>
              <a:rPr lang="cs-CZ" sz="9600" b="1" dirty="0" smtClean="0">
                <a:solidFill>
                  <a:srgbClr val="7030A0"/>
                </a:solidFill>
              </a:rPr>
              <a:t>Při </a:t>
            </a:r>
            <a:r>
              <a:rPr lang="cs-CZ" sz="9600" b="1" dirty="0">
                <a:solidFill>
                  <a:srgbClr val="7030A0"/>
                </a:solidFill>
              </a:rPr>
              <a:t>zdokumentování zařazení subjektu hodnocení</a:t>
            </a:r>
            <a:r>
              <a:rPr lang="cs-CZ" sz="9600" b="1" dirty="0">
                <a:solidFill>
                  <a:srgbClr val="002060"/>
                </a:solidFill>
              </a:rPr>
              <a:t>, který není schopen dát souhlas, požadujeme </a:t>
            </a:r>
            <a:r>
              <a:rPr lang="cs-CZ" sz="9600" b="1" dirty="0">
                <a:solidFill>
                  <a:srgbClr val="7030A0"/>
                </a:solidFill>
              </a:rPr>
              <a:t>souhlas nezávislého </a:t>
            </a:r>
            <a:r>
              <a:rPr lang="cs-CZ" sz="9600" b="1" dirty="0" smtClean="0">
                <a:solidFill>
                  <a:srgbClr val="7030A0"/>
                </a:solidFill>
              </a:rPr>
              <a:t>svědka</a:t>
            </a:r>
            <a:r>
              <a:rPr lang="cs-CZ" sz="9600" b="1" dirty="0" smtClean="0">
                <a:solidFill>
                  <a:srgbClr val="002060"/>
                </a:solidFill>
              </a:rPr>
              <a:t>, </a:t>
            </a:r>
            <a:r>
              <a:rPr lang="cs-CZ" sz="9600" dirty="0">
                <a:solidFill>
                  <a:srgbClr val="002060"/>
                </a:solidFill>
              </a:rPr>
              <a:t>který svým podpisem potvrdí, že byl subjekt hodnocení </a:t>
            </a:r>
            <a:r>
              <a:rPr lang="cs-CZ" sz="9600" b="1" dirty="0">
                <a:solidFill>
                  <a:srgbClr val="002060"/>
                </a:solidFill>
              </a:rPr>
              <a:t>zařazen v souladu s postupem popsaným </a:t>
            </a:r>
            <a:r>
              <a:rPr lang="cs-CZ" sz="9600" b="1" dirty="0" smtClean="0">
                <a:solidFill>
                  <a:srgbClr val="002060"/>
                </a:solidFill>
              </a:rPr>
              <a:t>               v </a:t>
            </a:r>
            <a:r>
              <a:rPr lang="cs-CZ" sz="9600" b="1" dirty="0">
                <a:solidFill>
                  <a:srgbClr val="002060"/>
                </a:solidFill>
              </a:rPr>
              <a:t>protokolu a schváleným etickou komisí (</a:t>
            </a:r>
            <a:r>
              <a:rPr lang="cs-CZ" sz="9600" b="1" dirty="0" smtClean="0">
                <a:solidFill>
                  <a:srgbClr val="002060"/>
                </a:solidFill>
              </a:rPr>
              <a:t>datum + </a:t>
            </a:r>
            <a:r>
              <a:rPr lang="cs-CZ" sz="9600" b="1" dirty="0">
                <a:solidFill>
                  <a:srgbClr val="002060"/>
                </a:solidFill>
              </a:rPr>
              <a:t>jméno + podpis</a:t>
            </a:r>
            <a:r>
              <a:rPr lang="cs-CZ" sz="9600" b="1" dirty="0" smtClean="0">
                <a:solidFill>
                  <a:srgbClr val="002060"/>
                </a:solidFill>
              </a:rPr>
              <a:t>)</a:t>
            </a:r>
            <a:endParaRPr lang="cs-CZ" sz="9600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72784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98730"/>
            <a:ext cx="8229600" cy="5490609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Souhlas pacienta s doplňkovým </a:t>
            </a:r>
            <a:r>
              <a:rPr lang="cs-CZ" b="1" dirty="0" smtClean="0">
                <a:solidFill>
                  <a:srgbClr val="0070C0"/>
                </a:solidFill>
              </a:rPr>
              <a:t>výzkumem (tzv. podstudie)</a:t>
            </a:r>
            <a:endParaRPr lang="cs-CZ" b="1" dirty="0">
              <a:solidFill>
                <a:srgbClr val="0070C0"/>
              </a:solidFill>
            </a:endParaRPr>
          </a:p>
          <a:p>
            <a:pPr lvl="1"/>
            <a:r>
              <a:rPr lang="cs-CZ" dirty="0">
                <a:solidFill>
                  <a:srgbClr val="002060"/>
                </a:solidFill>
              </a:rPr>
              <a:t>Pokud se jedná o </a:t>
            </a:r>
            <a:r>
              <a:rPr lang="cs-CZ" b="1" dirty="0">
                <a:solidFill>
                  <a:srgbClr val="002060"/>
                </a:solidFill>
              </a:rPr>
              <a:t>doplňkový </a:t>
            </a:r>
            <a:r>
              <a:rPr lang="cs-CZ" b="1" dirty="0" smtClean="0">
                <a:solidFill>
                  <a:srgbClr val="002060"/>
                </a:solidFill>
              </a:rPr>
              <a:t>výzkum</a:t>
            </a:r>
            <a:r>
              <a:rPr lang="cs-CZ" dirty="0" smtClean="0">
                <a:solidFill>
                  <a:srgbClr val="002060"/>
                </a:solidFill>
              </a:rPr>
              <a:t>, </a:t>
            </a:r>
            <a:r>
              <a:rPr lang="cs-CZ" dirty="0">
                <a:solidFill>
                  <a:srgbClr val="002060"/>
                </a:solidFill>
              </a:rPr>
              <a:t>který </a:t>
            </a:r>
            <a:r>
              <a:rPr lang="cs-CZ" b="1" dirty="0">
                <a:solidFill>
                  <a:srgbClr val="002060"/>
                </a:solidFill>
              </a:rPr>
              <a:t>neabsolvují všichni </a:t>
            </a:r>
            <a:r>
              <a:rPr lang="cs-CZ" b="1" dirty="0" smtClean="0">
                <a:solidFill>
                  <a:srgbClr val="002060"/>
                </a:solidFill>
              </a:rPr>
              <a:t>pacienti a je popsán v Protokolu</a:t>
            </a:r>
            <a:r>
              <a:rPr lang="cs-CZ" dirty="0" smtClean="0">
                <a:solidFill>
                  <a:srgbClr val="002060"/>
                </a:solidFill>
              </a:rPr>
              <a:t>, </a:t>
            </a:r>
            <a:r>
              <a:rPr lang="cs-CZ" dirty="0">
                <a:solidFill>
                  <a:srgbClr val="002060"/>
                </a:solidFill>
              </a:rPr>
              <a:t>je nutné předkládat </a:t>
            </a:r>
            <a:r>
              <a:rPr lang="cs-CZ" b="1" dirty="0">
                <a:solidFill>
                  <a:srgbClr val="002060"/>
                </a:solidFill>
              </a:rPr>
              <a:t>separátní IP/IS</a:t>
            </a:r>
          </a:p>
          <a:p>
            <a:pPr lvl="2"/>
            <a:r>
              <a:rPr lang="cs-CZ" sz="2400" b="1" dirty="0">
                <a:solidFill>
                  <a:srgbClr val="002060"/>
                </a:solidFill>
              </a:rPr>
              <a:t>Dokument vysvětlí okolnosti podstudie, míru vyšetření či dalších postupů, které jsou </a:t>
            </a:r>
            <a:r>
              <a:rPr lang="cs-CZ" sz="2400" b="1" dirty="0">
                <a:solidFill>
                  <a:srgbClr val="7030A0"/>
                </a:solidFill>
              </a:rPr>
              <a:t>nad rámec hlavního klinického </a:t>
            </a:r>
            <a:r>
              <a:rPr lang="cs-CZ" sz="2400" b="1" dirty="0" smtClean="0">
                <a:solidFill>
                  <a:srgbClr val="7030A0"/>
                </a:solidFill>
              </a:rPr>
              <a:t>hodnocení</a:t>
            </a:r>
            <a:r>
              <a:rPr lang="cs-CZ" sz="2400" dirty="0" smtClean="0">
                <a:solidFill>
                  <a:srgbClr val="7030A0"/>
                </a:solidFill>
              </a:rPr>
              <a:t> </a:t>
            </a:r>
            <a:r>
              <a:rPr lang="cs-CZ" sz="2400" dirty="0" smtClean="0">
                <a:solidFill>
                  <a:srgbClr val="002060"/>
                </a:solidFill>
              </a:rPr>
              <a:t>- neopakovat </a:t>
            </a:r>
            <a:r>
              <a:rPr lang="cs-CZ" sz="2400" dirty="0">
                <a:solidFill>
                  <a:srgbClr val="002060"/>
                </a:solidFill>
              </a:rPr>
              <a:t>informace ze základních Informací </a:t>
            </a:r>
          </a:p>
          <a:p>
            <a:pPr lvl="2"/>
            <a:r>
              <a:rPr lang="cs-CZ" sz="2400" dirty="0">
                <a:solidFill>
                  <a:srgbClr val="002060"/>
                </a:solidFill>
              </a:rPr>
              <a:t>N</a:t>
            </a:r>
            <a:r>
              <a:rPr lang="cs-CZ" sz="2400" dirty="0" smtClean="0">
                <a:solidFill>
                  <a:srgbClr val="002060"/>
                </a:solidFill>
              </a:rPr>
              <a:t>utno </a:t>
            </a:r>
            <a:r>
              <a:rPr lang="cs-CZ" sz="2400" dirty="0">
                <a:solidFill>
                  <a:srgbClr val="002060"/>
                </a:solidFill>
              </a:rPr>
              <a:t>též </a:t>
            </a:r>
            <a:r>
              <a:rPr lang="cs-CZ" sz="2400" b="1" dirty="0">
                <a:solidFill>
                  <a:srgbClr val="002060"/>
                </a:solidFill>
              </a:rPr>
              <a:t>nabídnout účast</a:t>
            </a:r>
          </a:p>
          <a:p>
            <a:pPr lvl="2"/>
            <a:r>
              <a:rPr lang="cs-CZ" sz="2400" dirty="0" smtClean="0">
                <a:solidFill>
                  <a:srgbClr val="002060"/>
                </a:solidFill>
              </a:rPr>
              <a:t>Uvést, že podstudie </a:t>
            </a:r>
            <a:r>
              <a:rPr lang="cs-CZ" sz="2400" dirty="0">
                <a:solidFill>
                  <a:srgbClr val="002060"/>
                </a:solidFill>
              </a:rPr>
              <a:t>se </a:t>
            </a:r>
            <a:r>
              <a:rPr lang="cs-CZ" sz="2400" dirty="0" smtClean="0">
                <a:solidFill>
                  <a:srgbClr val="002060"/>
                </a:solidFill>
              </a:rPr>
              <a:t>pacient účastnit může </a:t>
            </a:r>
            <a:r>
              <a:rPr lang="cs-CZ" sz="2400" dirty="0">
                <a:solidFill>
                  <a:srgbClr val="002060"/>
                </a:solidFill>
              </a:rPr>
              <a:t>i </a:t>
            </a:r>
            <a:r>
              <a:rPr lang="cs-CZ" sz="2400" dirty="0" smtClean="0">
                <a:solidFill>
                  <a:srgbClr val="002060"/>
                </a:solidFill>
              </a:rPr>
              <a:t>nemusí, </a:t>
            </a:r>
            <a:r>
              <a:rPr lang="cs-CZ" sz="2400" b="1" dirty="0">
                <a:solidFill>
                  <a:srgbClr val="002060"/>
                </a:solidFill>
              </a:rPr>
              <a:t>možnost účasti v hlavní studii toto neovlivní</a:t>
            </a:r>
          </a:p>
          <a:p>
            <a:pPr lvl="2"/>
            <a:r>
              <a:rPr lang="cs-CZ" sz="2400" b="1" dirty="0">
                <a:solidFill>
                  <a:srgbClr val="002060"/>
                </a:solidFill>
              </a:rPr>
              <a:t>P</a:t>
            </a:r>
            <a:r>
              <a:rPr lang="cs-CZ" sz="2400" b="1" dirty="0" smtClean="0">
                <a:solidFill>
                  <a:srgbClr val="002060"/>
                </a:solidFill>
              </a:rPr>
              <a:t>odpisem </a:t>
            </a:r>
            <a:r>
              <a:rPr lang="cs-CZ" sz="2400" b="1" dirty="0">
                <a:solidFill>
                  <a:srgbClr val="002060"/>
                </a:solidFill>
              </a:rPr>
              <a:t>pacient ztvrzuje účast </a:t>
            </a:r>
          </a:p>
          <a:p>
            <a:pPr lvl="1"/>
            <a:endParaRPr lang="cs-CZ" b="1" dirty="0">
              <a:solidFill>
                <a:srgbClr val="002060"/>
              </a:solidFill>
            </a:endParaRPr>
          </a:p>
          <a:p>
            <a:pPr lvl="1"/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780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29600" cy="5265585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Nově předkládané verze IP/IS v průběhu KH</a:t>
            </a:r>
          </a:p>
          <a:p>
            <a:pPr lvl="1"/>
            <a:r>
              <a:rPr lang="cs-CZ" b="1" dirty="0">
                <a:solidFill>
                  <a:srgbClr val="002060"/>
                </a:solidFill>
              </a:rPr>
              <a:t>N</a:t>
            </a:r>
            <a:r>
              <a:rPr lang="cs-CZ" b="1" dirty="0" smtClean="0">
                <a:solidFill>
                  <a:srgbClr val="002060"/>
                </a:solidFill>
              </a:rPr>
              <a:t>ové </a:t>
            </a:r>
            <a:r>
              <a:rPr lang="cs-CZ" b="1" dirty="0">
                <a:solidFill>
                  <a:srgbClr val="002060"/>
                </a:solidFill>
              </a:rPr>
              <a:t>verze </a:t>
            </a:r>
            <a:r>
              <a:rPr lang="cs-CZ" b="1" dirty="0" smtClean="0">
                <a:solidFill>
                  <a:srgbClr val="002060"/>
                </a:solidFill>
              </a:rPr>
              <a:t>informací </a:t>
            </a:r>
            <a:r>
              <a:rPr lang="cs-CZ" dirty="0" smtClean="0">
                <a:solidFill>
                  <a:srgbClr val="002060"/>
                </a:solidFill>
              </a:rPr>
              <a:t>předkládat SÚKL k posouzení              </a:t>
            </a:r>
            <a:r>
              <a:rPr lang="cs-CZ" b="1" dirty="0" smtClean="0">
                <a:solidFill>
                  <a:srgbClr val="7030A0"/>
                </a:solidFill>
              </a:rPr>
              <a:t>s </a:t>
            </a:r>
            <a:r>
              <a:rPr lang="cs-CZ" b="1" dirty="0">
                <a:solidFill>
                  <a:srgbClr val="7030A0"/>
                </a:solidFill>
              </a:rPr>
              <a:t>vyznačenými změnami</a:t>
            </a:r>
            <a:r>
              <a:rPr lang="cs-CZ" dirty="0">
                <a:solidFill>
                  <a:srgbClr val="7030A0"/>
                </a:solidFill>
              </a:rPr>
              <a:t> </a:t>
            </a:r>
            <a:r>
              <a:rPr lang="cs-CZ" b="1" dirty="0">
                <a:solidFill>
                  <a:srgbClr val="7030A0"/>
                </a:solidFill>
              </a:rPr>
              <a:t>oproti předchozí verzi</a:t>
            </a:r>
          </a:p>
          <a:p>
            <a:pPr lvl="1"/>
            <a:r>
              <a:rPr lang="cs-CZ" dirty="0">
                <a:solidFill>
                  <a:srgbClr val="002060"/>
                </a:solidFill>
              </a:rPr>
              <a:t>Každá nová verze Informací musí mít </a:t>
            </a:r>
            <a:r>
              <a:rPr lang="cs-CZ" b="1" dirty="0">
                <a:solidFill>
                  <a:srgbClr val="002060"/>
                </a:solidFill>
              </a:rPr>
              <a:t>další posloupné číslo verze</a:t>
            </a:r>
            <a:r>
              <a:rPr lang="cs-CZ" dirty="0">
                <a:solidFill>
                  <a:srgbClr val="002060"/>
                </a:solidFill>
              </a:rPr>
              <a:t> + </a:t>
            </a:r>
            <a:r>
              <a:rPr lang="cs-CZ" b="1" dirty="0">
                <a:solidFill>
                  <a:srgbClr val="002060"/>
                </a:solidFill>
              </a:rPr>
              <a:t>nové datum</a:t>
            </a:r>
          </a:p>
          <a:p>
            <a:pPr lvl="1"/>
            <a:r>
              <a:rPr lang="cs-CZ" dirty="0">
                <a:solidFill>
                  <a:srgbClr val="002060"/>
                </a:solidFill>
              </a:rPr>
              <a:t>Při sestavování nových revidovaných verzí IP/IS </a:t>
            </a:r>
            <a:r>
              <a:rPr lang="cs-CZ" b="1" dirty="0">
                <a:solidFill>
                  <a:srgbClr val="002060"/>
                </a:solidFill>
              </a:rPr>
              <a:t>není možné ignorovat a zrušit předchozí změny</a:t>
            </a:r>
            <a:r>
              <a:rPr lang="cs-CZ" dirty="0">
                <a:solidFill>
                  <a:srgbClr val="002060"/>
                </a:solidFill>
              </a:rPr>
              <a:t>, které byly při schvalování studie </a:t>
            </a:r>
            <a:r>
              <a:rPr lang="cs-CZ" dirty="0" err="1">
                <a:solidFill>
                  <a:srgbClr val="002060"/>
                </a:solidFill>
              </a:rPr>
              <a:t>SÚKLem</a:t>
            </a: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vyžadovány </a:t>
            </a:r>
            <a:endParaRPr lang="cs-CZ" dirty="0">
              <a:solidFill>
                <a:srgbClr val="002060"/>
              </a:solidFill>
            </a:endParaRPr>
          </a:p>
          <a:p>
            <a:pPr marL="857250" lvl="2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Veškeré změny požadované při iniciálním podání studie musí být automaticky promítnuty do všech dalších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verzí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lvl="1"/>
            <a:r>
              <a:rPr lang="cs-CZ" dirty="0">
                <a:solidFill>
                  <a:srgbClr val="002060"/>
                </a:solidFill>
              </a:rPr>
              <a:t>V případě, že je </a:t>
            </a:r>
            <a:r>
              <a:rPr lang="cs-CZ" b="1" dirty="0">
                <a:solidFill>
                  <a:srgbClr val="002060"/>
                </a:solidFill>
              </a:rPr>
              <a:t>již do studie ukončen </a:t>
            </a:r>
            <a:r>
              <a:rPr lang="cs-CZ" dirty="0">
                <a:solidFill>
                  <a:srgbClr val="002060"/>
                </a:solidFill>
              </a:rPr>
              <a:t>nábor nových pacientů, požadujeme </a:t>
            </a:r>
            <a:r>
              <a:rPr lang="cs-CZ" b="1" dirty="0">
                <a:solidFill>
                  <a:srgbClr val="002060"/>
                </a:solidFill>
              </a:rPr>
              <a:t>předkládat ke schválení pouze </a:t>
            </a:r>
            <a:r>
              <a:rPr lang="cs-CZ" b="1" u="sng" dirty="0">
                <a:solidFill>
                  <a:srgbClr val="7030A0"/>
                </a:solidFill>
              </a:rPr>
              <a:t>Dodatky k Informacím pro pacienty</a:t>
            </a:r>
            <a:r>
              <a:rPr lang="cs-CZ" dirty="0">
                <a:solidFill>
                  <a:srgbClr val="002060"/>
                </a:solidFill>
              </a:rPr>
              <a:t>, kde budou uvedeny pouze změněné </a:t>
            </a:r>
            <a:r>
              <a:rPr lang="cs-CZ" dirty="0" smtClean="0">
                <a:solidFill>
                  <a:srgbClr val="002060"/>
                </a:solidFill>
              </a:rPr>
              <a:t>informace</a:t>
            </a:r>
            <a:endParaRPr lang="cs-CZ" dirty="0">
              <a:solidFill>
                <a:srgbClr val="00206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4948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29600" cy="5265585"/>
          </a:xfrm>
        </p:spPr>
        <p:txBody>
          <a:bodyPr>
            <a:normAutofit/>
          </a:bodyPr>
          <a:lstStyle/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dirty="0" smtClean="0">
              <a:solidFill>
                <a:srgbClr val="002060"/>
              </a:solidFill>
            </a:endParaRP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20. 5. a 3. 6. 2014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38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nformace pro pacienty/Informovaný souhlas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931" y="1898830"/>
            <a:ext cx="5569369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33503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20. 5. a 3. 6. 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1408</TotalTime>
  <Words>4112</Words>
  <Application>Microsoft Office PowerPoint</Application>
  <PresentationFormat>Předvádění na obrazovce (4:3)</PresentationFormat>
  <Paragraphs>536</Paragraphs>
  <Slides>39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39</vt:i4>
      </vt:variant>
    </vt:vector>
  </HeadingPairs>
  <TitlesOfParts>
    <vt:vector size="41" baseType="lpstr">
      <vt:lpstr>Motiv sady Office</vt:lpstr>
      <vt:lpstr>1_Motiv sady Office</vt:lpstr>
      <vt:lpstr>Informace pro pacienty  Informovaný souhlas  - příprava pokynu KLH - 22</vt:lpstr>
      <vt:lpstr>Informace pro pacienty Informovaný souhlas</vt:lpstr>
      <vt:lpstr>Účel dokumentu</vt:lpstr>
      <vt:lpstr>Rozsah dokumentu + srozumitelnost textu </vt:lpstr>
      <vt:lpstr>Prezentace aplikace PowerPoint</vt:lpstr>
      <vt:lpstr>Legislativní podklady</vt:lpstr>
      <vt:lpstr>Vysvětlení legislativních požadavků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136</cp:revision>
  <cp:lastPrinted>2014-05-19T04:54:34Z</cp:lastPrinted>
  <dcterms:created xsi:type="dcterms:W3CDTF">2012-11-07T12:54:42Z</dcterms:created>
  <dcterms:modified xsi:type="dcterms:W3CDTF">2014-06-09T07:15:09Z</dcterms:modified>
</cp:coreProperties>
</file>