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5" r:id="rId4"/>
  </p:sldMasterIdLst>
  <p:notesMasterIdLst>
    <p:notesMasterId r:id="rId38"/>
  </p:notesMasterIdLst>
  <p:handoutMasterIdLst>
    <p:handoutMasterId r:id="rId39"/>
  </p:handoutMasterIdLst>
  <p:sldIdLst>
    <p:sldId id="257" r:id="rId5"/>
    <p:sldId id="260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8" r:id="rId17"/>
    <p:sldId id="331" r:id="rId18"/>
    <p:sldId id="332" r:id="rId19"/>
    <p:sldId id="319" r:id="rId20"/>
    <p:sldId id="333" r:id="rId21"/>
    <p:sldId id="320" r:id="rId22"/>
    <p:sldId id="328" r:id="rId23"/>
    <p:sldId id="329" r:id="rId24"/>
    <p:sldId id="321" r:id="rId25"/>
    <p:sldId id="322" r:id="rId26"/>
    <p:sldId id="334" r:id="rId27"/>
    <p:sldId id="335" r:id="rId28"/>
    <p:sldId id="336" r:id="rId29"/>
    <p:sldId id="337" r:id="rId30"/>
    <p:sldId id="317" r:id="rId31"/>
    <p:sldId id="323" r:id="rId32"/>
    <p:sldId id="324" r:id="rId33"/>
    <p:sldId id="325" r:id="rId34"/>
    <p:sldId id="326" r:id="rId35"/>
    <p:sldId id="330" r:id="rId36"/>
    <p:sldId id="306" r:id="rId3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86906" autoAdjust="0"/>
  </p:normalViewPr>
  <p:slideViewPr>
    <p:cSldViewPr>
      <p:cViewPr varScale="1">
        <p:scale>
          <a:sx n="80" d="100"/>
          <a:sy n="80" d="100"/>
        </p:scale>
        <p:origin x="-12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01573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92557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Pozn. – zahájení – podpis</a:t>
            </a:r>
            <a:r>
              <a:rPr lang="cs-CZ" baseline="0" dirty="0" smtClean="0"/>
              <a:t> 1. informovaného souhlasu nebo zdokumentované rozhodnutí lékaře = zkoušejícího o zařazení subjektu hodnocení, který není schopen s ohledem na zdravotní stav podepsat IS (akutní stavy , např. bezvědomí; způsob zařazení explicitně popsán v Protokolu a schválen MEK – přímo uvedeno ve vydaném souhlasu EK)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Povolení/souhlas s ohlášeným KH – po 12 měsících pozbývá platnost pouze od SÚKL, stanovisko EK – platnost bez časového omezení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Pokud nezahájeno informovat SÚKL – </a:t>
            </a:r>
          </a:p>
          <a:p>
            <a:r>
              <a:rPr lang="cs-CZ" baseline="0" dirty="0" smtClean="0"/>
              <a:t>	a) a to i v případě, že se rozhodli, že KH v ČR nebudou provádět! </a:t>
            </a:r>
          </a:p>
          <a:p>
            <a:r>
              <a:rPr lang="cs-CZ" baseline="0" dirty="0" smtClean="0"/>
              <a:t>	b) pokud nezahájili a chtějí zahájit – předložit žádost o znovu vydání povolení/souhlasu 30 dnů před vypršením lhůty; nemusí předkládat již předloženou dokumentaci, mohou se na ni odkázat   (15.800Kč)</a:t>
            </a:r>
          </a:p>
          <a:p>
            <a:r>
              <a:rPr lang="cs-CZ" baseline="0" dirty="0" smtClean="0"/>
              <a:t>	c) pokud zjistí až po proběhlé lhůtě , tzn. po 12 měsících od vydání </a:t>
            </a:r>
            <a:r>
              <a:rPr lang="cs-CZ" baseline="0" dirty="0" err="1" smtClean="0"/>
              <a:t>povoolení</a:t>
            </a:r>
            <a:r>
              <a:rPr lang="cs-CZ" baseline="0" dirty="0" smtClean="0"/>
              <a:t>/souhlasu – musí podat novou žádost (</a:t>
            </a:r>
            <a:r>
              <a:rPr lang="cs-CZ" baseline="0" dirty="0" err="1" smtClean="0"/>
              <a:t>resubmission</a:t>
            </a:r>
            <a:r>
              <a:rPr lang="cs-CZ" baseline="0" dirty="0" smtClean="0"/>
              <a:t>) – cena dle typu LP – plná náhrada výdajů; i zde se mohou odkazovat na již předloženou dokumentaci a pokud nebyla změněna, nemusí ji předkládat znovu (</a:t>
            </a:r>
            <a:r>
              <a:rPr lang="cs-CZ" b="1" baseline="0" dirty="0" smtClean="0"/>
              <a:t>i v tu chvíli pamatovat na aktualizaci IB, aktualizace by neměla být starší 1 roku)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Popis průběhu KH v ČR, ale část III – audity –</a:t>
            </a:r>
            <a:r>
              <a:rPr lang="cs-CZ" baseline="0" dirty="0" smtClean="0"/>
              <a:t> i ze zahraničí, pokud byl nález, měli by nás informovat.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 DSURU vždy uvádět identifikaci všech KH, ke kterým se vztahuje!!! (nejlépe </a:t>
            </a:r>
            <a:r>
              <a:rPr lang="cs-CZ" dirty="0" err="1" smtClean="0"/>
              <a:t>EudraCT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, nebo </a:t>
            </a:r>
            <a:r>
              <a:rPr lang="cs-CZ" dirty="0" err="1" smtClean="0"/>
              <a:t>sp.zn.SÚKL</a:t>
            </a:r>
            <a:r>
              <a:rPr lang="cs-CZ" dirty="0" smtClean="0"/>
              <a:t>)!!! Pokud </a:t>
            </a:r>
            <a:r>
              <a:rPr lang="cs-CZ" baseline="0" dirty="0" smtClean="0"/>
              <a:t> předloží k jednomu KH a mají tu více běžících KH se stejným přípravkem, my to nebudeme dohledávat a může se jim stát, že dostanou výzvu k doplnění </a:t>
            </a:r>
            <a:r>
              <a:rPr lang="cs-CZ" baseline="0" dirty="0" err="1" smtClean="0"/>
              <a:t>DSURů</a:t>
            </a:r>
            <a:r>
              <a:rPr lang="cs-CZ" baseline="0" dirty="0" smtClean="0"/>
              <a:t> u neuvedených)</a:t>
            </a:r>
          </a:p>
          <a:p>
            <a:endParaRPr lang="cs-CZ" baseline="0" dirty="0" smtClean="0"/>
          </a:p>
          <a:p>
            <a:r>
              <a:rPr lang="cs-CZ" baseline="0" dirty="0" smtClean="0"/>
              <a:t>Tome – event. uvést adresu, na jakou mají v </a:t>
            </a:r>
            <a:r>
              <a:rPr lang="cs-CZ" baseline="0" dirty="0" err="1" smtClean="0"/>
              <a:t>elekt</a:t>
            </a:r>
            <a:r>
              <a:rPr lang="cs-CZ" baseline="0" dirty="0" smtClean="0"/>
              <a:t>. podobě posílat.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Pokud občas nepředloží </a:t>
            </a:r>
            <a:r>
              <a:rPr lang="cs-CZ" dirty="0" err="1" smtClean="0"/>
              <a:t>Annex</a:t>
            </a:r>
            <a:r>
              <a:rPr lang="cs-CZ" dirty="0" smtClean="0"/>
              <a:t> 2, tak jim připomenout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Aktualizace IP/IS – více</a:t>
            </a:r>
            <a:r>
              <a:rPr lang="cs-CZ" baseline="0" dirty="0" smtClean="0"/>
              <a:t> poví Alenka </a:t>
            </a:r>
            <a:r>
              <a:rPr lang="cs-CZ" baseline="0" dirty="0" err="1" smtClean="0"/>
              <a:t>Tr</a:t>
            </a:r>
            <a:r>
              <a:rPr lang="cs-CZ" baseline="0" dirty="0" smtClean="0"/>
              <a:t>. v přednášce</a:t>
            </a:r>
          </a:p>
          <a:p>
            <a:endParaRPr lang="cs-CZ" baseline="0" dirty="0" smtClean="0"/>
          </a:p>
          <a:p>
            <a:r>
              <a:rPr lang="cs-CZ" baseline="0" dirty="0" smtClean="0"/>
              <a:t>Změna zadavatele a změna názvu zadavatele – dát i odkaz na zákon o léčivech § 59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Mohou předkládat později,</a:t>
            </a:r>
            <a:r>
              <a:rPr lang="cs-CZ" baseline="0" dirty="0" smtClean="0"/>
              <a:t> až spolu se </a:t>
            </a:r>
            <a:r>
              <a:rPr lang="cs-CZ" baseline="0" dirty="0" err="1" smtClean="0"/>
              <a:t>substantial</a:t>
            </a:r>
            <a:r>
              <a:rPr lang="cs-CZ" baseline="0" dirty="0" smtClean="0"/>
              <a:t> </a:t>
            </a:r>
            <a:r>
              <a:rPr lang="cs-CZ" baseline="0" dirty="0" err="1" smtClean="0"/>
              <a:t>amendmentem</a:t>
            </a:r>
            <a:endParaRPr lang="cs-CZ" baseline="0" dirty="0" smtClean="0"/>
          </a:p>
          <a:p>
            <a:r>
              <a:rPr lang="cs-CZ" baseline="0" dirty="0" smtClean="0"/>
              <a:t>To by nemělo platit pro kontaktní údaje – změna kontaktní osoby; změna adresy, změna </a:t>
            </a:r>
            <a:r>
              <a:rPr lang="cs-CZ" baseline="0" dirty="0" err="1" smtClean="0"/>
              <a:t>telef</a:t>
            </a:r>
            <a:r>
              <a:rPr lang="cs-CZ" baseline="0" dirty="0" smtClean="0"/>
              <a:t>. čísla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Blíže k tomu bude říkat před Tebou Terezka, takže neopakovat, co ona řekne, pokud to bude řečeno, tak jen sdělit – to jste slyšeli v předchozí přednášce.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Nejlépe uvést příklady,</a:t>
            </a:r>
            <a:r>
              <a:rPr lang="cs-CZ" baseline="0" dirty="0" smtClean="0"/>
              <a:t> které změny jsou podstatné a které nepodstatné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Toto bude mít Alenka v </a:t>
            </a:r>
            <a:r>
              <a:rPr lang="cs-CZ" dirty="0" err="1" smtClean="0"/>
              <a:t>přednášce,takže</a:t>
            </a:r>
            <a:r>
              <a:rPr lang="cs-CZ" dirty="0" smtClean="0"/>
              <a:t> nerozvádět,</a:t>
            </a:r>
            <a:r>
              <a:rPr lang="cs-CZ" baseline="0" dirty="0" smtClean="0"/>
              <a:t> upozornit, že uslyší v přednášce o pokynu k IP/IS</a:t>
            </a:r>
          </a:p>
          <a:p>
            <a:r>
              <a:rPr lang="cs-CZ" baseline="0" dirty="0" smtClean="0"/>
              <a:t>Spíš bych tu uvedla, které IP neschvalujeme – k nimž se nevyjadřujeme – dle </a:t>
            </a:r>
            <a:r>
              <a:rPr lang="cs-CZ" baseline="0" dirty="0" err="1" smtClean="0"/>
              <a:t>info</a:t>
            </a:r>
            <a:r>
              <a:rPr lang="cs-CZ" baseline="0" dirty="0" smtClean="0"/>
              <a:t> na webu a na tu je upozornit</a:t>
            </a:r>
          </a:p>
          <a:p>
            <a:r>
              <a:rPr lang="cs-CZ" baseline="0" dirty="0" smtClean="0"/>
              <a:t>Dát tam event. odkaz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Toto si nejsem jistá, to budeme muset projít s právníky. Změna názvu – záleží na změně právní „</a:t>
            </a:r>
            <a:r>
              <a:rPr lang="cs-CZ" dirty="0" err="1" smtClean="0"/>
              <a:t>subketkvitity</a:t>
            </a:r>
            <a:r>
              <a:rPr lang="cs-CZ" dirty="0" smtClean="0"/>
              <a:t>?</a:t>
            </a:r>
            <a:r>
              <a:rPr lang="cs-CZ" baseline="0" dirty="0" smtClean="0"/>
              <a:t> Či identity – to musíme trochu projít.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ZJ – odd. závad v jakosti – již není ZJE!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hlaví 9"/>
          <p:cNvSpPr>
            <a:spLocks noGrp="1"/>
          </p:cNvSpPr>
          <p:nvPr>
            <p:ph type="hd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958804"/>
      </p:ext>
    </p:extLst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>
                <a:solidFill>
                  <a:prstClr val="white"/>
                </a:solidFill>
              </a:rPr>
              <a:t>20. 5. a 3. 6. 2014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>
                <a:solidFill>
                  <a:prstClr val="white"/>
                </a:solidFill>
              </a:rPr>
              <a:t>© 2014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2014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Nedostatky zasílaných zpráv a informací v průběhu klinického hodnocení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Tomáš </a:t>
            </a:r>
            <a:r>
              <a:rPr lang="cs-CZ" sz="2200" dirty="0" err="1" smtClean="0">
                <a:solidFill>
                  <a:schemeClr val="bg1"/>
                </a:solidFill>
              </a:rPr>
              <a:t>Boráň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Zahájení</a:t>
            </a:r>
          </a:p>
          <a:p>
            <a:r>
              <a:rPr lang="cs-CZ" dirty="0" smtClean="0"/>
              <a:t>Průběh</a:t>
            </a:r>
          </a:p>
          <a:p>
            <a:pPr lvl="1"/>
            <a:r>
              <a:rPr lang="cs-CZ" dirty="0" smtClean="0"/>
              <a:t>Zprávy o průběhu</a:t>
            </a:r>
          </a:p>
          <a:p>
            <a:pPr lvl="1"/>
            <a:r>
              <a:rPr lang="cs-CZ" dirty="0" smtClean="0"/>
              <a:t>DSUR</a:t>
            </a:r>
          </a:p>
          <a:p>
            <a:r>
              <a:rPr lang="cs-CZ" dirty="0" smtClean="0"/>
              <a:t>Ukončení</a:t>
            </a:r>
          </a:p>
          <a:p>
            <a:pPr lvl="1"/>
            <a:r>
              <a:rPr lang="cs-CZ" dirty="0" smtClean="0"/>
              <a:t>v ČR </a:t>
            </a:r>
            <a:r>
              <a:rPr lang="cs-CZ" dirty="0" err="1" smtClean="0"/>
              <a:t>vs</a:t>
            </a:r>
            <a:r>
              <a:rPr lang="cs-CZ" dirty="0" smtClean="0"/>
              <a:t> globální</a:t>
            </a:r>
          </a:p>
          <a:p>
            <a:pPr lvl="1"/>
            <a:r>
              <a:rPr lang="cs-CZ" dirty="0" smtClean="0"/>
              <a:t>CSR</a:t>
            </a:r>
          </a:p>
          <a:p>
            <a:r>
              <a:rPr lang="cs-CZ" dirty="0" smtClean="0"/>
              <a:t>Změny v dokumentaci v průběhu KH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Zahájení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Získání prvního informovaného souhlasu</a:t>
            </a:r>
          </a:p>
          <a:p>
            <a:r>
              <a:rPr lang="cs-CZ" dirty="0" smtClean="0"/>
              <a:t>Místo a datum – oznámit SÚKL (a MEK a LEK) do 60 dnů (§ 55, odst. 8 </a:t>
            </a:r>
            <a:r>
              <a:rPr lang="cs-CZ" dirty="0" err="1" smtClean="0"/>
              <a:t>ZoL</a:t>
            </a:r>
            <a:r>
              <a:rPr lang="cs-CZ" dirty="0" smtClean="0"/>
              <a:t>); nesplnění = správní delikt zadavatele (§ 105, odst. 6, c) </a:t>
            </a:r>
            <a:r>
              <a:rPr lang="cs-CZ" dirty="0" err="1" smtClean="0"/>
              <a:t>ZoL</a:t>
            </a:r>
            <a:r>
              <a:rPr lang="cs-CZ" dirty="0" smtClean="0"/>
              <a:t>; pokuta do 2 milionů Kč</a:t>
            </a:r>
          </a:p>
          <a:p>
            <a:r>
              <a:rPr lang="cs-CZ" dirty="0" smtClean="0"/>
              <a:t>V případě nezahájení do 1 roku od nabytí právní moci povolení – pozbytí platnosti povolení</a:t>
            </a:r>
          </a:p>
          <a:p>
            <a:r>
              <a:rPr lang="cs-CZ" dirty="0" smtClean="0"/>
              <a:t>Pokud nezahájeno – informovat SÚKL</a:t>
            </a:r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Zpráva o průběhu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Rozsah a uspořádání dle přílohy 6 vyhlášky o SKP</a:t>
            </a:r>
          </a:p>
          <a:p>
            <a:r>
              <a:rPr lang="cs-CZ" dirty="0" smtClean="0"/>
              <a:t>Do 60 dnů (dle § 58, odst. 8 </a:t>
            </a:r>
            <a:r>
              <a:rPr lang="cs-CZ" dirty="0" err="1" smtClean="0"/>
              <a:t>ZoL</a:t>
            </a:r>
            <a:r>
              <a:rPr lang="cs-CZ" dirty="0" smtClean="0"/>
              <a:t>) předložit SÚKL (a EK); nesplnění = správní delikt zadavatele (§ 105, odst. 6, i) </a:t>
            </a:r>
            <a:r>
              <a:rPr lang="cs-CZ" dirty="0" err="1" smtClean="0"/>
              <a:t>ZoL</a:t>
            </a:r>
            <a:r>
              <a:rPr lang="cs-CZ" dirty="0" smtClean="0"/>
              <a:t>; pokuta do 2 milionů Kč</a:t>
            </a:r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DSUR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„Roční zpráva o bezpečnosti“</a:t>
            </a:r>
          </a:p>
          <a:p>
            <a:r>
              <a:rPr lang="cs-CZ" dirty="0" smtClean="0"/>
              <a:t>Rozsah dle ICH E2F (resp. Přílohy 7 vyhlášky o SKP)</a:t>
            </a:r>
          </a:p>
          <a:p>
            <a:r>
              <a:rPr lang="cs-CZ" dirty="0" smtClean="0"/>
              <a:t>předložit SÚKL (a EK) (dle § 58, odst. 8 </a:t>
            </a:r>
            <a:r>
              <a:rPr lang="cs-CZ" dirty="0" err="1" smtClean="0"/>
              <a:t>ZoL</a:t>
            </a:r>
            <a:r>
              <a:rPr lang="cs-CZ" dirty="0" smtClean="0"/>
              <a:t>) ; nesplnění = správní delikt zadavatele (§ 105, odst. 6, i) </a:t>
            </a:r>
            <a:r>
              <a:rPr lang="cs-CZ" dirty="0" err="1" smtClean="0"/>
              <a:t>ZoL</a:t>
            </a:r>
            <a:r>
              <a:rPr lang="cs-CZ" dirty="0" smtClean="0"/>
              <a:t>; pokuta do 2 milionů Kč</a:t>
            </a:r>
          </a:p>
          <a:p>
            <a:r>
              <a:rPr lang="cs-CZ" dirty="0" smtClean="0"/>
              <a:t>Do 60 dnů od ukončení sběru dat (periodicita dle DIBD)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Roční aktualizace IB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Povinnost zadavatele – pravidelné přehodnocování R/B a aktualizace IB (§ 56 odst. 4 </a:t>
            </a:r>
            <a:r>
              <a:rPr lang="cs-CZ" dirty="0" err="1" smtClean="0"/>
              <a:t>ZoL</a:t>
            </a:r>
            <a:r>
              <a:rPr lang="cs-CZ" dirty="0" smtClean="0"/>
              <a:t>)</a:t>
            </a:r>
          </a:p>
          <a:p>
            <a:r>
              <a:rPr lang="cs-CZ" dirty="0" smtClean="0"/>
              <a:t>Nová verze IB nebo prohlášení o „nevydání“</a:t>
            </a:r>
          </a:p>
          <a:p>
            <a:r>
              <a:rPr lang="cs-CZ" dirty="0" smtClean="0"/>
              <a:t>nesplnění = správní delikt zadavatele (§ 105, odst. 6, f) </a:t>
            </a:r>
            <a:r>
              <a:rPr lang="cs-CZ" dirty="0" err="1" smtClean="0"/>
              <a:t>ZoL</a:t>
            </a:r>
            <a:r>
              <a:rPr lang="cs-CZ" dirty="0" smtClean="0"/>
              <a:t>; pokuta do 2 milionů Kč</a:t>
            </a:r>
          </a:p>
          <a:p>
            <a:r>
              <a:rPr lang="cs-CZ" dirty="0" smtClean="0"/>
              <a:t>Nové verze IB SÚKL „bere na vědomí“</a:t>
            </a:r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Ukončení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Ukončení – poslední návštěva posledního subjektu KH nebo dle protokolu</a:t>
            </a:r>
          </a:p>
          <a:p>
            <a:r>
              <a:rPr lang="cs-CZ" dirty="0" smtClean="0"/>
              <a:t>Předčasné ukončení</a:t>
            </a:r>
          </a:p>
          <a:p>
            <a:r>
              <a:rPr lang="cs-CZ" dirty="0" smtClean="0"/>
              <a:t>Ukončení v ČR a globální ukončení</a:t>
            </a:r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Ukončení KH v ČR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Informace o ukončení  (§ 56 odst. 5 </a:t>
            </a:r>
            <a:r>
              <a:rPr lang="cs-CZ" dirty="0" err="1" smtClean="0"/>
              <a:t>ZoL</a:t>
            </a:r>
            <a:r>
              <a:rPr lang="cs-CZ" dirty="0" smtClean="0"/>
              <a:t>) do 90 dnů+ zpráva o ukončení dle vyhlášky o SKP (příloha 8)</a:t>
            </a:r>
          </a:p>
          <a:p>
            <a:r>
              <a:rPr lang="cs-CZ" dirty="0" smtClean="0"/>
              <a:t>nesplnění = správní delikt zadavatele (§ 105, odst. 6, f) </a:t>
            </a:r>
            <a:r>
              <a:rPr lang="cs-CZ" dirty="0" err="1" smtClean="0"/>
              <a:t>ZoL</a:t>
            </a:r>
            <a:r>
              <a:rPr lang="cs-CZ" dirty="0" smtClean="0"/>
              <a:t>; pokuta do 2 milionů Kč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Předčasné ukončení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Zkrácená lhůta – informace do 15 dnů (§ 56 odst. 5 </a:t>
            </a:r>
            <a:r>
              <a:rPr lang="cs-CZ" dirty="0" err="1" smtClean="0"/>
              <a:t>ZoL</a:t>
            </a:r>
            <a:r>
              <a:rPr lang="cs-CZ" dirty="0" smtClean="0"/>
              <a:t>) , pro nesplnění platí totéž jako pro ukončení KH</a:t>
            </a:r>
          </a:p>
          <a:p>
            <a:r>
              <a:rPr lang="cs-CZ" dirty="0" smtClean="0"/>
              <a:t>Musí být uvedeno, zda ukončeno předčasně z důvodu bezpečnosti, neúčinnosti, případně jiných důvodů</a:t>
            </a:r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Globální ukončení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1630" y="2258870"/>
            <a:ext cx="6478885" cy="407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Souhrnná zpráva o klinickém hodnocení (CSR)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 1 roku u </a:t>
            </a:r>
            <a:r>
              <a:rPr lang="cs-CZ" dirty="0" err="1" smtClean="0"/>
              <a:t>nepediatrických</a:t>
            </a:r>
            <a:r>
              <a:rPr lang="cs-CZ" dirty="0" smtClean="0"/>
              <a:t> KH</a:t>
            </a:r>
          </a:p>
          <a:p>
            <a:r>
              <a:rPr lang="cs-CZ" dirty="0" smtClean="0"/>
              <a:t>Do 6 měsíců u pediatrických KH</a:t>
            </a:r>
          </a:p>
          <a:p>
            <a:r>
              <a:rPr lang="cs-CZ" dirty="0" smtClean="0"/>
              <a:t>Rozsah a struktura podle přílohy 9 vyhlášky o SKP</a:t>
            </a:r>
          </a:p>
          <a:p>
            <a:r>
              <a:rPr lang="cs-CZ" dirty="0" smtClean="0"/>
              <a:t>Povinnost předkládat uvedena v sekci 4.3 Sdělení Komise „CT-1“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v dokumentaci v průběhu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Dodatky – podstatné a nepodstatné (k protokolu, IMPD, IB)</a:t>
            </a:r>
          </a:p>
          <a:p>
            <a:r>
              <a:rPr lang="cs-CZ" dirty="0" smtClean="0"/>
              <a:t>Aktualizace IP/IS</a:t>
            </a:r>
          </a:p>
          <a:p>
            <a:r>
              <a:rPr lang="cs-CZ" dirty="0" smtClean="0"/>
              <a:t>Změna zadavatele a změna názvu zadavatele</a:t>
            </a:r>
          </a:p>
          <a:p>
            <a:r>
              <a:rPr lang="cs-CZ" dirty="0" smtClean="0"/>
              <a:t>Změny center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Podstatný dodatek k protokolu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Dopad na bezpečnost nebo tělesnou či duševní nedotknutelnost účastníků klinického hodnocení, nebo na vědeckou hodnotu klinického hodnocení</a:t>
            </a:r>
            <a:endParaRPr lang="cs-CZ" dirty="0" smtClean="0"/>
          </a:p>
          <a:p>
            <a:r>
              <a:rPr lang="cs-CZ" dirty="0" smtClean="0"/>
              <a:t>Podléhá úhradě náhrady výdajů (K-004, 15800,-)</a:t>
            </a:r>
          </a:p>
          <a:p>
            <a:r>
              <a:rPr lang="cs-CZ" dirty="0" smtClean="0"/>
              <a:t>SA </a:t>
            </a:r>
            <a:r>
              <a:rPr lang="cs-CZ" dirty="0" err="1" smtClean="0"/>
              <a:t>Notification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endParaRPr lang="cs-CZ" dirty="0" smtClean="0"/>
          </a:p>
          <a:p>
            <a:r>
              <a:rPr lang="cs-CZ" dirty="0" smtClean="0"/>
              <a:t>Posouzení do 30 dnů (mimo SŘ)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Podstatný dodatek k protokolu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měna hlavního cíle KH</a:t>
            </a:r>
          </a:p>
          <a:p>
            <a:r>
              <a:rPr lang="cs-CZ" dirty="0"/>
              <a:t>Z</a:t>
            </a:r>
            <a:r>
              <a:rPr lang="cs-CZ" dirty="0" smtClean="0"/>
              <a:t>měna primárního nebo sekundárního cíle, která bude mít pravděpodobně významný dopad na bezpečnost nebo vědeckou hodnotu KH</a:t>
            </a:r>
          </a:p>
          <a:p>
            <a:r>
              <a:rPr lang="cs-CZ" dirty="0" smtClean="0"/>
              <a:t>Použití nového způsobu měření primárního cíle</a:t>
            </a:r>
          </a:p>
          <a:p>
            <a:r>
              <a:rPr lang="cs-CZ" dirty="0"/>
              <a:t>Z</a:t>
            </a:r>
            <a:r>
              <a:rPr lang="cs-CZ" dirty="0" smtClean="0"/>
              <a:t>měna definice ukončení KH</a:t>
            </a:r>
          </a:p>
          <a:p>
            <a:r>
              <a:rPr lang="cs-CZ" dirty="0"/>
              <a:t>P</a:t>
            </a:r>
            <a:r>
              <a:rPr lang="cs-CZ" dirty="0" smtClean="0"/>
              <a:t>řidání ramene KH nebo skupiny placeb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Podstatný dodatek k protokolu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ýznamné změny zařazovacích/vyřazovacích kritérií</a:t>
            </a:r>
          </a:p>
          <a:p>
            <a:r>
              <a:rPr lang="cs-CZ" dirty="0" smtClean="0"/>
              <a:t>Snížení počtu kontrolních návštěv</a:t>
            </a:r>
          </a:p>
          <a:p>
            <a:r>
              <a:rPr lang="cs-CZ" dirty="0"/>
              <a:t>V</a:t>
            </a:r>
            <a:r>
              <a:rPr lang="cs-CZ" dirty="0" smtClean="0"/>
              <a:t>ýznamná změna postupu diagnostického nebo lékařského sledování</a:t>
            </a:r>
          </a:p>
          <a:p>
            <a:r>
              <a:rPr lang="cs-CZ" dirty="0"/>
              <a:t>O</a:t>
            </a:r>
            <a:r>
              <a:rPr lang="cs-CZ" dirty="0" smtClean="0"/>
              <a:t>dvolání DSMB</a:t>
            </a:r>
          </a:p>
          <a:p>
            <a:r>
              <a:rPr lang="cs-CZ" dirty="0"/>
              <a:t>Z</a:t>
            </a:r>
            <a:r>
              <a:rPr lang="cs-CZ" dirty="0" smtClean="0"/>
              <a:t>měna IMP (včetně dávkování a způsobu podání)</a:t>
            </a:r>
          </a:p>
          <a:p>
            <a:r>
              <a:rPr lang="cs-CZ" dirty="0"/>
              <a:t>V</a:t>
            </a:r>
            <a:r>
              <a:rPr lang="cs-CZ" dirty="0" smtClean="0"/>
              <a:t>ýznamná změna designu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Nepodstatný dodatek k protokolu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Nepodléhá úhradě náhrady výdajů</a:t>
            </a:r>
          </a:p>
          <a:p>
            <a:r>
              <a:rPr lang="cs-CZ" dirty="0"/>
              <a:t>N</a:t>
            </a:r>
            <a:r>
              <a:rPr lang="cs-CZ" dirty="0" smtClean="0"/>
              <a:t>eposílá se SA </a:t>
            </a:r>
            <a:r>
              <a:rPr lang="cs-CZ" dirty="0" err="1" smtClean="0"/>
              <a:t>Notification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osouzení do 30 dnů (mimo SŘ)</a:t>
            </a:r>
          </a:p>
          <a:p>
            <a:r>
              <a:rPr lang="cs-CZ" dirty="0"/>
              <a:t>S</a:t>
            </a:r>
            <a:r>
              <a:rPr lang="cs-CZ" dirty="0" smtClean="0"/>
              <a:t>chválení SÚKL</a:t>
            </a:r>
          </a:p>
          <a:p>
            <a:r>
              <a:rPr lang="cs-CZ" dirty="0"/>
              <a:t>S</a:t>
            </a:r>
            <a:r>
              <a:rPr lang="cs-CZ" dirty="0" smtClean="0"/>
              <a:t>padají sem rovněž administrativní dodatky apod.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Nepodstatný dodatek k protokolu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Příklady: změna identifikace KH</a:t>
            </a:r>
          </a:p>
          <a:p>
            <a:r>
              <a:rPr lang="cs-CZ" dirty="0" smtClean="0"/>
              <a:t>Přidání nebo vypuštění terciárních nebo výzkumných cílů</a:t>
            </a:r>
          </a:p>
          <a:p>
            <a:r>
              <a:rPr lang="cs-CZ" dirty="0" smtClean="0"/>
              <a:t>Mírné prodloužení trvání KH (o méně než 10%) nebo pokud se neprodlouží léčebná fáze</a:t>
            </a:r>
          </a:p>
          <a:p>
            <a:r>
              <a:rPr lang="cs-CZ" dirty="0" smtClean="0"/>
              <a:t>Navýšení počtu subjektů o méně než cca 10%</a:t>
            </a:r>
          </a:p>
          <a:p>
            <a:r>
              <a:rPr lang="cs-CZ" dirty="0" smtClean="0"/>
              <a:t>Změny CRF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Podstatný dodatek k IMPD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186586"/>
            <a:ext cx="8229600" cy="2266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6645" y="2438890"/>
            <a:ext cx="64389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530" y="1178750"/>
            <a:ext cx="8352420" cy="50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535" y="863715"/>
            <a:ext cx="8191644" cy="5504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Nepodstatný dodatek k IMPD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SÚKL neposílat, jinak bude posouzeno a požadována úhrada náhrady výdajů</a:t>
            </a:r>
          </a:p>
          <a:p>
            <a:r>
              <a:rPr lang="cs-CZ" dirty="0" smtClean="0"/>
              <a:t>Např. </a:t>
            </a:r>
            <a:r>
              <a:rPr lang="cs-CZ" dirty="0" err="1" smtClean="0"/>
              <a:t>stabilitní</a:t>
            </a:r>
            <a:r>
              <a:rPr lang="cs-CZ" dirty="0" smtClean="0"/>
              <a:t> data, pokud byl plán prodlužování doby použitelnosti schválen (a  pohybuje se v daných limitech) …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Aktualizace IB jako podstatný dodatek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Podléhá úhradě náhrady výdajů (1 za všechna KH se stejným  LP)</a:t>
            </a:r>
          </a:p>
          <a:p>
            <a:r>
              <a:rPr lang="cs-CZ" dirty="0" smtClean="0"/>
              <a:t>Příklad (bod 122 z CT-1)</a:t>
            </a:r>
          </a:p>
          <a:p>
            <a:pPr lvl="1"/>
            <a:r>
              <a:rPr lang="cs-CZ" dirty="0" smtClean="0"/>
              <a:t>nové toxikologické nebo farmakologické údaje nebo nový výklad toxikologických nebo farmakologických údajů pro zkoušejícího</a:t>
            </a:r>
          </a:p>
          <a:p>
            <a:pPr lvl="1"/>
            <a:r>
              <a:rPr lang="cs-CZ" dirty="0" smtClean="0"/>
              <a:t>změny RSI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Aktualizace IP/IS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Pokud jsou zařazeni všichni pacienti – pouze jako dodatek k IP/IS</a:t>
            </a:r>
          </a:p>
          <a:p>
            <a:r>
              <a:rPr lang="cs-CZ" dirty="0" smtClean="0"/>
              <a:t>Stejná verze schválena MEK i SÚKL</a:t>
            </a:r>
          </a:p>
          <a:p>
            <a:r>
              <a:rPr lang="cs-CZ" dirty="0" smtClean="0"/>
              <a:t>SÚKL schvaluje vždy (i v případě administrativní opravy)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Aktualizace center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Předloží se aktualizovaný CTA (</a:t>
            </a:r>
            <a:r>
              <a:rPr lang="cs-CZ" dirty="0" err="1" smtClean="0"/>
              <a:t>xml</a:t>
            </a:r>
            <a:r>
              <a:rPr lang="cs-CZ" dirty="0" smtClean="0"/>
              <a:t> a vytištěná verze se změnou)</a:t>
            </a:r>
          </a:p>
          <a:p>
            <a:r>
              <a:rPr lang="cs-CZ" dirty="0" smtClean="0"/>
              <a:t>Bez zpětné informace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Změna zadavatele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Brána jako podstatný dodatek</a:t>
            </a:r>
          </a:p>
          <a:p>
            <a:r>
              <a:rPr lang="cs-CZ" dirty="0" smtClean="0"/>
              <a:t>Předložení nových plných mocí (zadavatel-</a:t>
            </a:r>
            <a:r>
              <a:rPr lang="cs-CZ" dirty="0" err="1" smtClean="0"/>
              <a:t>legal</a:t>
            </a:r>
            <a:r>
              <a:rPr lang="cs-CZ" dirty="0" smtClean="0"/>
              <a:t> </a:t>
            </a:r>
            <a:r>
              <a:rPr lang="cs-CZ" dirty="0" err="1" smtClean="0"/>
              <a:t>representative</a:t>
            </a:r>
            <a:r>
              <a:rPr lang="cs-CZ" dirty="0" smtClean="0"/>
              <a:t>-CRO) a všech dokumentů, které jsou změnou zadavatele dotčeny (protokol, IP/IS,…)</a:t>
            </a:r>
          </a:p>
          <a:p>
            <a:r>
              <a:rPr lang="cs-CZ" dirty="0" smtClean="0"/>
              <a:t>Vyjádření SÚKL v rámci správního řízení</a:t>
            </a:r>
          </a:p>
          <a:p>
            <a:r>
              <a:rPr lang="cs-CZ" dirty="0" smtClean="0"/>
              <a:t>Předložení aktualizace CTA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Změna názvu zadavatele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Není bráno jako SA, ale je nutno předložit nové PM a dále oficiální výpis z OR</a:t>
            </a:r>
          </a:p>
          <a:p>
            <a:r>
              <a:rPr lang="cs-CZ" dirty="0" smtClean="0"/>
              <a:t>Dále předložena aktualizace CTA</a:t>
            </a:r>
          </a:p>
          <a:p>
            <a:r>
              <a:rPr lang="cs-CZ" dirty="0" smtClean="0"/>
              <a:t>Předložení ostatních dokumentů s touto změnou</a:t>
            </a:r>
          </a:p>
          <a:p>
            <a:r>
              <a:rPr lang="cs-CZ" dirty="0" smtClean="0"/>
              <a:t>Bez zpětné informace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hlášení v průběhu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Dočasné přerušení KH</a:t>
            </a:r>
          </a:p>
          <a:p>
            <a:r>
              <a:rPr lang="cs-CZ" dirty="0" smtClean="0"/>
              <a:t>Neodkladné bezpečnostní opatření</a:t>
            </a:r>
          </a:p>
          <a:p>
            <a:r>
              <a:rPr lang="cs-CZ" dirty="0" smtClean="0"/>
              <a:t>Závada v jakosti</a:t>
            </a:r>
          </a:p>
          <a:p>
            <a:r>
              <a:rPr lang="cs-CZ" dirty="0" smtClean="0"/>
              <a:t>Další nové skutečnosti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Dočasné přerušení KH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Definice: takové přerušení hodnocení, se kterým se nepočítá ve schváleném protokolu, přičemž existuje úmysl v hodnocení pokračovat  (bod 146. CT-1)</a:t>
            </a:r>
          </a:p>
          <a:p>
            <a:r>
              <a:rPr lang="cs-CZ" dirty="0" smtClean="0"/>
              <a:t>SA nebo USR</a:t>
            </a:r>
          </a:p>
          <a:p>
            <a:r>
              <a:rPr lang="cs-CZ" dirty="0" smtClean="0"/>
              <a:t>Znovuzahájení – dle bodu 149. CT-1 bráno jako SA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Neodkladné bezpečnostní opatření (USR)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(sekce 3.9  CT-1) </a:t>
            </a:r>
          </a:p>
          <a:p>
            <a:r>
              <a:rPr lang="cs-CZ" dirty="0" smtClean="0"/>
              <a:t>Rychlá komunikace se SÚKL, následuje oficiální písemná komunikace</a:t>
            </a:r>
          </a:p>
          <a:p>
            <a:r>
              <a:rPr lang="cs-CZ" dirty="0" smtClean="0"/>
              <a:t>Příklad: doplňková monitorovací opatření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Závada v jakosti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Zadavatel informuje neprodleně </a:t>
            </a:r>
          </a:p>
          <a:p>
            <a:r>
              <a:rPr lang="cs-CZ" dirty="0" smtClean="0"/>
              <a:t>Návrh řešení situace (kontrola šarže, stažení šarže, pozastavení používání)</a:t>
            </a:r>
          </a:p>
          <a:p>
            <a:r>
              <a:rPr lang="cs-CZ" dirty="0" smtClean="0"/>
              <a:t>Komunikace se SÚKL: KH + ZJ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nové skutečnosti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Příklad: závažné porušení GCP; zásahy jiných regulačních autorit; změna sídla nebo adresy; zastavení vývoje LP</a:t>
            </a:r>
          </a:p>
          <a:p>
            <a:r>
              <a:rPr lang="cs-CZ" dirty="0" smtClean="0"/>
              <a:t>Pokud je vliv na R/B subjektů – informovat neprodleně SÚKL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Závěrem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Zodpovědnost za KH má zadavatel </a:t>
            </a:r>
          </a:p>
          <a:p>
            <a:r>
              <a:rPr lang="cs-CZ" dirty="0" smtClean="0"/>
              <a:t>Očekává se aktivní přístup zadavatele</a:t>
            </a:r>
          </a:p>
          <a:p>
            <a:r>
              <a:rPr lang="cs-CZ" dirty="0" smtClean="0"/>
              <a:t>Bezpečnost pacienta na 1. místě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zasílaných zpráv a informací v průběhu KH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9" y="765175"/>
            <a:ext cx="2808560" cy="792163"/>
          </a:xfrm>
        </p:spPr>
        <p:txBody>
          <a:bodyPr/>
          <a:lstStyle/>
          <a:p>
            <a:r>
              <a:rPr lang="cs-CZ" sz="4000" dirty="0" smtClean="0"/>
              <a:t>Dotazy </a:t>
            </a:r>
            <a:endParaRPr lang="cs-CZ" sz="4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4104456" cy="464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80349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3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1704</Words>
  <Application>Microsoft Office PowerPoint</Application>
  <PresentationFormat>Předvádění na obrazovce (4:3)</PresentationFormat>
  <Paragraphs>285</Paragraphs>
  <Slides>33</Slides>
  <Notes>33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Motiv sady Office</vt:lpstr>
      <vt:lpstr>1_Motiv sady Office</vt:lpstr>
      <vt:lpstr>2_Motiv sady Office</vt:lpstr>
      <vt:lpstr>3_Motiv sady Office</vt:lpstr>
      <vt:lpstr>Nedostatky zasílaných zpráv a informací v průběhu klinického hodnocení</vt:lpstr>
      <vt:lpstr>Obsah</vt:lpstr>
      <vt:lpstr>Zahájení</vt:lpstr>
      <vt:lpstr>Zpráva o průběhu KH</vt:lpstr>
      <vt:lpstr>DSUR</vt:lpstr>
      <vt:lpstr>Roční aktualizace IB</vt:lpstr>
      <vt:lpstr>Ukončení KH</vt:lpstr>
      <vt:lpstr>Ukončení KH v ČR</vt:lpstr>
      <vt:lpstr>Předčasné ukončení KH</vt:lpstr>
      <vt:lpstr>Globální ukončení</vt:lpstr>
      <vt:lpstr>Souhrnná zpráva o klinickém hodnocení (CSR)</vt:lpstr>
      <vt:lpstr>Změny v dokumentaci v průběhu KH</vt:lpstr>
      <vt:lpstr>Podstatný dodatek k protokolu</vt:lpstr>
      <vt:lpstr>Podstatný dodatek k protokolu</vt:lpstr>
      <vt:lpstr>Podstatný dodatek k protokolu</vt:lpstr>
      <vt:lpstr>Nepodstatný dodatek k protokolu</vt:lpstr>
      <vt:lpstr>Nepodstatný dodatek k protokolu</vt:lpstr>
      <vt:lpstr>Podstatný dodatek k IMPD</vt:lpstr>
      <vt:lpstr>Prezentace aplikace PowerPoint</vt:lpstr>
      <vt:lpstr>Prezentace aplikace PowerPoint</vt:lpstr>
      <vt:lpstr>Nepodstatný dodatek k IMPD</vt:lpstr>
      <vt:lpstr>Aktualizace IB jako podstatný dodatek</vt:lpstr>
      <vt:lpstr>Aktualizace IP/IS</vt:lpstr>
      <vt:lpstr>Aktualizace center</vt:lpstr>
      <vt:lpstr>Změna zadavatele</vt:lpstr>
      <vt:lpstr>Změna názvu zadavatele</vt:lpstr>
      <vt:lpstr>Další hlášení v průběhu KH</vt:lpstr>
      <vt:lpstr>Dočasné přerušení KH</vt:lpstr>
      <vt:lpstr>Neodkladné bezpečnostní opatření (USR)</vt:lpstr>
      <vt:lpstr>Závada v jakosti</vt:lpstr>
      <vt:lpstr>Další nové skutečnosti</vt:lpstr>
      <vt:lpstr>Závěrem</vt:lpstr>
      <vt:lpstr>Dotazy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113</cp:revision>
  <cp:lastPrinted>2014-05-13T05:01:57Z</cp:lastPrinted>
  <dcterms:created xsi:type="dcterms:W3CDTF">2012-11-07T12:54:42Z</dcterms:created>
  <dcterms:modified xsi:type="dcterms:W3CDTF">2014-06-09T07:14:42Z</dcterms:modified>
</cp:coreProperties>
</file>