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handoutMasterIdLst>
    <p:handoutMasterId r:id="rId21"/>
  </p:handoutMasterIdLst>
  <p:sldIdLst>
    <p:sldId id="257" r:id="rId3"/>
    <p:sldId id="258" r:id="rId4"/>
    <p:sldId id="261" r:id="rId5"/>
    <p:sldId id="260" r:id="rId6"/>
    <p:sldId id="262" r:id="rId7"/>
    <p:sldId id="273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59" r:id="rId19"/>
  </p:sldIdLst>
  <p:sldSz cx="9144000" cy="6858000" type="screen4x3"/>
  <p:notesSz cx="6797675" cy="9926638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06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45005" cy="4500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C8EF29E-2275-4AD4-85BB-1A64B48EAF9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7678247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DD6C48-1BDB-489B-90ED-5BA449E5A48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1632524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56506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Dochází k problémům, kdy není upozorněno na nějakou změnu, posuzovatel se řídí předloženým výčtem změn </a:t>
            </a:r>
            <a:r>
              <a:rPr lang="cs-CZ" smtClean="0"/>
              <a:t>a nevšimne si toho</a:t>
            </a:r>
            <a:endParaRPr lang="cs-CZ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3839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CTD formát není </a:t>
            </a:r>
            <a:r>
              <a:rPr lang="cs-CZ" dirty="0" err="1" smtClean="0"/>
              <a:t>eCTD</a:t>
            </a:r>
            <a:r>
              <a:rPr lang="cs-CZ" dirty="0" smtClean="0"/>
              <a:t> formát!!!!</a:t>
            </a:r>
          </a:p>
          <a:p>
            <a:r>
              <a:rPr lang="cs-CZ" dirty="0" smtClean="0"/>
              <a:t>Čitelné, všechny stejně orientované</a:t>
            </a:r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13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57541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Styl </a:t>
            </a:r>
            <a:r>
              <a:rPr lang="cs-CZ" dirty="0" err="1" smtClean="0"/>
              <a:t>babuška</a:t>
            </a:r>
            <a:r>
              <a:rPr lang="cs-CZ" baseline="0" dirty="0" smtClean="0"/>
              <a:t> (složka ve složce ve složce)</a:t>
            </a:r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1738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hlaví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0DD6C48-1BDB-489B-90ED-5BA449E5A48F}" type="slidenum">
              <a:rPr lang="cs-CZ" smtClean="0"/>
              <a:pPr/>
              <a:t>15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117389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Blip>
                <a:blip r:embed="rId2"/>
              </a:buBlip>
              <a:defRPr/>
            </a:lvl1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 anchor="t"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54800"/>
            <a:ext cx="4040188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54800"/>
            <a:ext cx="4041775" cy="336451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tx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160000" y="2130425"/>
            <a:ext cx="6480000" cy="1440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160000" y="3780000"/>
            <a:ext cx="6480000" cy="18000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Klepnutím lze upravit styl předlohy podnadpisů.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3F6E72-4F2C-48AE-B4A9-0C70193C6FB8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ADFFD-4C67-44FD-AFE8-6CF57975F52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593447"/>
            <a:ext cx="4038600" cy="360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D84FD6-796C-45D6-BA2A-457353B48F4D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232000"/>
            <a:ext cx="4040188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843934"/>
            <a:ext cx="4040188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2232000"/>
            <a:ext cx="4041775" cy="612000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843934"/>
            <a:ext cx="4041775" cy="333935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B55591-CD93-4EDB-A5A0-209775723B24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0C1DF-DD4D-4AC8-8A41-F7756179ED69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  <p:hf hdr="0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08000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1080001"/>
            <a:ext cx="5111750" cy="5139309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2248326"/>
            <a:ext cx="3008313" cy="39709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64A2A2-A43B-45B4-94EB-C1CE2457CA9B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1080000"/>
            <a:ext cx="5486400" cy="363883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123595-F971-4B97-AB34-3173BCBA7DD5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AFD268-035A-4716-B9A8-685C11317FE3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1080000"/>
            <a:ext cx="2057400" cy="5040000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080000"/>
            <a:ext cx="6019800" cy="5040000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60A95D-4476-4CB5-8D11-050989B1E8B0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Zástupný symbol pro text 14"/>
          <p:cNvSpPr>
            <a:spLocks noGrp="1"/>
          </p:cNvSpPr>
          <p:nvPr>
            <p:ph type="body" sz="quarter" idx="13" hasCustomPrompt="1"/>
          </p:nvPr>
        </p:nvSpPr>
        <p:spPr>
          <a:xfrm>
            <a:off x="2188800" y="504000"/>
            <a:ext cx="5040000" cy="252000"/>
          </a:xfrm>
        </p:spPr>
        <p:txBody>
          <a:bodyPr wrap="none" lIns="0" tIns="0" rIns="0" bIns="0" anchor="t" anchorCtr="0">
            <a:noAutofit/>
          </a:bodyPr>
          <a:lstStyle>
            <a:lvl1pPr>
              <a:buFont typeface="Arial" pitchFamily="34" charset="0"/>
              <a:buNone/>
              <a:defRPr sz="1200" b="1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cs-CZ" dirty="0" smtClean="0"/>
              <a:t>NÁZEV PREZENTACE / kapitola</a:t>
            </a:r>
            <a:endParaRPr lang="cs-CZ" dirty="0"/>
          </a:p>
        </p:txBody>
      </p:sp>
    </p:spTree>
  </p:cSld>
  <p:clrMapOvr>
    <a:masterClrMapping/>
  </p:clrMapOvr>
  <p:transition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wm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4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image" Target="../media/image6.wmf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5.wmf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9.6.2014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400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tx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>
            <a:off x="457200" y="457200"/>
            <a:ext cx="1440000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4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440000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2520000"/>
            <a:ext cx="8229600" cy="36000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 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6876000" y="6356350"/>
            <a:ext cx="1800000" cy="360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bg1"/>
                </a:solidFill>
              </a:defRPr>
            </a:lvl1pPr>
          </a:lstStyle>
          <a:p>
            <a:fld id="{6C86800F-7305-4608-881B-BCDECED6B3A4}" type="datetime1">
              <a:rPr lang="cs-CZ" smtClean="0"/>
              <a:pPr/>
              <a:t>9.6.2014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57200" y="6356350"/>
            <a:ext cx="2895600" cy="365125"/>
          </a:xfrm>
          <a:prstGeom prst="rect">
            <a:avLst/>
          </a:prstGeom>
          <a:noFill/>
          <a:ln>
            <a:noFill/>
          </a:ln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bg1"/>
                </a:solidFill>
              </a:defRPr>
            </a:lvl1pPr>
          </a:lstStyle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7560000" y="512700"/>
            <a:ext cx="1080000" cy="216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r">
              <a:defRPr sz="900" b="0">
                <a:solidFill>
                  <a:schemeClr val="bg1"/>
                </a:solidFill>
              </a:defRPr>
            </a:lvl1pPr>
          </a:lstStyle>
          <a:p>
            <a:fld id="{3F7E86AA-FCC7-45ED-BAA9-A02C04DFE918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 descr="SÚKL - logo modré.wmf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>
            <a:off x="457201" y="457200"/>
            <a:ext cx="1439998" cy="390185"/>
          </a:xfrm>
          <a:prstGeom prst="rect">
            <a:avLst/>
          </a:prstGeom>
        </p:spPr>
      </p:pic>
      <p:cxnSp>
        <p:nvCxnSpPr>
          <p:cNvPr id="9" name="Přímá spojovací čára 8"/>
          <p:cNvCxnSpPr/>
          <p:nvPr userDrawn="1"/>
        </p:nvCxnSpPr>
        <p:spPr>
          <a:xfrm>
            <a:off x="2186735" y="773705"/>
            <a:ext cx="6480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fade/>
  </p:transition>
  <p:hf hdr="0"/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Tx/>
        <a:buBlip>
          <a:blip r:embed="rId15"/>
        </a:buBlip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6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cap="all" dirty="0"/>
              <a:t>Nedostatky v předkládané farmaceutické dokumentaci</a:t>
            </a:r>
            <a:endParaRPr lang="cs-CZ" cap="all" dirty="0">
              <a:solidFill>
                <a:schemeClr val="bg1"/>
              </a:solidFill>
            </a:endParaRPr>
          </a:p>
        </p:txBody>
      </p:sp>
      <p:sp>
        <p:nvSpPr>
          <p:cNvPr id="15" name="Podnadpis 14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200" dirty="0" smtClean="0">
                <a:solidFill>
                  <a:schemeClr val="bg1"/>
                </a:solidFill>
              </a:rPr>
              <a:t>Ing. Tereza Stefflová</a:t>
            </a:r>
            <a:endParaRPr lang="cs-CZ" sz="2200" dirty="0">
              <a:solidFill>
                <a:schemeClr val="bg1"/>
              </a:solidFill>
            </a:endParaRPr>
          </a:p>
          <a:p>
            <a:r>
              <a:rPr lang="cs-CZ" sz="2200" dirty="0" smtClean="0">
                <a:solidFill>
                  <a:schemeClr val="bg1"/>
                </a:solidFill>
              </a:rPr>
              <a:t>SÚKL, Praha</a:t>
            </a:r>
            <a:endParaRPr lang="cs-CZ" sz="2200" dirty="0">
              <a:solidFill>
                <a:schemeClr val="bg1"/>
              </a:solidFill>
            </a:endParaRPr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E9CD3E-19E8-4D42-ACDA-69C8ACEA3872}" type="datetime1">
              <a:rPr lang="cs-CZ" smtClean="0"/>
              <a:pPr/>
              <a:t>9.6.2014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638850"/>
          </a:xfrm>
        </p:spPr>
        <p:txBody>
          <a:bodyPr>
            <a:noAutofit/>
          </a:bodyPr>
          <a:lstStyle/>
          <a:p>
            <a:r>
              <a:rPr lang="cs-CZ" sz="3600" dirty="0"/>
              <a:t>Nejčastější </a:t>
            </a:r>
            <a:r>
              <a:rPr lang="cs-CZ" sz="3600" dirty="0" smtClean="0"/>
              <a:t>nedostatky </a:t>
            </a:r>
            <a:endParaRPr lang="cs-CZ" sz="3600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rmAutofit/>
          </a:bodyPr>
          <a:lstStyle/>
          <a:p>
            <a:r>
              <a:rPr lang="cs-CZ" dirty="0"/>
              <a:t>Formulář žádosti</a:t>
            </a:r>
          </a:p>
          <a:p>
            <a:r>
              <a:rPr lang="cs-CZ" dirty="0"/>
              <a:t>Srovnávací tabulky</a:t>
            </a:r>
          </a:p>
          <a:p>
            <a:r>
              <a:rPr lang="cs-CZ" dirty="0"/>
              <a:t>Použití registrovaných léčivých přípravků v KH</a:t>
            </a:r>
          </a:p>
          <a:p>
            <a:r>
              <a:rPr lang="cs-CZ" dirty="0"/>
              <a:t>Prodlužování doby použitelnosti léčivých přípravků</a:t>
            </a:r>
          </a:p>
          <a:p>
            <a:r>
              <a:rPr lang="cs-CZ" dirty="0"/>
              <a:t>Analytické certifikáty </a:t>
            </a:r>
          </a:p>
          <a:p>
            <a:r>
              <a:rPr lang="cs-CZ" dirty="0"/>
              <a:t>Štítky</a:t>
            </a:r>
          </a:p>
          <a:p>
            <a:r>
              <a:rPr lang="cs-CZ" dirty="0"/>
              <a:t>Formát dokumentace</a:t>
            </a:r>
          </a:p>
          <a:p>
            <a:r>
              <a:rPr lang="cs-CZ" dirty="0"/>
              <a:t>Závazná sdělení</a:t>
            </a:r>
          </a:p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 smtClean="0"/>
              <a:t>NEDOSTATKY V PŘEDKLÁDANÉ FARMACEUTICKÉ DOKUMENTACI</a:t>
            </a:r>
            <a:endParaRPr lang="cs-CZ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08720"/>
            <a:ext cx="8229600" cy="630070"/>
          </a:xfrm>
        </p:spPr>
        <p:txBody>
          <a:bodyPr>
            <a:noAutofit/>
          </a:bodyPr>
          <a:lstStyle/>
          <a:p>
            <a:r>
              <a:rPr lang="cs-CZ" dirty="0"/>
              <a:t>Formulář žádosti – Registrované přípravky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296525" y="1583795"/>
            <a:ext cx="8550950" cy="4815535"/>
          </a:xfrm>
        </p:spPr>
        <p:txBody>
          <a:bodyPr>
            <a:noAutofit/>
          </a:bodyPr>
          <a:lstStyle/>
          <a:p>
            <a:r>
              <a:rPr lang="cs-CZ" sz="2400" b="1" dirty="0"/>
              <a:t>Konkrétní registrované přípravky</a:t>
            </a:r>
          </a:p>
          <a:p>
            <a:pPr lvl="1"/>
            <a:r>
              <a:rPr lang="cs-CZ" sz="2000" b="1" dirty="0"/>
              <a:t>nezbytné vyplnit část D.2.1 formuláře žádosti</a:t>
            </a:r>
          </a:p>
          <a:p>
            <a:pPr lvl="2"/>
            <a:r>
              <a:rPr lang="cs-CZ" sz="1800" dirty="0"/>
              <a:t>název přípravku, který bude použit (D.2.1.1.1)</a:t>
            </a:r>
          </a:p>
          <a:p>
            <a:pPr lvl="2"/>
            <a:r>
              <a:rPr lang="cs-CZ" sz="1800" dirty="0"/>
              <a:t>číslo registračního rozhodnutí přípravku, který bude použit (D.2.1.1.3)</a:t>
            </a:r>
          </a:p>
          <a:p>
            <a:pPr lvl="2"/>
            <a:r>
              <a:rPr lang="cs-CZ" sz="1800" dirty="0"/>
              <a:t>země, ze které bude přípravek odebírán pro účely KH (bod D.2.1.2)</a:t>
            </a:r>
          </a:p>
          <a:p>
            <a:pPr lvl="2"/>
            <a:r>
              <a:rPr lang="cs-CZ" sz="1800" dirty="0"/>
              <a:t>stručný popis změny oproti registraci v případě modifikovaného registrovaného přípravku (D.2.1.1.4.1)</a:t>
            </a:r>
          </a:p>
          <a:p>
            <a:pPr marL="0" indent="0">
              <a:buNone/>
            </a:pPr>
            <a:endParaRPr lang="cs-CZ" sz="600" dirty="0" smtClean="0"/>
          </a:p>
          <a:p>
            <a:r>
              <a:rPr lang="cs-CZ" sz="2400" b="1" dirty="0" smtClean="0"/>
              <a:t>Přípravky </a:t>
            </a:r>
            <a:r>
              <a:rPr lang="cs-CZ" sz="2400" b="1" dirty="0"/>
              <a:t>definované léčivou látkou</a:t>
            </a:r>
          </a:p>
          <a:p>
            <a:pPr lvl="1"/>
            <a:r>
              <a:rPr lang="cs-CZ" sz="2000" b="1" dirty="0" smtClean="0"/>
              <a:t>nezbytné </a:t>
            </a:r>
            <a:r>
              <a:rPr lang="cs-CZ" sz="2000" b="1" dirty="0"/>
              <a:t>vyplnit část </a:t>
            </a:r>
            <a:r>
              <a:rPr lang="cs-CZ" sz="2000" b="1" dirty="0" smtClean="0"/>
              <a:t>D.2.2 formuláře </a:t>
            </a:r>
            <a:r>
              <a:rPr lang="cs-CZ" sz="2000" b="1" dirty="0"/>
              <a:t>žádosti</a:t>
            </a:r>
          </a:p>
          <a:p>
            <a:pPr lvl="2"/>
            <a:r>
              <a:rPr lang="cs-CZ" sz="1800" dirty="0"/>
              <a:t>mohou být použity všechny přípravky s danou léčivou látkou </a:t>
            </a:r>
            <a:r>
              <a:rPr lang="cs-CZ" sz="1800" u="sng" dirty="0"/>
              <a:t>odebírané pouze z České republiky</a:t>
            </a:r>
            <a:r>
              <a:rPr lang="cs-CZ" sz="1800" dirty="0"/>
              <a:t>. </a:t>
            </a:r>
          </a:p>
          <a:p>
            <a:pPr algn="ctr">
              <a:buNone/>
            </a:pPr>
            <a:endParaRPr lang="cs-CZ" sz="1200" dirty="0" smtClean="0"/>
          </a:p>
          <a:p>
            <a:pPr marL="0" algn="ctr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!!!</a:t>
            </a:r>
            <a:r>
              <a:rPr lang="cs-CZ" sz="2000" b="1" dirty="0">
                <a:solidFill>
                  <a:srgbClr val="FF0000"/>
                </a:solidFill>
              </a:rPr>
              <a:t>NENÍ MOŽNÉ, ABY BYLA VYPLNĚNA ČÁST D.2.1 A SOUČASNĚ ČÁST D.2.2!!!!</a:t>
            </a:r>
            <a:r>
              <a:rPr lang="cs-CZ" sz="2000" b="1" dirty="0"/>
              <a:t>  </a:t>
            </a:r>
            <a:endParaRPr lang="cs-CZ" sz="1400" b="1" u="sng" dirty="0">
              <a:cs typeface="Arial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7029496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1043735"/>
            <a:ext cx="8229600" cy="638850"/>
          </a:xfrm>
        </p:spPr>
        <p:txBody>
          <a:bodyPr>
            <a:noAutofit/>
          </a:bodyPr>
          <a:lstStyle/>
          <a:p>
            <a:r>
              <a:rPr lang="cs-CZ" dirty="0"/>
              <a:t>Formulář žádosti – </a:t>
            </a:r>
            <a:r>
              <a:rPr lang="cs-CZ" dirty="0" smtClean="0"/>
              <a:t>Propouštění přípravků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898830"/>
            <a:ext cx="8229600" cy="422117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/>
              <a:t>bod D.9.1</a:t>
            </a:r>
            <a:r>
              <a:rPr lang="cs-CZ" sz="2400" dirty="0"/>
              <a:t> – pouze nemodifikované registrované přípravky odebírané z některé ze zemí EU, které budou pro účely KH značeny v lékárně</a:t>
            </a:r>
          </a:p>
          <a:p>
            <a:pPr lvl="1">
              <a:buNone/>
            </a:pPr>
            <a:endParaRPr lang="cs-CZ" sz="1800" dirty="0"/>
          </a:p>
          <a:p>
            <a:pPr algn="just"/>
            <a:r>
              <a:rPr lang="cs-CZ" sz="2400" b="1" dirty="0"/>
              <a:t>bod D.9.2 </a:t>
            </a:r>
            <a:r>
              <a:rPr lang="cs-CZ" sz="2400" dirty="0"/>
              <a:t>– neregistrované přípravky nebo přípravky registrované a modifikované, </a:t>
            </a:r>
            <a:r>
              <a:rPr lang="cs-CZ" sz="2400" dirty="0" smtClean="0"/>
              <a:t>případně nemodifikované </a:t>
            </a:r>
            <a:r>
              <a:rPr lang="cs-CZ" sz="2400" dirty="0"/>
              <a:t>registrované </a:t>
            </a:r>
            <a:r>
              <a:rPr lang="cs-CZ" sz="2400" dirty="0" smtClean="0"/>
              <a:t>přípravky </a:t>
            </a:r>
            <a:r>
              <a:rPr lang="cs-CZ" sz="2400" dirty="0"/>
              <a:t>značené jinde než v </a:t>
            </a:r>
            <a:r>
              <a:rPr lang="cs-CZ" sz="2400" dirty="0" smtClean="0"/>
              <a:t>lékárně či odebírané ze zemí MRA či ICH</a:t>
            </a:r>
            <a:endParaRPr lang="cs-CZ" sz="2400" dirty="0"/>
          </a:p>
          <a:p>
            <a:pPr lvl="1"/>
            <a:endParaRPr lang="cs-CZ" sz="1400" dirty="0" smtClean="0"/>
          </a:p>
          <a:p>
            <a:pPr lvl="1"/>
            <a:endParaRPr lang="cs-CZ" sz="1400" dirty="0"/>
          </a:p>
          <a:p>
            <a:pPr marL="0" algn="ctr">
              <a:buNone/>
            </a:pP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!!! NENÍ MOŽNÉ MÍT UVEDEN JEDEN PŘÍPRAVEK SOUČASNĚ V BODĚ D.9.1 i</a:t>
            </a:r>
            <a:r>
              <a:rPr lang="cs-CZ" sz="2000" b="1" dirty="0" smtClean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2000" b="1" dirty="0">
                <a:solidFill>
                  <a:srgbClr val="FF0000"/>
                </a:solidFill>
                <a:cs typeface="Arial" charset="0"/>
              </a:rPr>
              <a:t>D.9.2 </a:t>
            </a:r>
            <a:r>
              <a:rPr lang="cs-CZ" sz="2000" b="1" dirty="0" smtClean="0">
                <a:solidFill>
                  <a:srgbClr val="FF0000"/>
                </a:solidFill>
                <a:cs typeface="Arial" charset="0"/>
              </a:rPr>
              <a:t>!!!</a:t>
            </a:r>
            <a:endParaRPr lang="cs-CZ" sz="2000" b="1" dirty="0">
              <a:solidFill>
                <a:srgbClr val="FF0000"/>
              </a:solidFill>
              <a:cs typeface="Arial" charset="0"/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003611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45300" y="1088740"/>
            <a:ext cx="8229600" cy="638850"/>
          </a:xfrm>
        </p:spPr>
        <p:txBody>
          <a:bodyPr>
            <a:noAutofit/>
          </a:bodyPr>
          <a:lstStyle/>
          <a:p>
            <a:r>
              <a:rPr lang="cs-CZ" dirty="0"/>
              <a:t>Srovnávací tabulky – Pokyn KLH-20 verze 5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43835"/>
            <a:ext cx="8229600" cy="4500499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/>
              <a:t>příloha č. 1 - dotazník SÚKL</a:t>
            </a:r>
          </a:p>
          <a:p>
            <a:pPr lvl="1">
              <a:buNone/>
            </a:pPr>
            <a:endParaRPr lang="cs-CZ" sz="1800" dirty="0" smtClean="0">
              <a:latin typeface="Arial" charset="0"/>
            </a:endParaRPr>
          </a:p>
          <a:p>
            <a:pPr lvl="1">
              <a:buNone/>
            </a:pPr>
            <a:endParaRPr lang="cs-CZ" sz="1800" dirty="0">
              <a:latin typeface="Arial" charset="0"/>
            </a:endParaRPr>
          </a:p>
          <a:p>
            <a:endParaRPr lang="cs-CZ" sz="1400" b="1" dirty="0" smtClean="0"/>
          </a:p>
          <a:p>
            <a:r>
              <a:rPr lang="cs-CZ" sz="2400" b="1" dirty="0" smtClean="0"/>
              <a:t>příloha </a:t>
            </a:r>
            <a:r>
              <a:rPr lang="cs-CZ" sz="2400" b="1" dirty="0"/>
              <a:t>č. 5</a:t>
            </a:r>
          </a:p>
          <a:p>
            <a:pPr lvl="1"/>
            <a:r>
              <a:rPr lang="cs-CZ" sz="2000" dirty="0"/>
              <a:t>prohlášení zadavatele, zda došlo ke změnám ve farmaceutické dokumentaci oproti dříve schválené verzi    </a:t>
            </a:r>
            <a:r>
              <a:rPr lang="cs-CZ" sz="1400" dirty="0"/>
              <a:t>(formulář 1</a:t>
            </a:r>
            <a:r>
              <a:rPr lang="cs-CZ" sz="1400" dirty="0" smtClean="0"/>
              <a:t>)</a:t>
            </a:r>
          </a:p>
          <a:p>
            <a:pPr lvl="2"/>
            <a:r>
              <a:rPr lang="cs-CZ" u="sng" dirty="0" smtClean="0"/>
              <a:t>pokud došlo ke změnám</a:t>
            </a:r>
            <a:r>
              <a:rPr lang="cs-CZ" dirty="0" smtClean="0"/>
              <a:t>: souhrn </a:t>
            </a:r>
            <a:r>
              <a:rPr lang="cs-CZ" dirty="0"/>
              <a:t>všech změn </a:t>
            </a:r>
            <a:r>
              <a:rPr lang="cs-CZ" sz="1800" dirty="0"/>
              <a:t>(např. formou srovnávací tabulky)</a:t>
            </a:r>
          </a:p>
          <a:p>
            <a:pPr lvl="2">
              <a:buNone/>
            </a:pPr>
            <a:r>
              <a:rPr lang="cs-CZ" dirty="0"/>
              <a:t>nebo</a:t>
            </a:r>
          </a:p>
          <a:p>
            <a:pPr lvl="2"/>
            <a:r>
              <a:rPr lang="cs-CZ" u="sng" dirty="0" smtClean="0"/>
              <a:t>pokud nedošlo ke změnám</a:t>
            </a:r>
            <a:r>
              <a:rPr lang="cs-CZ" dirty="0" smtClean="0"/>
              <a:t>: seznam </a:t>
            </a:r>
            <a:r>
              <a:rPr lang="cs-CZ" dirty="0"/>
              <a:t>výrobců + SVP, specifikace, doba </a:t>
            </a:r>
            <a:r>
              <a:rPr lang="cs-CZ" dirty="0" smtClean="0"/>
              <a:t>použitelnosti </a:t>
            </a:r>
            <a:r>
              <a:rPr lang="cs-CZ" sz="1600" dirty="0" smtClean="0"/>
              <a:t>(event. schválený plán prodlužování)</a:t>
            </a:r>
            <a:r>
              <a:rPr lang="cs-CZ" dirty="0" smtClean="0"/>
              <a:t> </a:t>
            </a:r>
            <a:r>
              <a:rPr lang="cs-CZ" dirty="0"/>
              <a:t>+ podmínky uchovávání pro léčivou látku, léčivý přípravek a placebo</a:t>
            </a:r>
            <a:r>
              <a:rPr lang="cs-CZ" sz="1100" dirty="0"/>
              <a:t>   </a:t>
            </a:r>
            <a:r>
              <a:rPr lang="cs-CZ" sz="1400" dirty="0"/>
              <a:t>(formulář 2)</a:t>
            </a:r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825" y="2573905"/>
            <a:ext cx="871855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843319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45300" y="1088740"/>
            <a:ext cx="8229600" cy="638850"/>
          </a:xfrm>
        </p:spPr>
        <p:txBody>
          <a:bodyPr>
            <a:noAutofit/>
          </a:bodyPr>
          <a:lstStyle/>
          <a:p>
            <a:r>
              <a:rPr lang="cs-CZ" dirty="0"/>
              <a:t>Srovnávací </a:t>
            </a:r>
            <a:r>
              <a:rPr lang="cs-CZ" dirty="0" smtClean="0"/>
              <a:t>tabulky – podstatné doplňky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57200" y="1943836"/>
            <a:ext cx="8229600" cy="423047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V případě většího množství změn v IMPD („full update“) je nutné dodat</a:t>
            </a:r>
          </a:p>
          <a:p>
            <a:pPr lvl="1" algn="just"/>
            <a:r>
              <a:rPr lang="cs-CZ" sz="2000" dirty="0" smtClean="0"/>
              <a:t>srovnávací tabulku, která zahrnuje </a:t>
            </a:r>
            <a:r>
              <a:rPr lang="cs-CZ" sz="2000" u="sng" dirty="0" smtClean="0"/>
              <a:t>všechny změny</a:t>
            </a:r>
            <a:r>
              <a:rPr lang="cs-CZ" sz="2000" dirty="0" smtClean="0"/>
              <a:t>, které byly v dokumentaci provedeny</a:t>
            </a:r>
          </a:p>
          <a:p>
            <a:pPr marL="457200" lvl="1" indent="0" algn="just">
              <a:buNone/>
            </a:pPr>
            <a:r>
              <a:rPr lang="cs-CZ" sz="2000" dirty="0" smtClean="0"/>
              <a:t>nebo</a:t>
            </a:r>
          </a:p>
          <a:p>
            <a:pPr lvl="1" algn="just"/>
            <a:r>
              <a:rPr lang="cs-CZ" sz="2000" dirty="0" smtClean="0"/>
              <a:t>novou verzi IMPD s vyznačenými změnami (např. pomocí revizí)</a:t>
            </a:r>
          </a:p>
          <a:p>
            <a:pPr algn="just"/>
            <a:endParaRPr lang="cs-CZ" dirty="0"/>
          </a:p>
          <a:p>
            <a:pPr marL="0" indent="0" algn="ctr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!!!</a:t>
            </a:r>
            <a:r>
              <a:rPr lang="cs-CZ" sz="2000" b="1" u="sng" dirty="0" smtClean="0">
                <a:solidFill>
                  <a:srgbClr val="FF0000"/>
                </a:solidFill>
              </a:rPr>
              <a:t>Stručné</a:t>
            </a:r>
            <a:r>
              <a:rPr lang="cs-CZ" sz="2000" b="1" dirty="0" smtClean="0">
                <a:solidFill>
                  <a:srgbClr val="FF0000"/>
                </a:solidFill>
              </a:rPr>
              <a:t> informace ve formuláři žádosti pro podstatný doplněk nejsou postačující, obzvláště když jsou uvedeny pouze „důležité“ (dle zadavatele) změny. Není účelem doplňků, aby musel posuzovatel projít a posoudit </a:t>
            </a:r>
            <a:r>
              <a:rPr lang="cs-CZ" sz="2000" b="1" u="sng" dirty="0" smtClean="0">
                <a:solidFill>
                  <a:srgbClr val="FF0000"/>
                </a:solidFill>
              </a:rPr>
              <a:t>celé nové IMPD</a:t>
            </a:r>
            <a:r>
              <a:rPr lang="cs-CZ" sz="2000" b="1" dirty="0" smtClean="0">
                <a:solidFill>
                  <a:srgbClr val="FF0000"/>
                </a:solidFill>
              </a:rPr>
              <a:t>!!! 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37865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/>
              <a:t>Použití registrovaných léčivých přípravků v KH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53825"/>
            <a:ext cx="8229600" cy="4500499"/>
          </a:xfrm>
        </p:spPr>
        <p:txBody>
          <a:bodyPr>
            <a:noAutofit/>
          </a:bodyPr>
          <a:lstStyle/>
          <a:p>
            <a:pPr algn="just"/>
            <a:r>
              <a:rPr lang="cs-CZ" sz="2000" b="1" dirty="0"/>
              <a:t>Pokud je to možné, zadavatel by se měl vždy odkázat na schválenou registrační dokumentac</a:t>
            </a:r>
            <a:r>
              <a:rPr lang="cs-CZ" sz="2000" dirty="0"/>
              <a:t>i </a:t>
            </a:r>
          </a:p>
          <a:p>
            <a:pPr lvl="1" algn="just"/>
            <a:r>
              <a:rPr lang="cs-CZ" sz="1800" dirty="0"/>
              <a:t>uznávané jsou registrace ze zemí EU, EHP, MRA a ICH</a:t>
            </a:r>
          </a:p>
          <a:p>
            <a:pPr marL="0" indent="0" algn="just">
              <a:buNone/>
            </a:pPr>
            <a:endParaRPr lang="cs-CZ" sz="900" dirty="0"/>
          </a:p>
          <a:p>
            <a:pPr algn="just"/>
            <a:r>
              <a:rPr lang="cs-CZ" sz="2000" b="1" dirty="0"/>
              <a:t>Vždy musí být předloženo </a:t>
            </a:r>
            <a:r>
              <a:rPr lang="cs-CZ" sz="2000" b="1" u="sng" dirty="0"/>
              <a:t>originální SPC</a:t>
            </a:r>
            <a:r>
              <a:rPr lang="cs-CZ" sz="2000" b="1" dirty="0"/>
              <a:t> ze země, odkud bude přípravek odebírán (bod D.2.1.2 formuláře žádosti), </a:t>
            </a:r>
            <a:r>
              <a:rPr lang="cs-CZ" sz="2000" b="1" u="sng" dirty="0"/>
              <a:t>společně s jeho překladem</a:t>
            </a:r>
            <a:r>
              <a:rPr lang="cs-CZ" sz="2000" b="1" dirty="0"/>
              <a:t> do angličtiny nebo češtiny, </a:t>
            </a:r>
            <a:r>
              <a:rPr lang="cs-CZ" sz="2000" b="1" u="sng" dirty="0"/>
              <a:t>ne české nebo anglické </a:t>
            </a:r>
            <a:r>
              <a:rPr lang="cs-CZ" sz="2000" b="1" u="sng" dirty="0" smtClean="0"/>
              <a:t>SPC</a:t>
            </a:r>
          </a:p>
          <a:p>
            <a:pPr marL="0" indent="0" algn="just">
              <a:buNone/>
            </a:pPr>
            <a:endParaRPr lang="cs-CZ" sz="900" u="sng" dirty="0"/>
          </a:p>
          <a:p>
            <a:pPr algn="just"/>
            <a:endParaRPr lang="cs-CZ" sz="300" dirty="0"/>
          </a:p>
          <a:p>
            <a:pPr algn="just"/>
            <a:r>
              <a:rPr lang="cs-CZ" sz="2000" b="1" dirty="0"/>
              <a:t>Vždy musí být uvedena informace, kdo je odpovědný za značení přípravku pro účely daného klinického hodnocení</a:t>
            </a:r>
          </a:p>
          <a:p>
            <a:pPr lvl="1" algn="just"/>
            <a:r>
              <a:rPr lang="cs-CZ" sz="1800" dirty="0"/>
              <a:t>za značení odpovídá lékárna náležející k danému centru – není nutné předkládat žádné další dokumenty</a:t>
            </a:r>
          </a:p>
          <a:p>
            <a:pPr lvl="1" algn="just"/>
            <a:r>
              <a:rPr lang="cs-CZ" sz="1800" dirty="0"/>
              <a:t>za značení odpovídá určitý výrobce – je nutné navíc předložit odpovídající doklady SVP</a:t>
            </a:r>
          </a:p>
          <a:p>
            <a:pPr algn="just"/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0081053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/>
              <a:t>Použití registrovaných léčivých přípravků v KH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763815"/>
            <a:ext cx="8229600" cy="4500499"/>
          </a:xfrm>
        </p:spPr>
        <p:txBody>
          <a:bodyPr>
            <a:noAutofit/>
          </a:bodyPr>
          <a:lstStyle/>
          <a:p>
            <a:r>
              <a:rPr lang="cs-CZ" sz="2400" b="1" dirty="0"/>
              <a:t>V případě použití registrovaného přípravku dováženého ze zemí MRA či ICH (např. USA, Kanada) se předkládá: </a:t>
            </a:r>
          </a:p>
          <a:p>
            <a:pPr lvl="1">
              <a:buNone/>
            </a:pPr>
            <a:endParaRPr lang="cs-CZ" sz="500" dirty="0"/>
          </a:p>
          <a:p>
            <a:pPr lvl="1"/>
            <a:r>
              <a:rPr lang="cs-CZ" sz="2000" dirty="0"/>
              <a:t>SPC z dané země či ekvivalent k tomuto dokumentu</a:t>
            </a:r>
          </a:p>
          <a:p>
            <a:pPr lvl="1"/>
            <a:r>
              <a:rPr lang="cs-CZ" sz="2000" dirty="0" smtClean="0"/>
              <a:t>informace </a:t>
            </a:r>
            <a:r>
              <a:rPr lang="cs-CZ" sz="2000" dirty="0"/>
              <a:t>o tom, kdo provede značení pro účely tohoto KH + příslušné doklady SVP, pokud značení neprovede lékárna</a:t>
            </a:r>
          </a:p>
          <a:p>
            <a:pPr lvl="1"/>
            <a:r>
              <a:rPr lang="cs-CZ" sz="2000" dirty="0" smtClean="0"/>
              <a:t>povolení </a:t>
            </a:r>
            <a:r>
              <a:rPr lang="cs-CZ" sz="2000" dirty="0"/>
              <a:t>k dovozu a/nebo SVP certifikát v rozsahu dovozu pro dovozce (musí být uveden ve formuláři žádosti)</a:t>
            </a:r>
          </a:p>
          <a:p>
            <a:pPr lvl="1"/>
            <a:r>
              <a:rPr lang="cs-CZ" sz="2000" dirty="0" smtClean="0"/>
              <a:t>přípravek </a:t>
            </a:r>
            <a:r>
              <a:rPr lang="cs-CZ" sz="2000" dirty="0"/>
              <a:t>se musí uvést do bodu D.9.2 ve formuláři žádosti</a:t>
            </a:r>
          </a:p>
          <a:p>
            <a:pPr>
              <a:buNone/>
            </a:pPr>
            <a:endParaRPr lang="cs-CZ" sz="1600" dirty="0"/>
          </a:p>
          <a:p>
            <a:pPr marL="0" indent="0" algn="ctr">
              <a:buNone/>
            </a:pPr>
            <a:r>
              <a:rPr lang="cs-CZ" sz="2000" b="1" dirty="0" smtClean="0">
                <a:solidFill>
                  <a:srgbClr val="FF0000"/>
                </a:solidFill>
              </a:rPr>
              <a:t>!!!Obecně platí, že pokud je jakýkoliv registrovaný přípravek modifikován, je nutné předložit dokumentaci odpovídající rozsahu změn a přípravek se pak vždy uvádí do bodu D.9.2 formuláře žádosti!!!</a:t>
            </a:r>
            <a:endParaRPr lang="cs-CZ" sz="2000" b="1" dirty="0">
              <a:solidFill>
                <a:srgbClr val="FF0000"/>
              </a:solidFill>
            </a:endParaRPr>
          </a:p>
          <a:p>
            <a:pPr algn="just"/>
            <a:endParaRPr lang="cs-CZ" sz="2800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904584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/>
              <a:t>Použití registrovaných léčivých přípravků v KH</a:t>
            </a:r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53825"/>
            <a:ext cx="8229600" cy="4500499"/>
          </a:xfrm>
        </p:spPr>
        <p:txBody>
          <a:bodyPr>
            <a:noAutofit/>
          </a:bodyPr>
          <a:lstStyle/>
          <a:p>
            <a:r>
              <a:rPr lang="cs-CZ" sz="2400" b="1" dirty="0"/>
              <a:t>Samostatné prodlužování doby použitelnosti:</a:t>
            </a:r>
          </a:p>
          <a:p>
            <a:pPr lvl="1"/>
            <a:r>
              <a:rPr lang="cs-CZ" sz="2000" dirty="0" smtClean="0">
                <a:cs typeface="Arial" charset="0"/>
              </a:rPr>
              <a:t>stabilitní </a:t>
            </a:r>
            <a:r>
              <a:rPr lang="cs-CZ" sz="2000" dirty="0">
                <a:cs typeface="Arial" charset="0"/>
              </a:rPr>
              <a:t>plán</a:t>
            </a:r>
          </a:p>
          <a:p>
            <a:pPr lvl="2"/>
            <a:r>
              <a:rPr lang="cs-CZ" sz="1600" dirty="0" smtClean="0">
                <a:cs typeface="Arial" charset="0"/>
              </a:rPr>
              <a:t>musí proběhnout studie za zrychlených podmínek</a:t>
            </a:r>
          </a:p>
          <a:p>
            <a:pPr lvl="2"/>
            <a:r>
              <a:rPr lang="cs-CZ" sz="1600" dirty="0" smtClean="0">
                <a:cs typeface="Arial" charset="0"/>
              </a:rPr>
              <a:t>jakékoliv </a:t>
            </a:r>
            <a:r>
              <a:rPr lang="cs-CZ" sz="1600" dirty="0">
                <a:cs typeface="Arial" charset="0"/>
              </a:rPr>
              <a:t>prodloužení doby použitelnosti je nutné následně ověřit reálnými výsledky stabilitní studie</a:t>
            </a:r>
          </a:p>
          <a:p>
            <a:pPr lvl="1"/>
            <a:r>
              <a:rPr lang="cs-CZ" sz="2000" dirty="0" smtClean="0">
                <a:cs typeface="Arial" charset="0"/>
              </a:rPr>
              <a:t>plán </a:t>
            </a:r>
            <a:r>
              <a:rPr lang="cs-CZ" sz="2000" dirty="0">
                <a:cs typeface="Arial" charset="0"/>
              </a:rPr>
              <a:t>prodlužování</a:t>
            </a:r>
          </a:p>
          <a:p>
            <a:pPr lvl="2"/>
            <a:r>
              <a:rPr lang="cs-CZ" sz="1600" dirty="0">
                <a:cs typeface="Arial" charset="0"/>
              </a:rPr>
              <a:t>prodloužení je obecně možné na dvojnásobek doby doložené dlouhodobou stabilitní studií, maximálně však o 12 měsíců</a:t>
            </a:r>
          </a:p>
          <a:p>
            <a:pPr lvl="1" algn="just"/>
            <a:r>
              <a:rPr lang="cs-CZ" sz="2000" dirty="0">
                <a:cs typeface="Arial" charset="0"/>
              </a:rPr>
              <a:t>záva</a:t>
            </a:r>
            <a:r>
              <a:rPr lang="cs-CZ" sz="2000" dirty="0" smtClean="0">
                <a:cs typeface="Arial" charset="0"/>
              </a:rPr>
              <a:t>zek </a:t>
            </a:r>
            <a:r>
              <a:rPr lang="cs-CZ" sz="2000" dirty="0">
                <a:cs typeface="Arial" charset="0"/>
              </a:rPr>
              <a:t>zadavatele, že bude SÚKL okamžitě informovat v případě jakýchkoliv odchylek či hodnot mimo specifikační limity</a:t>
            </a:r>
          </a:p>
          <a:p>
            <a:pPr lvl="1">
              <a:buFontTx/>
              <a:buNone/>
            </a:pPr>
            <a:endParaRPr lang="cs-CZ" sz="700" dirty="0">
              <a:cs typeface="Arial" charset="0"/>
            </a:endParaRPr>
          </a:p>
          <a:p>
            <a:pPr marL="0" lvl="1" indent="0" algn="ctr">
              <a:buFontTx/>
              <a:buNone/>
            </a:pP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!!! Pokud není v dokumentaci </a:t>
            </a:r>
            <a:r>
              <a:rPr lang="cs-CZ" sz="1800" b="1" dirty="0" smtClean="0">
                <a:solidFill>
                  <a:srgbClr val="FF0000"/>
                </a:solidFill>
                <a:cs typeface="Arial" charset="0"/>
              </a:rPr>
              <a:t>jasně uvedeno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, že prodlužování doby použitelnosti bude probíhat bez předkládání doplňků, je nutné </a:t>
            </a:r>
            <a:r>
              <a:rPr lang="cs-CZ" sz="1800" b="1" u="sng" dirty="0">
                <a:solidFill>
                  <a:srgbClr val="FF0000"/>
                </a:solidFill>
                <a:cs typeface="Arial" charset="0"/>
              </a:rPr>
              <a:t>vždy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 předkládat žádost o prodloužení doby použitelnosti formou podstatných doplňků (</a:t>
            </a:r>
            <a:r>
              <a:rPr lang="cs-CZ" sz="1800" b="1" dirty="0" err="1">
                <a:solidFill>
                  <a:srgbClr val="FF0000"/>
                </a:solidFill>
                <a:cs typeface="Arial" charset="0"/>
              </a:rPr>
              <a:t>substantial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 </a:t>
            </a:r>
            <a:r>
              <a:rPr lang="cs-CZ" sz="1800" b="1" dirty="0" err="1">
                <a:solidFill>
                  <a:srgbClr val="FF0000"/>
                </a:solidFill>
                <a:cs typeface="Arial" charset="0"/>
              </a:rPr>
              <a:t>amendments</a:t>
            </a:r>
            <a:r>
              <a:rPr lang="cs-CZ" sz="1800" b="1" dirty="0">
                <a:solidFill>
                  <a:srgbClr val="FF0000"/>
                </a:solidFill>
                <a:cs typeface="Arial" charset="0"/>
              </a:rPr>
              <a:t>) !!!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767699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 smtClean="0"/>
              <a:t>Analytické certifikáty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53825"/>
            <a:ext cx="8229600" cy="4500499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/>
              <a:t>Pokud nejsou k dispozici analytické certifikáty klinických šarží určených pro dané KH v České republice v rámci iniciálního podání, je možné dokumentaci podat i bez těchto certifikátů </a:t>
            </a:r>
          </a:p>
          <a:p>
            <a:pPr lvl="1"/>
            <a:r>
              <a:rPr lang="cs-CZ" sz="2000" dirty="0" smtClean="0"/>
              <a:t>posuzovatel </a:t>
            </a:r>
            <a:r>
              <a:rPr lang="cs-CZ" sz="2000" dirty="0"/>
              <a:t>si je vyžádá v rámci připomínek</a:t>
            </a:r>
          </a:p>
          <a:p>
            <a:pPr lvl="1" algn="just"/>
            <a:r>
              <a:rPr lang="cs-CZ" sz="2000" dirty="0" smtClean="0"/>
              <a:t>informace </a:t>
            </a:r>
            <a:r>
              <a:rPr lang="cs-CZ" sz="2000" dirty="0"/>
              <a:t>v IMPD budou dostatečné (např. výsledky reprezentativních šarží) a pak je možné studii schválit i bez konkrétních analytických certifikátů</a:t>
            </a:r>
          </a:p>
          <a:p>
            <a:pPr lvl="1"/>
            <a:endParaRPr lang="cs-CZ" sz="2000" dirty="0">
              <a:solidFill>
                <a:srgbClr val="FF0066"/>
              </a:solidFill>
            </a:endParaRPr>
          </a:p>
          <a:p>
            <a:r>
              <a:rPr lang="cs-CZ" sz="2400" b="1" dirty="0"/>
              <a:t>Analytické certifikáty </a:t>
            </a:r>
            <a:r>
              <a:rPr lang="cs-CZ" sz="2400" b="1" u="sng" dirty="0"/>
              <a:t>nových</a:t>
            </a:r>
            <a:r>
              <a:rPr lang="cs-CZ" sz="2400" b="1" dirty="0"/>
              <a:t> šarží je nutné předkládat </a:t>
            </a:r>
            <a:r>
              <a:rPr lang="cs-CZ" sz="2400" b="1" u="sng" dirty="0"/>
              <a:t>pouze v případech, kdy to bylo vyžádáno</a:t>
            </a:r>
            <a:r>
              <a:rPr lang="cs-CZ" sz="2400" b="1" dirty="0"/>
              <a:t> posuzovatelem  </a:t>
            </a:r>
          </a:p>
          <a:p>
            <a:pPr marL="0" indent="0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10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1287601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 smtClean="0"/>
              <a:t>Štítky – požadavky/časté nedostatky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763815"/>
            <a:ext cx="8325925" cy="4410490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/>
              <a:t>Rozsah informací na štítcích je dán pokynem VYR-32 doplněk 13 verze 1 </a:t>
            </a:r>
          </a:p>
          <a:p>
            <a:pPr indent="-12700" algn="just">
              <a:buNone/>
            </a:pPr>
            <a:r>
              <a:rPr lang="cs-CZ" sz="1800" dirty="0"/>
              <a:t>(Tento pokyn je překladem </a:t>
            </a:r>
            <a:r>
              <a:rPr lang="en-US" sz="1800" dirty="0"/>
              <a:t>The Rules Governing Medicinal Products</a:t>
            </a:r>
            <a:r>
              <a:rPr lang="cs-CZ" sz="1800" dirty="0"/>
              <a:t> </a:t>
            </a:r>
            <a:r>
              <a:rPr lang="en-US" sz="1800" dirty="0"/>
              <a:t>in the</a:t>
            </a:r>
            <a:r>
              <a:rPr lang="cs-CZ" sz="1800" dirty="0"/>
              <a:t> </a:t>
            </a:r>
            <a:r>
              <a:rPr lang="en-US" sz="1800" dirty="0"/>
              <a:t>European Union, Volume 4, EU Guidelines to Good Manufacturing Practice, Annex 13, Investigational Medicinal Products</a:t>
            </a:r>
            <a:r>
              <a:rPr lang="cs-CZ" sz="1800" dirty="0" smtClean="0"/>
              <a:t>)</a:t>
            </a:r>
          </a:p>
          <a:p>
            <a:pPr indent="-12700" algn="just">
              <a:buNone/>
            </a:pPr>
            <a:endParaRPr lang="cs-CZ" sz="600" dirty="0"/>
          </a:p>
          <a:p>
            <a:r>
              <a:rPr lang="cs-CZ" sz="2400" b="1" dirty="0"/>
              <a:t>Informace v češtině</a:t>
            </a:r>
            <a:r>
              <a:rPr lang="cs-CZ" sz="2400" dirty="0"/>
              <a:t> </a:t>
            </a:r>
            <a:r>
              <a:rPr lang="cs-CZ" sz="2000" dirty="0" smtClean="0"/>
              <a:t>(výjimka - vnitřní </a:t>
            </a:r>
            <a:r>
              <a:rPr lang="cs-CZ" sz="2000" dirty="0"/>
              <a:t>obal, </a:t>
            </a:r>
            <a:r>
              <a:rPr lang="cs-CZ" sz="2000" dirty="0" smtClean="0"/>
              <a:t>přípravek podáván </a:t>
            </a:r>
            <a:r>
              <a:rPr lang="cs-CZ" sz="2000" dirty="0"/>
              <a:t>lékařem – lze pouze informace v </a:t>
            </a:r>
            <a:r>
              <a:rPr lang="cs-CZ" sz="2000" dirty="0" smtClean="0"/>
              <a:t>angličtině)</a:t>
            </a:r>
          </a:p>
          <a:p>
            <a:pPr marL="0" indent="0">
              <a:buNone/>
            </a:pPr>
            <a:endParaRPr lang="cs-CZ" sz="600" dirty="0"/>
          </a:p>
          <a:p>
            <a:r>
              <a:rPr lang="cs-CZ" sz="2400" b="1" dirty="0"/>
              <a:t>Návrhy pro vnitřní i vnější </a:t>
            </a:r>
            <a:r>
              <a:rPr lang="cs-CZ" sz="2400" b="1" dirty="0" smtClean="0"/>
              <a:t>obal</a:t>
            </a:r>
          </a:p>
          <a:p>
            <a:pPr marL="0" indent="0">
              <a:buNone/>
            </a:pPr>
            <a:endParaRPr lang="cs-CZ" sz="600" b="1" dirty="0"/>
          </a:p>
          <a:p>
            <a:r>
              <a:rPr lang="cs-CZ" sz="2400" b="1" dirty="0"/>
              <a:t>Návrhy pro srovnávací i hodnocený přípravek, včetně </a:t>
            </a:r>
            <a:r>
              <a:rPr lang="cs-CZ" sz="2400" b="1" dirty="0" smtClean="0"/>
              <a:t>placeba</a:t>
            </a:r>
          </a:p>
          <a:p>
            <a:endParaRPr lang="cs-CZ" sz="600" b="1" dirty="0" smtClean="0"/>
          </a:p>
          <a:p>
            <a:pPr lvl="0" algn="just"/>
            <a:r>
              <a:rPr lang="cs-CZ" sz="2400" b="1" dirty="0">
                <a:solidFill>
                  <a:srgbClr val="2D3291"/>
                </a:solidFill>
              </a:rPr>
              <a:t>Chybějící vysvětlivky k interním kódům</a:t>
            </a:r>
          </a:p>
          <a:p>
            <a:pPr marL="0" indent="0">
              <a:buNone/>
            </a:pPr>
            <a:endParaRPr lang="cs-CZ" sz="24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11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7086680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 smtClean="0"/>
              <a:t>Štítky – požadavky/časté nedostatky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08819"/>
            <a:ext cx="8229600" cy="4410489"/>
          </a:xfrm>
        </p:spPr>
        <p:txBody>
          <a:bodyPr>
            <a:noAutofit/>
          </a:bodyPr>
          <a:lstStyle/>
          <a:p>
            <a:pPr algn="just"/>
            <a:r>
              <a:rPr lang="cs-CZ" sz="2400" b="1" dirty="0" smtClean="0"/>
              <a:t>Zdůvodnění </a:t>
            </a:r>
            <a:r>
              <a:rPr lang="cs-CZ" sz="2400" b="1" dirty="0"/>
              <a:t>chybějících informací </a:t>
            </a:r>
            <a:r>
              <a:rPr lang="cs-CZ" sz="2000" dirty="0"/>
              <a:t>(např. tel. kontakt je uveden na pacientské kartě, použití validovaného IVRS</a:t>
            </a:r>
            <a:r>
              <a:rPr lang="cs-CZ" sz="2000" dirty="0" smtClean="0"/>
              <a:t>)</a:t>
            </a:r>
          </a:p>
          <a:p>
            <a:pPr marL="0" indent="0" algn="just">
              <a:buNone/>
            </a:pPr>
            <a:endParaRPr lang="cs-CZ" sz="600" b="1" dirty="0"/>
          </a:p>
          <a:p>
            <a:pPr algn="just"/>
            <a:r>
              <a:rPr lang="cs-CZ" sz="2400" b="1" dirty="0"/>
              <a:t>Chybějící informace o tom, kdo provede značení </a:t>
            </a:r>
            <a:r>
              <a:rPr lang="cs-CZ" sz="2000" dirty="0"/>
              <a:t>(často chybí pro srovnávací přípravky</a:t>
            </a:r>
            <a:r>
              <a:rPr lang="cs-CZ" sz="2000" dirty="0" smtClean="0"/>
              <a:t>)</a:t>
            </a:r>
          </a:p>
          <a:p>
            <a:pPr marL="0" indent="0" algn="just">
              <a:buNone/>
            </a:pPr>
            <a:endParaRPr lang="cs-CZ" sz="600" b="1" dirty="0"/>
          </a:p>
          <a:p>
            <a:r>
              <a:rPr lang="cs-CZ" sz="2400" b="1" dirty="0"/>
              <a:t>Chybějící první stránky bookletu s obecnými </a:t>
            </a:r>
            <a:r>
              <a:rPr lang="cs-CZ" sz="2400" b="1" dirty="0" smtClean="0"/>
              <a:t>informacemi</a:t>
            </a:r>
          </a:p>
          <a:p>
            <a:pPr marL="0" indent="0">
              <a:buNone/>
            </a:pPr>
            <a:endParaRPr lang="cs-CZ" sz="600" b="1" dirty="0"/>
          </a:p>
          <a:p>
            <a:r>
              <a:rPr lang="cs-CZ" sz="2400" b="1" dirty="0"/>
              <a:t>Chybějící doplňkové </a:t>
            </a:r>
            <a:r>
              <a:rPr lang="cs-CZ" sz="2400" b="1" dirty="0" smtClean="0"/>
              <a:t>štítky</a:t>
            </a:r>
          </a:p>
          <a:p>
            <a:pPr marL="0" indent="0">
              <a:buNone/>
            </a:pPr>
            <a:endParaRPr lang="cs-CZ" sz="600" b="1" dirty="0"/>
          </a:p>
          <a:p>
            <a:r>
              <a:rPr lang="cs-CZ" sz="2400" b="1" dirty="0" smtClean="0"/>
              <a:t>Nečitelnost</a:t>
            </a:r>
          </a:p>
          <a:p>
            <a:pPr marL="0" indent="0">
              <a:buNone/>
            </a:pPr>
            <a:endParaRPr lang="cs-CZ" sz="1800" b="1" dirty="0"/>
          </a:p>
          <a:p>
            <a:pPr algn="ctr">
              <a:buNone/>
            </a:pPr>
            <a:r>
              <a:rPr lang="cs-CZ" sz="2000" b="1" dirty="0" smtClean="0"/>
              <a:t>!!!Štítky </a:t>
            </a:r>
            <a:r>
              <a:rPr lang="cs-CZ" sz="2000" b="1" dirty="0"/>
              <a:t>se posuzují až pro studie podané po 1.1.2013, doplňky se změnami štítků pro dříve schválené studie nejsou </a:t>
            </a:r>
            <a:r>
              <a:rPr lang="cs-CZ" sz="2000" b="1" dirty="0" smtClean="0"/>
              <a:t>nutné!!!</a:t>
            </a: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12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412717958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 smtClean="0"/>
              <a:t>Formát dokumentace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08820"/>
            <a:ext cx="8229600" cy="1305146"/>
          </a:xfrm>
        </p:spPr>
        <p:txBody>
          <a:bodyPr>
            <a:noAutofit/>
          </a:bodyPr>
          <a:lstStyle/>
          <a:p>
            <a:r>
              <a:rPr lang="cs-CZ" sz="2000" dirty="0"/>
              <a:t>dokumentace musí být ve strukturované formě (CTD formát)</a:t>
            </a:r>
          </a:p>
          <a:p>
            <a:r>
              <a:rPr lang="cs-CZ" sz="2000" dirty="0"/>
              <a:t>jednotlivé soubory musí být </a:t>
            </a:r>
            <a:r>
              <a:rPr lang="cs-CZ" sz="2000" u="sng" dirty="0"/>
              <a:t>jasně pojmenovány</a:t>
            </a:r>
          </a:p>
          <a:p>
            <a:r>
              <a:rPr lang="cs-CZ" sz="2000" dirty="0"/>
              <a:t>v IMPD by měly být </a:t>
            </a:r>
            <a:r>
              <a:rPr lang="cs-CZ" sz="2000" u="sng" dirty="0"/>
              <a:t>funkční záložky a odkazy</a:t>
            </a:r>
            <a:r>
              <a:rPr lang="cs-CZ" sz="2000" dirty="0"/>
              <a:t> na jednotlivé kapitoly</a:t>
            </a:r>
          </a:p>
          <a:p>
            <a:pPr algn="just"/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13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6885" y="3023955"/>
            <a:ext cx="4754563" cy="3024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52616"/>
            <a:ext cx="2286000" cy="1566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67245085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 smtClean="0"/>
              <a:t>Formát dokumentace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08819"/>
            <a:ext cx="8229600" cy="4410489"/>
          </a:xfrm>
        </p:spPr>
        <p:txBody>
          <a:bodyPr>
            <a:noAutofit/>
          </a:bodyPr>
          <a:lstStyle/>
          <a:p>
            <a:r>
              <a:rPr lang="cs-CZ" b="1" dirty="0"/>
              <a:t>Nejčastější nedostatky</a:t>
            </a:r>
          </a:p>
          <a:p>
            <a:pPr lvl="1"/>
            <a:endParaRPr lang="cs-CZ" sz="1400" dirty="0"/>
          </a:p>
          <a:p>
            <a:pPr lvl="1"/>
            <a:r>
              <a:rPr lang="cs-CZ" dirty="0"/>
              <a:t>špatná čitelnost naskenovaných dokumentů</a:t>
            </a:r>
          </a:p>
          <a:p>
            <a:pPr lvl="1">
              <a:buNone/>
            </a:pPr>
            <a:endParaRPr lang="cs-CZ" sz="900" dirty="0"/>
          </a:p>
          <a:p>
            <a:pPr lvl="1"/>
            <a:r>
              <a:rPr lang="cs-CZ" dirty="0"/>
              <a:t>naskenované stránky mají odlišnou orientaci</a:t>
            </a:r>
          </a:p>
          <a:p>
            <a:pPr lvl="1">
              <a:buNone/>
            </a:pPr>
            <a:endParaRPr lang="cs-CZ" sz="900" dirty="0"/>
          </a:p>
          <a:p>
            <a:pPr lvl="1"/>
            <a:r>
              <a:rPr lang="cs-CZ" dirty="0"/>
              <a:t>vlastní číslování každé kapitoly místo číslování celého dokumentu</a:t>
            </a:r>
          </a:p>
          <a:p>
            <a:pPr lvl="1"/>
            <a:endParaRPr lang="cs-CZ" sz="900" dirty="0"/>
          </a:p>
          <a:p>
            <a:pPr lvl="1"/>
            <a:r>
              <a:rPr lang="cs-CZ" dirty="0"/>
              <a:t>kapitoly nejsou v jednom dokumentu, ale každá ve své složce</a:t>
            </a:r>
          </a:p>
          <a:p>
            <a:pPr marL="0" indent="0" algn="just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14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2011653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Nadpis 18"/>
          <p:cNvSpPr>
            <a:spLocks noGrp="1"/>
          </p:cNvSpPr>
          <p:nvPr>
            <p:ph type="title"/>
          </p:nvPr>
        </p:nvSpPr>
        <p:spPr>
          <a:xfrm>
            <a:off x="431540" y="998730"/>
            <a:ext cx="8229600" cy="638850"/>
          </a:xfrm>
        </p:spPr>
        <p:txBody>
          <a:bodyPr>
            <a:noAutofit/>
          </a:bodyPr>
          <a:lstStyle/>
          <a:p>
            <a:r>
              <a:rPr lang="cs-CZ" dirty="0" smtClean="0"/>
              <a:t>Závazná sdělení</a:t>
            </a:r>
            <a:endParaRPr lang="cs-CZ" dirty="0"/>
          </a:p>
        </p:txBody>
      </p:sp>
      <p:sp>
        <p:nvSpPr>
          <p:cNvPr id="20" name="Zástupný symbol pro obsah 19"/>
          <p:cNvSpPr>
            <a:spLocks noGrp="1"/>
          </p:cNvSpPr>
          <p:nvPr>
            <p:ph idx="1"/>
          </p:nvPr>
        </p:nvSpPr>
        <p:spPr>
          <a:xfrm>
            <a:off x="476545" y="1808819"/>
            <a:ext cx="8229600" cy="4410489"/>
          </a:xfrm>
        </p:spPr>
        <p:txBody>
          <a:bodyPr>
            <a:noAutofit/>
          </a:bodyPr>
          <a:lstStyle/>
          <a:p>
            <a:pPr marL="457200" lvl="1" indent="0" algn="ctr" eaLnBrk="0" fontAlgn="base" hangingPunct="0">
              <a:lnSpc>
                <a:spcPct val="95000"/>
              </a:lnSpc>
              <a:spcBef>
                <a:spcPct val="30000"/>
              </a:spcBef>
              <a:spcAft>
                <a:spcPct val="0"/>
              </a:spcAft>
              <a:buNone/>
            </a:pPr>
            <a:endParaRPr lang="cs-CZ" sz="2800" b="1" kern="0" dirty="0" smtClean="0">
              <a:cs typeface="Arial" charset="0"/>
            </a:endParaRPr>
          </a:p>
          <a:p>
            <a:pPr marL="0" lvl="1" indent="0" algn="ctr" eaLnBrk="0" fontAlgn="base" hangingPunct="0">
              <a:spcBef>
                <a:spcPct val="30000"/>
              </a:spcBef>
              <a:spcAft>
                <a:spcPct val="0"/>
              </a:spcAft>
              <a:buNone/>
            </a:pPr>
            <a:r>
              <a:rPr lang="cs-CZ" sz="2800" b="1" kern="0" dirty="0" smtClean="0">
                <a:cs typeface="Arial" charset="0"/>
              </a:rPr>
              <a:t>!!!Závazná </a:t>
            </a:r>
            <a:r>
              <a:rPr lang="cs-CZ" sz="2800" b="1" kern="0" dirty="0">
                <a:cs typeface="Arial" charset="0"/>
              </a:rPr>
              <a:t>sdělení jsou od toho, </a:t>
            </a:r>
            <a:r>
              <a:rPr lang="cs-CZ" sz="2800" b="1" u="sng" kern="0" dirty="0">
                <a:cs typeface="Arial" charset="0"/>
              </a:rPr>
              <a:t>aby byla plněna</a:t>
            </a:r>
            <a:r>
              <a:rPr lang="cs-CZ" sz="2800" b="1" kern="0" dirty="0">
                <a:cs typeface="Arial" charset="0"/>
              </a:rPr>
              <a:t>!!! </a:t>
            </a:r>
          </a:p>
          <a:p>
            <a:pPr marL="0" lvl="1" indent="0" algn="ctr" eaLnBrk="0" fontAlgn="base" hangingPunct="0">
              <a:spcBef>
                <a:spcPct val="30000"/>
              </a:spcBef>
              <a:spcAft>
                <a:spcPct val="0"/>
              </a:spcAft>
              <a:buNone/>
            </a:pPr>
            <a:endParaRPr lang="cs-CZ" sz="2800" b="1" kern="0" dirty="0">
              <a:cs typeface="Arial" charset="0"/>
            </a:endParaRPr>
          </a:p>
          <a:p>
            <a:pPr marL="0" lvl="1" indent="0" algn="ctr" eaLnBrk="0" fontAlgn="base" hangingPunct="0">
              <a:spcBef>
                <a:spcPct val="30000"/>
              </a:spcBef>
              <a:spcAft>
                <a:spcPct val="0"/>
              </a:spcAft>
              <a:buNone/>
            </a:pPr>
            <a:r>
              <a:rPr lang="cs-CZ" sz="2800" b="1" kern="0" dirty="0">
                <a:solidFill>
                  <a:srgbClr val="FF0000"/>
                </a:solidFill>
                <a:cs typeface="Arial" charset="0"/>
              </a:rPr>
              <a:t>!!!Když se zadavatel zaváže, že něco změní, opraví, doplní…není možné, aby v rámci doplňku opět podal neopravené IMPD!!!</a:t>
            </a:r>
          </a:p>
          <a:p>
            <a:pPr marL="0" indent="0" algn="just">
              <a:buNone/>
            </a:pPr>
            <a:endParaRPr lang="cs-CZ" sz="2000" b="1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15</a:t>
            </a:fld>
            <a:endParaRPr lang="cs-CZ"/>
          </a:p>
        </p:txBody>
      </p:sp>
      <p:sp>
        <p:nvSpPr>
          <p:cNvPr id="21" name="Zástupný symbol pro text 20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92938821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66655" y="863715"/>
            <a:ext cx="6480000" cy="855095"/>
          </a:xfrm>
        </p:spPr>
        <p:txBody>
          <a:bodyPr/>
          <a:lstStyle/>
          <a:p>
            <a:pPr algn="ctr"/>
            <a:r>
              <a:rPr lang="cs-CZ" sz="4800" kern="0" dirty="0">
                <a:latin typeface="+mn-lt"/>
              </a:rPr>
              <a:t>Děkuji za pozornost</a:t>
            </a:r>
            <a:endParaRPr lang="cs-CZ" dirty="0">
              <a:latin typeface="+mn-lt"/>
            </a:endParaRPr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466655" y="5274205"/>
            <a:ext cx="6480000" cy="864135"/>
          </a:xfrm>
        </p:spPr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</a:rPr>
              <a:t>Dotazy ?</a:t>
            </a:r>
            <a:endParaRPr lang="cs-CZ" sz="4000" b="1" dirty="0">
              <a:solidFill>
                <a:schemeClr val="tx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© 2012  STÁTNÍ ÚSTAV PRO KONTROLU LÉČIV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7E86AA-FCC7-45ED-BAA9-A02C04DFE918}" type="slidenum">
              <a:rPr lang="cs-CZ" smtClean="0"/>
              <a:pPr/>
              <a:t>16</a:t>
            </a:fld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cs-CZ" dirty="0"/>
              <a:t>NEDOSTATKY V PŘEDKLÁDANÉ FARMACEUTICKÉ DOKUMENTACI</a:t>
            </a:r>
          </a:p>
          <a:p>
            <a:endParaRPr lang="cs-CZ" dirty="0"/>
          </a:p>
        </p:txBody>
      </p:sp>
      <p:pic>
        <p:nvPicPr>
          <p:cNvPr id="8" name="Zástupný symbol pro obsah 7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6805" y="1988840"/>
            <a:ext cx="3744913" cy="3149600"/>
          </a:xfrm>
        </p:spPr>
      </p:pic>
    </p:spTree>
    <p:extLst>
      <p:ext uri="{BB962C8B-B14F-4D97-AF65-F5344CB8AC3E}">
        <p14:creationId xmlns:p14="http://schemas.microsoft.com/office/powerpoint/2010/main" val="1252725087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2816804" y="2618909"/>
            <a:ext cx="5823195" cy="1214975"/>
          </a:xfrm>
        </p:spPr>
        <p:txBody>
          <a:bodyPr/>
          <a:lstStyle/>
          <a:p>
            <a:r>
              <a:rPr lang="cs-CZ" dirty="0" smtClean="0"/>
              <a:t>Děkujeme za pozornost</a:t>
            </a:r>
            <a:endParaRPr lang="cs-CZ" dirty="0"/>
          </a:p>
        </p:txBody>
      </p:sp>
      <p:sp>
        <p:nvSpPr>
          <p:cNvPr id="10" name="Podnadpis 9"/>
          <p:cNvSpPr>
            <a:spLocks noGrp="1"/>
          </p:cNvSpPr>
          <p:nvPr>
            <p:ph type="subTitle" idx="1"/>
          </p:nvPr>
        </p:nvSpPr>
        <p:spPr>
          <a:xfrm>
            <a:off x="2861810" y="3780000"/>
            <a:ext cx="5778190" cy="1800000"/>
          </a:xfrm>
        </p:spPr>
        <p:txBody>
          <a:bodyPr>
            <a:noAutofit/>
          </a:bodyPr>
          <a:lstStyle/>
          <a:p>
            <a:r>
              <a:rPr lang="cs-CZ" sz="1400" cap="all" dirty="0" smtClean="0">
                <a:solidFill>
                  <a:schemeClr val="bg1"/>
                </a:solidFill>
              </a:rPr>
              <a:t>Státní ústav pro kontrolu léčiv</a:t>
            </a:r>
          </a:p>
          <a:p>
            <a:r>
              <a:rPr lang="cs-CZ" sz="1400" dirty="0" err="1" smtClean="0">
                <a:solidFill>
                  <a:schemeClr val="bg1"/>
                </a:solidFill>
              </a:rPr>
              <a:t>Šrobárova</a:t>
            </a:r>
            <a:r>
              <a:rPr lang="cs-CZ" sz="1400" dirty="0" smtClean="0">
                <a:solidFill>
                  <a:schemeClr val="bg1"/>
                </a:solidFill>
              </a:rPr>
              <a:t> 48, 100 41 Praha 10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tel.: +420 272 185 111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fax: +420 271 732 377</a:t>
            </a:r>
          </a:p>
          <a:p>
            <a:r>
              <a:rPr lang="cs-CZ" sz="1400" dirty="0" smtClean="0">
                <a:solidFill>
                  <a:schemeClr val="bg1"/>
                </a:solidFill>
              </a:rPr>
              <a:t>e-mail: posta@</a:t>
            </a:r>
            <a:r>
              <a:rPr lang="cs-CZ" sz="1400" dirty="0" err="1" smtClean="0">
                <a:solidFill>
                  <a:schemeClr val="bg1"/>
                </a:solidFill>
              </a:rPr>
              <a:t>sukl.cz</a:t>
            </a:r>
            <a:endParaRPr lang="cs-CZ" sz="1400" dirty="0">
              <a:solidFill>
                <a:schemeClr val="bg1"/>
              </a:solidFill>
            </a:endParaRP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B9BA2A-43F6-4061-AED7-E62762290BFF}" type="datetime1">
              <a:rPr lang="cs-CZ" smtClean="0"/>
              <a:pPr/>
              <a:t>9.6.2014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© 2012  STÁTNÍ ÚSTAV PRO KONTROLU LÉČIV</a:t>
            </a:r>
            <a:endParaRPr lang="cs-CZ" dirty="0"/>
          </a:p>
        </p:txBody>
      </p:sp>
      <p:pic>
        <p:nvPicPr>
          <p:cNvPr id="11" name="Obrázek 10" descr="SÚKL - logo whit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3676" y="1448780"/>
            <a:ext cx="3596647" cy="972314"/>
          </a:xfrm>
          <a:prstGeom prst="rect">
            <a:avLst/>
          </a:prstGeom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1_Motiv sady Office">
  <a:themeElements>
    <a:clrScheme name="Státní ústav pro kontrolu léčiv">
      <a:dk1>
        <a:srgbClr val="2D3291"/>
      </a:dk1>
      <a:lt1>
        <a:sysClr val="window" lastClr="FFFFFF"/>
      </a:lt1>
      <a:dk2>
        <a:srgbClr val="F06423"/>
      </a:dk2>
      <a:lt2>
        <a:srgbClr val="CCCCCC"/>
      </a:lt2>
      <a:accent1>
        <a:srgbClr val="335A9A"/>
      </a:accent1>
      <a:accent2>
        <a:srgbClr val="6683B3"/>
      </a:accent2>
      <a:accent3>
        <a:srgbClr val="99ACCD"/>
      </a:accent3>
      <a:accent4>
        <a:srgbClr val="F4A533"/>
      </a:accent4>
      <a:accent5>
        <a:srgbClr val="F7BB66"/>
      </a:accent5>
      <a:accent6>
        <a:srgbClr val="F9D299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square" rtlCol="0" anchor="ctr">
        <a:sp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sz="1800" b="1" kern="1200" baseline="30000" dirty="0" smtClean="0">
            <a:solidFill>
              <a:schemeClr val="tx1"/>
            </a:solidFill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</TotalTime>
  <Words>1349</Words>
  <Application>Microsoft Office PowerPoint</Application>
  <PresentationFormat>Předvádění na obrazovce (4:3)</PresentationFormat>
  <Paragraphs>208</Paragraphs>
  <Slides>17</Slides>
  <Notes>5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sady Office</vt:lpstr>
      <vt:lpstr>1_Motiv sady Office</vt:lpstr>
      <vt:lpstr>Nedostatky v předkládané farmaceutické dokumentaci</vt:lpstr>
      <vt:lpstr>Nejčastější nedostatky </vt:lpstr>
      <vt:lpstr>Formulář žádosti – Registrované přípravky</vt:lpstr>
      <vt:lpstr>Formulář žádosti – Propouštění přípravků</vt:lpstr>
      <vt:lpstr>Srovnávací tabulky – Pokyn KLH-20 verze 5</vt:lpstr>
      <vt:lpstr>Srovnávací tabulky – podstatné doplňky</vt:lpstr>
      <vt:lpstr>Použití registrovaných léčivých přípravků v KH</vt:lpstr>
      <vt:lpstr>Použití registrovaných léčivých přípravků v KH</vt:lpstr>
      <vt:lpstr>Použití registrovaných léčivých přípravků v KH</vt:lpstr>
      <vt:lpstr>Analytické certifikáty</vt:lpstr>
      <vt:lpstr>Štítky – požadavky/časté nedostatky</vt:lpstr>
      <vt:lpstr>Štítky – požadavky/časté nedostatky</vt:lpstr>
      <vt:lpstr>Formát dokumentace</vt:lpstr>
      <vt:lpstr>Formát dokumentace</vt:lpstr>
      <vt:lpstr>Závazná sdělení</vt:lpstr>
      <vt:lpstr>Děkuji za pozornost</vt:lpstr>
      <vt:lpstr>Děkujeme za pozornost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Zbyněk Polák</dc:creator>
  <cp:lastModifiedBy>Němcová Alice</cp:lastModifiedBy>
  <cp:revision>26</cp:revision>
  <cp:lastPrinted>2014-05-13T05:05:08Z</cp:lastPrinted>
  <dcterms:created xsi:type="dcterms:W3CDTF">2012-11-07T12:54:42Z</dcterms:created>
  <dcterms:modified xsi:type="dcterms:W3CDTF">2014-06-09T07:14:15Z</dcterms:modified>
</cp:coreProperties>
</file>