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charts/chart2.xml" ContentType="application/vnd.openxmlformats-officedocument.drawingml.chart+xml"/>
  <Override PartName="/ppt/drawings/drawing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handoutMasterIdLst>
    <p:handoutMasterId r:id="rId43"/>
  </p:handoutMasterIdLst>
  <p:sldIdLst>
    <p:sldId id="257" r:id="rId3"/>
    <p:sldId id="377" r:id="rId4"/>
    <p:sldId id="378" r:id="rId5"/>
    <p:sldId id="379" r:id="rId6"/>
    <p:sldId id="380" r:id="rId7"/>
    <p:sldId id="381" r:id="rId8"/>
    <p:sldId id="365" r:id="rId9"/>
    <p:sldId id="322" r:id="rId10"/>
    <p:sldId id="382" r:id="rId11"/>
    <p:sldId id="383" r:id="rId12"/>
    <p:sldId id="366" r:id="rId13"/>
    <p:sldId id="324" r:id="rId14"/>
    <p:sldId id="326" r:id="rId15"/>
    <p:sldId id="367" r:id="rId16"/>
    <p:sldId id="369" r:id="rId17"/>
    <p:sldId id="333" r:id="rId18"/>
    <p:sldId id="370" r:id="rId19"/>
    <p:sldId id="368" r:id="rId20"/>
    <p:sldId id="330" r:id="rId21"/>
    <p:sldId id="331" r:id="rId22"/>
    <p:sldId id="332" r:id="rId23"/>
    <p:sldId id="338" r:id="rId24"/>
    <p:sldId id="335" r:id="rId25"/>
    <p:sldId id="360" r:id="rId26"/>
    <p:sldId id="362" r:id="rId27"/>
    <p:sldId id="337" r:id="rId28"/>
    <p:sldId id="361" r:id="rId29"/>
    <p:sldId id="341" r:id="rId30"/>
    <p:sldId id="363" r:id="rId31"/>
    <p:sldId id="364" r:id="rId32"/>
    <p:sldId id="343" r:id="rId33"/>
    <p:sldId id="344" r:id="rId34"/>
    <p:sldId id="346" r:id="rId35"/>
    <p:sldId id="372" r:id="rId36"/>
    <p:sldId id="373" r:id="rId37"/>
    <p:sldId id="354" r:id="rId38"/>
    <p:sldId id="374" r:id="rId39"/>
    <p:sldId id="352" r:id="rId40"/>
    <p:sldId id="375" r:id="rId41"/>
  </p:sldIdLst>
  <p:sldSz cx="9144000" cy="6858000" type="screen4x3"/>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0000"/>
    <a:srgbClr val="F05E5E"/>
    <a:srgbClr val="5883C8"/>
    <a:srgbClr val="89A2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51" autoAdjust="0"/>
    <p:restoredTop sz="88810" autoAdjust="0"/>
  </p:normalViewPr>
  <p:slideViewPr>
    <p:cSldViewPr>
      <p:cViewPr>
        <p:scale>
          <a:sx n="93" d="100"/>
          <a:sy n="93" d="100"/>
        </p:scale>
        <p:origin x="-912" y="21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wcl-01\Homedir\kraha\GCP-S5\vortrag\BIA%20UK%20Okt%202013\berechnungen%20UK%20BIA%20HK%2022.10.13.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386190777247736"/>
          <c:y val="3.4964905860133191E-2"/>
          <c:w val="0.87077737545580525"/>
          <c:h val="0.72996578811504609"/>
        </c:manualLayout>
      </c:layout>
      <c:barChart>
        <c:barDir val="col"/>
        <c:grouping val="clustered"/>
        <c:varyColors val="0"/>
        <c:ser>
          <c:idx val="0"/>
          <c:order val="0"/>
          <c:tx>
            <c:strRef>
              <c:f>'Anzahl klp in EU'!$C$7</c:f>
              <c:strCache>
                <c:ptCount val="1"/>
                <c:pt idx="0">
                  <c:v>All CTAs</c:v>
                </c:pt>
              </c:strCache>
            </c:strRef>
          </c:tx>
          <c:invertIfNegative val="0"/>
          <c:dLbls>
            <c:dLbl>
              <c:idx val="3"/>
              <c:layout/>
              <c:tx>
                <c:rich>
                  <a:bodyPr/>
                  <a:lstStyle/>
                  <a:p>
                    <a:r>
                      <a:rPr lang="en-US" b="1" dirty="0">
                        <a:solidFill>
                          <a:srgbClr val="C00000"/>
                        </a:solidFill>
                      </a:rPr>
                      <a:t>5028</a:t>
                    </a:r>
                  </a:p>
                </c:rich>
              </c:tx>
              <c:showLegendKey val="0"/>
              <c:showVal val="1"/>
              <c:showCatName val="0"/>
              <c:showSerName val="0"/>
              <c:showPercent val="0"/>
              <c:showBubbleSize val="0"/>
            </c:dLbl>
            <c:dLbl>
              <c:idx val="8"/>
              <c:layout/>
              <c:tx>
                <c:rich>
                  <a:bodyPr/>
                  <a:lstStyle/>
                  <a:p>
                    <a:r>
                      <a:rPr lang="en-US" b="1" dirty="0">
                        <a:solidFill>
                          <a:srgbClr val="C00000"/>
                        </a:solidFill>
                      </a:rPr>
                      <a:t>4016</a:t>
                    </a:r>
                  </a:p>
                </c:rich>
              </c:tx>
              <c:showLegendKey val="0"/>
              <c:showVal val="1"/>
              <c:showCatName val="0"/>
              <c:showSerName val="0"/>
              <c:showPercent val="0"/>
              <c:showBubbleSize val="0"/>
            </c:dLbl>
            <c:txPr>
              <a:bodyPr rot="-1800000"/>
              <a:lstStyle/>
              <a:p>
                <a:pPr>
                  <a:defRPr sz="1400"/>
                </a:pPr>
                <a:endParaRPr lang="cs-CZ"/>
              </a:p>
            </c:txPr>
            <c:showLegendKey val="0"/>
            <c:showVal val="1"/>
            <c:showCatName val="0"/>
            <c:showSerName val="0"/>
            <c:showPercent val="0"/>
            <c:showBubbleSize val="0"/>
            <c:showLeaderLines val="0"/>
          </c:dLbls>
          <c:cat>
            <c:numRef>
              <c:f>'Anzahl klp in EU'!$B$8:$B$17</c:f>
              <c:numCache>
                <c:formatCode>General</c:formatCode>
                <c:ptCount val="10"/>
                <c:pt idx="0">
                  <c:v>2004</c:v>
                </c:pt>
                <c:pt idx="1">
                  <c:v>2005</c:v>
                </c:pt>
                <c:pt idx="2">
                  <c:v>2006</c:v>
                </c:pt>
                <c:pt idx="3">
                  <c:v>2007</c:v>
                </c:pt>
                <c:pt idx="4">
                  <c:v>2008</c:v>
                </c:pt>
                <c:pt idx="5">
                  <c:v>2009</c:v>
                </c:pt>
                <c:pt idx="6">
                  <c:v>2010</c:v>
                </c:pt>
                <c:pt idx="7">
                  <c:v>2011</c:v>
                </c:pt>
                <c:pt idx="8">
                  <c:v>2012</c:v>
                </c:pt>
                <c:pt idx="9" formatCode="m/d/yyyy">
                  <c:v>41555</c:v>
                </c:pt>
              </c:numCache>
            </c:numRef>
          </c:cat>
          <c:val>
            <c:numRef>
              <c:f>'Anzahl klp in EU'!$C$8:$C$17</c:f>
              <c:numCache>
                <c:formatCode>General</c:formatCode>
                <c:ptCount val="10"/>
                <c:pt idx="0">
                  <c:v>991</c:v>
                </c:pt>
                <c:pt idx="1">
                  <c:v>3975</c:v>
                </c:pt>
                <c:pt idx="2">
                  <c:v>4336</c:v>
                </c:pt>
                <c:pt idx="3">
                  <c:v>5028</c:v>
                </c:pt>
                <c:pt idx="4">
                  <c:v>4627</c:v>
                </c:pt>
                <c:pt idx="5">
                  <c:v>4619</c:v>
                </c:pt>
                <c:pt idx="6">
                  <c:v>4400</c:v>
                </c:pt>
                <c:pt idx="7">
                  <c:v>3766</c:v>
                </c:pt>
                <c:pt idx="8">
                  <c:v>4016</c:v>
                </c:pt>
                <c:pt idx="9">
                  <c:v>2642</c:v>
                </c:pt>
              </c:numCache>
            </c:numRef>
          </c:val>
        </c:ser>
        <c:ser>
          <c:idx val="1"/>
          <c:order val="1"/>
          <c:tx>
            <c:strRef>
              <c:f>'Anzahl klp in EU'!$D$7</c:f>
              <c:strCache>
                <c:ptCount val="1"/>
                <c:pt idx="0">
                  <c:v>multinational CTAs</c:v>
                </c:pt>
              </c:strCache>
            </c:strRef>
          </c:tx>
          <c:invertIfNegative val="0"/>
          <c:dLbls>
            <c:dLbl>
              <c:idx val="0"/>
              <c:layout>
                <c:manualLayout>
                  <c:x val="1.8640656909846513E-2"/>
                  <c:y val="-2.0749328505982995E-3"/>
                </c:manualLayout>
              </c:layout>
              <c:showLegendKey val="0"/>
              <c:showVal val="1"/>
              <c:showCatName val="0"/>
              <c:showSerName val="0"/>
              <c:showPercent val="0"/>
              <c:showBubbleSize val="0"/>
            </c:dLbl>
            <c:dLbl>
              <c:idx val="1"/>
              <c:layout>
                <c:manualLayout>
                  <c:x val="8.6033801122368248E-3"/>
                  <c:y val="-1.0374664252991498E-2"/>
                </c:manualLayout>
              </c:layout>
              <c:showLegendKey val="0"/>
              <c:showVal val="1"/>
              <c:showCatName val="0"/>
              <c:showSerName val="0"/>
              <c:showPercent val="0"/>
              <c:showBubbleSize val="0"/>
            </c:dLbl>
            <c:dLbl>
              <c:idx val="2"/>
              <c:layout>
                <c:manualLayout>
                  <c:x val="1.1471173482982469E-2"/>
                  <c:y val="-6.2247985517949744E-3"/>
                </c:manualLayout>
              </c:layout>
              <c:showLegendKey val="0"/>
              <c:showVal val="1"/>
              <c:showCatName val="0"/>
              <c:showSerName val="0"/>
              <c:showPercent val="0"/>
              <c:showBubbleSize val="0"/>
            </c:dLbl>
            <c:dLbl>
              <c:idx val="3"/>
              <c:layout>
                <c:manualLayout>
                  <c:x val="5.7355867414912868E-3"/>
                  <c:y val="-1.0374664252991422E-2"/>
                </c:manualLayout>
              </c:layout>
              <c:showLegendKey val="0"/>
              <c:showVal val="1"/>
              <c:showCatName val="0"/>
              <c:showSerName val="0"/>
              <c:showPercent val="0"/>
              <c:showBubbleSize val="0"/>
            </c:dLbl>
            <c:dLbl>
              <c:idx val="4"/>
              <c:layout>
                <c:manualLayout>
                  <c:x val="7.1694834268640432E-3"/>
                  <c:y val="0"/>
                </c:manualLayout>
              </c:layout>
              <c:showLegendKey val="0"/>
              <c:showVal val="1"/>
              <c:showCatName val="0"/>
              <c:showSerName val="0"/>
              <c:showPercent val="0"/>
              <c:showBubbleSize val="0"/>
            </c:dLbl>
            <c:dLbl>
              <c:idx val="5"/>
              <c:layout>
                <c:manualLayout>
                  <c:x val="1.003727679760966E-2"/>
                  <c:y val="-2.0749328505982236E-3"/>
                </c:manualLayout>
              </c:layout>
              <c:showLegendKey val="0"/>
              <c:showVal val="1"/>
              <c:showCatName val="0"/>
              <c:showSerName val="0"/>
              <c:showPercent val="0"/>
              <c:showBubbleSize val="0"/>
            </c:dLbl>
            <c:dLbl>
              <c:idx val="6"/>
              <c:layout>
                <c:manualLayout>
                  <c:x val="1.2905070168355277E-2"/>
                  <c:y val="-1.0374664252991498E-2"/>
                </c:manualLayout>
              </c:layout>
              <c:showLegendKey val="0"/>
              <c:showVal val="1"/>
              <c:showCatName val="0"/>
              <c:showSerName val="0"/>
              <c:showPercent val="0"/>
              <c:showBubbleSize val="0"/>
            </c:dLbl>
            <c:dLbl>
              <c:idx val="7"/>
              <c:layout>
                <c:manualLayout>
                  <c:x val="1.4338966853727981E-2"/>
                  <c:y val="-6.224798551794899E-3"/>
                </c:manualLayout>
              </c:layout>
              <c:showLegendKey val="0"/>
              <c:showVal val="1"/>
              <c:showCatName val="0"/>
              <c:showSerName val="0"/>
              <c:showPercent val="0"/>
              <c:showBubbleSize val="0"/>
            </c:dLbl>
            <c:dLbl>
              <c:idx val="8"/>
              <c:layout>
                <c:manualLayout>
                  <c:x val="1.2905070168355277E-2"/>
                  <c:y val="-1.0374664252991498E-2"/>
                </c:manualLayout>
              </c:layout>
              <c:showLegendKey val="0"/>
              <c:showVal val="1"/>
              <c:showCatName val="0"/>
              <c:showSerName val="0"/>
              <c:showPercent val="0"/>
              <c:showBubbleSize val="0"/>
            </c:dLbl>
            <c:dLbl>
              <c:idx val="9"/>
              <c:layout>
                <c:manualLayout>
                  <c:x val="1.4338966853727981E-2"/>
                  <c:y val="-8.2997314023931981E-3"/>
                </c:manualLayout>
              </c:layout>
              <c:showLegendKey val="0"/>
              <c:showVal val="1"/>
              <c:showCatName val="0"/>
              <c:showSerName val="0"/>
              <c:showPercent val="0"/>
              <c:showBubbleSize val="0"/>
            </c:dLbl>
            <c:txPr>
              <a:bodyPr rot="-1800000"/>
              <a:lstStyle/>
              <a:p>
                <a:pPr>
                  <a:defRPr sz="1400"/>
                </a:pPr>
                <a:endParaRPr lang="cs-CZ"/>
              </a:p>
            </c:txPr>
            <c:showLegendKey val="0"/>
            <c:showVal val="1"/>
            <c:showCatName val="0"/>
            <c:showSerName val="0"/>
            <c:showPercent val="0"/>
            <c:showBubbleSize val="0"/>
            <c:showLeaderLines val="0"/>
          </c:dLbls>
          <c:cat>
            <c:numRef>
              <c:f>'Anzahl klp in EU'!$B$8:$B$17</c:f>
              <c:numCache>
                <c:formatCode>General</c:formatCode>
                <c:ptCount val="10"/>
                <c:pt idx="0">
                  <c:v>2004</c:v>
                </c:pt>
                <c:pt idx="1">
                  <c:v>2005</c:v>
                </c:pt>
                <c:pt idx="2">
                  <c:v>2006</c:v>
                </c:pt>
                <c:pt idx="3">
                  <c:v>2007</c:v>
                </c:pt>
                <c:pt idx="4">
                  <c:v>2008</c:v>
                </c:pt>
                <c:pt idx="5">
                  <c:v>2009</c:v>
                </c:pt>
                <c:pt idx="6">
                  <c:v>2010</c:v>
                </c:pt>
                <c:pt idx="7">
                  <c:v>2011</c:v>
                </c:pt>
                <c:pt idx="8">
                  <c:v>2012</c:v>
                </c:pt>
                <c:pt idx="9" formatCode="m/d/yyyy">
                  <c:v>41555</c:v>
                </c:pt>
              </c:numCache>
            </c:numRef>
          </c:cat>
          <c:val>
            <c:numRef>
              <c:f>'Anzahl klp in EU'!$D$8:$D$17</c:f>
              <c:numCache>
                <c:formatCode>General</c:formatCode>
                <c:ptCount val="10"/>
                <c:pt idx="0">
                  <c:v>459</c:v>
                </c:pt>
                <c:pt idx="1">
                  <c:v>1008</c:v>
                </c:pt>
                <c:pt idx="2">
                  <c:v>1048</c:v>
                </c:pt>
                <c:pt idx="3">
                  <c:v>1194</c:v>
                </c:pt>
                <c:pt idx="4">
                  <c:v>1115</c:v>
                </c:pt>
                <c:pt idx="5">
                  <c:v>1068</c:v>
                </c:pt>
                <c:pt idx="6">
                  <c:v>1096</c:v>
                </c:pt>
                <c:pt idx="7">
                  <c:v>1040</c:v>
                </c:pt>
                <c:pt idx="8">
                  <c:v>978</c:v>
                </c:pt>
                <c:pt idx="9">
                  <c:v>610</c:v>
                </c:pt>
              </c:numCache>
            </c:numRef>
          </c:val>
        </c:ser>
        <c:dLbls>
          <c:showLegendKey val="0"/>
          <c:showVal val="0"/>
          <c:showCatName val="0"/>
          <c:showSerName val="0"/>
          <c:showPercent val="0"/>
          <c:showBubbleSize val="0"/>
        </c:dLbls>
        <c:gapWidth val="150"/>
        <c:axId val="74275072"/>
        <c:axId val="81965440"/>
      </c:barChart>
      <c:catAx>
        <c:axId val="74275072"/>
        <c:scaling>
          <c:orientation val="minMax"/>
        </c:scaling>
        <c:delete val="0"/>
        <c:axPos val="b"/>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000" b="1" i="0" u="none" strike="noStrike" kern="1200" baseline="0">
                    <a:solidFill>
                      <a:sysClr val="windowText" lastClr="000000"/>
                    </a:solidFill>
                    <a:latin typeface="+mn-lt"/>
                    <a:ea typeface="+mn-ea"/>
                    <a:cs typeface="+mn-cs"/>
                  </a:defRPr>
                </a:pPr>
                <a:r>
                  <a:rPr lang="de-DE" sz="1800" b="1" i="0" baseline="0">
                    <a:effectLst/>
                  </a:rPr>
                  <a:t>Date of upload in EUDRACT </a:t>
                </a:r>
                <a:endParaRPr lang="de-DE">
                  <a:effectLst/>
                </a:endParaRPr>
              </a:p>
            </c:rich>
          </c:tx>
          <c:layout>
            <c:manualLayout>
              <c:xMode val="edge"/>
              <c:yMode val="edge"/>
              <c:x val="0.38815898762571355"/>
              <c:y val="0.90799175272011623"/>
            </c:manualLayout>
          </c:layout>
          <c:overlay val="0"/>
        </c:title>
        <c:numFmt formatCode="General" sourceLinked="1"/>
        <c:majorTickMark val="none"/>
        <c:minorTickMark val="none"/>
        <c:tickLblPos val="nextTo"/>
        <c:txPr>
          <a:bodyPr/>
          <a:lstStyle/>
          <a:p>
            <a:pPr>
              <a:defRPr sz="1400"/>
            </a:pPr>
            <a:endParaRPr lang="cs-CZ"/>
          </a:p>
        </c:txPr>
        <c:crossAx val="81965440"/>
        <c:crosses val="autoZero"/>
        <c:auto val="1"/>
        <c:lblAlgn val="ctr"/>
        <c:lblOffset val="100"/>
        <c:noMultiLvlLbl val="0"/>
      </c:catAx>
      <c:valAx>
        <c:axId val="81965440"/>
        <c:scaling>
          <c:orientation val="minMax"/>
        </c:scaling>
        <c:delete val="0"/>
        <c:axPos val="l"/>
        <c:title>
          <c:tx>
            <c:rich>
              <a:bodyPr/>
              <a:lstStyle/>
              <a:p>
                <a:pPr>
                  <a:defRPr/>
                </a:pPr>
                <a:r>
                  <a:rPr lang="en-US" sz="1800" b="1" i="0" baseline="0" dirty="0" smtClean="0">
                    <a:effectLst/>
                  </a:rPr>
                  <a:t>Clinical Trials </a:t>
                </a:r>
                <a:endParaRPr lang="de-DE" dirty="0">
                  <a:effectLst/>
                </a:endParaRPr>
              </a:p>
            </c:rich>
          </c:tx>
          <c:layout>
            <c:manualLayout>
              <c:xMode val="edge"/>
              <c:yMode val="edge"/>
              <c:x val="8.1389424163598716E-4"/>
              <c:y val="0.35187497685442354"/>
            </c:manualLayout>
          </c:layout>
          <c:overlay val="0"/>
        </c:title>
        <c:numFmt formatCode="General" sourceLinked="1"/>
        <c:majorTickMark val="out"/>
        <c:minorTickMark val="none"/>
        <c:tickLblPos val="nextTo"/>
        <c:crossAx val="74275072"/>
        <c:crosses val="autoZero"/>
        <c:crossBetween val="between"/>
      </c:valAx>
    </c:plotArea>
    <c:plotVisOnly val="1"/>
    <c:dispBlanksAs val="gap"/>
    <c:showDLblsOverMax val="0"/>
  </c:chart>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8120255941430258E-2"/>
          <c:y val="5.787900676919866E-2"/>
          <c:w val="0.80440991490587765"/>
          <c:h val="0.82893749223372692"/>
        </c:manualLayout>
      </c:layout>
      <c:barChart>
        <c:barDir val="col"/>
        <c:grouping val="clustered"/>
        <c:varyColors val="0"/>
        <c:ser>
          <c:idx val="0"/>
          <c:order val="0"/>
          <c:tx>
            <c:strRef>
              <c:f>Sheet1!$B$1</c:f>
              <c:strCache>
                <c:ptCount val="1"/>
                <c:pt idx="0">
                  <c:v>KH</c:v>
                </c:pt>
              </c:strCache>
            </c:strRef>
          </c:tx>
          <c:invertIfNegative val="0"/>
          <c:cat>
            <c:numRef>
              <c:f>Sheet1!$A$2:$A$8</c:f>
              <c:numCache>
                <c:formatCode>General</c:formatCode>
                <c:ptCount val="7"/>
                <c:pt idx="0">
                  <c:v>2008</c:v>
                </c:pt>
                <c:pt idx="1">
                  <c:v>2009</c:v>
                </c:pt>
                <c:pt idx="2">
                  <c:v>2010</c:v>
                </c:pt>
                <c:pt idx="3">
                  <c:v>2011</c:v>
                </c:pt>
                <c:pt idx="4">
                  <c:v>2012</c:v>
                </c:pt>
                <c:pt idx="5">
                  <c:v>2013</c:v>
                </c:pt>
                <c:pt idx="6">
                  <c:v>2014</c:v>
                </c:pt>
              </c:numCache>
            </c:numRef>
          </c:cat>
          <c:val>
            <c:numRef>
              <c:f>Sheet1!$B$2:$B$8</c:f>
              <c:numCache>
                <c:formatCode>General</c:formatCode>
                <c:ptCount val="7"/>
                <c:pt idx="0">
                  <c:v>354</c:v>
                </c:pt>
                <c:pt idx="1">
                  <c:v>369</c:v>
                </c:pt>
                <c:pt idx="2">
                  <c:v>351</c:v>
                </c:pt>
                <c:pt idx="3">
                  <c:v>373</c:v>
                </c:pt>
                <c:pt idx="4">
                  <c:v>414</c:v>
                </c:pt>
                <c:pt idx="5">
                  <c:v>413</c:v>
                </c:pt>
                <c:pt idx="6">
                  <c:v>133</c:v>
                </c:pt>
              </c:numCache>
            </c:numRef>
          </c:val>
        </c:ser>
        <c:ser>
          <c:idx val="1"/>
          <c:order val="1"/>
          <c:tx>
            <c:strRef>
              <c:f>Sheet1!$C$1</c:f>
              <c:strCache>
                <c:ptCount val="1"/>
                <c:pt idx="0">
                  <c:v>VHP</c:v>
                </c:pt>
              </c:strCache>
            </c:strRef>
          </c:tx>
          <c:invertIfNegative val="0"/>
          <c:cat>
            <c:numRef>
              <c:f>Sheet1!$A$2:$A$8</c:f>
              <c:numCache>
                <c:formatCode>General</c:formatCode>
                <c:ptCount val="7"/>
                <c:pt idx="0">
                  <c:v>2008</c:v>
                </c:pt>
                <c:pt idx="1">
                  <c:v>2009</c:v>
                </c:pt>
                <c:pt idx="2">
                  <c:v>2010</c:v>
                </c:pt>
                <c:pt idx="3">
                  <c:v>2011</c:v>
                </c:pt>
                <c:pt idx="4">
                  <c:v>2012</c:v>
                </c:pt>
                <c:pt idx="5">
                  <c:v>2013</c:v>
                </c:pt>
                <c:pt idx="6">
                  <c:v>2014</c:v>
                </c:pt>
              </c:numCache>
            </c:numRef>
          </c:cat>
          <c:val>
            <c:numRef>
              <c:f>Sheet1!$C$2:$C$8</c:f>
              <c:numCache>
                <c:formatCode>General</c:formatCode>
                <c:ptCount val="7"/>
                <c:pt idx="0">
                  <c:v>0</c:v>
                </c:pt>
                <c:pt idx="1">
                  <c:v>4</c:v>
                </c:pt>
                <c:pt idx="2">
                  <c:v>10</c:v>
                </c:pt>
                <c:pt idx="3">
                  <c:v>30</c:v>
                </c:pt>
                <c:pt idx="4">
                  <c:v>43</c:v>
                </c:pt>
                <c:pt idx="5">
                  <c:v>34</c:v>
                </c:pt>
                <c:pt idx="6">
                  <c:v>28</c:v>
                </c:pt>
              </c:numCache>
            </c:numRef>
          </c:val>
        </c:ser>
        <c:ser>
          <c:idx val="2"/>
          <c:order val="2"/>
          <c:tx>
            <c:strRef>
              <c:f>Sheet1!$D$1</c:f>
              <c:strCache>
                <c:ptCount val="1"/>
                <c:pt idx="0">
                  <c:v>Column1</c:v>
                </c:pt>
              </c:strCache>
            </c:strRef>
          </c:tx>
          <c:invertIfNegative val="0"/>
          <c:cat>
            <c:numRef>
              <c:f>Sheet1!$A$2:$A$8</c:f>
              <c:numCache>
                <c:formatCode>General</c:formatCode>
                <c:ptCount val="7"/>
                <c:pt idx="0">
                  <c:v>2008</c:v>
                </c:pt>
                <c:pt idx="1">
                  <c:v>2009</c:v>
                </c:pt>
                <c:pt idx="2">
                  <c:v>2010</c:v>
                </c:pt>
                <c:pt idx="3">
                  <c:v>2011</c:v>
                </c:pt>
                <c:pt idx="4">
                  <c:v>2012</c:v>
                </c:pt>
                <c:pt idx="5">
                  <c:v>2013</c:v>
                </c:pt>
                <c:pt idx="6">
                  <c:v>2014</c:v>
                </c:pt>
              </c:numCache>
            </c:numRef>
          </c:cat>
          <c:val>
            <c:numRef>
              <c:f>Sheet1!$D$2:$D$8</c:f>
              <c:numCache>
                <c:formatCode>General</c:formatCode>
                <c:ptCount val="7"/>
              </c:numCache>
            </c:numRef>
          </c:val>
        </c:ser>
        <c:dLbls>
          <c:showLegendKey val="0"/>
          <c:showVal val="0"/>
          <c:showCatName val="0"/>
          <c:showSerName val="0"/>
          <c:showPercent val="0"/>
          <c:showBubbleSize val="0"/>
        </c:dLbls>
        <c:gapWidth val="150"/>
        <c:axId val="88380928"/>
        <c:axId val="88382464"/>
      </c:barChart>
      <c:catAx>
        <c:axId val="88380928"/>
        <c:scaling>
          <c:orientation val="minMax"/>
        </c:scaling>
        <c:delete val="0"/>
        <c:axPos val="b"/>
        <c:numFmt formatCode="General" sourceLinked="1"/>
        <c:majorTickMark val="out"/>
        <c:minorTickMark val="none"/>
        <c:tickLblPos val="nextTo"/>
        <c:crossAx val="88382464"/>
        <c:crosses val="autoZero"/>
        <c:auto val="1"/>
        <c:lblAlgn val="ctr"/>
        <c:lblOffset val="100"/>
        <c:noMultiLvlLbl val="0"/>
      </c:catAx>
      <c:valAx>
        <c:axId val="88382464"/>
        <c:scaling>
          <c:orientation val="minMax"/>
        </c:scaling>
        <c:delete val="0"/>
        <c:axPos val="l"/>
        <c:majorGridlines/>
        <c:numFmt formatCode="General" sourceLinked="1"/>
        <c:majorTickMark val="out"/>
        <c:minorTickMark val="none"/>
        <c:tickLblPos val="nextTo"/>
        <c:crossAx val="88380928"/>
        <c:crosses val="autoZero"/>
        <c:crossBetween val="between"/>
      </c:valAx>
    </c:plotArea>
    <c:legend>
      <c:legendPos val="r"/>
      <c:legendEntry>
        <c:idx val="2"/>
        <c:delete val="1"/>
      </c:legendEntry>
      <c:layout/>
      <c:overlay val="0"/>
    </c:legend>
    <c:plotVisOnly val="1"/>
    <c:dispBlanksAs val="gap"/>
    <c:showDLblsOverMax val="0"/>
  </c:chart>
  <c:txPr>
    <a:bodyPr/>
    <a:lstStyle/>
    <a:p>
      <a:pPr>
        <a:defRPr sz="1800"/>
      </a:pPr>
      <a:endParaRPr lang="cs-CZ"/>
    </a:p>
  </c:txPr>
  <c:externalData r:id="rId1">
    <c:autoUpdate val="0"/>
  </c:externalData>
  <c:userShapes r:id="rId2"/>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22BEB8-3937-4BD1-81A1-270FA622A816}"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cs-CZ"/>
        </a:p>
      </dgm:t>
    </dgm:pt>
    <dgm:pt modelId="{9E9D32AB-73D8-4C59-B1AC-110B999A3814}">
      <dgm:prSet phldrT="[Text]" custT="1"/>
      <dgm:spPr/>
      <dgm:t>
        <a:bodyPr/>
        <a:lstStyle/>
        <a:p>
          <a:r>
            <a:rPr lang="cs-CZ" sz="2000" b="1" dirty="0" smtClean="0"/>
            <a:t>10 dnů</a:t>
          </a:r>
        </a:p>
        <a:p>
          <a:r>
            <a:rPr lang="cs-CZ" sz="2000" b="1" dirty="0" smtClean="0"/>
            <a:t>validace</a:t>
          </a:r>
          <a:endParaRPr lang="cs-CZ" sz="2000" b="1" dirty="0"/>
        </a:p>
      </dgm:t>
    </dgm:pt>
    <dgm:pt modelId="{C72B488B-53F6-4B1F-8DD6-8FDEF250D639}" type="parTrans" cxnId="{EC5C7E34-2C58-4E4F-B4B0-B566B333763E}">
      <dgm:prSet/>
      <dgm:spPr/>
      <dgm:t>
        <a:bodyPr/>
        <a:lstStyle/>
        <a:p>
          <a:endParaRPr lang="cs-CZ"/>
        </a:p>
      </dgm:t>
    </dgm:pt>
    <dgm:pt modelId="{5685A549-1B6A-4E5B-A591-322B458C696E}" type="sibTrans" cxnId="{EC5C7E34-2C58-4E4F-B4B0-B566B333763E}">
      <dgm:prSet/>
      <dgm:spPr/>
      <dgm:t>
        <a:bodyPr/>
        <a:lstStyle/>
        <a:p>
          <a:endParaRPr lang="cs-CZ"/>
        </a:p>
      </dgm:t>
    </dgm:pt>
    <dgm:pt modelId="{2C7A3522-D4DC-4484-9F16-C353BAE31C94}">
      <dgm:prSet phldrT="[Text]" custT="1"/>
      <dgm:spPr/>
      <dgm:t>
        <a:bodyPr/>
        <a:lstStyle/>
        <a:p>
          <a:r>
            <a:rPr lang="cs-CZ" sz="2000" b="1" dirty="0" smtClean="0"/>
            <a:t>Do 26 dne</a:t>
          </a:r>
        </a:p>
        <a:p>
          <a:r>
            <a:rPr lang="cs-CZ" sz="2000" b="1" dirty="0" smtClean="0"/>
            <a:t>draft HZ</a:t>
          </a:r>
          <a:endParaRPr lang="cs-CZ" sz="2000" b="1" dirty="0"/>
        </a:p>
      </dgm:t>
    </dgm:pt>
    <dgm:pt modelId="{1F53337B-485D-4D49-87F9-404C61AD0439}" type="parTrans" cxnId="{C506A057-5DB3-4A2F-ABAC-1D6D889689D0}">
      <dgm:prSet/>
      <dgm:spPr/>
      <dgm:t>
        <a:bodyPr/>
        <a:lstStyle/>
        <a:p>
          <a:endParaRPr lang="cs-CZ"/>
        </a:p>
      </dgm:t>
    </dgm:pt>
    <dgm:pt modelId="{7F7F2076-A927-418F-9199-3AE7DCFB27C7}" type="sibTrans" cxnId="{C506A057-5DB3-4A2F-ABAC-1D6D889689D0}">
      <dgm:prSet/>
      <dgm:spPr/>
      <dgm:t>
        <a:bodyPr/>
        <a:lstStyle/>
        <a:p>
          <a:endParaRPr lang="cs-CZ"/>
        </a:p>
      </dgm:t>
    </dgm:pt>
    <dgm:pt modelId="{AC3EE854-6C4A-406D-8A50-464AEBC6D9BA}">
      <dgm:prSet phldrT="[Text]" custT="1"/>
      <dgm:spPr/>
      <dgm:t>
        <a:bodyPr/>
        <a:lstStyle/>
        <a:p>
          <a:r>
            <a:rPr lang="cs-CZ" sz="2000" b="1" dirty="0" smtClean="0"/>
            <a:t>12 dnů</a:t>
          </a:r>
        </a:p>
        <a:p>
          <a:r>
            <a:rPr lang="cs-CZ" sz="2000" b="1" dirty="0" smtClean="0"/>
            <a:t>připomínky ČS</a:t>
          </a:r>
          <a:endParaRPr lang="cs-CZ" sz="2000" b="1" dirty="0"/>
        </a:p>
      </dgm:t>
    </dgm:pt>
    <dgm:pt modelId="{2E9293DC-1EB7-46A3-865C-BD5E1BB53E06}" type="parTrans" cxnId="{D11B5F04-FBA7-4E19-A0D5-E8C41E247BAB}">
      <dgm:prSet/>
      <dgm:spPr/>
      <dgm:t>
        <a:bodyPr/>
        <a:lstStyle/>
        <a:p>
          <a:endParaRPr lang="cs-CZ"/>
        </a:p>
      </dgm:t>
    </dgm:pt>
    <dgm:pt modelId="{5E75EE05-4495-4B42-B51A-6863B4D78F46}" type="sibTrans" cxnId="{D11B5F04-FBA7-4E19-A0D5-E8C41E247BAB}">
      <dgm:prSet/>
      <dgm:spPr/>
      <dgm:t>
        <a:bodyPr/>
        <a:lstStyle/>
        <a:p>
          <a:endParaRPr lang="cs-CZ"/>
        </a:p>
      </dgm:t>
    </dgm:pt>
    <dgm:pt modelId="{D695F913-B458-4C0D-A7BA-7EC4E1204702}">
      <dgm:prSet phldrT="[Text]"/>
      <dgm:spPr/>
      <dgm:t>
        <a:bodyPr/>
        <a:lstStyle/>
        <a:p>
          <a:r>
            <a:rPr lang="cs-CZ" b="1" dirty="0" smtClean="0"/>
            <a:t>7 dnů</a:t>
          </a:r>
        </a:p>
        <a:p>
          <a:r>
            <a:rPr lang="cs-CZ" b="1" dirty="0" smtClean="0"/>
            <a:t>konsolidace</a:t>
          </a:r>
          <a:endParaRPr lang="cs-CZ" dirty="0"/>
        </a:p>
      </dgm:t>
    </dgm:pt>
    <dgm:pt modelId="{59AC8751-D13E-4402-9CEB-619638F3239A}" type="parTrans" cxnId="{FCF6CCE4-6AF7-463D-A34F-E28AFE51BD63}">
      <dgm:prSet/>
      <dgm:spPr/>
      <dgm:t>
        <a:bodyPr/>
        <a:lstStyle/>
        <a:p>
          <a:endParaRPr lang="cs-CZ"/>
        </a:p>
      </dgm:t>
    </dgm:pt>
    <dgm:pt modelId="{1E2C1169-DBD2-4CA6-A096-299C679F53B1}" type="sibTrans" cxnId="{FCF6CCE4-6AF7-463D-A34F-E28AFE51BD63}">
      <dgm:prSet/>
      <dgm:spPr/>
      <dgm:t>
        <a:bodyPr/>
        <a:lstStyle/>
        <a:p>
          <a:endParaRPr lang="cs-CZ"/>
        </a:p>
      </dgm:t>
    </dgm:pt>
    <dgm:pt modelId="{4E8D7BF0-C9E4-4EF0-8B33-FF926E2F74BC}">
      <dgm:prSet phldrT="[Text]"/>
      <dgm:spPr/>
      <dgm:t>
        <a:bodyPr/>
        <a:lstStyle/>
        <a:p>
          <a:r>
            <a:rPr lang="cs-CZ" b="1" dirty="0" smtClean="0"/>
            <a:t>5 dnů</a:t>
          </a:r>
          <a:endParaRPr lang="cs-CZ" dirty="0"/>
        </a:p>
      </dgm:t>
    </dgm:pt>
    <dgm:pt modelId="{FFB18FF1-7F35-4229-829C-A1C9108A5C92}" type="parTrans" cxnId="{A3B6DEB1-D0B7-4A5B-A347-B728B9D450E0}">
      <dgm:prSet/>
      <dgm:spPr/>
      <dgm:t>
        <a:bodyPr/>
        <a:lstStyle/>
        <a:p>
          <a:endParaRPr lang="cs-CZ"/>
        </a:p>
      </dgm:t>
    </dgm:pt>
    <dgm:pt modelId="{37524841-17E3-4C6A-99E5-AE4B799CA132}" type="sibTrans" cxnId="{A3B6DEB1-D0B7-4A5B-A347-B728B9D450E0}">
      <dgm:prSet/>
      <dgm:spPr/>
      <dgm:t>
        <a:bodyPr/>
        <a:lstStyle/>
        <a:p>
          <a:endParaRPr lang="cs-CZ"/>
        </a:p>
      </dgm:t>
    </dgm:pt>
    <dgm:pt modelId="{4BABE7DF-C716-451B-956A-AF43C880683E}" type="pres">
      <dgm:prSet presAssocID="{F722BEB8-3937-4BD1-81A1-270FA622A816}" presName="CompostProcess" presStyleCnt="0">
        <dgm:presLayoutVars>
          <dgm:dir/>
          <dgm:resizeHandles val="exact"/>
        </dgm:presLayoutVars>
      </dgm:prSet>
      <dgm:spPr/>
      <dgm:t>
        <a:bodyPr/>
        <a:lstStyle/>
        <a:p>
          <a:endParaRPr lang="cs-CZ"/>
        </a:p>
      </dgm:t>
    </dgm:pt>
    <dgm:pt modelId="{F00B5215-E4BB-40B1-9FDE-C3431F63AA1A}" type="pres">
      <dgm:prSet presAssocID="{F722BEB8-3937-4BD1-81A1-270FA622A816}" presName="arrow" presStyleLbl="bgShp" presStyleIdx="0" presStyleCnt="1"/>
      <dgm:spPr/>
    </dgm:pt>
    <dgm:pt modelId="{44898839-741B-49EA-98BB-C02F6405D401}" type="pres">
      <dgm:prSet presAssocID="{F722BEB8-3937-4BD1-81A1-270FA622A816}" presName="linearProcess" presStyleCnt="0"/>
      <dgm:spPr/>
    </dgm:pt>
    <dgm:pt modelId="{D30B0129-5984-48CF-89C0-640121FBFFF0}" type="pres">
      <dgm:prSet presAssocID="{9E9D32AB-73D8-4C59-B1AC-110B999A3814}" presName="textNode" presStyleLbl="node1" presStyleIdx="0" presStyleCnt="5">
        <dgm:presLayoutVars>
          <dgm:bulletEnabled val="1"/>
        </dgm:presLayoutVars>
      </dgm:prSet>
      <dgm:spPr/>
      <dgm:t>
        <a:bodyPr/>
        <a:lstStyle/>
        <a:p>
          <a:endParaRPr lang="cs-CZ"/>
        </a:p>
      </dgm:t>
    </dgm:pt>
    <dgm:pt modelId="{440A0885-4014-40E4-8080-A1C13130745B}" type="pres">
      <dgm:prSet presAssocID="{5685A549-1B6A-4E5B-A591-322B458C696E}" presName="sibTrans" presStyleCnt="0"/>
      <dgm:spPr/>
    </dgm:pt>
    <dgm:pt modelId="{B4769FC7-54BF-46E3-A6EE-8531909B5BC7}" type="pres">
      <dgm:prSet presAssocID="{2C7A3522-D4DC-4484-9F16-C353BAE31C94}" presName="textNode" presStyleLbl="node1" presStyleIdx="1" presStyleCnt="5">
        <dgm:presLayoutVars>
          <dgm:bulletEnabled val="1"/>
        </dgm:presLayoutVars>
      </dgm:prSet>
      <dgm:spPr/>
      <dgm:t>
        <a:bodyPr/>
        <a:lstStyle/>
        <a:p>
          <a:endParaRPr lang="cs-CZ"/>
        </a:p>
      </dgm:t>
    </dgm:pt>
    <dgm:pt modelId="{83A35EA6-74B3-4404-A1BF-DB0614AA6DD6}" type="pres">
      <dgm:prSet presAssocID="{7F7F2076-A927-418F-9199-3AE7DCFB27C7}" presName="sibTrans" presStyleCnt="0"/>
      <dgm:spPr/>
    </dgm:pt>
    <dgm:pt modelId="{BA891174-44EB-4CBA-A53E-76FFC8E78BB8}" type="pres">
      <dgm:prSet presAssocID="{AC3EE854-6C4A-406D-8A50-464AEBC6D9BA}" presName="textNode" presStyleLbl="node1" presStyleIdx="2" presStyleCnt="5">
        <dgm:presLayoutVars>
          <dgm:bulletEnabled val="1"/>
        </dgm:presLayoutVars>
      </dgm:prSet>
      <dgm:spPr/>
      <dgm:t>
        <a:bodyPr/>
        <a:lstStyle/>
        <a:p>
          <a:endParaRPr lang="cs-CZ"/>
        </a:p>
      </dgm:t>
    </dgm:pt>
    <dgm:pt modelId="{03251CE3-140F-4CE6-AFE9-30B221276EBA}" type="pres">
      <dgm:prSet presAssocID="{5E75EE05-4495-4B42-B51A-6863B4D78F46}" presName="sibTrans" presStyleCnt="0"/>
      <dgm:spPr/>
    </dgm:pt>
    <dgm:pt modelId="{C3F22052-73EE-4D44-81A5-CCFDCBE9FBDE}" type="pres">
      <dgm:prSet presAssocID="{D695F913-B458-4C0D-A7BA-7EC4E1204702}" presName="textNode" presStyleLbl="node1" presStyleIdx="3" presStyleCnt="5">
        <dgm:presLayoutVars>
          <dgm:bulletEnabled val="1"/>
        </dgm:presLayoutVars>
      </dgm:prSet>
      <dgm:spPr/>
      <dgm:t>
        <a:bodyPr/>
        <a:lstStyle/>
        <a:p>
          <a:endParaRPr lang="cs-CZ"/>
        </a:p>
      </dgm:t>
    </dgm:pt>
    <dgm:pt modelId="{69793515-4D2D-4933-AD9C-E46DF52472AA}" type="pres">
      <dgm:prSet presAssocID="{1E2C1169-DBD2-4CA6-A096-299C679F53B1}" presName="sibTrans" presStyleCnt="0"/>
      <dgm:spPr/>
    </dgm:pt>
    <dgm:pt modelId="{C1303290-221C-4AD2-9324-A3BFB8F3146B}" type="pres">
      <dgm:prSet presAssocID="{4E8D7BF0-C9E4-4EF0-8B33-FF926E2F74BC}" presName="textNode" presStyleLbl="node1" presStyleIdx="4" presStyleCnt="5">
        <dgm:presLayoutVars>
          <dgm:bulletEnabled val="1"/>
        </dgm:presLayoutVars>
      </dgm:prSet>
      <dgm:spPr/>
      <dgm:t>
        <a:bodyPr/>
        <a:lstStyle/>
        <a:p>
          <a:endParaRPr lang="cs-CZ"/>
        </a:p>
      </dgm:t>
    </dgm:pt>
  </dgm:ptLst>
  <dgm:cxnLst>
    <dgm:cxn modelId="{080D89CC-44B2-4D2E-86F5-365C42A438EA}" type="presOf" srcId="{9E9D32AB-73D8-4C59-B1AC-110B999A3814}" destId="{D30B0129-5984-48CF-89C0-640121FBFFF0}" srcOrd="0" destOrd="0" presId="urn:microsoft.com/office/officeart/2005/8/layout/hProcess9"/>
    <dgm:cxn modelId="{A3B6DEB1-D0B7-4A5B-A347-B728B9D450E0}" srcId="{F722BEB8-3937-4BD1-81A1-270FA622A816}" destId="{4E8D7BF0-C9E4-4EF0-8B33-FF926E2F74BC}" srcOrd="4" destOrd="0" parTransId="{FFB18FF1-7F35-4229-829C-A1C9108A5C92}" sibTransId="{37524841-17E3-4C6A-99E5-AE4B799CA132}"/>
    <dgm:cxn modelId="{EC5C7E34-2C58-4E4F-B4B0-B566B333763E}" srcId="{F722BEB8-3937-4BD1-81A1-270FA622A816}" destId="{9E9D32AB-73D8-4C59-B1AC-110B999A3814}" srcOrd="0" destOrd="0" parTransId="{C72B488B-53F6-4B1F-8DD6-8FDEF250D639}" sibTransId="{5685A549-1B6A-4E5B-A591-322B458C696E}"/>
    <dgm:cxn modelId="{D11B5F04-FBA7-4E19-A0D5-E8C41E247BAB}" srcId="{F722BEB8-3937-4BD1-81A1-270FA622A816}" destId="{AC3EE854-6C4A-406D-8A50-464AEBC6D9BA}" srcOrd="2" destOrd="0" parTransId="{2E9293DC-1EB7-46A3-865C-BD5E1BB53E06}" sibTransId="{5E75EE05-4495-4B42-B51A-6863B4D78F46}"/>
    <dgm:cxn modelId="{1A8109DE-6854-4BCB-8F57-6641B9EC1261}" type="presOf" srcId="{2C7A3522-D4DC-4484-9F16-C353BAE31C94}" destId="{B4769FC7-54BF-46E3-A6EE-8531909B5BC7}" srcOrd="0" destOrd="0" presId="urn:microsoft.com/office/officeart/2005/8/layout/hProcess9"/>
    <dgm:cxn modelId="{C506A057-5DB3-4A2F-ABAC-1D6D889689D0}" srcId="{F722BEB8-3937-4BD1-81A1-270FA622A816}" destId="{2C7A3522-D4DC-4484-9F16-C353BAE31C94}" srcOrd="1" destOrd="0" parTransId="{1F53337B-485D-4D49-87F9-404C61AD0439}" sibTransId="{7F7F2076-A927-418F-9199-3AE7DCFB27C7}"/>
    <dgm:cxn modelId="{FCF6CCE4-6AF7-463D-A34F-E28AFE51BD63}" srcId="{F722BEB8-3937-4BD1-81A1-270FA622A816}" destId="{D695F913-B458-4C0D-A7BA-7EC4E1204702}" srcOrd="3" destOrd="0" parTransId="{59AC8751-D13E-4402-9CEB-619638F3239A}" sibTransId="{1E2C1169-DBD2-4CA6-A096-299C679F53B1}"/>
    <dgm:cxn modelId="{843C8036-CF90-45C4-A41A-03C48D58213E}" type="presOf" srcId="{AC3EE854-6C4A-406D-8A50-464AEBC6D9BA}" destId="{BA891174-44EB-4CBA-A53E-76FFC8E78BB8}" srcOrd="0" destOrd="0" presId="urn:microsoft.com/office/officeart/2005/8/layout/hProcess9"/>
    <dgm:cxn modelId="{B2B25B08-2F85-4022-A8FC-7A41CD132201}" type="presOf" srcId="{D695F913-B458-4C0D-A7BA-7EC4E1204702}" destId="{C3F22052-73EE-4D44-81A5-CCFDCBE9FBDE}" srcOrd="0" destOrd="0" presId="urn:microsoft.com/office/officeart/2005/8/layout/hProcess9"/>
    <dgm:cxn modelId="{F8C708FE-D8E3-450B-90F9-281DC08DB988}" type="presOf" srcId="{F722BEB8-3937-4BD1-81A1-270FA622A816}" destId="{4BABE7DF-C716-451B-956A-AF43C880683E}" srcOrd="0" destOrd="0" presId="urn:microsoft.com/office/officeart/2005/8/layout/hProcess9"/>
    <dgm:cxn modelId="{E66C024B-6D4B-4910-9D33-0417085605CB}" type="presOf" srcId="{4E8D7BF0-C9E4-4EF0-8B33-FF926E2F74BC}" destId="{C1303290-221C-4AD2-9324-A3BFB8F3146B}" srcOrd="0" destOrd="0" presId="urn:microsoft.com/office/officeart/2005/8/layout/hProcess9"/>
    <dgm:cxn modelId="{00FD21FB-2E69-42C9-AC28-7FC8E1E27BAD}" type="presParOf" srcId="{4BABE7DF-C716-451B-956A-AF43C880683E}" destId="{F00B5215-E4BB-40B1-9FDE-C3431F63AA1A}" srcOrd="0" destOrd="0" presId="urn:microsoft.com/office/officeart/2005/8/layout/hProcess9"/>
    <dgm:cxn modelId="{D4B8E5F4-7FBE-483E-8A60-CF6717996459}" type="presParOf" srcId="{4BABE7DF-C716-451B-956A-AF43C880683E}" destId="{44898839-741B-49EA-98BB-C02F6405D401}" srcOrd="1" destOrd="0" presId="urn:microsoft.com/office/officeart/2005/8/layout/hProcess9"/>
    <dgm:cxn modelId="{178D8CF1-E478-4494-8E47-FFE0450475ED}" type="presParOf" srcId="{44898839-741B-49EA-98BB-C02F6405D401}" destId="{D30B0129-5984-48CF-89C0-640121FBFFF0}" srcOrd="0" destOrd="0" presId="urn:microsoft.com/office/officeart/2005/8/layout/hProcess9"/>
    <dgm:cxn modelId="{27C6AF69-2F29-405C-B2A4-DADA465BED53}" type="presParOf" srcId="{44898839-741B-49EA-98BB-C02F6405D401}" destId="{440A0885-4014-40E4-8080-A1C13130745B}" srcOrd="1" destOrd="0" presId="urn:microsoft.com/office/officeart/2005/8/layout/hProcess9"/>
    <dgm:cxn modelId="{5E4F5934-0329-4B36-BF59-E0F6787ACA5F}" type="presParOf" srcId="{44898839-741B-49EA-98BB-C02F6405D401}" destId="{B4769FC7-54BF-46E3-A6EE-8531909B5BC7}" srcOrd="2" destOrd="0" presId="urn:microsoft.com/office/officeart/2005/8/layout/hProcess9"/>
    <dgm:cxn modelId="{F15F98C8-8E61-4008-A68A-26656448A6EF}" type="presParOf" srcId="{44898839-741B-49EA-98BB-C02F6405D401}" destId="{83A35EA6-74B3-4404-A1BF-DB0614AA6DD6}" srcOrd="3" destOrd="0" presId="urn:microsoft.com/office/officeart/2005/8/layout/hProcess9"/>
    <dgm:cxn modelId="{58BDD4F3-59B5-4206-9CE6-6042B8AA2805}" type="presParOf" srcId="{44898839-741B-49EA-98BB-C02F6405D401}" destId="{BA891174-44EB-4CBA-A53E-76FFC8E78BB8}" srcOrd="4" destOrd="0" presId="urn:microsoft.com/office/officeart/2005/8/layout/hProcess9"/>
    <dgm:cxn modelId="{E25F31CE-5CE8-4986-9AD1-0FE77009F0C0}" type="presParOf" srcId="{44898839-741B-49EA-98BB-C02F6405D401}" destId="{03251CE3-140F-4CE6-AFE9-30B221276EBA}" srcOrd="5" destOrd="0" presId="urn:microsoft.com/office/officeart/2005/8/layout/hProcess9"/>
    <dgm:cxn modelId="{09948364-33DB-4AFF-B81B-944011F48EFD}" type="presParOf" srcId="{44898839-741B-49EA-98BB-C02F6405D401}" destId="{C3F22052-73EE-4D44-81A5-CCFDCBE9FBDE}" srcOrd="6" destOrd="0" presId="urn:microsoft.com/office/officeart/2005/8/layout/hProcess9"/>
    <dgm:cxn modelId="{D16B11DE-7D6B-4256-B930-732C6C344586}" type="presParOf" srcId="{44898839-741B-49EA-98BB-C02F6405D401}" destId="{69793515-4D2D-4933-AD9C-E46DF52472AA}" srcOrd="7" destOrd="0" presId="urn:microsoft.com/office/officeart/2005/8/layout/hProcess9"/>
    <dgm:cxn modelId="{AA66982B-9D70-447E-B1FD-99FF748F5877}" type="presParOf" srcId="{44898839-741B-49EA-98BB-C02F6405D401}" destId="{C1303290-221C-4AD2-9324-A3BFB8F3146B}"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22BEB8-3937-4BD1-81A1-270FA622A816}"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cs-CZ"/>
        </a:p>
      </dgm:t>
    </dgm:pt>
    <dgm:pt modelId="{9E9D32AB-73D8-4C59-B1AC-110B999A3814}">
      <dgm:prSet phldrT="[Text]" custT="1"/>
      <dgm:spPr/>
      <dgm:t>
        <a:bodyPr/>
        <a:lstStyle/>
        <a:p>
          <a:r>
            <a:rPr lang="cs-CZ" sz="2000" b="1" dirty="0" smtClean="0"/>
            <a:t>10 dnů</a:t>
          </a:r>
        </a:p>
        <a:p>
          <a:r>
            <a:rPr lang="cs-CZ" sz="2000" b="1" dirty="0" smtClean="0"/>
            <a:t>validace</a:t>
          </a:r>
          <a:endParaRPr lang="cs-CZ" sz="2000" b="1" dirty="0"/>
        </a:p>
      </dgm:t>
    </dgm:pt>
    <dgm:pt modelId="{C72B488B-53F6-4B1F-8DD6-8FDEF250D639}" type="parTrans" cxnId="{EC5C7E34-2C58-4E4F-B4B0-B566B333763E}">
      <dgm:prSet/>
      <dgm:spPr/>
      <dgm:t>
        <a:bodyPr/>
        <a:lstStyle/>
        <a:p>
          <a:endParaRPr lang="cs-CZ"/>
        </a:p>
      </dgm:t>
    </dgm:pt>
    <dgm:pt modelId="{5685A549-1B6A-4E5B-A591-322B458C696E}" type="sibTrans" cxnId="{EC5C7E34-2C58-4E4F-B4B0-B566B333763E}">
      <dgm:prSet/>
      <dgm:spPr/>
      <dgm:t>
        <a:bodyPr/>
        <a:lstStyle/>
        <a:p>
          <a:endParaRPr lang="cs-CZ"/>
        </a:p>
      </dgm:t>
    </dgm:pt>
    <dgm:pt modelId="{2C7A3522-D4DC-4484-9F16-C353BAE31C94}">
      <dgm:prSet phldrT="[Text]" custT="1"/>
      <dgm:spPr>
        <a:solidFill>
          <a:schemeClr val="tx2">
            <a:lumMod val="40000"/>
            <a:lumOff val="60000"/>
          </a:schemeClr>
        </a:solidFill>
      </dgm:spPr>
      <dgm:t>
        <a:bodyPr/>
        <a:lstStyle/>
        <a:p>
          <a:r>
            <a:rPr lang="cs-CZ" sz="2000" b="1" dirty="0" smtClean="0">
              <a:solidFill>
                <a:schemeClr val="tx1"/>
              </a:solidFill>
            </a:rPr>
            <a:t>45 dnů posouzení</a:t>
          </a:r>
        </a:p>
        <a:p>
          <a:r>
            <a:rPr lang="cs-CZ" sz="2000" b="1" dirty="0" smtClean="0">
              <a:solidFill>
                <a:schemeClr val="tx1"/>
              </a:solidFill>
            </a:rPr>
            <a:t>PART II </a:t>
          </a:r>
          <a:endParaRPr lang="cs-CZ" sz="2000" b="1" dirty="0">
            <a:solidFill>
              <a:schemeClr val="tx1"/>
            </a:solidFill>
          </a:endParaRPr>
        </a:p>
      </dgm:t>
    </dgm:pt>
    <dgm:pt modelId="{1F53337B-485D-4D49-87F9-404C61AD0439}" type="parTrans" cxnId="{C506A057-5DB3-4A2F-ABAC-1D6D889689D0}">
      <dgm:prSet/>
      <dgm:spPr/>
      <dgm:t>
        <a:bodyPr/>
        <a:lstStyle/>
        <a:p>
          <a:endParaRPr lang="cs-CZ"/>
        </a:p>
      </dgm:t>
    </dgm:pt>
    <dgm:pt modelId="{7F7F2076-A927-418F-9199-3AE7DCFB27C7}" type="sibTrans" cxnId="{C506A057-5DB3-4A2F-ABAC-1D6D889689D0}">
      <dgm:prSet/>
      <dgm:spPr/>
      <dgm:t>
        <a:bodyPr/>
        <a:lstStyle/>
        <a:p>
          <a:endParaRPr lang="cs-CZ"/>
        </a:p>
      </dgm:t>
    </dgm:pt>
    <dgm:pt modelId="{E278A193-F994-4A29-806D-A2B295D85CC5}">
      <dgm:prSet custT="1"/>
      <dgm:spPr/>
      <dgm:t>
        <a:bodyPr/>
        <a:lstStyle/>
        <a:p>
          <a:r>
            <a:rPr lang="cs-CZ" sz="2400" b="1" dirty="0" smtClean="0"/>
            <a:t>5 dnů</a:t>
          </a:r>
        </a:p>
      </dgm:t>
    </dgm:pt>
    <dgm:pt modelId="{279F161E-E629-44DC-9CCC-AFFED5452D8E}" type="parTrans" cxnId="{0B75D2A0-A8EC-4D05-866D-1EF0175E16D5}">
      <dgm:prSet/>
      <dgm:spPr/>
      <dgm:t>
        <a:bodyPr/>
        <a:lstStyle/>
        <a:p>
          <a:endParaRPr lang="cs-CZ"/>
        </a:p>
      </dgm:t>
    </dgm:pt>
    <dgm:pt modelId="{8778BF08-772A-45CE-9F24-BE1CFA957A91}" type="sibTrans" cxnId="{0B75D2A0-A8EC-4D05-866D-1EF0175E16D5}">
      <dgm:prSet/>
      <dgm:spPr/>
      <dgm:t>
        <a:bodyPr/>
        <a:lstStyle/>
        <a:p>
          <a:endParaRPr lang="cs-CZ"/>
        </a:p>
      </dgm:t>
    </dgm:pt>
    <dgm:pt modelId="{4BABE7DF-C716-451B-956A-AF43C880683E}" type="pres">
      <dgm:prSet presAssocID="{F722BEB8-3937-4BD1-81A1-270FA622A816}" presName="CompostProcess" presStyleCnt="0">
        <dgm:presLayoutVars>
          <dgm:dir/>
          <dgm:resizeHandles val="exact"/>
        </dgm:presLayoutVars>
      </dgm:prSet>
      <dgm:spPr/>
      <dgm:t>
        <a:bodyPr/>
        <a:lstStyle/>
        <a:p>
          <a:endParaRPr lang="cs-CZ"/>
        </a:p>
      </dgm:t>
    </dgm:pt>
    <dgm:pt modelId="{F00B5215-E4BB-40B1-9FDE-C3431F63AA1A}" type="pres">
      <dgm:prSet presAssocID="{F722BEB8-3937-4BD1-81A1-270FA622A816}" presName="arrow" presStyleLbl="bgShp" presStyleIdx="0" presStyleCnt="1"/>
      <dgm:spPr/>
    </dgm:pt>
    <dgm:pt modelId="{44898839-741B-49EA-98BB-C02F6405D401}" type="pres">
      <dgm:prSet presAssocID="{F722BEB8-3937-4BD1-81A1-270FA622A816}" presName="linearProcess" presStyleCnt="0"/>
      <dgm:spPr/>
    </dgm:pt>
    <dgm:pt modelId="{D30B0129-5984-48CF-89C0-640121FBFFF0}" type="pres">
      <dgm:prSet presAssocID="{9E9D32AB-73D8-4C59-B1AC-110B999A3814}" presName="textNode" presStyleLbl="node1" presStyleIdx="0" presStyleCnt="3">
        <dgm:presLayoutVars>
          <dgm:bulletEnabled val="1"/>
        </dgm:presLayoutVars>
      </dgm:prSet>
      <dgm:spPr/>
      <dgm:t>
        <a:bodyPr/>
        <a:lstStyle/>
        <a:p>
          <a:endParaRPr lang="cs-CZ"/>
        </a:p>
      </dgm:t>
    </dgm:pt>
    <dgm:pt modelId="{440A0885-4014-40E4-8080-A1C13130745B}" type="pres">
      <dgm:prSet presAssocID="{5685A549-1B6A-4E5B-A591-322B458C696E}" presName="sibTrans" presStyleCnt="0"/>
      <dgm:spPr/>
    </dgm:pt>
    <dgm:pt modelId="{B4769FC7-54BF-46E3-A6EE-8531909B5BC7}" type="pres">
      <dgm:prSet presAssocID="{2C7A3522-D4DC-4484-9F16-C353BAE31C94}" presName="textNode" presStyleLbl="node1" presStyleIdx="1" presStyleCnt="3">
        <dgm:presLayoutVars>
          <dgm:bulletEnabled val="1"/>
        </dgm:presLayoutVars>
      </dgm:prSet>
      <dgm:spPr/>
      <dgm:t>
        <a:bodyPr/>
        <a:lstStyle/>
        <a:p>
          <a:endParaRPr lang="cs-CZ"/>
        </a:p>
      </dgm:t>
    </dgm:pt>
    <dgm:pt modelId="{83A35EA6-74B3-4404-A1BF-DB0614AA6DD6}" type="pres">
      <dgm:prSet presAssocID="{7F7F2076-A927-418F-9199-3AE7DCFB27C7}" presName="sibTrans" presStyleCnt="0"/>
      <dgm:spPr/>
    </dgm:pt>
    <dgm:pt modelId="{B19DFC0C-3034-4C27-94B3-E6D671927E20}" type="pres">
      <dgm:prSet presAssocID="{E278A193-F994-4A29-806D-A2B295D85CC5}" presName="textNode" presStyleLbl="node1" presStyleIdx="2" presStyleCnt="3">
        <dgm:presLayoutVars>
          <dgm:bulletEnabled val="1"/>
        </dgm:presLayoutVars>
      </dgm:prSet>
      <dgm:spPr/>
      <dgm:t>
        <a:bodyPr/>
        <a:lstStyle/>
        <a:p>
          <a:endParaRPr lang="cs-CZ"/>
        </a:p>
      </dgm:t>
    </dgm:pt>
  </dgm:ptLst>
  <dgm:cxnLst>
    <dgm:cxn modelId="{4F884045-1037-4782-A3E8-D042910418F2}" type="presOf" srcId="{E278A193-F994-4A29-806D-A2B295D85CC5}" destId="{B19DFC0C-3034-4C27-94B3-E6D671927E20}" srcOrd="0" destOrd="0" presId="urn:microsoft.com/office/officeart/2005/8/layout/hProcess9"/>
    <dgm:cxn modelId="{EC5C7E34-2C58-4E4F-B4B0-B566B333763E}" srcId="{F722BEB8-3937-4BD1-81A1-270FA622A816}" destId="{9E9D32AB-73D8-4C59-B1AC-110B999A3814}" srcOrd="0" destOrd="0" parTransId="{C72B488B-53F6-4B1F-8DD6-8FDEF250D639}" sibTransId="{5685A549-1B6A-4E5B-A591-322B458C696E}"/>
    <dgm:cxn modelId="{91F86178-6CCD-45F6-8109-5A767E58B713}" type="presOf" srcId="{2C7A3522-D4DC-4484-9F16-C353BAE31C94}" destId="{B4769FC7-54BF-46E3-A6EE-8531909B5BC7}" srcOrd="0" destOrd="0" presId="urn:microsoft.com/office/officeart/2005/8/layout/hProcess9"/>
    <dgm:cxn modelId="{C506A057-5DB3-4A2F-ABAC-1D6D889689D0}" srcId="{F722BEB8-3937-4BD1-81A1-270FA622A816}" destId="{2C7A3522-D4DC-4484-9F16-C353BAE31C94}" srcOrd="1" destOrd="0" parTransId="{1F53337B-485D-4D49-87F9-404C61AD0439}" sibTransId="{7F7F2076-A927-418F-9199-3AE7DCFB27C7}"/>
    <dgm:cxn modelId="{D68D8ACF-A2F0-40EC-B82B-4DC99F2AB539}" type="presOf" srcId="{9E9D32AB-73D8-4C59-B1AC-110B999A3814}" destId="{D30B0129-5984-48CF-89C0-640121FBFFF0}" srcOrd="0" destOrd="0" presId="urn:microsoft.com/office/officeart/2005/8/layout/hProcess9"/>
    <dgm:cxn modelId="{17E813CD-0788-41E6-A80C-A5373CB45357}" type="presOf" srcId="{F722BEB8-3937-4BD1-81A1-270FA622A816}" destId="{4BABE7DF-C716-451B-956A-AF43C880683E}" srcOrd="0" destOrd="0" presId="urn:microsoft.com/office/officeart/2005/8/layout/hProcess9"/>
    <dgm:cxn modelId="{0B75D2A0-A8EC-4D05-866D-1EF0175E16D5}" srcId="{F722BEB8-3937-4BD1-81A1-270FA622A816}" destId="{E278A193-F994-4A29-806D-A2B295D85CC5}" srcOrd="2" destOrd="0" parTransId="{279F161E-E629-44DC-9CCC-AFFED5452D8E}" sibTransId="{8778BF08-772A-45CE-9F24-BE1CFA957A91}"/>
    <dgm:cxn modelId="{78931935-1B2F-4324-9678-12845FCF1098}" type="presParOf" srcId="{4BABE7DF-C716-451B-956A-AF43C880683E}" destId="{F00B5215-E4BB-40B1-9FDE-C3431F63AA1A}" srcOrd="0" destOrd="0" presId="urn:microsoft.com/office/officeart/2005/8/layout/hProcess9"/>
    <dgm:cxn modelId="{85F0A677-510C-4206-9B13-72E87B1AE5BC}" type="presParOf" srcId="{4BABE7DF-C716-451B-956A-AF43C880683E}" destId="{44898839-741B-49EA-98BB-C02F6405D401}" srcOrd="1" destOrd="0" presId="urn:microsoft.com/office/officeart/2005/8/layout/hProcess9"/>
    <dgm:cxn modelId="{5FF7D83C-CAC2-4D32-A330-8EC9CE10AB58}" type="presParOf" srcId="{44898839-741B-49EA-98BB-C02F6405D401}" destId="{D30B0129-5984-48CF-89C0-640121FBFFF0}" srcOrd="0" destOrd="0" presId="urn:microsoft.com/office/officeart/2005/8/layout/hProcess9"/>
    <dgm:cxn modelId="{EF1ED345-331C-4DB4-95D6-4322FCFD2EAF}" type="presParOf" srcId="{44898839-741B-49EA-98BB-C02F6405D401}" destId="{440A0885-4014-40E4-8080-A1C13130745B}" srcOrd="1" destOrd="0" presId="urn:microsoft.com/office/officeart/2005/8/layout/hProcess9"/>
    <dgm:cxn modelId="{829699F5-5D23-48A9-BE89-F828CA1CBEDE}" type="presParOf" srcId="{44898839-741B-49EA-98BB-C02F6405D401}" destId="{B4769FC7-54BF-46E3-A6EE-8531909B5BC7}" srcOrd="2" destOrd="0" presId="urn:microsoft.com/office/officeart/2005/8/layout/hProcess9"/>
    <dgm:cxn modelId="{DBCAB635-921E-4230-B102-ADC2E00556B8}" type="presParOf" srcId="{44898839-741B-49EA-98BB-C02F6405D401}" destId="{83A35EA6-74B3-4404-A1BF-DB0614AA6DD6}" srcOrd="3" destOrd="0" presId="urn:microsoft.com/office/officeart/2005/8/layout/hProcess9"/>
    <dgm:cxn modelId="{90907E67-2F6D-49E0-A84E-CA65D50FED01}" type="presParOf" srcId="{44898839-741B-49EA-98BB-C02F6405D401}" destId="{B19DFC0C-3034-4C27-94B3-E6D671927E20}"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22BEB8-3937-4BD1-81A1-270FA622A816}"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cs-CZ"/>
        </a:p>
      </dgm:t>
    </dgm:pt>
    <dgm:pt modelId="{9E9D32AB-73D8-4C59-B1AC-110B999A3814}">
      <dgm:prSet phldrT="[Text]" custT="1"/>
      <dgm:spPr/>
      <dgm:t>
        <a:bodyPr/>
        <a:lstStyle/>
        <a:p>
          <a:r>
            <a:rPr lang="cs-CZ" sz="2000" b="1" dirty="0" smtClean="0"/>
            <a:t>6 dnů</a:t>
          </a:r>
        </a:p>
        <a:p>
          <a:r>
            <a:rPr lang="cs-CZ" sz="2000" b="1" dirty="0" smtClean="0"/>
            <a:t>Validace VZ</a:t>
          </a:r>
          <a:endParaRPr lang="cs-CZ" sz="2000" b="1" dirty="0"/>
        </a:p>
      </dgm:t>
    </dgm:pt>
    <dgm:pt modelId="{C72B488B-53F6-4B1F-8DD6-8FDEF250D639}" type="parTrans" cxnId="{EC5C7E34-2C58-4E4F-B4B0-B566B333763E}">
      <dgm:prSet/>
      <dgm:spPr/>
      <dgm:t>
        <a:bodyPr/>
        <a:lstStyle/>
        <a:p>
          <a:endParaRPr lang="cs-CZ"/>
        </a:p>
      </dgm:t>
    </dgm:pt>
    <dgm:pt modelId="{5685A549-1B6A-4E5B-A591-322B458C696E}" type="sibTrans" cxnId="{EC5C7E34-2C58-4E4F-B4B0-B566B333763E}">
      <dgm:prSet/>
      <dgm:spPr/>
      <dgm:t>
        <a:bodyPr/>
        <a:lstStyle/>
        <a:p>
          <a:endParaRPr lang="cs-CZ"/>
        </a:p>
      </dgm:t>
    </dgm:pt>
    <dgm:pt modelId="{2C7A3522-D4DC-4484-9F16-C353BAE31C94}">
      <dgm:prSet phldrT="[Text]" custT="1"/>
      <dgm:spPr>
        <a:solidFill>
          <a:schemeClr val="tx2">
            <a:lumMod val="40000"/>
            <a:lumOff val="60000"/>
          </a:schemeClr>
        </a:solidFill>
      </dgm:spPr>
      <dgm:t>
        <a:bodyPr/>
        <a:lstStyle/>
        <a:p>
          <a:r>
            <a:rPr lang="cs-CZ" sz="2000" b="1" dirty="0" smtClean="0">
              <a:solidFill>
                <a:schemeClr val="tx1"/>
              </a:solidFill>
            </a:rPr>
            <a:t>19 dnů </a:t>
          </a:r>
        </a:p>
        <a:p>
          <a:r>
            <a:rPr lang="cs-CZ" sz="2000" b="1" dirty="0" smtClean="0">
              <a:solidFill>
                <a:schemeClr val="tx1"/>
              </a:solidFill>
            </a:rPr>
            <a:t>draft HZ</a:t>
          </a:r>
        </a:p>
      </dgm:t>
    </dgm:pt>
    <dgm:pt modelId="{1F53337B-485D-4D49-87F9-404C61AD0439}" type="parTrans" cxnId="{C506A057-5DB3-4A2F-ABAC-1D6D889689D0}">
      <dgm:prSet/>
      <dgm:spPr/>
      <dgm:t>
        <a:bodyPr/>
        <a:lstStyle/>
        <a:p>
          <a:endParaRPr lang="cs-CZ"/>
        </a:p>
      </dgm:t>
    </dgm:pt>
    <dgm:pt modelId="{7F7F2076-A927-418F-9199-3AE7DCFB27C7}" type="sibTrans" cxnId="{C506A057-5DB3-4A2F-ABAC-1D6D889689D0}">
      <dgm:prSet/>
      <dgm:spPr/>
      <dgm:t>
        <a:bodyPr/>
        <a:lstStyle/>
        <a:p>
          <a:endParaRPr lang="cs-CZ"/>
        </a:p>
      </dgm:t>
    </dgm:pt>
    <dgm:pt modelId="{E278A193-F994-4A29-806D-A2B295D85CC5}">
      <dgm:prSet custT="1"/>
      <dgm:spPr/>
      <dgm:t>
        <a:bodyPr/>
        <a:lstStyle/>
        <a:p>
          <a:r>
            <a:rPr lang="cs-CZ" sz="2400" b="1" dirty="0" smtClean="0"/>
            <a:t>stanovisko</a:t>
          </a:r>
        </a:p>
      </dgm:t>
    </dgm:pt>
    <dgm:pt modelId="{279F161E-E629-44DC-9CCC-AFFED5452D8E}" type="parTrans" cxnId="{0B75D2A0-A8EC-4D05-866D-1EF0175E16D5}">
      <dgm:prSet/>
      <dgm:spPr/>
      <dgm:t>
        <a:bodyPr/>
        <a:lstStyle/>
        <a:p>
          <a:endParaRPr lang="cs-CZ"/>
        </a:p>
      </dgm:t>
    </dgm:pt>
    <dgm:pt modelId="{8778BF08-772A-45CE-9F24-BE1CFA957A91}" type="sibTrans" cxnId="{0B75D2A0-A8EC-4D05-866D-1EF0175E16D5}">
      <dgm:prSet/>
      <dgm:spPr/>
      <dgm:t>
        <a:bodyPr/>
        <a:lstStyle/>
        <a:p>
          <a:endParaRPr lang="cs-CZ"/>
        </a:p>
      </dgm:t>
    </dgm:pt>
    <dgm:pt modelId="{A25B06E6-367B-4A40-A291-82942BB8C8F3}">
      <dgm:prSet phldrT="[Text]"/>
      <dgm:spPr>
        <a:solidFill>
          <a:schemeClr val="tx2">
            <a:lumMod val="40000"/>
            <a:lumOff val="60000"/>
          </a:schemeClr>
        </a:solidFill>
      </dgm:spPr>
      <dgm:t>
        <a:bodyPr/>
        <a:lstStyle/>
        <a:p>
          <a:r>
            <a:rPr lang="cs-CZ" b="1" dirty="0" smtClean="0">
              <a:solidFill>
                <a:schemeClr val="tx1"/>
              </a:solidFill>
            </a:rPr>
            <a:t>12 dnů koordinace</a:t>
          </a:r>
        </a:p>
        <a:p>
          <a:r>
            <a:rPr lang="cs-CZ" b="1" dirty="0" smtClean="0">
              <a:solidFill>
                <a:schemeClr val="tx1"/>
              </a:solidFill>
            </a:rPr>
            <a:t>posouzení</a:t>
          </a:r>
        </a:p>
      </dgm:t>
    </dgm:pt>
    <dgm:pt modelId="{8692F8A4-F9EC-4F24-BFFA-2D70149E89FB}" type="parTrans" cxnId="{B3910E43-AA2E-4A5B-88FC-72E2E8007F09}">
      <dgm:prSet/>
      <dgm:spPr/>
      <dgm:t>
        <a:bodyPr/>
        <a:lstStyle/>
        <a:p>
          <a:endParaRPr lang="cs-CZ"/>
        </a:p>
      </dgm:t>
    </dgm:pt>
    <dgm:pt modelId="{ABE5A250-842F-4242-B347-F94908783EE2}" type="sibTrans" cxnId="{B3910E43-AA2E-4A5B-88FC-72E2E8007F09}">
      <dgm:prSet/>
      <dgm:spPr/>
      <dgm:t>
        <a:bodyPr/>
        <a:lstStyle/>
        <a:p>
          <a:endParaRPr lang="cs-CZ"/>
        </a:p>
      </dgm:t>
    </dgm:pt>
    <dgm:pt modelId="{4BABE7DF-C716-451B-956A-AF43C880683E}" type="pres">
      <dgm:prSet presAssocID="{F722BEB8-3937-4BD1-81A1-270FA622A816}" presName="CompostProcess" presStyleCnt="0">
        <dgm:presLayoutVars>
          <dgm:dir/>
          <dgm:resizeHandles val="exact"/>
        </dgm:presLayoutVars>
      </dgm:prSet>
      <dgm:spPr/>
      <dgm:t>
        <a:bodyPr/>
        <a:lstStyle/>
        <a:p>
          <a:endParaRPr lang="cs-CZ"/>
        </a:p>
      </dgm:t>
    </dgm:pt>
    <dgm:pt modelId="{F00B5215-E4BB-40B1-9FDE-C3431F63AA1A}" type="pres">
      <dgm:prSet presAssocID="{F722BEB8-3937-4BD1-81A1-270FA622A816}" presName="arrow" presStyleLbl="bgShp" presStyleIdx="0" presStyleCnt="1"/>
      <dgm:spPr/>
    </dgm:pt>
    <dgm:pt modelId="{44898839-741B-49EA-98BB-C02F6405D401}" type="pres">
      <dgm:prSet presAssocID="{F722BEB8-3937-4BD1-81A1-270FA622A816}" presName="linearProcess" presStyleCnt="0"/>
      <dgm:spPr/>
    </dgm:pt>
    <dgm:pt modelId="{D30B0129-5984-48CF-89C0-640121FBFFF0}" type="pres">
      <dgm:prSet presAssocID="{9E9D32AB-73D8-4C59-B1AC-110B999A3814}" presName="textNode" presStyleLbl="node1" presStyleIdx="0" presStyleCnt="4" custScaleX="105545">
        <dgm:presLayoutVars>
          <dgm:bulletEnabled val="1"/>
        </dgm:presLayoutVars>
      </dgm:prSet>
      <dgm:spPr/>
      <dgm:t>
        <a:bodyPr/>
        <a:lstStyle/>
        <a:p>
          <a:endParaRPr lang="cs-CZ"/>
        </a:p>
      </dgm:t>
    </dgm:pt>
    <dgm:pt modelId="{440A0885-4014-40E4-8080-A1C13130745B}" type="pres">
      <dgm:prSet presAssocID="{5685A549-1B6A-4E5B-A591-322B458C696E}" presName="sibTrans" presStyleCnt="0"/>
      <dgm:spPr/>
    </dgm:pt>
    <dgm:pt modelId="{B4769FC7-54BF-46E3-A6EE-8531909B5BC7}" type="pres">
      <dgm:prSet presAssocID="{2C7A3522-D4DC-4484-9F16-C353BAE31C94}" presName="textNode" presStyleLbl="node1" presStyleIdx="1" presStyleCnt="4" custScaleX="93987">
        <dgm:presLayoutVars>
          <dgm:bulletEnabled val="1"/>
        </dgm:presLayoutVars>
      </dgm:prSet>
      <dgm:spPr/>
      <dgm:t>
        <a:bodyPr/>
        <a:lstStyle/>
        <a:p>
          <a:endParaRPr lang="cs-CZ"/>
        </a:p>
      </dgm:t>
    </dgm:pt>
    <dgm:pt modelId="{83A35EA6-74B3-4404-A1BF-DB0614AA6DD6}" type="pres">
      <dgm:prSet presAssocID="{7F7F2076-A927-418F-9199-3AE7DCFB27C7}" presName="sibTrans" presStyleCnt="0"/>
      <dgm:spPr/>
    </dgm:pt>
    <dgm:pt modelId="{B19DFC0C-3034-4C27-94B3-E6D671927E20}" type="pres">
      <dgm:prSet presAssocID="{E278A193-F994-4A29-806D-A2B295D85CC5}" presName="textNode" presStyleLbl="node1" presStyleIdx="2" presStyleCnt="4" custLinFactX="100000" custLinFactNeighborX="136161" custLinFactNeighborY="3635">
        <dgm:presLayoutVars>
          <dgm:bulletEnabled val="1"/>
        </dgm:presLayoutVars>
      </dgm:prSet>
      <dgm:spPr/>
      <dgm:t>
        <a:bodyPr/>
        <a:lstStyle/>
        <a:p>
          <a:endParaRPr lang="cs-CZ"/>
        </a:p>
      </dgm:t>
    </dgm:pt>
    <dgm:pt modelId="{16E2A258-8861-4583-8367-AB97C5D851E4}" type="pres">
      <dgm:prSet presAssocID="{8778BF08-772A-45CE-9F24-BE1CFA957A91}" presName="sibTrans" presStyleCnt="0"/>
      <dgm:spPr/>
    </dgm:pt>
    <dgm:pt modelId="{B2D5EB37-FC56-4B56-9A60-5EEE2F862BA9}" type="pres">
      <dgm:prSet presAssocID="{A25B06E6-367B-4A40-A291-82942BB8C8F3}" presName="textNode" presStyleLbl="node1" presStyleIdx="3" presStyleCnt="4" custScaleX="95012" custLinFactX="-100000" custLinFactNeighborX="-119604" custLinFactNeighborY="-1522">
        <dgm:presLayoutVars>
          <dgm:bulletEnabled val="1"/>
        </dgm:presLayoutVars>
      </dgm:prSet>
      <dgm:spPr/>
      <dgm:t>
        <a:bodyPr/>
        <a:lstStyle/>
        <a:p>
          <a:endParaRPr lang="cs-CZ"/>
        </a:p>
      </dgm:t>
    </dgm:pt>
  </dgm:ptLst>
  <dgm:cxnLst>
    <dgm:cxn modelId="{EC5C7E34-2C58-4E4F-B4B0-B566B333763E}" srcId="{F722BEB8-3937-4BD1-81A1-270FA622A816}" destId="{9E9D32AB-73D8-4C59-B1AC-110B999A3814}" srcOrd="0" destOrd="0" parTransId="{C72B488B-53F6-4B1F-8DD6-8FDEF250D639}" sibTransId="{5685A549-1B6A-4E5B-A591-322B458C696E}"/>
    <dgm:cxn modelId="{FCF1454C-0E0E-4B0E-89B6-7D85CE65E3D1}" type="presOf" srcId="{E278A193-F994-4A29-806D-A2B295D85CC5}" destId="{B19DFC0C-3034-4C27-94B3-E6D671927E20}" srcOrd="0" destOrd="0" presId="urn:microsoft.com/office/officeart/2005/8/layout/hProcess9"/>
    <dgm:cxn modelId="{B3910E43-AA2E-4A5B-88FC-72E2E8007F09}" srcId="{F722BEB8-3937-4BD1-81A1-270FA622A816}" destId="{A25B06E6-367B-4A40-A291-82942BB8C8F3}" srcOrd="3" destOrd="0" parTransId="{8692F8A4-F9EC-4F24-BFFA-2D70149E89FB}" sibTransId="{ABE5A250-842F-4242-B347-F94908783EE2}"/>
    <dgm:cxn modelId="{92619999-8535-4D03-B447-BA0814D5D2CB}" type="presOf" srcId="{2C7A3522-D4DC-4484-9F16-C353BAE31C94}" destId="{B4769FC7-54BF-46E3-A6EE-8531909B5BC7}" srcOrd="0" destOrd="0" presId="urn:microsoft.com/office/officeart/2005/8/layout/hProcess9"/>
    <dgm:cxn modelId="{253AB6E6-1CD0-47D0-A863-3D8A8B48D030}" type="presOf" srcId="{9E9D32AB-73D8-4C59-B1AC-110B999A3814}" destId="{D30B0129-5984-48CF-89C0-640121FBFFF0}" srcOrd="0" destOrd="0" presId="urn:microsoft.com/office/officeart/2005/8/layout/hProcess9"/>
    <dgm:cxn modelId="{85E24B72-80BB-4D37-BCCF-CC2F23004694}" type="presOf" srcId="{A25B06E6-367B-4A40-A291-82942BB8C8F3}" destId="{B2D5EB37-FC56-4B56-9A60-5EEE2F862BA9}" srcOrd="0" destOrd="0" presId="urn:microsoft.com/office/officeart/2005/8/layout/hProcess9"/>
    <dgm:cxn modelId="{C506A057-5DB3-4A2F-ABAC-1D6D889689D0}" srcId="{F722BEB8-3937-4BD1-81A1-270FA622A816}" destId="{2C7A3522-D4DC-4484-9F16-C353BAE31C94}" srcOrd="1" destOrd="0" parTransId="{1F53337B-485D-4D49-87F9-404C61AD0439}" sibTransId="{7F7F2076-A927-418F-9199-3AE7DCFB27C7}"/>
    <dgm:cxn modelId="{D4986926-ED2F-446C-A527-4F2219FA7D84}" type="presOf" srcId="{F722BEB8-3937-4BD1-81A1-270FA622A816}" destId="{4BABE7DF-C716-451B-956A-AF43C880683E}" srcOrd="0" destOrd="0" presId="urn:microsoft.com/office/officeart/2005/8/layout/hProcess9"/>
    <dgm:cxn modelId="{0B75D2A0-A8EC-4D05-866D-1EF0175E16D5}" srcId="{F722BEB8-3937-4BD1-81A1-270FA622A816}" destId="{E278A193-F994-4A29-806D-A2B295D85CC5}" srcOrd="2" destOrd="0" parTransId="{279F161E-E629-44DC-9CCC-AFFED5452D8E}" sibTransId="{8778BF08-772A-45CE-9F24-BE1CFA957A91}"/>
    <dgm:cxn modelId="{C6BFFCCA-86CA-43FA-9D92-D4A24A0F2391}" type="presParOf" srcId="{4BABE7DF-C716-451B-956A-AF43C880683E}" destId="{F00B5215-E4BB-40B1-9FDE-C3431F63AA1A}" srcOrd="0" destOrd="0" presId="urn:microsoft.com/office/officeart/2005/8/layout/hProcess9"/>
    <dgm:cxn modelId="{732743FD-5F55-4857-B571-F2E9CFCE0D4A}" type="presParOf" srcId="{4BABE7DF-C716-451B-956A-AF43C880683E}" destId="{44898839-741B-49EA-98BB-C02F6405D401}" srcOrd="1" destOrd="0" presId="urn:microsoft.com/office/officeart/2005/8/layout/hProcess9"/>
    <dgm:cxn modelId="{D02385A5-E240-4139-A052-590E8D29423C}" type="presParOf" srcId="{44898839-741B-49EA-98BB-C02F6405D401}" destId="{D30B0129-5984-48CF-89C0-640121FBFFF0}" srcOrd="0" destOrd="0" presId="urn:microsoft.com/office/officeart/2005/8/layout/hProcess9"/>
    <dgm:cxn modelId="{794E5E4E-4D12-431E-ABC3-A84B4D100F7C}" type="presParOf" srcId="{44898839-741B-49EA-98BB-C02F6405D401}" destId="{440A0885-4014-40E4-8080-A1C13130745B}" srcOrd="1" destOrd="0" presId="urn:microsoft.com/office/officeart/2005/8/layout/hProcess9"/>
    <dgm:cxn modelId="{34665F31-C960-4816-A344-D5869FB8C86E}" type="presParOf" srcId="{44898839-741B-49EA-98BB-C02F6405D401}" destId="{B4769FC7-54BF-46E3-A6EE-8531909B5BC7}" srcOrd="2" destOrd="0" presId="urn:microsoft.com/office/officeart/2005/8/layout/hProcess9"/>
    <dgm:cxn modelId="{31E40B81-A4BF-4878-8D02-B2303EE655C5}" type="presParOf" srcId="{44898839-741B-49EA-98BB-C02F6405D401}" destId="{83A35EA6-74B3-4404-A1BF-DB0614AA6DD6}" srcOrd="3" destOrd="0" presId="urn:microsoft.com/office/officeart/2005/8/layout/hProcess9"/>
    <dgm:cxn modelId="{92E38A6B-1E71-49D3-8DBA-30A37ADFECBA}" type="presParOf" srcId="{44898839-741B-49EA-98BB-C02F6405D401}" destId="{B19DFC0C-3034-4C27-94B3-E6D671927E20}" srcOrd="4" destOrd="0" presId="urn:microsoft.com/office/officeart/2005/8/layout/hProcess9"/>
    <dgm:cxn modelId="{C738BDA6-0378-49E3-89A7-7626CA0E7F28}" type="presParOf" srcId="{44898839-741B-49EA-98BB-C02F6405D401}" destId="{16E2A258-8861-4583-8367-AB97C5D851E4}" srcOrd="5" destOrd="0" presId="urn:microsoft.com/office/officeart/2005/8/layout/hProcess9"/>
    <dgm:cxn modelId="{99AB6249-1B83-445B-A06F-7709D95D0DD2}" type="presParOf" srcId="{44898839-741B-49EA-98BB-C02F6405D401}" destId="{B2D5EB37-FC56-4B56-9A60-5EEE2F862BA9}"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722BEB8-3937-4BD1-81A1-270FA622A816}"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cs-CZ"/>
        </a:p>
      </dgm:t>
    </dgm:pt>
    <dgm:pt modelId="{9E9D32AB-73D8-4C59-B1AC-110B999A3814}">
      <dgm:prSet phldrT="[Text]" custT="1"/>
      <dgm:spPr/>
      <dgm:t>
        <a:bodyPr/>
        <a:lstStyle/>
        <a:p>
          <a:r>
            <a:rPr lang="cs-CZ" sz="2000" b="1" dirty="0" smtClean="0"/>
            <a:t>6 dnů</a:t>
          </a:r>
        </a:p>
        <a:p>
          <a:r>
            <a:rPr lang="cs-CZ" sz="2000" b="1" dirty="0" smtClean="0"/>
            <a:t>Validace VZ</a:t>
          </a:r>
          <a:endParaRPr lang="cs-CZ" sz="2000" b="1" dirty="0"/>
        </a:p>
      </dgm:t>
    </dgm:pt>
    <dgm:pt modelId="{C72B488B-53F6-4B1F-8DD6-8FDEF250D639}" type="parTrans" cxnId="{EC5C7E34-2C58-4E4F-B4B0-B566B333763E}">
      <dgm:prSet/>
      <dgm:spPr/>
      <dgm:t>
        <a:bodyPr/>
        <a:lstStyle/>
        <a:p>
          <a:endParaRPr lang="cs-CZ"/>
        </a:p>
      </dgm:t>
    </dgm:pt>
    <dgm:pt modelId="{5685A549-1B6A-4E5B-A591-322B458C696E}" type="sibTrans" cxnId="{EC5C7E34-2C58-4E4F-B4B0-B566B333763E}">
      <dgm:prSet/>
      <dgm:spPr/>
      <dgm:t>
        <a:bodyPr/>
        <a:lstStyle/>
        <a:p>
          <a:endParaRPr lang="cs-CZ"/>
        </a:p>
      </dgm:t>
    </dgm:pt>
    <dgm:pt modelId="{2C7A3522-D4DC-4484-9F16-C353BAE31C94}">
      <dgm:prSet phldrT="[Text]" custT="1"/>
      <dgm:spPr>
        <a:solidFill>
          <a:schemeClr val="tx2">
            <a:lumMod val="40000"/>
            <a:lumOff val="60000"/>
          </a:schemeClr>
        </a:solidFill>
      </dgm:spPr>
      <dgm:t>
        <a:bodyPr/>
        <a:lstStyle/>
        <a:p>
          <a:r>
            <a:rPr lang="cs-CZ" sz="2000" b="1" dirty="0" smtClean="0">
              <a:solidFill>
                <a:schemeClr val="tx1"/>
              </a:solidFill>
            </a:rPr>
            <a:t>38 dnů posouzení</a:t>
          </a:r>
        </a:p>
        <a:p>
          <a:r>
            <a:rPr lang="cs-CZ" sz="2000" b="1" dirty="0" smtClean="0">
              <a:solidFill>
                <a:schemeClr val="tx1"/>
              </a:solidFill>
            </a:rPr>
            <a:t>VZ PART II </a:t>
          </a:r>
          <a:endParaRPr lang="cs-CZ" sz="2000" b="1" dirty="0">
            <a:solidFill>
              <a:schemeClr val="tx1"/>
            </a:solidFill>
          </a:endParaRPr>
        </a:p>
      </dgm:t>
    </dgm:pt>
    <dgm:pt modelId="{1F53337B-485D-4D49-87F9-404C61AD0439}" type="parTrans" cxnId="{C506A057-5DB3-4A2F-ABAC-1D6D889689D0}">
      <dgm:prSet/>
      <dgm:spPr/>
      <dgm:t>
        <a:bodyPr/>
        <a:lstStyle/>
        <a:p>
          <a:endParaRPr lang="cs-CZ"/>
        </a:p>
      </dgm:t>
    </dgm:pt>
    <dgm:pt modelId="{7F7F2076-A927-418F-9199-3AE7DCFB27C7}" type="sibTrans" cxnId="{C506A057-5DB3-4A2F-ABAC-1D6D889689D0}">
      <dgm:prSet/>
      <dgm:spPr/>
      <dgm:t>
        <a:bodyPr/>
        <a:lstStyle/>
        <a:p>
          <a:endParaRPr lang="cs-CZ"/>
        </a:p>
      </dgm:t>
    </dgm:pt>
    <dgm:pt modelId="{E278A193-F994-4A29-806D-A2B295D85CC5}">
      <dgm:prSet custT="1"/>
      <dgm:spPr/>
      <dgm:t>
        <a:bodyPr/>
        <a:lstStyle/>
        <a:p>
          <a:r>
            <a:rPr lang="cs-CZ" sz="2400" b="1" dirty="0" smtClean="0"/>
            <a:t>stanovisko</a:t>
          </a:r>
        </a:p>
      </dgm:t>
    </dgm:pt>
    <dgm:pt modelId="{279F161E-E629-44DC-9CCC-AFFED5452D8E}" type="parTrans" cxnId="{0B75D2A0-A8EC-4D05-866D-1EF0175E16D5}">
      <dgm:prSet/>
      <dgm:spPr/>
      <dgm:t>
        <a:bodyPr/>
        <a:lstStyle/>
        <a:p>
          <a:endParaRPr lang="cs-CZ"/>
        </a:p>
      </dgm:t>
    </dgm:pt>
    <dgm:pt modelId="{8778BF08-772A-45CE-9F24-BE1CFA957A91}" type="sibTrans" cxnId="{0B75D2A0-A8EC-4D05-866D-1EF0175E16D5}">
      <dgm:prSet/>
      <dgm:spPr/>
      <dgm:t>
        <a:bodyPr/>
        <a:lstStyle/>
        <a:p>
          <a:endParaRPr lang="cs-CZ"/>
        </a:p>
      </dgm:t>
    </dgm:pt>
    <dgm:pt modelId="{4BABE7DF-C716-451B-956A-AF43C880683E}" type="pres">
      <dgm:prSet presAssocID="{F722BEB8-3937-4BD1-81A1-270FA622A816}" presName="CompostProcess" presStyleCnt="0">
        <dgm:presLayoutVars>
          <dgm:dir/>
          <dgm:resizeHandles val="exact"/>
        </dgm:presLayoutVars>
      </dgm:prSet>
      <dgm:spPr/>
      <dgm:t>
        <a:bodyPr/>
        <a:lstStyle/>
        <a:p>
          <a:endParaRPr lang="cs-CZ"/>
        </a:p>
      </dgm:t>
    </dgm:pt>
    <dgm:pt modelId="{F00B5215-E4BB-40B1-9FDE-C3431F63AA1A}" type="pres">
      <dgm:prSet presAssocID="{F722BEB8-3937-4BD1-81A1-270FA622A816}" presName="arrow" presStyleLbl="bgShp" presStyleIdx="0" presStyleCnt="1"/>
      <dgm:spPr/>
    </dgm:pt>
    <dgm:pt modelId="{44898839-741B-49EA-98BB-C02F6405D401}" type="pres">
      <dgm:prSet presAssocID="{F722BEB8-3937-4BD1-81A1-270FA622A816}" presName="linearProcess" presStyleCnt="0"/>
      <dgm:spPr/>
    </dgm:pt>
    <dgm:pt modelId="{D30B0129-5984-48CF-89C0-640121FBFFF0}" type="pres">
      <dgm:prSet presAssocID="{9E9D32AB-73D8-4C59-B1AC-110B999A3814}" presName="textNode" presStyleLbl="node1" presStyleIdx="0" presStyleCnt="3">
        <dgm:presLayoutVars>
          <dgm:bulletEnabled val="1"/>
        </dgm:presLayoutVars>
      </dgm:prSet>
      <dgm:spPr/>
      <dgm:t>
        <a:bodyPr/>
        <a:lstStyle/>
        <a:p>
          <a:endParaRPr lang="cs-CZ"/>
        </a:p>
      </dgm:t>
    </dgm:pt>
    <dgm:pt modelId="{440A0885-4014-40E4-8080-A1C13130745B}" type="pres">
      <dgm:prSet presAssocID="{5685A549-1B6A-4E5B-A591-322B458C696E}" presName="sibTrans" presStyleCnt="0"/>
      <dgm:spPr/>
    </dgm:pt>
    <dgm:pt modelId="{B4769FC7-54BF-46E3-A6EE-8531909B5BC7}" type="pres">
      <dgm:prSet presAssocID="{2C7A3522-D4DC-4484-9F16-C353BAE31C94}" presName="textNode" presStyleLbl="node1" presStyleIdx="1" presStyleCnt="3">
        <dgm:presLayoutVars>
          <dgm:bulletEnabled val="1"/>
        </dgm:presLayoutVars>
      </dgm:prSet>
      <dgm:spPr/>
      <dgm:t>
        <a:bodyPr/>
        <a:lstStyle/>
        <a:p>
          <a:endParaRPr lang="cs-CZ"/>
        </a:p>
      </dgm:t>
    </dgm:pt>
    <dgm:pt modelId="{83A35EA6-74B3-4404-A1BF-DB0614AA6DD6}" type="pres">
      <dgm:prSet presAssocID="{7F7F2076-A927-418F-9199-3AE7DCFB27C7}" presName="sibTrans" presStyleCnt="0"/>
      <dgm:spPr/>
    </dgm:pt>
    <dgm:pt modelId="{B19DFC0C-3034-4C27-94B3-E6D671927E20}" type="pres">
      <dgm:prSet presAssocID="{E278A193-F994-4A29-806D-A2B295D85CC5}" presName="textNode" presStyleLbl="node1" presStyleIdx="2" presStyleCnt="3">
        <dgm:presLayoutVars>
          <dgm:bulletEnabled val="1"/>
        </dgm:presLayoutVars>
      </dgm:prSet>
      <dgm:spPr/>
      <dgm:t>
        <a:bodyPr/>
        <a:lstStyle/>
        <a:p>
          <a:endParaRPr lang="cs-CZ"/>
        </a:p>
      </dgm:t>
    </dgm:pt>
  </dgm:ptLst>
  <dgm:cxnLst>
    <dgm:cxn modelId="{EC5C7E34-2C58-4E4F-B4B0-B566B333763E}" srcId="{F722BEB8-3937-4BD1-81A1-270FA622A816}" destId="{9E9D32AB-73D8-4C59-B1AC-110B999A3814}" srcOrd="0" destOrd="0" parTransId="{C72B488B-53F6-4B1F-8DD6-8FDEF250D639}" sibTransId="{5685A549-1B6A-4E5B-A591-322B458C696E}"/>
    <dgm:cxn modelId="{BC14878B-2C78-4081-BF48-75D423E28396}" type="presOf" srcId="{F722BEB8-3937-4BD1-81A1-270FA622A816}" destId="{4BABE7DF-C716-451B-956A-AF43C880683E}" srcOrd="0" destOrd="0" presId="urn:microsoft.com/office/officeart/2005/8/layout/hProcess9"/>
    <dgm:cxn modelId="{C506A057-5DB3-4A2F-ABAC-1D6D889689D0}" srcId="{F722BEB8-3937-4BD1-81A1-270FA622A816}" destId="{2C7A3522-D4DC-4484-9F16-C353BAE31C94}" srcOrd="1" destOrd="0" parTransId="{1F53337B-485D-4D49-87F9-404C61AD0439}" sibTransId="{7F7F2076-A927-418F-9199-3AE7DCFB27C7}"/>
    <dgm:cxn modelId="{823008C9-7E48-4368-8824-DC856D06C8A1}" type="presOf" srcId="{2C7A3522-D4DC-4484-9F16-C353BAE31C94}" destId="{B4769FC7-54BF-46E3-A6EE-8531909B5BC7}" srcOrd="0" destOrd="0" presId="urn:microsoft.com/office/officeart/2005/8/layout/hProcess9"/>
    <dgm:cxn modelId="{9F8B97D4-E82D-4CC6-AADE-AD8ABC333BAD}" type="presOf" srcId="{9E9D32AB-73D8-4C59-B1AC-110B999A3814}" destId="{D30B0129-5984-48CF-89C0-640121FBFFF0}" srcOrd="0" destOrd="0" presId="urn:microsoft.com/office/officeart/2005/8/layout/hProcess9"/>
    <dgm:cxn modelId="{0B75D2A0-A8EC-4D05-866D-1EF0175E16D5}" srcId="{F722BEB8-3937-4BD1-81A1-270FA622A816}" destId="{E278A193-F994-4A29-806D-A2B295D85CC5}" srcOrd="2" destOrd="0" parTransId="{279F161E-E629-44DC-9CCC-AFFED5452D8E}" sibTransId="{8778BF08-772A-45CE-9F24-BE1CFA957A91}"/>
    <dgm:cxn modelId="{D6A78AE9-06F3-44A1-879B-C50792456BAE}" type="presOf" srcId="{E278A193-F994-4A29-806D-A2B295D85CC5}" destId="{B19DFC0C-3034-4C27-94B3-E6D671927E20}" srcOrd="0" destOrd="0" presId="urn:microsoft.com/office/officeart/2005/8/layout/hProcess9"/>
    <dgm:cxn modelId="{FF0B550E-C874-4A50-A140-D142215344B1}" type="presParOf" srcId="{4BABE7DF-C716-451B-956A-AF43C880683E}" destId="{F00B5215-E4BB-40B1-9FDE-C3431F63AA1A}" srcOrd="0" destOrd="0" presId="urn:microsoft.com/office/officeart/2005/8/layout/hProcess9"/>
    <dgm:cxn modelId="{6059E634-DC49-4EC9-92FC-587E915BB2E0}" type="presParOf" srcId="{4BABE7DF-C716-451B-956A-AF43C880683E}" destId="{44898839-741B-49EA-98BB-C02F6405D401}" srcOrd="1" destOrd="0" presId="urn:microsoft.com/office/officeart/2005/8/layout/hProcess9"/>
    <dgm:cxn modelId="{AA891310-4E74-4CF2-9161-6C9E07C362E8}" type="presParOf" srcId="{44898839-741B-49EA-98BB-C02F6405D401}" destId="{D30B0129-5984-48CF-89C0-640121FBFFF0}" srcOrd="0" destOrd="0" presId="urn:microsoft.com/office/officeart/2005/8/layout/hProcess9"/>
    <dgm:cxn modelId="{CF5AA995-EB4A-41F0-8534-27A4DF10630D}" type="presParOf" srcId="{44898839-741B-49EA-98BB-C02F6405D401}" destId="{440A0885-4014-40E4-8080-A1C13130745B}" srcOrd="1" destOrd="0" presId="urn:microsoft.com/office/officeart/2005/8/layout/hProcess9"/>
    <dgm:cxn modelId="{303A22E8-2664-4D70-A31F-ABFBCA73769F}" type="presParOf" srcId="{44898839-741B-49EA-98BB-C02F6405D401}" destId="{B4769FC7-54BF-46E3-A6EE-8531909B5BC7}" srcOrd="2" destOrd="0" presId="urn:microsoft.com/office/officeart/2005/8/layout/hProcess9"/>
    <dgm:cxn modelId="{37E9FF90-43E0-430F-801C-E394D854AED0}" type="presParOf" srcId="{44898839-741B-49EA-98BB-C02F6405D401}" destId="{83A35EA6-74B3-4404-A1BF-DB0614AA6DD6}" srcOrd="3" destOrd="0" presId="urn:microsoft.com/office/officeart/2005/8/layout/hProcess9"/>
    <dgm:cxn modelId="{C20CB7E9-9FD0-4F9B-BA44-576F6D02A4E3}" type="presParOf" srcId="{44898839-741B-49EA-98BB-C02F6405D401}" destId="{B19DFC0C-3034-4C27-94B3-E6D671927E20}"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0B5215-E4BB-40B1-9FDE-C3431F63AA1A}">
      <dsp:nvSpPr>
        <dsp:cNvPr id="0" name=""/>
        <dsp:cNvSpPr/>
      </dsp:nvSpPr>
      <dsp:spPr>
        <a:xfrm>
          <a:off x="617219" y="0"/>
          <a:ext cx="6995160" cy="2205501"/>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0B0129-5984-48CF-89C0-640121FBFFF0}">
      <dsp:nvSpPr>
        <dsp:cNvPr id="0" name=""/>
        <dsp:cNvSpPr/>
      </dsp:nvSpPr>
      <dsp:spPr>
        <a:xfrm>
          <a:off x="100" y="661650"/>
          <a:ext cx="1540438"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t>10 dnů</a:t>
          </a:r>
        </a:p>
        <a:p>
          <a:pPr lvl="0" algn="ctr" defTabSz="889000">
            <a:lnSpc>
              <a:spcPct val="90000"/>
            </a:lnSpc>
            <a:spcBef>
              <a:spcPct val="0"/>
            </a:spcBef>
            <a:spcAft>
              <a:spcPct val="35000"/>
            </a:spcAft>
          </a:pPr>
          <a:r>
            <a:rPr lang="cs-CZ" sz="2000" b="1" kern="1200" dirty="0" smtClean="0"/>
            <a:t>validace</a:t>
          </a:r>
          <a:endParaRPr lang="cs-CZ" sz="2000" b="1" kern="1200" dirty="0"/>
        </a:p>
      </dsp:txBody>
      <dsp:txXfrm>
        <a:off x="43165" y="704715"/>
        <a:ext cx="1454308" cy="796070"/>
      </dsp:txXfrm>
    </dsp:sp>
    <dsp:sp modelId="{B4769FC7-54BF-46E3-A6EE-8531909B5BC7}">
      <dsp:nvSpPr>
        <dsp:cNvPr id="0" name=""/>
        <dsp:cNvSpPr/>
      </dsp:nvSpPr>
      <dsp:spPr>
        <a:xfrm>
          <a:off x="1672340" y="661650"/>
          <a:ext cx="1540438"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t>Do 26 dne</a:t>
          </a:r>
        </a:p>
        <a:p>
          <a:pPr lvl="0" algn="ctr" defTabSz="889000">
            <a:lnSpc>
              <a:spcPct val="90000"/>
            </a:lnSpc>
            <a:spcBef>
              <a:spcPct val="0"/>
            </a:spcBef>
            <a:spcAft>
              <a:spcPct val="35000"/>
            </a:spcAft>
          </a:pPr>
          <a:r>
            <a:rPr lang="cs-CZ" sz="2000" b="1" kern="1200" dirty="0" smtClean="0"/>
            <a:t>draft HZ</a:t>
          </a:r>
          <a:endParaRPr lang="cs-CZ" sz="2000" b="1" kern="1200" dirty="0"/>
        </a:p>
      </dsp:txBody>
      <dsp:txXfrm>
        <a:off x="1715405" y="704715"/>
        <a:ext cx="1454308" cy="796070"/>
      </dsp:txXfrm>
    </dsp:sp>
    <dsp:sp modelId="{BA891174-44EB-4CBA-A53E-76FFC8E78BB8}">
      <dsp:nvSpPr>
        <dsp:cNvPr id="0" name=""/>
        <dsp:cNvSpPr/>
      </dsp:nvSpPr>
      <dsp:spPr>
        <a:xfrm>
          <a:off x="3344580" y="661650"/>
          <a:ext cx="1540438"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t>12 dnů</a:t>
          </a:r>
        </a:p>
        <a:p>
          <a:pPr lvl="0" algn="ctr" defTabSz="889000">
            <a:lnSpc>
              <a:spcPct val="90000"/>
            </a:lnSpc>
            <a:spcBef>
              <a:spcPct val="0"/>
            </a:spcBef>
            <a:spcAft>
              <a:spcPct val="35000"/>
            </a:spcAft>
          </a:pPr>
          <a:r>
            <a:rPr lang="cs-CZ" sz="2000" b="1" kern="1200" dirty="0" smtClean="0"/>
            <a:t>připomínky ČS</a:t>
          </a:r>
          <a:endParaRPr lang="cs-CZ" sz="2000" b="1" kern="1200" dirty="0"/>
        </a:p>
      </dsp:txBody>
      <dsp:txXfrm>
        <a:off x="3387645" y="704715"/>
        <a:ext cx="1454308" cy="796070"/>
      </dsp:txXfrm>
    </dsp:sp>
    <dsp:sp modelId="{C3F22052-73EE-4D44-81A5-CCFDCBE9FBDE}">
      <dsp:nvSpPr>
        <dsp:cNvPr id="0" name=""/>
        <dsp:cNvSpPr/>
      </dsp:nvSpPr>
      <dsp:spPr>
        <a:xfrm>
          <a:off x="5016821" y="661650"/>
          <a:ext cx="1540438"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cs-CZ" sz="1900" b="1" kern="1200" dirty="0" smtClean="0"/>
            <a:t>7 dnů</a:t>
          </a:r>
        </a:p>
        <a:p>
          <a:pPr lvl="0" algn="ctr" defTabSz="844550">
            <a:lnSpc>
              <a:spcPct val="90000"/>
            </a:lnSpc>
            <a:spcBef>
              <a:spcPct val="0"/>
            </a:spcBef>
            <a:spcAft>
              <a:spcPct val="35000"/>
            </a:spcAft>
          </a:pPr>
          <a:r>
            <a:rPr lang="cs-CZ" sz="1900" b="1" kern="1200" dirty="0" smtClean="0"/>
            <a:t>konsolidace</a:t>
          </a:r>
          <a:endParaRPr lang="cs-CZ" sz="1900" kern="1200" dirty="0"/>
        </a:p>
      </dsp:txBody>
      <dsp:txXfrm>
        <a:off x="5059886" y="704715"/>
        <a:ext cx="1454308" cy="796070"/>
      </dsp:txXfrm>
    </dsp:sp>
    <dsp:sp modelId="{C1303290-221C-4AD2-9324-A3BFB8F3146B}">
      <dsp:nvSpPr>
        <dsp:cNvPr id="0" name=""/>
        <dsp:cNvSpPr/>
      </dsp:nvSpPr>
      <dsp:spPr>
        <a:xfrm>
          <a:off x="6689061" y="661650"/>
          <a:ext cx="1540438"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cs-CZ" sz="1900" b="1" kern="1200" dirty="0" smtClean="0"/>
            <a:t>5 dnů</a:t>
          </a:r>
          <a:endParaRPr lang="cs-CZ" sz="1900" kern="1200" dirty="0"/>
        </a:p>
      </dsp:txBody>
      <dsp:txXfrm>
        <a:off x="6732126" y="704715"/>
        <a:ext cx="1454308" cy="7960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0B5215-E4BB-40B1-9FDE-C3431F63AA1A}">
      <dsp:nvSpPr>
        <dsp:cNvPr id="0" name=""/>
        <dsp:cNvSpPr/>
      </dsp:nvSpPr>
      <dsp:spPr>
        <a:xfrm>
          <a:off x="617219" y="0"/>
          <a:ext cx="6995159" cy="2205501"/>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0B0129-5984-48CF-89C0-640121FBFFF0}">
      <dsp:nvSpPr>
        <dsp:cNvPr id="0" name=""/>
        <dsp:cNvSpPr/>
      </dsp:nvSpPr>
      <dsp:spPr>
        <a:xfrm>
          <a:off x="0" y="661650"/>
          <a:ext cx="2468880"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t>10 dnů</a:t>
          </a:r>
        </a:p>
        <a:p>
          <a:pPr lvl="0" algn="ctr" defTabSz="889000">
            <a:lnSpc>
              <a:spcPct val="90000"/>
            </a:lnSpc>
            <a:spcBef>
              <a:spcPct val="0"/>
            </a:spcBef>
            <a:spcAft>
              <a:spcPct val="35000"/>
            </a:spcAft>
          </a:pPr>
          <a:r>
            <a:rPr lang="cs-CZ" sz="2000" b="1" kern="1200" dirty="0" smtClean="0"/>
            <a:t>validace</a:t>
          </a:r>
          <a:endParaRPr lang="cs-CZ" sz="2000" b="1" kern="1200" dirty="0"/>
        </a:p>
      </dsp:txBody>
      <dsp:txXfrm>
        <a:off x="43065" y="704715"/>
        <a:ext cx="2382750" cy="796070"/>
      </dsp:txXfrm>
    </dsp:sp>
    <dsp:sp modelId="{B4769FC7-54BF-46E3-A6EE-8531909B5BC7}">
      <dsp:nvSpPr>
        <dsp:cNvPr id="0" name=""/>
        <dsp:cNvSpPr/>
      </dsp:nvSpPr>
      <dsp:spPr>
        <a:xfrm>
          <a:off x="2880359" y="661650"/>
          <a:ext cx="2468880" cy="882200"/>
        </a:xfrm>
        <a:prstGeom prst="roundRect">
          <a:avLst/>
        </a:prstGeom>
        <a:solidFill>
          <a:schemeClr val="tx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solidFill>
                <a:schemeClr val="tx1"/>
              </a:solidFill>
            </a:rPr>
            <a:t>45 dnů posouzení</a:t>
          </a:r>
        </a:p>
        <a:p>
          <a:pPr lvl="0" algn="ctr" defTabSz="889000">
            <a:lnSpc>
              <a:spcPct val="90000"/>
            </a:lnSpc>
            <a:spcBef>
              <a:spcPct val="0"/>
            </a:spcBef>
            <a:spcAft>
              <a:spcPct val="35000"/>
            </a:spcAft>
          </a:pPr>
          <a:r>
            <a:rPr lang="cs-CZ" sz="2000" b="1" kern="1200" dirty="0" smtClean="0">
              <a:solidFill>
                <a:schemeClr val="tx1"/>
              </a:solidFill>
            </a:rPr>
            <a:t>PART II </a:t>
          </a:r>
          <a:endParaRPr lang="cs-CZ" sz="2000" b="1" kern="1200" dirty="0">
            <a:solidFill>
              <a:schemeClr val="tx1"/>
            </a:solidFill>
          </a:endParaRPr>
        </a:p>
      </dsp:txBody>
      <dsp:txXfrm>
        <a:off x="2923424" y="704715"/>
        <a:ext cx="2382750" cy="796070"/>
      </dsp:txXfrm>
    </dsp:sp>
    <dsp:sp modelId="{B19DFC0C-3034-4C27-94B3-E6D671927E20}">
      <dsp:nvSpPr>
        <dsp:cNvPr id="0" name=""/>
        <dsp:cNvSpPr/>
      </dsp:nvSpPr>
      <dsp:spPr>
        <a:xfrm>
          <a:off x="5760720" y="661650"/>
          <a:ext cx="2468880"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b="1" kern="1200" dirty="0" smtClean="0"/>
            <a:t>5 dnů</a:t>
          </a:r>
        </a:p>
      </dsp:txBody>
      <dsp:txXfrm>
        <a:off x="5803785" y="704715"/>
        <a:ext cx="2382750" cy="7960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0B5215-E4BB-40B1-9FDE-C3431F63AA1A}">
      <dsp:nvSpPr>
        <dsp:cNvPr id="0" name=""/>
        <dsp:cNvSpPr/>
      </dsp:nvSpPr>
      <dsp:spPr>
        <a:xfrm>
          <a:off x="617219" y="0"/>
          <a:ext cx="6995160" cy="2205501"/>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0B0129-5984-48CF-89C0-640121FBFFF0}">
      <dsp:nvSpPr>
        <dsp:cNvPr id="0" name=""/>
        <dsp:cNvSpPr/>
      </dsp:nvSpPr>
      <dsp:spPr>
        <a:xfrm>
          <a:off x="108592" y="661650"/>
          <a:ext cx="2051322"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t>6 dnů</a:t>
          </a:r>
        </a:p>
        <a:p>
          <a:pPr lvl="0" algn="ctr" defTabSz="889000">
            <a:lnSpc>
              <a:spcPct val="90000"/>
            </a:lnSpc>
            <a:spcBef>
              <a:spcPct val="0"/>
            </a:spcBef>
            <a:spcAft>
              <a:spcPct val="35000"/>
            </a:spcAft>
          </a:pPr>
          <a:r>
            <a:rPr lang="cs-CZ" sz="2000" b="1" kern="1200" dirty="0" smtClean="0"/>
            <a:t>Validace VZ</a:t>
          </a:r>
          <a:endParaRPr lang="cs-CZ" sz="2000" b="1" kern="1200" dirty="0"/>
        </a:p>
      </dsp:txBody>
      <dsp:txXfrm>
        <a:off x="151657" y="704715"/>
        <a:ext cx="1965192" cy="796070"/>
      </dsp:txXfrm>
    </dsp:sp>
    <dsp:sp modelId="{B4769FC7-54BF-46E3-A6EE-8531909B5BC7}">
      <dsp:nvSpPr>
        <dsp:cNvPr id="0" name=""/>
        <dsp:cNvSpPr/>
      </dsp:nvSpPr>
      <dsp:spPr>
        <a:xfrm>
          <a:off x="2274663" y="661650"/>
          <a:ext cx="1826686" cy="882200"/>
        </a:xfrm>
        <a:prstGeom prst="roundRect">
          <a:avLst/>
        </a:prstGeom>
        <a:solidFill>
          <a:schemeClr val="tx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solidFill>
                <a:schemeClr val="tx1"/>
              </a:solidFill>
            </a:rPr>
            <a:t>19 dnů </a:t>
          </a:r>
        </a:p>
        <a:p>
          <a:pPr lvl="0" algn="ctr" defTabSz="889000">
            <a:lnSpc>
              <a:spcPct val="90000"/>
            </a:lnSpc>
            <a:spcBef>
              <a:spcPct val="0"/>
            </a:spcBef>
            <a:spcAft>
              <a:spcPct val="35000"/>
            </a:spcAft>
          </a:pPr>
          <a:r>
            <a:rPr lang="cs-CZ" sz="2000" b="1" kern="1200" dirty="0" smtClean="0">
              <a:solidFill>
                <a:schemeClr val="tx1"/>
              </a:solidFill>
            </a:rPr>
            <a:t>draft HZ</a:t>
          </a:r>
        </a:p>
      </dsp:txBody>
      <dsp:txXfrm>
        <a:off x="2317728" y="704715"/>
        <a:ext cx="1740556" cy="796070"/>
      </dsp:txXfrm>
    </dsp:sp>
    <dsp:sp modelId="{B19DFC0C-3034-4C27-94B3-E6D671927E20}">
      <dsp:nvSpPr>
        <dsp:cNvPr id="0" name=""/>
        <dsp:cNvSpPr/>
      </dsp:nvSpPr>
      <dsp:spPr>
        <a:xfrm>
          <a:off x="6286047" y="693718"/>
          <a:ext cx="1943552"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b="1" kern="1200" dirty="0" smtClean="0"/>
            <a:t>stanovisko</a:t>
          </a:r>
        </a:p>
      </dsp:txBody>
      <dsp:txXfrm>
        <a:off x="6329112" y="736783"/>
        <a:ext cx="1857422" cy="796070"/>
      </dsp:txXfrm>
    </dsp:sp>
    <dsp:sp modelId="{B2D5EB37-FC56-4B56-9A60-5EEE2F862BA9}">
      <dsp:nvSpPr>
        <dsp:cNvPr id="0" name=""/>
        <dsp:cNvSpPr/>
      </dsp:nvSpPr>
      <dsp:spPr>
        <a:xfrm>
          <a:off x="4193603" y="648223"/>
          <a:ext cx="1846608" cy="882200"/>
        </a:xfrm>
        <a:prstGeom prst="roundRect">
          <a:avLst/>
        </a:prstGeom>
        <a:solidFill>
          <a:schemeClr val="tx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cs-CZ" sz="1600" b="1" kern="1200" dirty="0" smtClean="0">
              <a:solidFill>
                <a:schemeClr val="tx1"/>
              </a:solidFill>
            </a:rPr>
            <a:t>12 dnů koordinace</a:t>
          </a:r>
        </a:p>
        <a:p>
          <a:pPr lvl="0" algn="ctr" defTabSz="711200">
            <a:lnSpc>
              <a:spcPct val="90000"/>
            </a:lnSpc>
            <a:spcBef>
              <a:spcPct val="0"/>
            </a:spcBef>
            <a:spcAft>
              <a:spcPct val="35000"/>
            </a:spcAft>
          </a:pPr>
          <a:r>
            <a:rPr lang="cs-CZ" sz="1600" b="1" kern="1200" dirty="0" smtClean="0">
              <a:solidFill>
                <a:schemeClr val="tx1"/>
              </a:solidFill>
            </a:rPr>
            <a:t>posouzení</a:t>
          </a:r>
        </a:p>
      </dsp:txBody>
      <dsp:txXfrm>
        <a:off x="4236668" y="691288"/>
        <a:ext cx="1760478" cy="7960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0B5215-E4BB-40B1-9FDE-C3431F63AA1A}">
      <dsp:nvSpPr>
        <dsp:cNvPr id="0" name=""/>
        <dsp:cNvSpPr/>
      </dsp:nvSpPr>
      <dsp:spPr>
        <a:xfrm>
          <a:off x="617219" y="0"/>
          <a:ext cx="6995159" cy="2205501"/>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0B0129-5984-48CF-89C0-640121FBFFF0}">
      <dsp:nvSpPr>
        <dsp:cNvPr id="0" name=""/>
        <dsp:cNvSpPr/>
      </dsp:nvSpPr>
      <dsp:spPr>
        <a:xfrm>
          <a:off x="0" y="661650"/>
          <a:ext cx="2468880"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t>6 dnů</a:t>
          </a:r>
        </a:p>
        <a:p>
          <a:pPr lvl="0" algn="ctr" defTabSz="889000">
            <a:lnSpc>
              <a:spcPct val="90000"/>
            </a:lnSpc>
            <a:spcBef>
              <a:spcPct val="0"/>
            </a:spcBef>
            <a:spcAft>
              <a:spcPct val="35000"/>
            </a:spcAft>
          </a:pPr>
          <a:r>
            <a:rPr lang="cs-CZ" sz="2000" b="1" kern="1200" dirty="0" smtClean="0"/>
            <a:t>Validace VZ</a:t>
          </a:r>
          <a:endParaRPr lang="cs-CZ" sz="2000" b="1" kern="1200" dirty="0"/>
        </a:p>
      </dsp:txBody>
      <dsp:txXfrm>
        <a:off x="43065" y="704715"/>
        <a:ext cx="2382750" cy="796070"/>
      </dsp:txXfrm>
    </dsp:sp>
    <dsp:sp modelId="{B4769FC7-54BF-46E3-A6EE-8531909B5BC7}">
      <dsp:nvSpPr>
        <dsp:cNvPr id="0" name=""/>
        <dsp:cNvSpPr/>
      </dsp:nvSpPr>
      <dsp:spPr>
        <a:xfrm>
          <a:off x="2880359" y="661650"/>
          <a:ext cx="2468880" cy="882200"/>
        </a:xfrm>
        <a:prstGeom prst="roundRect">
          <a:avLst/>
        </a:prstGeom>
        <a:solidFill>
          <a:schemeClr val="tx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b="1" kern="1200" dirty="0" smtClean="0">
              <a:solidFill>
                <a:schemeClr val="tx1"/>
              </a:solidFill>
            </a:rPr>
            <a:t>38 dnů posouzení</a:t>
          </a:r>
        </a:p>
        <a:p>
          <a:pPr lvl="0" algn="ctr" defTabSz="889000">
            <a:lnSpc>
              <a:spcPct val="90000"/>
            </a:lnSpc>
            <a:spcBef>
              <a:spcPct val="0"/>
            </a:spcBef>
            <a:spcAft>
              <a:spcPct val="35000"/>
            </a:spcAft>
          </a:pPr>
          <a:r>
            <a:rPr lang="cs-CZ" sz="2000" b="1" kern="1200" dirty="0" smtClean="0">
              <a:solidFill>
                <a:schemeClr val="tx1"/>
              </a:solidFill>
            </a:rPr>
            <a:t>VZ PART II </a:t>
          </a:r>
          <a:endParaRPr lang="cs-CZ" sz="2000" b="1" kern="1200" dirty="0">
            <a:solidFill>
              <a:schemeClr val="tx1"/>
            </a:solidFill>
          </a:endParaRPr>
        </a:p>
      </dsp:txBody>
      <dsp:txXfrm>
        <a:off x="2923424" y="704715"/>
        <a:ext cx="2382750" cy="796070"/>
      </dsp:txXfrm>
    </dsp:sp>
    <dsp:sp modelId="{B19DFC0C-3034-4C27-94B3-E6D671927E20}">
      <dsp:nvSpPr>
        <dsp:cNvPr id="0" name=""/>
        <dsp:cNvSpPr/>
      </dsp:nvSpPr>
      <dsp:spPr>
        <a:xfrm>
          <a:off x="5760720" y="661650"/>
          <a:ext cx="2468880" cy="8822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b="1" kern="1200" dirty="0" smtClean="0"/>
            <a:t>stanovisko</a:t>
          </a:r>
        </a:p>
      </dsp:txBody>
      <dsp:txXfrm>
        <a:off x="5803785" y="704715"/>
        <a:ext cx="2382750" cy="79607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0.66667</cdr:x>
      <cdr:y>0</cdr:y>
    </cdr:from>
    <cdr:to>
      <cdr:x>0.69459</cdr:x>
      <cdr:y>0.07993</cdr:y>
    </cdr:to>
    <cdr:sp macro="" textlink="">
      <cdr:nvSpPr>
        <cdr:cNvPr id="2" name="TextovéPole 1"/>
        <cdr:cNvSpPr txBox="1"/>
      </cdr:nvSpPr>
      <cdr:spPr>
        <a:xfrm xmlns:a="http://schemas.openxmlformats.org/drawingml/2006/main">
          <a:off x="4410490" y="-3113965"/>
          <a:ext cx="184731" cy="276999"/>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0.11864</cdr:x>
      <cdr:y>0.17244</cdr:y>
    </cdr:from>
    <cdr:to>
      <cdr:x>0.22626</cdr:x>
      <cdr:y>0.25864</cdr:y>
    </cdr:to>
    <cdr:sp macro="" textlink="">
      <cdr:nvSpPr>
        <cdr:cNvPr id="2" name="TextBox 1"/>
        <cdr:cNvSpPr txBox="1"/>
      </cdr:nvSpPr>
      <cdr:spPr>
        <a:xfrm xmlns:a="http://schemas.openxmlformats.org/drawingml/2006/main">
          <a:off x="1008112" y="720229"/>
          <a:ext cx="914400" cy="36004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0.08686</cdr:x>
      <cdr:y>0.14654</cdr:y>
    </cdr:from>
    <cdr:to>
      <cdr:x>0.19448</cdr:x>
      <cdr:y>0.36547</cdr:y>
    </cdr:to>
    <cdr:sp macro="" textlink="">
      <cdr:nvSpPr>
        <cdr:cNvPr id="3" name="TextBox 2"/>
        <cdr:cNvSpPr txBox="1"/>
      </cdr:nvSpPr>
      <cdr:spPr>
        <a:xfrm xmlns:a="http://schemas.openxmlformats.org/drawingml/2006/main">
          <a:off x="738082" y="612068"/>
          <a:ext cx="914441"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354</a:t>
          </a:r>
          <a:endParaRPr lang="cs-CZ" sz="1400" b="1" dirty="0"/>
        </a:p>
      </cdr:txBody>
    </cdr:sp>
  </cdr:relSizeAnchor>
  <cdr:relSizeAnchor xmlns:cdr="http://schemas.openxmlformats.org/drawingml/2006/chartDrawing">
    <cdr:from>
      <cdr:x>0.1875</cdr:x>
      <cdr:y>0.12499</cdr:y>
    </cdr:from>
    <cdr:to>
      <cdr:x>0.29511</cdr:x>
      <cdr:y>0.34392</cdr:y>
    </cdr:to>
    <cdr:sp macro="" textlink="">
      <cdr:nvSpPr>
        <cdr:cNvPr id="4" name="TextBox 3"/>
        <cdr:cNvSpPr txBox="1"/>
      </cdr:nvSpPr>
      <cdr:spPr>
        <a:xfrm xmlns:a="http://schemas.openxmlformats.org/drawingml/2006/main">
          <a:off x="1593177" y="522058"/>
          <a:ext cx="914356"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369</a:t>
          </a:r>
          <a:endParaRPr lang="cs-CZ" sz="1400" b="1" dirty="0"/>
        </a:p>
      </cdr:txBody>
    </cdr:sp>
  </cdr:relSizeAnchor>
  <cdr:relSizeAnchor xmlns:cdr="http://schemas.openxmlformats.org/drawingml/2006/chartDrawing">
    <cdr:from>
      <cdr:x>0.33051</cdr:x>
      <cdr:y>0.78107</cdr:y>
    </cdr:from>
    <cdr:to>
      <cdr:x>0.43812</cdr:x>
      <cdr:y>1</cdr:y>
    </cdr:to>
    <cdr:sp macro="" textlink="">
      <cdr:nvSpPr>
        <cdr:cNvPr id="5" name="TextBox 4"/>
        <cdr:cNvSpPr txBox="1"/>
      </cdr:nvSpPr>
      <cdr:spPr>
        <a:xfrm xmlns:a="http://schemas.openxmlformats.org/drawingml/2006/main">
          <a:off x="2808312" y="3456533"/>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0.22987</cdr:x>
      <cdr:y>0.78107</cdr:y>
    </cdr:from>
    <cdr:to>
      <cdr:x>0.33749</cdr:x>
      <cdr:y>1</cdr:y>
    </cdr:to>
    <cdr:sp macro="" textlink="">
      <cdr:nvSpPr>
        <cdr:cNvPr id="6" name="TextBox 5"/>
        <cdr:cNvSpPr txBox="1"/>
      </cdr:nvSpPr>
      <cdr:spPr>
        <a:xfrm xmlns:a="http://schemas.openxmlformats.org/drawingml/2006/main">
          <a:off x="1953217" y="3262305"/>
          <a:ext cx="914441"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4</a:t>
          </a:r>
          <a:endParaRPr lang="cs-CZ" sz="1400" b="1" dirty="0"/>
        </a:p>
      </cdr:txBody>
    </cdr:sp>
  </cdr:relSizeAnchor>
  <cdr:relSizeAnchor xmlns:cdr="http://schemas.openxmlformats.org/drawingml/2006/chartDrawing">
    <cdr:from>
      <cdr:x>0.30403</cdr:x>
      <cdr:y>0.15732</cdr:y>
    </cdr:from>
    <cdr:to>
      <cdr:x>0.42012</cdr:x>
      <cdr:y>0.37625</cdr:y>
    </cdr:to>
    <cdr:sp macro="" textlink="">
      <cdr:nvSpPr>
        <cdr:cNvPr id="7" name="TextBox 6"/>
        <cdr:cNvSpPr txBox="1"/>
      </cdr:nvSpPr>
      <cdr:spPr>
        <a:xfrm xmlns:a="http://schemas.openxmlformats.org/drawingml/2006/main">
          <a:off x="2583287" y="657073"/>
          <a:ext cx="986410" cy="91440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351</a:t>
          </a:r>
          <a:endParaRPr lang="cs-CZ" sz="1400" b="1" dirty="0"/>
        </a:p>
      </cdr:txBody>
    </cdr:sp>
  </cdr:relSizeAnchor>
  <cdr:relSizeAnchor xmlns:cdr="http://schemas.openxmlformats.org/drawingml/2006/chartDrawing">
    <cdr:from>
      <cdr:x>0.41525</cdr:x>
      <cdr:y>0.17244</cdr:y>
    </cdr:from>
    <cdr:to>
      <cdr:x>0.53982</cdr:x>
      <cdr:y>0.40861</cdr:y>
    </cdr:to>
    <cdr:sp macro="" textlink="">
      <cdr:nvSpPr>
        <cdr:cNvPr id="8" name="TextBox 7"/>
        <cdr:cNvSpPr txBox="1"/>
      </cdr:nvSpPr>
      <cdr:spPr>
        <a:xfrm xmlns:a="http://schemas.openxmlformats.org/drawingml/2006/main">
          <a:off x="3528392" y="720229"/>
          <a:ext cx="1058416" cy="986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0.3411</cdr:x>
      <cdr:y>0.78107</cdr:y>
    </cdr:from>
    <cdr:to>
      <cdr:x>0.44871</cdr:x>
      <cdr:y>1</cdr:y>
    </cdr:to>
    <cdr:sp macro="" textlink="">
      <cdr:nvSpPr>
        <cdr:cNvPr id="9" name="TextBox 8"/>
        <cdr:cNvSpPr txBox="1"/>
      </cdr:nvSpPr>
      <cdr:spPr>
        <a:xfrm xmlns:a="http://schemas.openxmlformats.org/drawingml/2006/main">
          <a:off x="2898322" y="3262305"/>
          <a:ext cx="914356"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10</a:t>
          </a:r>
          <a:endParaRPr lang="cs-CZ" sz="1400" b="1" dirty="0"/>
        </a:p>
      </cdr:txBody>
    </cdr:sp>
  </cdr:relSizeAnchor>
  <cdr:relSizeAnchor xmlns:cdr="http://schemas.openxmlformats.org/drawingml/2006/chartDrawing">
    <cdr:from>
      <cdr:x>0.57627</cdr:x>
      <cdr:y>0.12072</cdr:y>
    </cdr:from>
    <cdr:to>
      <cdr:x>0.68389</cdr:x>
      <cdr:y>0.33965</cdr:y>
    </cdr:to>
    <cdr:sp macro="" textlink="">
      <cdr:nvSpPr>
        <cdr:cNvPr id="10" name="TextBox 9"/>
        <cdr:cNvSpPr txBox="1"/>
      </cdr:nvSpPr>
      <cdr:spPr>
        <a:xfrm xmlns:a="http://schemas.openxmlformats.org/drawingml/2006/main">
          <a:off x="4896544" y="504205"/>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cs-CZ" sz="1100" dirty="0"/>
        </a:p>
      </cdr:txBody>
    </cdr:sp>
  </cdr:relSizeAnchor>
  <cdr:relSizeAnchor xmlns:cdr="http://schemas.openxmlformats.org/drawingml/2006/chartDrawing">
    <cdr:from>
      <cdr:x>0.41525</cdr:x>
      <cdr:y>0.13577</cdr:y>
    </cdr:from>
    <cdr:to>
      <cdr:x>0.52287</cdr:x>
      <cdr:y>0.3547</cdr:y>
    </cdr:to>
    <cdr:sp macro="" textlink="">
      <cdr:nvSpPr>
        <cdr:cNvPr id="11" name="TextBox 10"/>
        <cdr:cNvSpPr txBox="1"/>
      </cdr:nvSpPr>
      <cdr:spPr>
        <a:xfrm xmlns:a="http://schemas.openxmlformats.org/drawingml/2006/main">
          <a:off x="3528392" y="567063"/>
          <a:ext cx="914441"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373</a:t>
          </a:r>
          <a:endParaRPr lang="cs-CZ" sz="1400" b="1" dirty="0"/>
        </a:p>
      </cdr:txBody>
    </cdr:sp>
  </cdr:relSizeAnchor>
  <cdr:relSizeAnchor xmlns:cdr="http://schemas.openxmlformats.org/drawingml/2006/chartDrawing">
    <cdr:from>
      <cdr:x>0.45233</cdr:x>
      <cdr:y>0.73918</cdr:y>
    </cdr:from>
    <cdr:to>
      <cdr:x>0.55994</cdr:x>
      <cdr:y>0.95811</cdr:y>
    </cdr:to>
    <cdr:sp macro="" textlink="">
      <cdr:nvSpPr>
        <cdr:cNvPr id="12" name="TextBox 11"/>
        <cdr:cNvSpPr txBox="1"/>
      </cdr:nvSpPr>
      <cdr:spPr>
        <a:xfrm xmlns:a="http://schemas.openxmlformats.org/drawingml/2006/main">
          <a:off x="3843427" y="3087343"/>
          <a:ext cx="914356" cy="914408"/>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30</a:t>
          </a:r>
          <a:endParaRPr lang="cs-CZ" sz="1400" b="1" dirty="0"/>
        </a:p>
      </cdr:txBody>
    </cdr:sp>
  </cdr:relSizeAnchor>
  <cdr:relSizeAnchor xmlns:cdr="http://schemas.openxmlformats.org/drawingml/2006/chartDrawing">
    <cdr:from>
      <cdr:x>0.64831</cdr:x>
      <cdr:y>0.04957</cdr:y>
    </cdr:from>
    <cdr:to>
      <cdr:x>0.75593</cdr:x>
      <cdr:y>0.26849</cdr:y>
    </cdr:to>
    <cdr:sp macro="" textlink="">
      <cdr:nvSpPr>
        <cdr:cNvPr id="13" name="TextBox 12"/>
        <cdr:cNvSpPr txBox="1"/>
      </cdr:nvSpPr>
      <cdr:spPr>
        <a:xfrm xmlns:a="http://schemas.openxmlformats.org/drawingml/2006/main">
          <a:off x="5508612" y="207023"/>
          <a:ext cx="914441" cy="91436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413</a:t>
          </a:r>
          <a:endParaRPr lang="cs-CZ" sz="1400" b="1" dirty="0"/>
        </a:p>
      </cdr:txBody>
    </cdr:sp>
  </cdr:relSizeAnchor>
  <cdr:relSizeAnchor xmlns:cdr="http://schemas.openxmlformats.org/drawingml/2006/chartDrawing">
    <cdr:from>
      <cdr:x>0.56356</cdr:x>
      <cdr:y>0.71763</cdr:y>
    </cdr:from>
    <cdr:to>
      <cdr:x>0.67117</cdr:x>
      <cdr:y>0.93656</cdr:y>
    </cdr:to>
    <cdr:sp macro="" textlink="">
      <cdr:nvSpPr>
        <cdr:cNvPr id="14" name="TextBox 13"/>
        <cdr:cNvSpPr txBox="1"/>
      </cdr:nvSpPr>
      <cdr:spPr>
        <a:xfrm xmlns:a="http://schemas.openxmlformats.org/drawingml/2006/main">
          <a:off x="4788532" y="2997333"/>
          <a:ext cx="914356" cy="91440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cs-CZ" sz="1400" b="1" dirty="0" smtClean="0"/>
            <a:t>43</a:t>
          </a:r>
          <a:endParaRPr lang="cs-CZ" sz="1400" b="1" dirty="0"/>
        </a:p>
      </cdr:txBody>
    </cdr:sp>
  </cdr:relSizeAnchor>
  <cdr:relSizeAnchor xmlns:cdr="http://schemas.openxmlformats.org/drawingml/2006/chartDrawing">
    <cdr:from>
      <cdr:x>0.53178</cdr:x>
      <cdr:y>0.06034</cdr:y>
    </cdr:from>
    <cdr:to>
      <cdr:x>0.58577</cdr:x>
      <cdr:y>0.17824</cdr:y>
    </cdr:to>
    <cdr:sp macro="" textlink="">
      <cdr:nvSpPr>
        <cdr:cNvPr id="15" name="TextBox 14"/>
        <cdr:cNvSpPr txBox="1"/>
      </cdr:nvSpPr>
      <cdr:spPr>
        <a:xfrm xmlns:a="http://schemas.openxmlformats.org/drawingml/2006/main">
          <a:off x="4518502" y="252028"/>
          <a:ext cx="458750" cy="492435"/>
        </a:xfrm>
        <a:prstGeom xmlns:a="http://schemas.openxmlformats.org/drawingml/2006/main" prst="rect">
          <a:avLst/>
        </a:prstGeom>
        <a:noFill xmlns:a="http://schemas.openxmlformats.org/drawingml/2006/main"/>
      </cdr:spPr>
      <cdr:txBody>
        <a:bodyPr xmlns:a="http://schemas.openxmlformats.org/drawingml/2006/main" vertOverflow="clip" wrap="none" rtlCol="0" anchor="ctr">
          <a:spAutoFit/>
        </a:bodyPr>
        <a:lstStyle xmlns:a="http://schemas.openxmlformats.org/drawingml/2006/main"/>
        <a:p xmlns:a="http://schemas.openxmlformats.org/drawingml/2006/main">
          <a:pPr algn="l" rtl="0"/>
          <a:r>
            <a:rPr lang="cs-CZ" sz="1400" b="1" dirty="0" smtClean="0"/>
            <a:t>414</a:t>
          </a:r>
        </a:p>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cdr:txBody>
    </cdr:sp>
  </cdr:relSizeAnchor>
  <cdr:relSizeAnchor xmlns:cdr="http://schemas.openxmlformats.org/drawingml/2006/chartDrawing">
    <cdr:from>
      <cdr:x>0.68008</cdr:x>
      <cdr:y>0.74996</cdr:y>
    </cdr:from>
    <cdr:to>
      <cdr:x>0.77013</cdr:x>
      <cdr:y>0.82119</cdr:y>
    </cdr:to>
    <cdr:sp macro="" textlink="">
      <cdr:nvSpPr>
        <cdr:cNvPr id="16" name="TextBox 15"/>
        <cdr:cNvSpPr txBox="1"/>
      </cdr:nvSpPr>
      <cdr:spPr>
        <a:xfrm xmlns:a="http://schemas.openxmlformats.org/drawingml/2006/main">
          <a:off x="5778642" y="3132348"/>
          <a:ext cx="765150" cy="297507"/>
        </a:xfrm>
        <a:prstGeom xmlns:a="http://schemas.openxmlformats.org/drawingml/2006/main" prst="rect">
          <a:avLst/>
        </a:prstGeom>
        <a:noFill xmlns:a="http://schemas.openxmlformats.org/drawingml/2006/main"/>
      </cdr:spPr>
      <cdr:txBody>
        <a:bodyPr xmlns:a="http://schemas.openxmlformats.org/drawingml/2006/main" vertOverflow="clip" wrap="square" rtlCol="0" anchor="ctr">
          <a:spAutoFit/>
        </a:bodyPr>
        <a:lstStyle xmlns:a="http://schemas.openxmlformats.org/drawingml/2006/main"/>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2000" b="1" kern="1200" baseline="30000" dirty="0" smtClean="0">
              <a:solidFill>
                <a:srgbClr val="C00000"/>
              </a:solidFill>
              <a:latin typeface="+mn-lt"/>
              <a:ea typeface="+mn-ea"/>
              <a:cs typeface="+mn-cs"/>
            </a:rPr>
            <a:t>34</a:t>
          </a:r>
        </a:p>
      </cdr:txBody>
    </cdr:sp>
  </cdr:relSizeAnchor>
  <cdr:relSizeAnchor xmlns:cdr="http://schemas.openxmlformats.org/drawingml/2006/chartDrawing">
    <cdr:from>
      <cdr:x>0.79661</cdr:x>
      <cdr:y>0.74996</cdr:y>
    </cdr:from>
    <cdr:to>
      <cdr:x>0.88666</cdr:x>
      <cdr:y>0.82119</cdr:y>
    </cdr:to>
    <cdr:sp macro="" textlink="">
      <cdr:nvSpPr>
        <cdr:cNvPr id="17" name="TextBox 15"/>
        <cdr:cNvSpPr txBox="1"/>
      </cdr:nvSpPr>
      <cdr:spPr>
        <a:xfrm xmlns:a="http://schemas.openxmlformats.org/drawingml/2006/main">
          <a:off x="6768752" y="3132348"/>
          <a:ext cx="765149" cy="297507"/>
        </a:xfrm>
        <a:prstGeom xmlns:a="http://schemas.openxmlformats.org/drawingml/2006/main" prst="rect">
          <a:avLst/>
        </a:prstGeom>
        <a:noFill xmlns:a="http://schemas.openxmlformats.org/drawingml/2006/main"/>
      </cdr:spPr>
      <cdr:txBody>
        <a:bodyPr xmlns:a="http://schemas.openxmlformats.org/drawingml/2006/main" wrap="square" rtlCol="0" anchor="ctr">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914400" rtl="0" eaLnBrk="1" fontAlgn="auto" latinLnBrk="0" hangingPunct="1">
            <a:lnSpc>
              <a:spcPct val="100000"/>
            </a:lnSpc>
            <a:spcBef>
              <a:spcPts val="0"/>
            </a:spcBef>
            <a:spcAft>
              <a:spcPts val="0"/>
            </a:spcAft>
            <a:buClrTx/>
            <a:buSzTx/>
            <a:buFontTx/>
            <a:buNone/>
            <a:tabLst/>
          </a:pPr>
          <a:r>
            <a:rPr lang="cs-CZ" sz="2000" b="1" kern="1200" baseline="30000" dirty="0" smtClean="0">
              <a:solidFill>
                <a:srgbClr val="C00000"/>
              </a:solidFill>
            </a:rPr>
            <a:t>29</a:t>
          </a:r>
          <a:endParaRPr lang="cs-CZ" sz="2000" b="1" kern="1200" baseline="30000" dirty="0" smtClean="0">
            <a:solidFill>
              <a:srgbClr val="C00000"/>
            </a:solidFill>
            <a:latin typeface="+mn-lt"/>
            <a:ea typeface="+mn-ea"/>
            <a:cs typeface="+mn-cs"/>
          </a:endParaRPr>
        </a:p>
      </cdr:txBody>
    </cdr:sp>
  </cdr:relSizeAnchor>
  <cdr:relSizeAnchor xmlns:cdr="http://schemas.openxmlformats.org/drawingml/2006/chartDrawing">
    <cdr:from>
      <cdr:x>0.75953</cdr:x>
      <cdr:y>0.54523</cdr:y>
    </cdr:from>
    <cdr:to>
      <cdr:x>0.86715</cdr:x>
      <cdr:y>0.76415</cdr:y>
    </cdr:to>
    <cdr:sp macro="" textlink="">
      <cdr:nvSpPr>
        <cdr:cNvPr id="18" name="TextBox 12"/>
        <cdr:cNvSpPr txBox="1"/>
      </cdr:nvSpPr>
      <cdr:spPr>
        <a:xfrm xmlns:a="http://schemas.openxmlformats.org/drawingml/2006/main">
          <a:off x="6453717" y="2277253"/>
          <a:ext cx="914441" cy="914366"/>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cs-CZ" sz="1400" b="1" dirty="0" smtClean="0"/>
            <a:t>133</a:t>
          </a:r>
          <a:endParaRPr lang="cs-CZ" sz="1400" b="1"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endParaRPr lang="cs-CZ"/>
          </a:p>
        </p:txBody>
      </p:sp>
      <p:sp>
        <p:nvSpPr>
          <p:cNvPr id="4" name="Zástupný symbol pro zápatí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C8EF29E-2275-4AD4-85BB-1A64B48EAF92}" type="slidenum">
              <a:rPr lang="cs-CZ" smtClean="0"/>
              <a:pPr/>
              <a:t>‹#›</a:t>
            </a:fld>
            <a:endParaRPr lang="cs-CZ"/>
          </a:p>
        </p:txBody>
      </p:sp>
    </p:spTree>
    <p:extLst>
      <p:ext uri="{BB962C8B-B14F-4D97-AF65-F5344CB8AC3E}">
        <p14:creationId xmlns:p14="http://schemas.microsoft.com/office/powerpoint/2010/main" val="5163355"/>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endParaRPr lang="cs-CZ"/>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0DD6C48-1BDB-489B-90ED-5BA449E5A48F}" type="slidenum">
              <a:rPr lang="cs-CZ" smtClean="0"/>
              <a:pPr/>
              <a:t>‹#›</a:t>
            </a:fld>
            <a:endParaRPr lang="cs-CZ"/>
          </a:p>
        </p:txBody>
      </p:sp>
    </p:spTree>
    <p:extLst>
      <p:ext uri="{BB962C8B-B14F-4D97-AF65-F5344CB8AC3E}">
        <p14:creationId xmlns:p14="http://schemas.microsoft.com/office/powerpoint/2010/main" val="2185083814"/>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a:t>
            </a:fld>
            <a:endParaRPr lang="cs-CZ"/>
          </a:p>
        </p:txBody>
      </p:sp>
    </p:spTree>
    <p:extLst>
      <p:ext uri="{BB962C8B-B14F-4D97-AF65-F5344CB8AC3E}">
        <p14:creationId xmlns:p14="http://schemas.microsoft.com/office/powerpoint/2010/main" val="1764288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AC165E87-C188-4B80-8D11-7E7BD5B8384A}" type="datetime1">
              <a:rPr lang="cs-CZ" smtClean="0"/>
              <a:pPr/>
              <a:t>9.6.2014</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a:t>
            </a:fld>
            <a:endParaRPr lang="cs-CZ"/>
          </a:p>
        </p:txBody>
      </p:sp>
    </p:spTree>
    <p:extLst>
      <p:ext uri="{BB962C8B-B14F-4D97-AF65-F5344CB8AC3E}">
        <p14:creationId xmlns:p14="http://schemas.microsoft.com/office/powerpoint/2010/main" val="203203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AC165E87-C188-4B80-8D11-7E7BD5B8384A}" type="datetime1">
              <a:rPr lang="cs-CZ" smtClean="0"/>
              <a:pPr/>
              <a:t>9.6.2014</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a:t>
            </a:fld>
            <a:endParaRPr lang="cs-CZ"/>
          </a:p>
        </p:txBody>
      </p:sp>
    </p:spTree>
    <p:extLst>
      <p:ext uri="{BB962C8B-B14F-4D97-AF65-F5344CB8AC3E}">
        <p14:creationId xmlns:p14="http://schemas.microsoft.com/office/powerpoint/2010/main" val="20320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a:t>
            </a:fld>
            <a:endParaRPr lang="cs-CZ"/>
          </a:p>
        </p:txBody>
      </p:sp>
    </p:spTree>
    <p:extLst>
      <p:ext uri="{BB962C8B-B14F-4D97-AF65-F5344CB8AC3E}">
        <p14:creationId xmlns:p14="http://schemas.microsoft.com/office/powerpoint/2010/main" val="738640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a:t>
            </a:fld>
            <a:endParaRPr lang="cs-CZ"/>
          </a:p>
        </p:txBody>
      </p:sp>
    </p:spTree>
    <p:extLst>
      <p:ext uri="{BB962C8B-B14F-4D97-AF65-F5344CB8AC3E}">
        <p14:creationId xmlns:p14="http://schemas.microsoft.com/office/powerpoint/2010/main" val="1764288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19</a:t>
            </a:fld>
            <a:endParaRPr lang="cs-CZ"/>
          </a:p>
        </p:txBody>
      </p:sp>
    </p:spTree>
    <p:extLst>
      <p:ext uri="{BB962C8B-B14F-4D97-AF65-F5344CB8AC3E}">
        <p14:creationId xmlns:p14="http://schemas.microsoft.com/office/powerpoint/2010/main" val="33930276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23</a:t>
            </a:fld>
            <a:endParaRPr lang="cs-CZ"/>
          </a:p>
        </p:txBody>
      </p:sp>
    </p:spTree>
    <p:extLst>
      <p:ext uri="{BB962C8B-B14F-4D97-AF65-F5344CB8AC3E}">
        <p14:creationId xmlns:p14="http://schemas.microsoft.com/office/powerpoint/2010/main" val="292159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Otázka možnosti 2 </a:t>
            </a:r>
            <a:r>
              <a:rPr lang="cs-CZ" dirty="0" err="1" smtClean="0"/>
              <a:t>applikantů</a:t>
            </a:r>
            <a:r>
              <a:rPr lang="cs-CZ" baseline="0" dirty="0" smtClean="0"/>
              <a:t> – 1 pro PART I – společný pro všechny ČS</a:t>
            </a:r>
          </a:p>
          <a:p>
            <a:r>
              <a:rPr lang="cs-CZ" baseline="0" dirty="0" smtClean="0"/>
              <a:t>2. pro PART II – možný rozdílný pro každý ČS – na národní úrovni</a:t>
            </a:r>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25</a:t>
            </a:fld>
            <a:endParaRPr lang="cs-CZ"/>
          </a:p>
        </p:txBody>
      </p:sp>
    </p:spTree>
    <p:extLst>
      <p:ext uri="{BB962C8B-B14F-4D97-AF65-F5344CB8AC3E}">
        <p14:creationId xmlns:p14="http://schemas.microsoft.com/office/powerpoint/2010/main" val="38815318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29</a:t>
            </a:fld>
            <a:endParaRPr lang="cs-CZ"/>
          </a:p>
        </p:txBody>
      </p:sp>
    </p:spTree>
    <p:extLst>
      <p:ext uri="{BB962C8B-B14F-4D97-AF65-F5344CB8AC3E}">
        <p14:creationId xmlns:p14="http://schemas.microsoft.com/office/powerpoint/2010/main" val="38815318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30</a:t>
            </a:fld>
            <a:endParaRPr lang="cs-CZ"/>
          </a:p>
        </p:txBody>
      </p:sp>
    </p:spTree>
    <p:extLst>
      <p:ext uri="{BB962C8B-B14F-4D97-AF65-F5344CB8AC3E}">
        <p14:creationId xmlns:p14="http://schemas.microsoft.com/office/powerpoint/2010/main" val="38815318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Slide Number Placeholder 3"/>
          <p:cNvSpPr>
            <a:spLocks noGrp="1"/>
          </p:cNvSpPr>
          <p:nvPr>
            <p:ph type="sldNum" sz="quarter" idx="10"/>
          </p:nvPr>
        </p:nvSpPr>
        <p:spPr/>
        <p:txBody>
          <a:bodyPr/>
          <a:lstStyle/>
          <a:p>
            <a:pPr>
              <a:defRPr/>
            </a:pPr>
            <a:fld id="{AE22BF39-FEBE-4AA6-A3EE-CAB6AC575806}" type="slidenum">
              <a:rPr lang="cs-CZ" smtClean="0"/>
              <a:pPr>
                <a:defRPr/>
              </a:pPr>
              <a:t>36</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r>
              <a:rPr lang="cs-CZ" smtClean="0"/>
              <a:t>3. 6. 2014</a:t>
            </a:r>
            <a:endParaRPr lang="cs-CZ"/>
          </a:p>
        </p:txBody>
      </p:sp>
      <p:sp>
        <p:nvSpPr>
          <p:cNvPr id="6" name="Zástupný symbol pro zápatí 5"/>
          <p:cNvSpPr>
            <a:spLocks noGrp="1"/>
          </p:cNvSpPr>
          <p:nvPr>
            <p:ph type="ftr" sz="quarter" idx="11"/>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Klepnutím lze upravit styly předlohy textu.</a:t>
            </a:r>
          </a:p>
        </p:txBody>
      </p:sp>
      <p:sp>
        <p:nvSpPr>
          <p:cNvPr id="4" name="Zástupný symbol pro obsah 3"/>
          <p:cNvSpPr>
            <a:spLocks noGrp="1"/>
          </p:cNvSpPr>
          <p:nvPr>
            <p:ph sz="half" idx="2"/>
          </p:nvPr>
        </p:nvSpPr>
        <p:spPr>
          <a:xfrm>
            <a:off x="457200" y="2854800"/>
            <a:ext cx="4040188"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854800"/>
            <a:ext cx="4041775"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r>
              <a:rPr lang="cs-CZ" smtClean="0"/>
              <a:t>3. 6. 2014</a:t>
            </a:r>
            <a:endParaRPr lang="cs-CZ"/>
          </a:p>
        </p:txBody>
      </p:sp>
      <p:sp>
        <p:nvSpPr>
          <p:cNvPr id="8" name="Zástupný symbol pro zápatí 7"/>
          <p:cNvSpPr>
            <a:spLocks noGrp="1"/>
          </p:cNvSpPr>
          <p:nvPr>
            <p:ph type="ftr" sz="quarter" idx="11"/>
          </p:nvPr>
        </p:nvSpPr>
        <p:spPr/>
        <p:txBody>
          <a:bodyPr/>
          <a:lstStyle/>
          <a:p>
            <a:r>
              <a:rPr lang="cs-CZ" smtClean="0"/>
              <a:t>© 2012  STÁTNÍ ÚSTAV PRO KONTROLU LÉČIV</a:t>
            </a:r>
            <a:endParaRPr lang="cs-CZ"/>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r>
              <a:rPr lang="cs-CZ" smtClean="0"/>
              <a:t>3. 6. 2014</a:t>
            </a:r>
            <a:endParaRPr lang="cs-CZ"/>
          </a:p>
        </p:txBody>
      </p:sp>
      <p:sp>
        <p:nvSpPr>
          <p:cNvPr id="4" name="Zástupný symbol pro zápatí 3"/>
          <p:cNvSpPr>
            <a:spLocks noGrp="1"/>
          </p:cNvSpPr>
          <p:nvPr>
            <p:ph type="ftr" sz="quarter" idx="11"/>
          </p:nvPr>
        </p:nvSpPr>
        <p:spPr/>
        <p:txBody>
          <a:bodyPr/>
          <a:lstStyle/>
          <a:p>
            <a:r>
              <a:rPr lang="cs-CZ" smtClean="0"/>
              <a:t>© 2012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3. 6. 2014</a:t>
            </a:r>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smtClean="0"/>
              <a:t>© 2012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smtClean="0"/>
              <a:t>Klepnutím lze upravit styl předlohy nadpisů.</a:t>
            </a:r>
            <a:endParaRPr lang="cs-CZ" dirty="0"/>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3. 6. 2014</a:t>
            </a:r>
            <a:endParaRPr lang="cs-CZ"/>
          </a:p>
        </p:txBody>
      </p:sp>
      <p:sp>
        <p:nvSpPr>
          <p:cNvPr id="6" name="Zástupný symbol pro zápatí 5"/>
          <p:cNvSpPr>
            <a:spLocks noGrp="1"/>
          </p:cNvSpPr>
          <p:nvPr>
            <p:ph type="ftr" sz="quarter" idx="11"/>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3. 6. 2014</a:t>
            </a:r>
            <a:endParaRPr lang="cs-CZ"/>
          </a:p>
        </p:txBody>
      </p:sp>
      <p:sp>
        <p:nvSpPr>
          <p:cNvPr id="6" name="Zástupný symbol pro zápatí 5"/>
          <p:cNvSpPr>
            <a:spLocks noGrp="1"/>
          </p:cNvSpPr>
          <p:nvPr>
            <p:ph type="ftr" sz="quarter" idx="11"/>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cSld>
  <p:clrMapOvr>
    <a:masterClrMapping/>
  </p:clrMapOvr>
  <p:transition>
    <p:spli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cs-CZ" smtClean="0"/>
              <a:t>3. 6. 2014</a:t>
            </a:r>
            <a:endParaRPr lang="en-US"/>
          </a:p>
        </p:txBody>
      </p:sp>
      <p:sp>
        <p:nvSpPr>
          <p:cNvPr id="3" name="Footer Placeholder 2"/>
          <p:cNvSpPr>
            <a:spLocks noGrp="1"/>
          </p:cNvSpPr>
          <p:nvPr>
            <p:ph type="ftr" sz="quarter" idx="11"/>
          </p:nvPr>
        </p:nvSpPr>
        <p:spPr/>
        <p:txBody>
          <a:bodyPr/>
          <a:lstStyle/>
          <a:p>
            <a:r>
              <a:rPr kumimoji="0" lang="en-US" smtClean="0"/>
              <a:t>© 2012  STÁTNÍ ÚSTAV PRO KONTROLU LÉČIV</a:t>
            </a:r>
            <a:endParaRPr kumimoji="0" lang="en-US"/>
          </a:p>
        </p:txBody>
      </p:sp>
      <p:sp>
        <p:nvSpPr>
          <p:cNvPr id="4" name="Slide Number Placeholder 3"/>
          <p:cNvSpPr>
            <a:spLocks noGrp="1"/>
          </p:cNvSpPr>
          <p:nvPr>
            <p:ph type="sldNum" sz="quarter" idx="12"/>
          </p:nvPr>
        </p:nvSpPr>
        <p:spPr/>
        <p:txBody>
          <a:bodyPr/>
          <a:lstStyle/>
          <a:p>
            <a:fld id="{D5BBC35B-A44B-4119-B8DA-DE9E3DFADA20}" type="slidenum">
              <a:rPr kumimoji="0" lang="en-US" smtClean="0"/>
              <a:pPr/>
              <a:t>‹#›</a:t>
            </a:fld>
            <a:endParaRPr kumimoji="0" lang="en-US"/>
          </a:p>
        </p:txBody>
      </p:sp>
    </p:spTree>
    <p:extLst>
      <p:ext uri="{BB962C8B-B14F-4D97-AF65-F5344CB8AC3E}">
        <p14:creationId xmlns:p14="http://schemas.microsoft.com/office/powerpoint/2010/main" val="373663011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r>
              <a:rPr lang="cs-CZ" smtClean="0"/>
              <a:t>3. 6. 2014</a:t>
            </a:r>
            <a:endParaRPr lang="cs-CZ"/>
          </a:p>
        </p:txBody>
      </p:sp>
      <p:sp>
        <p:nvSpPr>
          <p:cNvPr id="6" name="Zástupný symbol pro zápatí 5"/>
          <p:cNvSpPr>
            <a:spLocks noGrp="1"/>
          </p:cNvSpPr>
          <p:nvPr>
            <p:ph type="ftr" sz="quarter" idx="11"/>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Klepnutím lze upravit styly předlohy textu.</a:t>
            </a:r>
          </a:p>
        </p:txBody>
      </p:sp>
      <p:sp>
        <p:nvSpPr>
          <p:cNvPr id="4" name="Zástupný symbol pro obsah 3"/>
          <p:cNvSpPr>
            <a:spLocks noGrp="1"/>
          </p:cNvSpPr>
          <p:nvPr>
            <p:ph sz="half" idx="2"/>
          </p:nvPr>
        </p:nvSpPr>
        <p:spPr>
          <a:xfrm>
            <a:off x="457200" y="2843934"/>
            <a:ext cx="4040188"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843934"/>
            <a:ext cx="4041775"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r>
              <a:rPr lang="cs-CZ" smtClean="0"/>
              <a:t>3. 6. 2014</a:t>
            </a:r>
            <a:endParaRPr lang="cs-CZ"/>
          </a:p>
        </p:txBody>
      </p:sp>
      <p:sp>
        <p:nvSpPr>
          <p:cNvPr id="8" name="Zástupný symbol pro zápatí 7"/>
          <p:cNvSpPr>
            <a:spLocks noGrp="1"/>
          </p:cNvSpPr>
          <p:nvPr>
            <p:ph type="ftr" sz="quarter" idx="11"/>
          </p:nvPr>
        </p:nvSpPr>
        <p:spPr/>
        <p:txBody>
          <a:bodyPr/>
          <a:lstStyle/>
          <a:p>
            <a:r>
              <a:rPr lang="cs-CZ" smtClean="0"/>
              <a:t>© 2012  STÁTNÍ ÚSTAV PRO KONTROLU LÉČIV</a:t>
            </a:r>
            <a:endParaRPr lang="cs-CZ"/>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r>
              <a:rPr lang="cs-CZ" smtClean="0"/>
              <a:t>3. 6. 2014</a:t>
            </a:r>
            <a:endParaRPr lang="cs-CZ"/>
          </a:p>
        </p:txBody>
      </p:sp>
      <p:sp>
        <p:nvSpPr>
          <p:cNvPr id="4" name="Zástupný symbol pro zápatí 3"/>
          <p:cNvSpPr>
            <a:spLocks noGrp="1"/>
          </p:cNvSpPr>
          <p:nvPr>
            <p:ph type="ftr" sz="quarter" idx="11"/>
          </p:nvPr>
        </p:nvSpPr>
        <p:spPr/>
        <p:txBody>
          <a:bodyPr/>
          <a:lstStyle/>
          <a:p>
            <a:r>
              <a:rPr lang="cs-CZ" smtClean="0"/>
              <a:t>© 2012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3. 6. 2014</a:t>
            </a:r>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smtClean="0"/>
              <a:t>© 2012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smtClean="0"/>
              <a:t>Klepnutím lze upravit styl předlohy nadpisů.</a:t>
            </a:r>
            <a:endParaRPr lang="cs-CZ" dirty="0"/>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3. 6. 2014</a:t>
            </a:r>
            <a:endParaRPr lang="cs-CZ"/>
          </a:p>
        </p:txBody>
      </p:sp>
      <p:sp>
        <p:nvSpPr>
          <p:cNvPr id="6" name="Zástupný symbol pro zápatí 5"/>
          <p:cNvSpPr>
            <a:spLocks noGrp="1"/>
          </p:cNvSpPr>
          <p:nvPr>
            <p:ph type="ftr" sz="quarter" idx="11"/>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3. 6. 2014</a:t>
            </a:r>
            <a:endParaRPr lang="cs-CZ"/>
          </a:p>
        </p:txBody>
      </p:sp>
      <p:sp>
        <p:nvSpPr>
          <p:cNvPr id="6" name="Zástupný symbol pro zápatí 5"/>
          <p:cNvSpPr>
            <a:spLocks noGrp="1"/>
          </p:cNvSpPr>
          <p:nvPr>
            <p:ph type="ftr" sz="quarter" idx="11"/>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w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4.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6.wmf"/><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5.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smtClean="0"/>
              <a:t> 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tx1"/>
                </a:solidFill>
              </a:defRPr>
            </a:lvl1pPr>
          </a:lstStyle>
          <a:p>
            <a:r>
              <a:rPr lang="cs-CZ" smtClean="0"/>
              <a:t>3. 6. 2014</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smtClean="0"/>
              <a:t>© 2012  STÁTNÍ ÚSTAV PRO KONTROLU LÉČIV</a:t>
            </a:r>
            <a:endParaRPr lang="cs-CZ" dirty="0"/>
          </a:p>
        </p:txBody>
      </p:sp>
      <p:sp>
        <p:nvSpPr>
          <p:cNvPr id="6" name="Zástupný symbol pro číslo snímku 5"/>
          <p:cNvSpPr>
            <a:spLocks noGrp="1"/>
          </p:cNvSpPr>
          <p:nvPr>
            <p:ph type="sldNum" sz="quarter" idx="4"/>
          </p:nvPr>
        </p:nvSpPr>
        <p:spPr>
          <a:xfrm>
            <a:off x="7560000" y="540000"/>
            <a:ext cx="1080000" cy="216000"/>
          </a:xfrm>
          <a:prstGeom prst="rect">
            <a:avLst/>
          </a:prstGeom>
        </p:spPr>
        <p:txBody>
          <a:bodyPr vert="horz" lIns="0" tIns="0" rIns="0" bIns="0" rtlCol="0" anchor="t" anchorCtr="0"/>
          <a:lstStyle>
            <a:lvl1pPr algn="r">
              <a:defRPr sz="900" b="0">
                <a:solidFill>
                  <a:schemeClr val="tx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5" cstate="print"/>
          <a:stretch>
            <a:fillRect/>
          </a:stretch>
        </p:blipFill>
        <p:spPr>
          <a:xfrm>
            <a:off x="457200" y="457200"/>
            <a:ext cx="1440000"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6" r:id="rId12"/>
    <p:sldLayoutId id="2147483677" r:id="rId13"/>
  </p:sldLayoutIdLst>
  <p:transition>
    <p:fade/>
  </p:transition>
  <p:hf hdr="0"/>
  <p:txStyles>
    <p:titleStyle>
      <a:lvl1pPr algn="l" defTabSz="914400" rtl="0" eaLnBrk="1" latinLnBrk="0" hangingPunct="1">
        <a:spcBef>
          <a:spcPct val="0"/>
        </a:spcBef>
        <a:buNone/>
        <a:defRPr sz="32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Blip>
          <a:blip r:embed="rId16"/>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smtClean="0"/>
              <a:t> 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bg1"/>
                </a:solidFill>
              </a:defRPr>
            </a:lvl1pPr>
          </a:lstStyle>
          <a:p>
            <a:r>
              <a:rPr lang="cs-CZ" smtClean="0"/>
              <a:t>3. 6. 2014</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bg1"/>
                </a:solidFill>
              </a:defRPr>
            </a:lvl1pPr>
          </a:lstStyle>
          <a:p>
            <a:r>
              <a:rPr lang="cs-CZ" dirty="0" smtClean="0"/>
              <a:t>© 2012  STÁTNÍ ÚSTAV PRO KONTROLU LÉČIV</a:t>
            </a:r>
            <a:endParaRPr lang="cs-CZ" dirty="0"/>
          </a:p>
        </p:txBody>
      </p:sp>
      <p:sp>
        <p:nvSpPr>
          <p:cNvPr id="6" name="Zástupný symbol pro číslo snímku 5"/>
          <p:cNvSpPr>
            <a:spLocks noGrp="1"/>
          </p:cNvSpPr>
          <p:nvPr>
            <p:ph type="sldNum" sz="quarter" idx="4"/>
          </p:nvPr>
        </p:nvSpPr>
        <p:spPr>
          <a:xfrm>
            <a:off x="7560000" y="512700"/>
            <a:ext cx="1080000" cy="216000"/>
          </a:xfrm>
          <a:prstGeom prst="rect">
            <a:avLst/>
          </a:prstGeom>
        </p:spPr>
        <p:txBody>
          <a:bodyPr vert="horz" lIns="0" tIns="0" rIns="0" bIns="0" rtlCol="0" anchor="t" anchorCtr="0"/>
          <a:lstStyle>
            <a:lvl1pPr algn="r">
              <a:defRPr sz="900" b="0">
                <a:solidFill>
                  <a:schemeClr val="bg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1" y="457200"/>
            <a:ext cx="1439998"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hdr="0"/>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eur-lex.europa.eu/legal-content/CS/TXT/?uri=OJ:L:2014:158:TOC"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www.google.cz/url?sa=i&amp;rct=j&amp;q=&amp;esrc=s&amp;frm=1&amp;source=images&amp;cd=&amp;cad=rja&amp;uact=8&amp;docid=bN9rEFq9PSthWM&amp;tbnid=TpQXpWJgeHZCJM:&amp;ved=0CAUQjRw&amp;url=http://pan-optika.cz/pozor-na-opticke-retezce-1129/&amp;ei=byY5U5mTM8PctAbFiIHwCg&amp;bvm=bv.63808443,d.Yms&amp;psig=AFQjCNHZoeOxCtudQzyjZ-HGYwx5rha9Rg&amp;ust=1396340473498938" TargetMode="External"/><Relationship Id="rId3" Type="http://schemas.openxmlformats.org/officeDocument/2006/relationships/diagramLayout" Target="../diagrams/layout1.xml"/><Relationship Id="rId7" Type="http://schemas.openxmlformats.org/officeDocument/2006/relationships/image" Target="../media/image7.wmf"/><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8.jpeg"/></Relationships>
</file>

<file path=ppt/slides/_rels/slide25.xml.rels><?xml version="1.0" encoding="UTF-8" standalone="yes"?>
<Relationships xmlns="http://schemas.openxmlformats.org/package/2006/relationships"><Relationship Id="rId8" Type="http://schemas.openxmlformats.org/officeDocument/2006/relationships/hyperlink" Target="http://www.google.cz/url?sa=i&amp;rct=j&amp;q=&amp;esrc=s&amp;frm=1&amp;source=images&amp;cd=&amp;cad=rja&amp;uact=8&amp;docid=bN9rEFq9PSthWM&amp;tbnid=TpQXpWJgeHZCJM:&amp;ved=0CAUQjRw&amp;url=http://pan-optika.cz/pozor-na-opticke-retezce-1129/&amp;ei=byY5U5mTM8PctAbFiIHwCg&amp;bvm=bv.63808443,d.Yms&amp;psig=AFQjCNHZoeOxCtudQzyjZ-HGYwx5rha9Rg&amp;ust=1396340473498938"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8.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hyperlink" Target="http://www.google.cz/url?sa=i&amp;rct=j&amp;q=&amp;esrc=s&amp;frm=1&amp;source=images&amp;cd=&amp;cad=rja&amp;uact=8&amp;docid=bN9rEFq9PSthWM&amp;tbnid=TpQXpWJgeHZCJM:&amp;ved=0CAUQjRw&amp;url=http://pan-optika.cz/pozor-na-opticke-retezce-1129/&amp;ei=byY5U5mTM8PctAbFiIHwCg&amp;bvm=bv.63808443,d.Yms&amp;psig=AFQjCNHZoeOxCtudQzyjZ-HGYwx5rha9Rg&amp;ust=1396340473498938" TargetMode="External"/><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8.jpeg"/></Relationships>
</file>

<file path=ppt/slides/_rels/slide30.xml.rels><?xml version="1.0" encoding="UTF-8" standalone="yes"?>
<Relationships xmlns="http://schemas.openxmlformats.org/package/2006/relationships"><Relationship Id="rId8" Type="http://schemas.openxmlformats.org/officeDocument/2006/relationships/hyperlink" Target="http://www.google.cz/url?sa=i&amp;rct=j&amp;q=&amp;esrc=s&amp;frm=1&amp;source=images&amp;cd=&amp;cad=rja&amp;uact=8&amp;docid=bN9rEFq9PSthWM&amp;tbnid=TpQXpWJgeHZCJM:&amp;ved=0CAUQjRw&amp;url=http://pan-optika.cz/pozor-na-opticke-retezce-1129/&amp;ei=byY5U5mTM8PctAbFiIHwCg&amp;bvm=bv.63808443,d.Yms&amp;psig=AFQjCNHZoeOxCtudQzyjZ-HGYwx5rha9Rg&amp;ust=1396340473498938" TargetMode="External"/><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8.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a:xfrm>
            <a:off x="1106615" y="1088740"/>
            <a:ext cx="7533385" cy="2481685"/>
          </a:xfrm>
        </p:spPr>
        <p:txBody>
          <a:bodyPr>
            <a:normAutofit fontScale="90000"/>
          </a:bodyPr>
          <a:lstStyle/>
          <a:p>
            <a:pPr algn="r"/>
            <a:r>
              <a:rPr lang="cs-CZ" cap="all" dirty="0" smtClean="0"/>
              <a:t/>
            </a:r>
            <a:br>
              <a:rPr lang="cs-CZ" cap="all" dirty="0" smtClean="0"/>
            </a:br>
            <a:r>
              <a:rPr lang="cs-CZ" cap="all" dirty="0" smtClean="0"/>
              <a:t/>
            </a:r>
            <a:br>
              <a:rPr lang="cs-CZ" cap="all" dirty="0" smtClean="0"/>
            </a:br>
            <a:r>
              <a:rPr lang="cs-CZ" sz="4000" cap="all" dirty="0"/>
              <a:t>Nařízení pro KH </a:t>
            </a:r>
            <a:br>
              <a:rPr lang="cs-CZ" sz="4000" cap="all" dirty="0"/>
            </a:br>
            <a:r>
              <a:rPr lang="cs-CZ" sz="4000" cap="all" dirty="0"/>
              <a:t>a další důležité </a:t>
            </a:r>
            <a:r>
              <a:rPr lang="cs-CZ" sz="4000" cap="all" dirty="0" smtClean="0"/>
              <a:t>informace</a:t>
            </a:r>
            <a:br>
              <a:rPr lang="cs-CZ" sz="4000" cap="all" dirty="0" smtClean="0"/>
            </a:br>
            <a:endParaRPr lang="cs-CZ" sz="4000" dirty="0">
              <a:solidFill>
                <a:schemeClr val="bg1"/>
              </a:solidFill>
            </a:endParaRPr>
          </a:p>
        </p:txBody>
      </p:sp>
      <p:sp>
        <p:nvSpPr>
          <p:cNvPr id="15" name="Podnadpis 14"/>
          <p:cNvSpPr>
            <a:spLocks noGrp="1"/>
          </p:cNvSpPr>
          <p:nvPr>
            <p:ph type="subTitle" idx="1"/>
          </p:nvPr>
        </p:nvSpPr>
        <p:spPr>
          <a:xfrm>
            <a:off x="2141730" y="4014065"/>
            <a:ext cx="6480000" cy="1215135"/>
          </a:xfrm>
        </p:spPr>
        <p:txBody>
          <a:bodyPr>
            <a:normAutofit lnSpcReduction="10000"/>
          </a:bodyPr>
          <a:lstStyle/>
          <a:p>
            <a:pPr algn="r"/>
            <a:r>
              <a:rPr lang="cs-CZ" sz="2200" dirty="0" smtClean="0">
                <a:solidFill>
                  <a:schemeClr val="bg1"/>
                </a:solidFill>
              </a:rPr>
              <a:t>Sekce registrací</a:t>
            </a:r>
          </a:p>
          <a:p>
            <a:pPr algn="r"/>
            <a:r>
              <a:rPr lang="cs-CZ" sz="2200" dirty="0" smtClean="0">
                <a:solidFill>
                  <a:schemeClr val="bg1"/>
                </a:solidFill>
              </a:rPr>
              <a:t>Oddělení klinického hodnocení</a:t>
            </a:r>
          </a:p>
          <a:p>
            <a:pPr algn="r"/>
            <a:r>
              <a:rPr lang="cs-CZ" sz="2200" dirty="0" smtClean="0">
                <a:solidFill>
                  <a:schemeClr val="bg1"/>
                </a:solidFill>
              </a:rPr>
              <a:t>Oddělení posuzování farmaceutické dokumentace</a:t>
            </a:r>
          </a:p>
          <a:p>
            <a:pPr algn="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dirty="0" smtClean="0"/>
              <a:t>3. 6. 2014</a:t>
            </a:r>
            <a:endParaRPr lang="cs-CZ" dirty="0"/>
          </a:p>
        </p:txBody>
      </p:sp>
      <p:sp>
        <p:nvSpPr>
          <p:cNvPr id="4" name="Zástupný symbol pro zápatí 3"/>
          <p:cNvSpPr>
            <a:spLocks noGrp="1"/>
          </p:cNvSpPr>
          <p:nvPr>
            <p:ph type="ftr" sz="quarter" idx="11"/>
          </p:nvPr>
        </p:nvSpPr>
        <p:spPr/>
        <p:txBody>
          <a:bodyPr/>
          <a:lstStyle/>
          <a:p>
            <a:r>
              <a:rPr lang="cs-CZ" dirty="0" smtClean="0"/>
              <a:t>© 2012  STÁTNÍ ÚSTAV PRO KONTROLU LÉČIV</a:t>
            </a:r>
            <a:endParaRPr lang="cs-CZ" dirty="0"/>
          </a:p>
        </p:txBody>
      </p:sp>
      <p:sp>
        <p:nvSpPr>
          <p:cNvPr id="3" name="Zástupný symbol pro číslo snímku 2"/>
          <p:cNvSpPr>
            <a:spLocks noGrp="1"/>
          </p:cNvSpPr>
          <p:nvPr>
            <p:ph type="sldNum" sz="quarter" idx="12"/>
          </p:nvPr>
        </p:nvSpPr>
        <p:spPr/>
        <p:txBody>
          <a:bodyPr/>
          <a:lstStyle/>
          <a:p>
            <a:fld id="{3F7E86AA-FCC7-45ED-BAA9-A02C04DFE918}" type="slidenum">
              <a:rPr lang="cs-CZ" smtClean="0"/>
              <a:pPr/>
              <a:t>1</a:t>
            </a:fld>
            <a:endParaRPr lang="cs-CZ" dirty="0"/>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76545" y="1718810"/>
            <a:ext cx="8229600" cy="4770530"/>
          </a:xfrm>
        </p:spPr>
        <p:txBody>
          <a:bodyPr>
            <a:normAutofit lnSpcReduction="10000"/>
          </a:bodyPr>
          <a:lstStyle/>
          <a:p>
            <a:r>
              <a:rPr lang="cs-CZ" b="1" dirty="0" smtClean="0"/>
              <a:t> SÚKL – ředitel MUDr. Zdeněk Blahuta</a:t>
            </a:r>
          </a:p>
          <a:p>
            <a:r>
              <a:rPr lang="cs-CZ" b="1" dirty="0"/>
              <a:t> </a:t>
            </a:r>
            <a:r>
              <a:rPr lang="cs-CZ" b="1" dirty="0" smtClean="0"/>
              <a:t>vedoucí kanceláře ředitele – Mgr. Klára Zachová</a:t>
            </a:r>
          </a:p>
          <a:p>
            <a:r>
              <a:rPr lang="cs-CZ" b="1" dirty="0"/>
              <a:t> </a:t>
            </a:r>
            <a:r>
              <a:rPr lang="cs-CZ" b="1" dirty="0" smtClean="0"/>
              <a:t>zrušeny pozice náměstků + VUKOČ </a:t>
            </a:r>
          </a:p>
          <a:p>
            <a:r>
              <a:rPr lang="cs-CZ" b="1" dirty="0"/>
              <a:t> </a:t>
            </a:r>
            <a:r>
              <a:rPr lang="cs-CZ" b="1" dirty="0" smtClean="0"/>
              <a:t>vedoucí Sekce registrací – MUDr. Jana Mladá</a:t>
            </a:r>
          </a:p>
          <a:p>
            <a:r>
              <a:rPr lang="cs-CZ" b="1" dirty="0"/>
              <a:t> </a:t>
            </a:r>
            <a:r>
              <a:rPr lang="cs-CZ" b="1" dirty="0" smtClean="0"/>
              <a:t>PPR – právní podpora registrací  </a:t>
            </a:r>
          </a:p>
          <a:p>
            <a:pPr lvl="1">
              <a:buFont typeface="Wingdings" panose="05000000000000000000" pitchFamily="2" charset="2"/>
              <a:buChar char="§"/>
            </a:pPr>
            <a:r>
              <a:rPr lang="cs-CZ" b="1" dirty="0" smtClean="0"/>
              <a:t>Mgr. Kateřina Blechová</a:t>
            </a:r>
          </a:p>
          <a:p>
            <a:pPr lvl="1">
              <a:buFont typeface="Wingdings" panose="05000000000000000000" pitchFamily="2" charset="2"/>
              <a:buChar char="§"/>
            </a:pPr>
            <a:r>
              <a:rPr lang="cs-CZ" b="1" dirty="0" smtClean="0"/>
              <a:t>Mgr. Eliška Járosová</a:t>
            </a:r>
            <a:endParaRPr lang="cs-CZ" b="1" dirty="0"/>
          </a:p>
          <a:p>
            <a:pPr lvl="1">
              <a:buFont typeface="Wingdings" panose="05000000000000000000" pitchFamily="2" charset="2"/>
              <a:buChar char="§"/>
            </a:pPr>
            <a:r>
              <a:rPr lang="cs-CZ" b="1" dirty="0" smtClean="0"/>
              <a:t>Mgr. Lucie Bulandrová</a:t>
            </a:r>
          </a:p>
          <a:p>
            <a:pPr lvl="1">
              <a:buFont typeface="Wingdings" panose="05000000000000000000" pitchFamily="2" charset="2"/>
              <a:buChar char="§"/>
            </a:pPr>
            <a:r>
              <a:rPr lang="cs-CZ" b="1" dirty="0" smtClean="0"/>
              <a:t>Mgr. Karel Ulrych</a:t>
            </a:r>
          </a:p>
          <a:p>
            <a:r>
              <a:rPr lang="cs-CZ" b="1" dirty="0"/>
              <a:t> </a:t>
            </a:r>
            <a:r>
              <a:rPr lang="cs-CZ" b="1" dirty="0" smtClean="0"/>
              <a:t>plné moci – PRO – Mgr. Michal Paris</a:t>
            </a:r>
          </a:p>
          <a:p>
            <a:pPr marL="0" indent="0">
              <a:buNone/>
            </a:pPr>
            <a:endParaRPr lang="cs-CZ" b="1" dirty="0" smtClean="0"/>
          </a:p>
        </p:txBody>
      </p:sp>
      <p:sp>
        <p:nvSpPr>
          <p:cNvPr id="5" name="Zástupný symbol pro zápatí 4"/>
          <p:cNvSpPr>
            <a:spLocks noGrp="1"/>
          </p:cNvSpPr>
          <p:nvPr>
            <p:ph type="ftr" sz="quarter" idx="11"/>
          </p:nvPr>
        </p:nvSpPr>
        <p:spPr/>
        <p:txBody>
          <a:bodyPr/>
          <a:lstStyle/>
          <a:p>
            <a:r>
              <a:rPr lang="cs-CZ" dirty="0" smtClean="0"/>
              <a:t>© 2012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a:t>
            </a:fld>
            <a:endParaRPr lang="cs-CZ" dirty="0"/>
          </a:p>
        </p:txBody>
      </p:sp>
      <p:sp>
        <p:nvSpPr>
          <p:cNvPr id="8" name="Zástupný symbol pro text 7"/>
          <p:cNvSpPr>
            <a:spLocks noGrp="1"/>
          </p:cNvSpPr>
          <p:nvPr>
            <p:ph type="body" sz="quarter" idx="13"/>
          </p:nvPr>
        </p:nvSpPr>
        <p:spPr>
          <a:xfrm>
            <a:off x="341530" y="998730"/>
            <a:ext cx="8370930" cy="495055"/>
          </a:xfrm>
        </p:spPr>
        <p:txBody>
          <a:bodyPr/>
          <a:lstStyle/>
          <a:p>
            <a:r>
              <a:rPr lang="cs-CZ" sz="3200" u="sng" dirty="0" smtClean="0"/>
              <a:t>Organizační a personální změny</a:t>
            </a:r>
            <a:endParaRPr lang="cs-CZ" sz="3200" u="sng" dirty="0"/>
          </a:p>
          <a:p>
            <a:endParaRPr lang="cs-CZ" dirty="0"/>
          </a:p>
        </p:txBody>
      </p:sp>
      <p:sp>
        <p:nvSpPr>
          <p:cNvPr id="2" name="Zástupný symbol pro datum 1"/>
          <p:cNvSpPr>
            <a:spLocks noGrp="1"/>
          </p:cNvSpPr>
          <p:nvPr>
            <p:ph type="dt" sz="half" idx="10"/>
          </p:nvPr>
        </p:nvSpPr>
        <p:spPr/>
        <p:txBody>
          <a:bodyPr/>
          <a:lstStyle/>
          <a:p>
            <a:r>
              <a:rPr lang="cs-CZ" smtClean="0"/>
              <a:t>3. 6. 2014</a:t>
            </a:r>
            <a:endParaRPr lang="cs-CZ"/>
          </a:p>
        </p:txBody>
      </p:sp>
    </p:spTree>
    <p:extLst>
      <p:ext uri="{BB962C8B-B14F-4D97-AF65-F5344CB8AC3E}">
        <p14:creationId xmlns:p14="http://schemas.microsoft.com/office/powerpoint/2010/main" val="2814692794"/>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76545" y="1718810"/>
            <a:ext cx="8229600" cy="4770530"/>
          </a:xfrm>
        </p:spPr>
        <p:txBody>
          <a:bodyPr>
            <a:normAutofit/>
          </a:bodyPr>
          <a:lstStyle/>
          <a:p>
            <a:r>
              <a:rPr lang="cs-CZ" sz="3000" b="1" dirty="0" smtClean="0"/>
              <a:t> odd. KH – posíleno</a:t>
            </a:r>
          </a:p>
          <a:p>
            <a:pPr lvl="1">
              <a:buFont typeface="Wingdings" panose="05000000000000000000" pitchFamily="2" charset="2"/>
              <a:buChar char="§"/>
            </a:pPr>
            <a:r>
              <a:rPr lang="cs-CZ" sz="2800" b="1" dirty="0" smtClean="0"/>
              <a:t>MUDr. Terézie Prosbová</a:t>
            </a:r>
          </a:p>
          <a:p>
            <a:pPr lvl="1">
              <a:buFont typeface="Wingdings" panose="05000000000000000000" pitchFamily="2" charset="2"/>
              <a:buChar char="§"/>
            </a:pPr>
            <a:r>
              <a:rPr lang="cs-CZ" sz="2800" b="1" dirty="0" smtClean="0"/>
              <a:t>MUDr. Eva Hrušková Reinová</a:t>
            </a:r>
          </a:p>
          <a:p>
            <a:pPr lvl="1">
              <a:buFont typeface="Wingdings" panose="05000000000000000000" pitchFamily="2" charset="2"/>
              <a:buChar char="§"/>
            </a:pPr>
            <a:r>
              <a:rPr lang="cs-CZ" sz="2800" b="1" dirty="0" smtClean="0"/>
              <a:t>MUDr. Jana Kratoňová</a:t>
            </a:r>
          </a:p>
          <a:p>
            <a:pPr lvl="1">
              <a:buFont typeface="Wingdings" panose="05000000000000000000" pitchFamily="2" charset="2"/>
              <a:buChar char="§"/>
            </a:pPr>
            <a:r>
              <a:rPr lang="cs-CZ" sz="2800" b="1" dirty="0" smtClean="0"/>
              <a:t>MUDr. Ondřej Palán</a:t>
            </a:r>
          </a:p>
          <a:p>
            <a:pPr lvl="1">
              <a:buFont typeface="Wingdings" panose="05000000000000000000" pitchFamily="2" charset="2"/>
              <a:buChar char="§"/>
            </a:pPr>
            <a:r>
              <a:rPr lang="cs-CZ" sz="2800" b="1" dirty="0" smtClean="0"/>
              <a:t>Ing. Eva Kolouchová, Ph.D. – preklinika</a:t>
            </a:r>
          </a:p>
          <a:p>
            <a:pPr lvl="1">
              <a:buFont typeface="Wingdings" panose="05000000000000000000" pitchFamily="2" charset="2"/>
              <a:buChar char="§"/>
            </a:pPr>
            <a:r>
              <a:rPr lang="cs-CZ" sz="2800" b="1" dirty="0" smtClean="0"/>
              <a:t>Mgr. Markéta Čermáková – koordinátor</a:t>
            </a:r>
          </a:p>
        </p:txBody>
      </p:sp>
      <p:sp>
        <p:nvSpPr>
          <p:cNvPr id="5" name="Zástupný symbol pro zápatí 4"/>
          <p:cNvSpPr>
            <a:spLocks noGrp="1"/>
          </p:cNvSpPr>
          <p:nvPr>
            <p:ph type="ftr" sz="quarter" idx="11"/>
          </p:nvPr>
        </p:nvSpPr>
        <p:spPr/>
        <p:txBody>
          <a:bodyPr/>
          <a:lstStyle/>
          <a:p>
            <a:r>
              <a:rPr lang="cs-CZ" dirty="0" smtClean="0"/>
              <a:t>© 2012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3</a:t>
            </a:fld>
            <a:endParaRPr lang="cs-CZ" dirty="0"/>
          </a:p>
        </p:txBody>
      </p:sp>
      <p:sp>
        <p:nvSpPr>
          <p:cNvPr id="8" name="Zástupný symbol pro text 7"/>
          <p:cNvSpPr>
            <a:spLocks noGrp="1"/>
          </p:cNvSpPr>
          <p:nvPr>
            <p:ph type="body" sz="quarter" idx="13"/>
          </p:nvPr>
        </p:nvSpPr>
        <p:spPr>
          <a:xfrm>
            <a:off x="341530" y="998730"/>
            <a:ext cx="8370930" cy="495055"/>
          </a:xfrm>
        </p:spPr>
        <p:txBody>
          <a:bodyPr/>
          <a:lstStyle/>
          <a:p>
            <a:r>
              <a:rPr lang="cs-CZ" sz="3200" u="sng" dirty="0" smtClean="0"/>
              <a:t>Oddělení KH + FD</a:t>
            </a:r>
            <a:endParaRPr lang="cs-CZ" u="sng" dirty="0"/>
          </a:p>
        </p:txBody>
      </p:sp>
      <p:sp>
        <p:nvSpPr>
          <p:cNvPr id="2" name="Zástupný symbol pro datum 1"/>
          <p:cNvSpPr>
            <a:spLocks noGrp="1"/>
          </p:cNvSpPr>
          <p:nvPr>
            <p:ph type="dt" sz="half" idx="10"/>
          </p:nvPr>
        </p:nvSpPr>
        <p:spPr/>
        <p:txBody>
          <a:bodyPr/>
          <a:lstStyle/>
          <a:p>
            <a:r>
              <a:rPr lang="cs-CZ" smtClean="0"/>
              <a:t>3. 6. 2014</a:t>
            </a:r>
            <a:endParaRPr lang="cs-CZ"/>
          </a:p>
        </p:txBody>
      </p:sp>
    </p:spTree>
    <p:extLst>
      <p:ext uri="{BB962C8B-B14F-4D97-AF65-F5344CB8AC3E}">
        <p14:creationId xmlns:p14="http://schemas.microsoft.com/office/powerpoint/2010/main" val="2400797999"/>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76545" y="1313765"/>
            <a:ext cx="8229600" cy="5175575"/>
          </a:xfrm>
        </p:spPr>
        <p:txBody>
          <a:bodyPr>
            <a:normAutofit lnSpcReduction="10000"/>
          </a:bodyPr>
          <a:lstStyle/>
          <a:p>
            <a:r>
              <a:rPr lang="cs-CZ" sz="3000" b="1" dirty="0" smtClean="0"/>
              <a:t> </a:t>
            </a:r>
            <a:r>
              <a:rPr lang="cs-CZ" sz="3000" b="1" u="sng" dirty="0" smtClean="0"/>
              <a:t>chemické LP</a:t>
            </a:r>
          </a:p>
          <a:p>
            <a:pPr lvl="1">
              <a:buFont typeface="Wingdings" panose="05000000000000000000" pitchFamily="2" charset="2"/>
              <a:buChar char="§"/>
            </a:pPr>
            <a:r>
              <a:rPr lang="cs-CZ" sz="2800" b="1" dirty="0" smtClean="0"/>
              <a:t>Ing. Tereza Stefflová</a:t>
            </a:r>
          </a:p>
          <a:p>
            <a:pPr lvl="1">
              <a:buFont typeface="Wingdings" panose="05000000000000000000" pitchFamily="2" charset="2"/>
              <a:buChar char="§"/>
            </a:pPr>
            <a:r>
              <a:rPr lang="cs-CZ" sz="2800" b="1" dirty="0" smtClean="0"/>
              <a:t>Mgr. Jiřina Humpolíková</a:t>
            </a:r>
          </a:p>
          <a:p>
            <a:pPr lvl="1">
              <a:buFont typeface="Wingdings" panose="05000000000000000000" pitchFamily="2" charset="2"/>
              <a:buChar char="§"/>
            </a:pPr>
            <a:r>
              <a:rPr lang="cs-CZ" sz="2800" b="1" dirty="0" smtClean="0"/>
              <a:t>Mgr. Helena Seidlová</a:t>
            </a:r>
          </a:p>
          <a:p>
            <a:r>
              <a:rPr lang="cs-CZ" sz="3000" b="1" dirty="0"/>
              <a:t> </a:t>
            </a:r>
            <a:r>
              <a:rPr lang="cs-CZ" sz="3000" b="1" u="sng" dirty="0" smtClean="0"/>
              <a:t>biotechnologicky vyráběné LP</a:t>
            </a:r>
            <a:endParaRPr lang="cs-CZ" sz="2800" b="1" u="sng" dirty="0" smtClean="0"/>
          </a:p>
          <a:p>
            <a:pPr lvl="1">
              <a:buFont typeface="Wingdings" panose="05000000000000000000" pitchFamily="2" charset="2"/>
              <a:buChar char="§"/>
            </a:pPr>
            <a:r>
              <a:rPr lang="cs-CZ" sz="2800" b="1" dirty="0" smtClean="0"/>
              <a:t>Ing. Lucie Zmatlíková </a:t>
            </a:r>
            <a:r>
              <a:rPr lang="cs-CZ" sz="2800" dirty="0" smtClean="0"/>
              <a:t>(LPMT)</a:t>
            </a:r>
          </a:p>
          <a:p>
            <a:pPr lvl="1">
              <a:buFont typeface="Wingdings" panose="05000000000000000000" pitchFamily="2" charset="2"/>
              <a:buChar char="§"/>
            </a:pPr>
            <a:r>
              <a:rPr lang="cs-CZ" sz="2800" b="1" dirty="0" smtClean="0"/>
              <a:t>Ing. Ivana Haunerová </a:t>
            </a:r>
            <a:r>
              <a:rPr lang="cs-CZ" sz="2800" dirty="0" smtClean="0"/>
              <a:t>(LPMT; CAT)</a:t>
            </a:r>
          </a:p>
          <a:p>
            <a:pPr lvl="1">
              <a:buFont typeface="Wingdings" panose="05000000000000000000" pitchFamily="2" charset="2"/>
              <a:buChar char="§"/>
            </a:pPr>
            <a:r>
              <a:rPr lang="cs-CZ" sz="2800" b="1" dirty="0" smtClean="0"/>
              <a:t>RNDr. Lenka Břízová, Ph.D.</a:t>
            </a:r>
          </a:p>
          <a:p>
            <a:pPr lvl="1">
              <a:buFont typeface="Wingdings" panose="05000000000000000000" pitchFamily="2" charset="2"/>
              <a:buChar char="§"/>
            </a:pPr>
            <a:r>
              <a:rPr lang="cs-CZ" sz="2800" b="1" dirty="0" smtClean="0"/>
              <a:t>Ing. Kateřina Pospíšilová </a:t>
            </a:r>
            <a:r>
              <a:rPr lang="cs-CZ" sz="2800" dirty="0" smtClean="0"/>
              <a:t>(vakcíny)</a:t>
            </a:r>
          </a:p>
          <a:p>
            <a:pPr lvl="1">
              <a:buFont typeface="Wingdings" panose="05000000000000000000" pitchFamily="2" charset="2"/>
              <a:buChar char="§"/>
            </a:pPr>
            <a:r>
              <a:rPr lang="cs-CZ" sz="2800" b="1" dirty="0" smtClean="0"/>
              <a:t>Ing. Dagmar Pospíšilová</a:t>
            </a:r>
          </a:p>
          <a:p>
            <a:pPr lvl="1">
              <a:buFont typeface="Wingdings" panose="05000000000000000000" pitchFamily="2" charset="2"/>
              <a:buChar char="§"/>
            </a:pPr>
            <a:endParaRPr lang="cs-CZ" sz="2800" b="1" dirty="0" smtClean="0"/>
          </a:p>
        </p:txBody>
      </p:sp>
      <p:sp>
        <p:nvSpPr>
          <p:cNvPr id="4" name="Zástupný symbol pro datum 3"/>
          <p:cNvSpPr>
            <a:spLocks noGrp="1"/>
          </p:cNvSpPr>
          <p:nvPr>
            <p:ph type="dt" sz="half" idx="10"/>
          </p:nvPr>
        </p:nvSpPr>
        <p:spPr/>
        <p:txBody>
          <a:bodyPr/>
          <a:lstStyle/>
          <a:p>
            <a:r>
              <a:rPr lang="cs-CZ" smtClean="0"/>
              <a:t>3. 6. 2014</a:t>
            </a:r>
            <a:endParaRPr lang="cs-CZ" dirty="0"/>
          </a:p>
        </p:txBody>
      </p:sp>
      <p:sp>
        <p:nvSpPr>
          <p:cNvPr id="5" name="Zástupný symbol pro zápatí 4"/>
          <p:cNvSpPr>
            <a:spLocks noGrp="1"/>
          </p:cNvSpPr>
          <p:nvPr>
            <p:ph type="ftr" sz="quarter" idx="11"/>
          </p:nvPr>
        </p:nvSpPr>
        <p:spPr/>
        <p:txBody>
          <a:bodyPr/>
          <a:lstStyle/>
          <a:p>
            <a:r>
              <a:rPr lang="cs-CZ" dirty="0" smtClean="0"/>
              <a:t>© 2012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4</a:t>
            </a:fld>
            <a:endParaRPr lang="cs-CZ" dirty="0"/>
          </a:p>
        </p:txBody>
      </p:sp>
      <p:sp>
        <p:nvSpPr>
          <p:cNvPr id="8" name="Zástupný symbol pro text 7"/>
          <p:cNvSpPr>
            <a:spLocks noGrp="1"/>
          </p:cNvSpPr>
          <p:nvPr>
            <p:ph type="body" sz="quarter" idx="13"/>
          </p:nvPr>
        </p:nvSpPr>
        <p:spPr>
          <a:xfrm>
            <a:off x="341530" y="818710"/>
            <a:ext cx="8370930" cy="495055"/>
          </a:xfrm>
        </p:spPr>
        <p:txBody>
          <a:bodyPr/>
          <a:lstStyle/>
          <a:p>
            <a:r>
              <a:rPr lang="cs-CZ" sz="3200" u="sng" dirty="0" smtClean="0"/>
              <a:t>Oddělení FD</a:t>
            </a:r>
            <a:endParaRPr lang="cs-CZ" u="sng" dirty="0"/>
          </a:p>
        </p:txBody>
      </p:sp>
    </p:spTree>
    <p:extLst>
      <p:ext uri="{BB962C8B-B14F-4D97-AF65-F5344CB8AC3E}">
        <p14:creationId xmlns:p14="http://schemas.microsoft.com/office/powerpoint/2010/main" val="3317168265"/>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953725"/>
            <a:ext cx="8229600" cy="675075"/>
          </a:xfrm>
        </p:spPr>
        <p:txBody>
          <a:bodyPr/>
          <a:lstStyle/>
          <a:p>
            <a:r>
              <a:rPr lang="cs-CZ" u="sng" dirty="0" smtClean="0"/>
              <a:t>Program semináře</a:t>
            </a:r>
            <a:r>
              <a:rPr lang="cs-CZ" dirty="0" smtClean="0"/>
              <a:t>:</a:t>
            </a:r>
            <a:endParaRPr lang="cs-CZ" i="1" dirty="0"/>
          </a:p>
        </p:txBody>
      </p:sp>
      <p:sp>
        <p:nvSpPr>
          <p:cNvPr id="20" name="Zástupný symbol pro obsah 19"/>
          <p:cNvSpPr>
            <a:spLocks noGrp="1"/>
          </p:cNvSpPr>
          <p:nvPr>
            <p:ph idx="1"/>
          </p:nvPr>
        </p:nvSpPr>
        <p:spPr>
          <a:xfrm>
            <a:off x="457200" y="1628800"/>
            <a:ext cx="8229600" cy="4491200"/>
          </a:xfrm>
        </p:spPr>
        <p:txBody>
          <a:bodyPr>
            <a:normAutofit fontScale="70000" lnSpcReduction="20000"/>
          </a:bodyPr>
          <a:lstStyle/>
          <a:p>
            <a:pPr lvl="0"/>
            <a:r>
              <a:rPr lang="cs-CZ" b="1" dirty="0"/>
              <a:t>Zahájení</a:t>
            </a:r>
            <a:endParaRPr lang="cs-CZ" dirty="0"/>
          </a:p>
          <a:p>
            <a:r>
              <a:rPr lang="cs-CZ" b="1" dirty="0" err="1"/>
              <a:t>Regulation</a:t>
            </a:r>
            <a:r>
              <a:rPr lang="cs-CZ" b="1" dirty="0"/>
              <a:t> </a:t>
            </a:r>
            <a:r>
              <a:rPr lang="cs-CZ" b="1" dirty="0" err="1"/>
              <a:t>of</a:t>
            </a:r>
            <a:r>
              <a:rPr lang="cs-CZ" b="1" dirty="0"/>
              <a:t> </a:t>
            </a:r>
            <a:r>
              <a:rPr lang="cs-CZ" b="1" dirty="0" err="1"/>
              <a:t>the</a:t>
            </a:r>
            <a:r>
              <a:rPr lang="cs-CZ" b="1" dirty="0"/>
              <a:t> </a:t>
            </a:r>
            <a:r>
              <a:rPr lang="cs-CZ" b="1" dirty="0" err="1"/>
              <a:t>European</a:t>
            </a:r>
            <a:r>
              <a:rPr lang="cs-CZ" b="1" dirty="0"/>
              <a:t> Parlament and </a:t>
            </a:r>
            <a:r>
              <a:rPr lang="cs-CZ" b="1" dirty="0" err="1"/>
              <a:t>of</a:t>
            </a:r>
            <a:r>
              <a:rPr lang="cs-CZ" b="1" dirty="0"/>
              <a:t> </a:t>
            </a:r>
            <a:r>
              <a:rPr lang="cs-CZ" b="1" dirty="0" err="1"/>
              <a:t>the</a:t>
            </a:r>
            <a:r>
              <a:rPr lang="cs-CZ" b="1" dirty="0"/>
              <a:t> </a:t>
            </a:r>
            <a:r>
              <a:rPr lang="cs-CZ" b="1" dirty="0" err="1"/>
              <a:t>Council</a:t>
            </a:r>
            <a:r>
              <a:rPr lang="cs-CZ" b="1" dirty="0"/>
              <a:t> in </a:t>
            </a:r>
            <a:r>
              <a:rPr lang="cs-CZ" b="1" dirty="0" err="1"/>
              <a:t>clinical</a:t>
            </a:r>
            <a:r>
              <a:rPr lang="cs-CZ" b="1" dirty="0"/>
              <a:t> </a:t>
            </a:r>
            <a:r>
              <a:rPr lang="cs-CZ" b="1" dirty="0" err="1"/>
              <a:t>trials</a:t>
            </a:r>
            <a:r>
              <a:rPr lang="cs-CZ" b="1" dirty="0"/>
              <a:t> on </a:t>
            </a:r>
            <a:r>
              <a:rPr lang="cs-CZ" b="1" dirty="0" err="1"/>
              <a:t>medicinal</a:t>
            </a:r>
            <a:r>
              <a:rPr lang="cs-CZ" b="1" dirty="0"/>
              <a:t> </a:t>
            </a:r>
            <a:r>
              <a:rPr lang="cs-CZ" b="1" dirty="0" err="1"/>
              <a:t>products</a:t>
            </a:r>
            <a:r>
              <a:rPr lang="cs-CZ" b="1" dirty="0"/>
              <a:t> </a:t>
            </a:r>
            <a:r>
              <a:rPr lang="cs-CZ" b="1" dirty="0" err="1"/>
              <a:t>for</a:t>
            </a:r>
            <a:r>
              <a:rPr lang="cs-CZ" b="1" dirty="0"/>
              <a:t> </a:t>
            </a:r>
            <a:r>
              <a:rPr lang="cs-CZ" b="1" dirty="0" err="1"/>
              <a:t>human</a:t>
            </a:r>
            <a:r>
              <a:rPr lang="cs-CZ" b="1" dirty="0"/>
              <a:t> use and </a:t>
            </a:r>
            <a:r>
              <a:rPr lang="cs-CZ" b="1" dirty="0" err="1"/>
              <a:t>repealing</a:t>
            </a:r>
            <a:r>
              <a:rPr lang="cs-CZ" b="1" dirty="0"/>
              <a:t> </a:t>
            </a:r>
            <a:r>
              <a:rPr lang="cs-CZ" b="1" dirty="0" err="1"/>
              <a:t>Directive</a:t>
            </a:r>
            <a:r>
              <a:rPr lang="cs-CZ" b="1" dirty="0"/>
              <a:t> 2001/20/EC  </a:t>
            </a:r>
            <a:r>
              <a:rPr lang="cs-CZ" dirty="0"/>
              <a:t>(</a:t>
            </a:r>
            <a:r>
              <a:rPr lang="cs-CZ" dirty="0" err="1"/>
              <a:t>A.Němcová</a:t>
            </a:r>
            <a:r>
              <a:rPr lang="cs-CZ" dirty="0"/>
              <a:t>)</a:t>
            </a:r>
          </a:p>
          <a:p>
            <a:pPr marL="0" lvl="0" indent="0" algn="ctr">
              <a:buNone/>
            </a:pPr>
            <a:r>
              <a:rPr lang="cs-CZ" dirty="0" smtClean="0">
                <a:solidFill>
                  <a:srgbClr val="7030A0"/>
                </a:solidFill>
              </a:rPr>
              <a:t>přestávka</a:t>
            </a:r>
            <a:endParaRPr lang="cs-CZ" dirty="0">
              <a:solidFill>
                <a:srgbClr val="7030A0"/>
              </a:solidFill>
            </a:endParaRPr>
          </a:p>
          <a:p>
            <a:pPr lvl="0"/>
            <a:r>
              <a:rPr lang="cs-CZ" b="1" dirty="0"/>
              <a:t>Sdělení výsledků dizertační práce </a:t>
            </a:r>
            <a:r>
              <a:rPr lang="cs-CZ" b="1" dirty="0" err="1"/>
              <a:t>PharmDr.E.Gruberové</a:t>
            </a:r>
            <a:r>
              <a:rPr lang="cs-CZ" b="1" dirty="0"/>
              <a:t> na téma “Informace pro pacienty/Informované souhlasy“  </a:t>
            </a:r>
            <a:r>
              <a:rPr lang="cs-CZ" dirty="0" smtClean="0"/>
              <a:t>(</a:t>
            </a:r>
            <a:r>
              <a:rPr lang="cs-CZ" dirty="0" err="1" smtClean="0"/>
              <a:t>E.Gruber</a:t>
            </a:r>
            <a:r>
              <a:rPr lang="cs-CZ" dirty="0" smtClean="0"/>
              <a:t>)</a:t>
            </a:r>
            <a:endParaRPr lang="cs-CZ" dirty="0"/>
          </a:p>
          <a:p>
            <a:pPr lvl="0"/>
            <a:r>
              <a:rPr lang="cs-CZ" b="1" dirty="0"/>
              <a:t>Pokyn k Informacím pro subjekty hodnocení/informovaným souhlasům“ </a:t>
            </a:r>
            <a:r>
              <a:rPr lang="cs-CZ" dirty="0"/>
              <a:t>(</a:t>
            </a:r>
            <a:r>
              <a:rPr lang="cs-CZ" dirty="0" err="1"/>
              <a:t>A.Trunečková</a:t>
            </a:r>
            <a:r>
              <a:rPr lang="cs-CZ" dirty="0" smtClean="0"/>
              <a:t>)</a:t>
            </a:r>
          </a:p>
          <a:p>
            <a:pPr marL="0" lvl="0" indent="0" algn="ctr">
              <a:buNone/>
            </a:pPr>
            <a:r>
              <a:rPr lang="cs-CZ" dirty="0" smtClean="0">
                <a:solidFill>
                  <a:srgbClr val="7030A0"/>
                </a:solidFill>
              </a:rPr>
              <a:t>Přestávka</a:t>
            </a:r>
          </a:p>
          <a:p>
            <a:pPr lvl="0"/>
            <a:r>
              <a:rPr lang="cs-CZ" b="1" dirty="0" smtClean="0"/>
              <a:t>Nejčastější </a:t>
            </a:r>
            <a:r>
              <a:rPr lang="cs-CZ" b="1" dirty="0"/>
              <a:t>chyby a nedostatky při předkládání žádostí o KH a v průběhu schvalování </a:t>
            </a:r>
            <a:r>
              <a:rPr lang="cs-CZ" dirty="0"/>
              <a:t>(</a:t>
            </a:r>
            <a:r>
              <a:rPr lang="cs-CZ" dirty="0" err="1"/>
              <a:t>L.Kraváčková</a:t>
            </a:r>
            <a:r>
              <a:rPr lang="cs-CZ" dirty="0"/>
              <a:t>)</a:t>
            </a:r>
          </a:p>
          <a:p>
            <a:pPr lvl="0"/>
            <a:r>
              <a:rPr lang="cs-CZ" b="1" dirty="0"/>
              <a:t>Opakující se nedostatky v předkládané farmaceutické dokumentaci (</a:t>
            </a:r>
            <a:r>
              <a:rPr lang="cs-CZ" dirty="0" err="1"/>
              <a:t>T.Stefflová</a:t>
            </a:r>
            <a:r>
              <a:rPr lang="cs-CZ" b="1" dirty="0"/>
              <a:t>)</a:t>
            </a:r>
            <a:endParaRPr lang="cs-CZ" dirty="0"/>
          </a:p>
          <a:p>
            <a:pPr lvl="0"/>
            <a:r>
              <a:rPr lang="cs-CZ" b="1" dirty="0"/>
              <a:t>Nedostatky zasílaných zpráv a informací v průběhu KH </a:t>
            </a:r>
            <a:r>
              <a:rPr lang="cs-CZ" dirty="0"/>
              <a:t>(</a:t>
            </a:r>
            <a:r>
              <a:rPr lang="cs-CZ" dirty="0" err="1"/>
              <a:t>T.Boráň</a:t>
            </a:r>
            <a:r>
              <a:rPr lang="cs-CZ" dirty="0"/>
              <a:t>)</a:t>
            </a:r>
          </a:p>
          <a:p>
            <a:pPr marL="0" lvl="0" indent="0" algn="ctr">
              <a:buNone/>
            </a:pPr>
            <a:endParaRPr lang="cs-CZ" dirty="0">
              <a:solidFill>
                <a:srgbClr val="7030A0"/>
              </a:solidFill>
            </a:endParaRPr>
          </a:p>
        </p:txBody>
      </p:sp>
      <p:sp>
        <p:nvSpPr>
          <p:cNvPr id="4" name="Zástupný symbol pro datum 3"/>
          <p:cNvSpPr>
            <a:spLocks noGrp="1"/>
          </p:cNvSpPr>
          <p:nvPr>
            <p:ph type="dt" sz="half" idx="10"/>
          </p:nvPr>
        </p:nvSpPr>
        <p:spPr/>
        <p:txBody>
          <a:bodyPr/>
          <a:lstStyle/>
          <a:p>
            <a:r>
              <a:rPr lang="cs-CZ" smtClean="0">
                <a:solidFill>
                  <a:schemeClr val="bg1"/>
                </a:solidFill>
              </a:rPr>
              <a:t>3. 6. 2014</a:t>
            </a:r>
            <a:endParaRPr lang="cs-CZ" dirty="0"/>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5</a:t>
            </a:fld>
            <a:endParaRPr lang="cs-CZ"/>
          </a:p>
        </p:txBody>
      </p:sp>
    </p:spTree>
    <p:extLst>
      <p:ext uri="{BB962C8B-B14F-4D97-AF65-F5344CB8AC3E}">
        <p14:creationId xmlns:p14="http://schemas.microsoft.com/office/powerpoint/2010/main" val="2391658121"/>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a:xfrm>
            <a:off x="1106615" y="1088740"/>
            <a:ext cx="7533385" cy="2481685"/>
          </a:xfrm>
        </p:spPr>
        <p:txBody>
          <a:bodyPr>
            <a:normAutofit fontScale="90000"/>
          </a:bodyPr>
          <a:lstStyle/>
          <a:p>
            <a:pPr algn="r"/>
            <a:r>
              <a:rPr lang="cs-CZ" cap="all" dirty="0" smtClean="0"/>
              <a:t/>
            </a:r>
            <a:br>
              <a:rPr lang="cs-CZ" cap="all" dirty="0" smtClean="0"/>
            </a:br>
            <a:r>
              <a:rPr lang="cs-CZ" cap="all" dirty="0" smtClean="0"/>
              <a:t/>
            </a:r>
            <a:br>
              <a:rPr lang="cs-CZ" cap="all" dirty="0" smtClean="0"/>
            </a:br>
            <a:r>
              <a:rPr lang="cs-CZ" sz="4000" dirty="0" smtClean="0">
                <a:latin typeface="Calibri" pitchFamily="34" charset="0"/>
              </a:rPr>
              <a:t>Nařízení pro KH  </a:t>
            </a:r>
            <a:br>
              <a:rPr lang="cs-CZ" sz="4000" dirty="0" smtClean="0">
                <a:latin typeface="Calibri" pitchFamily="34" charset="0"/>
              </a:rPr>
            </a:br>
            <a:r>
              <a:rPr lang="cs-CZ" sz="4000" dirty="0" smtClean="0">
                <a:latin typeface="Calibri" pitchFamily="34" charset="0"/>
              </a:rPr>
              <a:t>a předpokládaný dopad změn</a:t>
            </a:r>
            <a:r>
              <a:rPr lang="cs-CZ" sz="4000" cap="all" dirty="0" smtClean="0"/>
              <a:t/>
            </a:r>
            <a:br>
              <a:rPr lang="cs-CZ" sz="4000" cap="all" dirty="0" smtClean="0"/>
            </a:br>
            <a:endParaRPr lang="cs-CZ" sz="4000" dirty="0">
              <a:solidFill>
                <a:schemeClr val="bg1"/>
              </a:solidFill>
            </a:endParaRPr>
          </a:p>
        </p:txBody>
      </p:sp>
      <p:sp>
        <p:nvSpPr>
          <p:cNvPr id="15" name="Podnadpis 14"/>
          <p:cNvSpPr>
            <a:spLocks noGrp="1"/>
          </p:cNvSpPr>
          <p:nvPr>
            <p:ph type="subTitle" idx="1"/>
          </p:nvPr>
        </p:nvSpPr>
        <p:spPr>
          <a:xfrm>
            <a:off x="2141730" y="4014065"/>
            <a:ext cx="6480000" cy="1215135"/>
          </a:xfrm>
        </p:spPr>
        <p:txBody>
          <a:bodyPr>
            <a:normAutofit lnSpcReduction="10000"/>
          </a:bodyPr>
          <a:lstStyle/>
          <a:p>
            <a:pPr algn="r"/>
            <a:r>
              <a:rPr lang="cs-CZ" sz="2200" dirty="0" smtClean="0">
                <a:solidFill>
                  <a:schemeClr val="bg1"/>
                </a:solidFill>
              </a:rPr>
              <a:t>MUDr. Alice Němcová</a:t>
            </a:r>
          </a:p>
          <a:p>
            <a:pPr algn="r"/>
            <a:r>
              <a:rPr lang="cs-CZ" sz="2200" dirty="0" smtClean="0">
                <a:solidFill>
                  <a:schemeClr val="bg1"/>
                </a:solidFill>
              </a:rPr>
              <a:t>Sekce registrací</a:t>
            </a:r>
          </a:p>
          <a:p>
            <a:pPr algn="r"/>
            <a:r>
              <a:rPr lang="cs-CZ" sz="2200" dirty="0" smtClean="0">
                <a:solidFill>
                  <a:schemeClr val="bg1"/>
                </a:solidFill>
              </a:rPr>
              <a:t>Oddělení klinického hodnocení</a:t>
            </a:r>
          </a:p>
          <a:p>
            <a:pPr algn="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3. 6. 2014</a:t>
            </a:r>
            <a:endParaRPr lang="cs-CZ" dirty="0"/>
          </a:p>
        </p:txBody>
      </p:sp>
      <p:sp>
        <p:nvSpPr>
          <p:cNvPr id="4" name="Zástupný symbol pro zápatí 3"/>
          <p:cNvSpPr>
            <a:spLocks noGrp="1"/>
          </p:cNvSpPr>
          <p:nvPr>
            <p:ph type="ftr" sz="quarter" idx="11"/>
          </p:nvPr>
        </p:nvSpPr>
        <p:spPr/>
        <p:txBody>
          <a:bodyPr/>
          <a:lstStyle/>
          <a:p>
            <a:r>
              <a:rPr lang="cs-CZ" dirty="0" smtClean="0"/>
              <a:t>© 2012  STÁTNÍ ÚSTAV PRO KONTROLU LÉČIV</a:t>
            </a:r>
            <a:endParaRPr lang="cs-CZ" dirty="0"/>
          </a:p>
        </p:txBody>
      </p:sp>
      <p:sp>
        <p:nvSpPr>
          <p:cNvPr id="3" name="Zástupný symbol pro číslo snímku 2"/>
          <p:cNvSpPr>
            <a:spLocks noGrp="1"/>
          </p:cNvSpPr>
          <p:nvPr>
            <p:ph type="sldNum" sz="quarter" idx="12"/>
          </p:nvPr>
        </p:nvSpPr>
        <p:spPr/>
        <p:txBody>
          <a:bodyPr/>
          <a:lstStyle/>
          <a:p>
            <a:fld id="{3F7E86AA-FCC7-45ED-BAA9-A02C04DFE918}" type="slidenum">
              <a:rPr lang="cs-CZ" smtClean="0"/>
              <a:pPr/>
              <a:t>6</a:t>
            </a:fld>
            <a:endParaRPr lang="cs-CZ" dirty="0"/>
          </a:p>
        </p:txBody>
      </p:sp>
    </p:spTree>
    <p:extLst>
      <p:ext uri="{BB962C8B-B14F-4D97-AF65-F5344CB8AC3E}">
        <p14:creationId xmlns:p14="http://schemas.microsoft.com/office/powerpoint/2010/main" val="1202429952"/>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98730"/>
            <a:ext cx="8229600" cy="2835316"/>
          </a:xfrm>
        </p:spPr>
        <p:txBody>
          <a:bodyPr>
            <a:normAutofit fontScale="90000"/>
          </a:bodyPr>
          <a:lstStyle/>
          <a:p>
            <a:pPr algn="ctr"/>
            <a:r>
              <a:rPr lang="cs-CZ" sz="2900" dirty="0" smtClean="0"/>
              <a:t>Directive 2001/20/EC of the European Parliament and of the Council </a:t>
            </a:r>
            <a:r>
              <a:rPr lang="en-US" sz="2900" dirty="0" smtClean="0"/>
              <a:t>on the approximation of the laws, regulations and administrative provisions of the Member States</a:t>
            </a:r>
            <a:br>
              <a:rPr lang="en-US" sz="2900" dirty="0" smtClean="0"/>
            </a:br>
            <a:r>
              <a:rPr lang="en-US" sz="2900" dirty="0" smtClean="0"/>
              <a:t>relating to the implementation of good clinical practice</a:t>
            </a:r>
            <a:r>
              <a:rPr lang="cs-CZ" sz="2900" dirty="0" smtClean="0"/>
              <a:t>    </a:t>
            </a:r>
            <a:r>
              <a:rPr lang="en-US" sz="2900" dirty="0" smtClean="0"/>
              <a:t> in the conduct of clinical trials on</a:t>
            </a:r>
            <a:r>
              <a:rPr lang="cs-CZ" sz="2900" dirty="0" smtClean="0"/>
              <a:t> </a:t>
            </a:r>
            <a:r>
              <a:rPr lang="en-US" sz="2900" dirty="0" smtClean="0"/>
              <a:t>medicinal products </a:t>
            </a:r>
            <a:r>
              <a:rPr lang="cs-CZ" sz="2900" dirty="0" smtClean="0"/>
              <a:t>     </a:t>
            </a:r>
            <a:r>
              <a:rPr lang="en-US" sz="2900" dirty="0" smtClean="0"/>
              <a:t>for human use</a:t>
            </a:r>
            <a:r>
              <a:rPr lang="en-US" dirty="0" smtClean="0"/>
              <a:t/>
            </a:r>
            <a:br>
              <a:rPr lang="en-US" dirty="0" smtClean="0"/>
            </a:br>
            <a:endParaRPr lang="cs-CZ" dirty="0"/>
          </a:p>
        </p:txBody>
      </p:sp>
      <p:sp>
        <p:nvSpPr>
          <p:cNvPr id="3" name="Zástupný symbol pro obsah 2"/>
          <p:cNvSpPr>
            <a:spLocks noGrp="1"/>
          </p:cNvSpPr>
          <p:nvPr>
            <p:ph idx="1"/>
          </p:nvPr>
        </p:nvSpPr>
        <p:spPr>
          <a:xfrm>
            <a:off x="457200" y="3609020"/>
            <a:ext cx="8229600" cy="2790311"/>
          </a:xfrm>
        </p:spPr>
        <p:txBody>
          <a:bodyPr>
            <a:normAutofit/>
          </a:bodyPr>
          <a:lstStyle/>
          <a:p>
            <a:r>
              <a:rPr lang="cs-CZ" sz="2400" dirty="0" smtClean="0">
                <a:latin typeface="Calibri" panose="020F0502020204030204" pitchFamily="34" charset="0"/>
                <a:cs typeface="Times New Roman" pitchFamily="18" charset="0"/>
              </a:rPr>
              <a:t>4. dubna 2001</a:t>
            </a:r>
          </a:p>
          <a:p>
            <a:r>
              <a:rPr lang="cs-CZ" sz="2400" dirty="0" smtClean="0">
                <a:latin typeface="Calibri" panose="020F0502020204030204" pitchFamily="34" charset="0"/>
                <a:cs typeface="Times New Roman" pitchFamily="18" charset="0"/>
              </a:rPr>
              <a:t>do 1. května 2004 implementována do národní legislativy</a:t>
            </a:r>
          </a:p>
          <a:p>
            <a:r>
              <a:rPr lang="cs-CZ" sz="2400" dirty="0" smtClean="0">
                <a:latin typeface="Calibri" panose="020F0502020204030204" pitchFamily="34" charset="0"/>
                <a:cs typeface="Times New Roman" pitchFamily="18" charset="0"/>
              </a:rPr>
              <a:t>2007 – 1. veřejná diskuse</a:t>
            </a:r>
          </a:p>
          <a:p>
            <a:r>
              <a:rPr lang="cs-CZ" sz="2400" dirty="0" smtClean="0">
                <a:latin typeface="Calibri" panose="020F0502020204030204" pitchFamily="34" charset="0"/>
                <a:cs typeface="Times New Roman" pitchFamily="18" charset="0"/>
              </a:rPr>
              <a:t>2010 – 2. veřejná diskuse</a:t>
            </a:r>
          </a:p>
          <a:p>
            <a:r>
              <a:rPr lang="cs-CZ" sz="2400" dirty="0" smtClean="0">
                <a:latin typeface="Calibri" panose="020F0502020204030204" pitchFamily="34" charset="0"/>
                <a:cs typeface="Times New Roman" pitchFamily="18" charset="0"/>
              </a:rPr>
              <a:t>Po celou dobu – sledování implementace, harmonizace a podnětů k aktualizaci směrnice</a:t>
            </a:r>
            <a:endParaRPr lang="cs-CZ" sz="2400" dirty="0" smtClean="0"/>
          </a:p>
          <a:p>
            <a:endParaRPr lang="cs-CZ" dirty="0" smtClean="0"/>
          </a:p>
          <a:p>
            <a:endParaRPr lang="cs-CZ" dirty="0" smtClean="0"/>
          </a:p>
          <a:p>
            <a:endParaRPr lang="cs-CZ"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7</a:t>
            </a:fld>
            <a:endParaRPr lang="cs-CZ" dirty="0"/>
          </a:p>
        </p:txBody>
      </p:sp>
      <p:sp>
        <p:nvSpPr>
          <p:cNvPr id="7" name="Zástupný symbol pro text 6"/>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3454548627"/>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863715"/>
            <a:ext cx="8229600" cy="1980220"/>
          </a:xfrm>
        </p:spPr>
        <p:txBody>
          <a:bodyPr>
            <a:normAutofit fontScale="90000"/>
          </a:bodyPr>
          <a:lstStyle/>
          <a:p>
            <a:pPr algn="ctr"/>
            <a:r>
              <a:rPr lang="cs-CZ" dirty="0" err="1"/>
              <a:t>Proposal</a:t>
            </a:r>
            <a:r>
              <a:rPr lang="cs-CZ" dirty="0"/>
              <a:t> </a:t>
            </a:r>
            <a:r>
              <a:rPr lang="cs-CZ" dirty="0" err="1"/>
              <a:t>for</a:t>
            </a:r>
            <a:r>
              <a:rPr lang="cs-CZ" dirty="0"/>
              <a:t> a </a:t>
            </a:r>
            <a:r>
              <a:rPr lang="cs-CZ" dirty="0" err="1"/>
              <a:t>Regulation</a:t>
            </a:r>
            <a:r>
              <a:rPr lang="cs-CZ" dirty="0"/>
              <a:t> </a:t>
            </a:r>
            <a:r>
              <a:rPr lang="cs-CZ" dirty="0" err="1"/>
              <a:t>of</a:t>
            </a:r>
            <a:r>
              <a:rPr lang="cs-CZ" dirty="0"/>
              <a:t> </a:t>
            </a:r>
            <a:r>
              <a:rPr lang="cs-CZ" dirty="0" err="1"/>
              <a:t>the</a:t>
            </a:r>
            <a:r>
              <a:rPr lang="cs-CZ" dirty="0"/>
              <a:t> </a:t>
            </a:r>
            <a:r>
              <a:rPr lang="cs-CZ" dirty="0" err="1"/>
              <a:t>European</a:t>
            </a:r>
            <a:r>
              <a:rPr lang="cs-CZ" dirty="0"/>
              <a:t> Parlament and </a:t>
            </a:r>
            <a:r>
              <a:rPr lang="cs-CZ" dirty="0" err="1"/>
              <a:t>of</a:t>
            </a:r>
            <a:r>
              <a:rPr lang="cs-CZ" dirty="0"/>
              <a:t> </a:t>
            </a:r>
            <a:r>
              <a:rPr lang="cs-CZ" dirty="0" err="1"/>
              <a:t>the</a:t>
            </a:r>
            <a:r>
              <a:rPr lang="cs-CZ" dirty="0"/>
              <a:t> </a:t>
            </a:r>
            <a:r>
              <a:rPr lang="cs-CZ" dirty="0" err="1"/>
              <a:t>Council</a:t>
            </a:r>
            <a:r>
              <a:rPr lang="cs-CZ" dirty="0"/>
              <a:t> in </a:t>
            </a:r>
            <a:r>
              <a:rPr lang="cs-CZ" dirty="0" err="1"/>
              <a:t>clinical</a:t>
            </a:r>
            <a:r>
              <a:rPr lang="cs-CZ" dirty="0"/>
              <a:t> </a:t>
            </a:r>
            <a:r>
              <a:rPr lang="cs-CZ" dirty="0" err="1"/>
              <a:t>trials</a:t>
            </a:r>
            <a:r>
              <a:rPr lang="cs-CZ" dirty="0"/>
              <a:t> on </a:t>
            </a:r>
            <a:r>
              <a:rPr lang="cs-CZ" dirty="0" err="1"/>
              <a:t>medicinal</a:t>
            </a:r>
            <a:r>
              <a:rPr lang="cs-CZ" dirty="0"/>
              <a:t> </a:t>
            </a:r>
            <a:r>
              <a:rPr lang="cs-CZ" dirty="0" err="1"/>
              <a:t>products</a:t>
            </a:r>
            <a:r>
              <a:rPr lang="cs-CZ" dirty="0"/>
              <a:t> </a:t>
            </a:r>
            <a:r>
              <a:rPr lang="cs-CZ" dirty="0" err="1"/>
              <a:t>for</a:t>
            </a:r>
            <a:r>
              <a:rPr lang="cs-CZ" dirty="0"/>
              <a:t> </a:t>
            </a:r>
            <a:r>
              <a:rPr lang="cs-CZ" dirty="0" err="1"/>
              <a:t>human</a:t>
            </a:r>
            <a:r>
              <a:rPr lang="cs-CZ" dirty="0"/>
              <a:t> use and </a:t>
            </a:r>
            <a:r>
              <a:rPr lang="cs-CZ" dirty="0" err="1"/>
              <a:t>repealing</a:t>
            </a:r>
            <a:r>
              <a:rPr lang="cs-CZ" dirty="0"/>
              <a:t> </a:t>
            </a:r>
            <a:r>
              <a:rPr lang="cs-CZ" dirty="0" err="1"/>
              <a:t>Directive</a:t>
            </a:r>
            <a:r>
              <a:rPr lang="cs-CZ" dirty="0"/>
              <a:t> 2001/20/EC</a:t>
            </a:r>
          </a:p>
        </p:txBody>
      </p:sp>
      <p:sp>
        <p:nvSpPr>
          <p:cNvPr id="3" name="Zástupný symbol pro obsah 2"/>
          <p:cNvSpPr>
            <a:spLocks noGrp="1"/>
          </p:cNvSpPr>
          <p:nvPr>
            <p:ph idx="1"/>
          </p:nvPr>
        </p:nvSpPr>
        <p:spPr>
          <a:xfrm>
            <a:off x="431540" y="3203975"/>
            <a:ext cx="8229600" cy="3105345"/>
          </a:xfrm>
        </p:spPr>
        <p:txBody>
          <a:bodyPr>
            <a:normAutofit/>
          </a:bodyPr>
          <a:lstStyle/>
          <a:p>
            <a:r>
              <a:rPr lang="cs-CZ" sz="2400" dirty="0" smtClean="0"/>
              <a:t>Návrh předložen v červenci 2012</a:t>
            </a:r>
          </a:p>
          <a:p>
            <a:r>
              <a:rPr lang="cs-CZ" sz="2400" dirty="0"/>
              <a:t>P</a:t>
            </a:r>
            <a:r>
              <a:rPr lang="cs-CZ" sz="2400" dirty="0" smtClean="0"/>
              <a:t>rojednáván v Radě EU a EU parlamentu </a:t>
            </a:r>
          </a:p>
          <a:p>
            <a:r>
              <a:rPr lang="cs-CZ" sz="2400" dirty="0" smtClean="0"/>
              <a:t>Schválen v Radě EU koncem roku 2013 </a:t>
            </a:r>
          </a:p>
          <a:p>
            <a:r>
              <a:rPr lang="cs-CZ" sz="2400" dirty="0" smtClean="0"/>
              <a:t>Schválen EU parlamentem – 2.4.2014</a:t>
            </a:r>
          </a:p>
          <a:p>
            <a:r>
              <a:rPr lang="cs-CZ" sz="2400" dirty="0" smtClean="0"/>
              <a:t>±  ½ 2014 – schválení EC – vydání ve Věstníku EC</a:t>
            </a:r>
          </a:p>
          <a:p>
            <a:r>
              <a:rPr lang="cs-CZ" sz="2400" dirty="0" smtClean="0"/>
              <a:t>Platnost  – musí být funkční Portál a databáze KH</a:t>
            </a:r>
          </a:p>
          <a:p>
            <a:r>
              <a:rPr lang="cs-CZ" sz="2400" dirty="0" smtClean="0"/>
              <a:t>Bude platný nejen v EU, ale i v EHS</a:t>
            </a:r>
          </a:p>
          <a:p>
            <a:pPr marL="0" indent="0">
              <a:buNone/>
            </a:pPr>
            <a:endParaRPr lang="cs-CZ" dirty="0" smtClean="0"/>
          </a:p>
          <a:p>
            <a:endParaRPr lang="cs-CZ"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8</a:t>
            </a:fld>
            <a:endParaRPr lang="cs-CZ" dirty="0"/>
          </a:p>
        </p:txBody>
      </p:sp>
      <p:sp>
        <p:nvSpPr>
          <p:cNvPr id="7" name="Zástupný symbol pro text 6"/>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2338902226"/>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16505" y="953725"/>
            <a:ext cx="8775975" cy="3645405"/>
          </a:xfrm>
        </p:spPr>
        <p:txBody>
          <a:bodyPr>
            <a:normAutofit fontScale="90000"/>
          </a:bodyPr>
          <a:lstStyle/>
          <a:p>
            <a:pPr algn="ctr"/>
            <a:r>
              <a:rPr lang="cs-CZ" sz="3000" dirty="0"/>
              <a:t>NAŘÍZENÍ EVROPSKÉHO PARLAMENTU A RADY (EU) č. 536/2014 ze dne 16. dubna 2014 </a:t>
            </a:r>
            <a:r>
              <a:rPr lang="cs-CZ" sz="3000" dirty="0" smtClean="0"/>
              <a:t>                                      o </a:t>
            </a:r>
            <a:r>
              <a:rPr lang="cs-CZ" sz="3000" dirty="0"/>
              <a:t>klinických hodnoceních humánních léčivých přípravků a o zrušení směrnice 2001/20/ES </a:t>
            </a:r>
            <a:r>
              <a:rPr lang="cs-CZ" sz="3000" dirty="0" smtClean="0"/>
              <a:t> </a:t>
            </a:r>
            <a:br>
              <a:rPr lang="cs-CZ" sz="3000" dirty="0" smtClean="0"/>
            </a:br>
            <a:r>
              <a:rPr lang="cs-CZ" sz="2400" dirty="0" smtClean="0"/>
              <a:t/>
            </a:r>
            <a:br>
              <a:rPr lang="cs-CZ" sz="2400" dirty="0" smtClean="0"/>
            </a:br>
            <a:r>
              <a:rPr lang="en-US" sz="2700" dirty="0">
                <a:solidFill>
                  <a:srgbClr val="7030A0"/>
                </a:solidFill>
              </a:rPr>
              <a:t>REGULATION (EU) No 536/2014 OF THE EUROPEAN PARLIAMENT AND OF THE COUNCIL of 16 April 2014 on clinical trials on medicinal products for human use, and repealing Directive 2001/20/EC </a:t>
            </a:r>
            <a:r>
              <a:rPr lang="cs-CZ" sz="2700" dirty="0" smtClean="0">
                <a:solidFill>
                  <a:srgbClr val="7030A0"/>
                </a:solidFill>
              </a:rPr>
              <a:t> </a:t>
            </a:r>
            <a:r>
              <a:rPr lang="cs-CZ" sz="2700" dirty="0" smtClean="0"/>
              <a:t>   </a:t>
            </a:r>
            <a:r>
              <a:rPr lang="cs-CZ" dirty="0" smtClean="0"/>
              <a:t/>
            </a:r>
            <a:br>
              <a:rPr lang="cs-CZ" dirty="0" smtClean="0"/>
            </a:br>
            <a:r>
              <a:rPr lang="cs-CZ" dirty="0" smtClean="0"/>
              <a:t> </a:t>
            </a:r>
            <a:endParaRPr lang="cs-CZ" sz="2200" b="0" dirty="0"/>
          </a:p>
        </p:txBody>
      </p:sp>
      <p:sp>
        <p:nvSpPr>
          <p:cNvPr id="3" name="Podnadpis 2"/>
          <p:cNvSpPr>
            <a:spLocks noGrp="1"/>
          </p:cNvSpPr>
          <p:nvPr>
            <p:ph type="subTitle" idx="1"/>
          </p:nvPr>
        </p:nvSpPr>
        <p:spPr>
          <a:xfrm>
            <a:off x="476545" y="4509120"/>
            <a:ext cx="8145185" cy="1620180"/>
          </a:xfrm>
        </p:spPr>
        <p:txBody>
          <a:bodyPr>
            <a:normAutofit/>
          </a:bodyPr>
          <a:lstStyle/>
          <a:p>
            <a:r>
              <a:rPr lang="cs-CZ" sz="2200" b="1" dirty="0" smtClean="0">
                <a:solidFill>
                  <a:schemeClr val="tx1"/>
                </a:solidFill>
              </a:rPr>
              <a:t>Zveřejněn </a:t>
            </a:r>
            <a:r>
              <a:rPr lang="cs-CZ" sz="2200" dirty="0" smtClean="0">
                <a:solidFill>
                  <a:schemeClr val="tx1"/>
                </a:solidFill>
              </a:rPr>
              <a:t>ve Věstníku EC </a:t>
            </a:r>
            <a:r>
              <a:rPr lang="cs-CZ" sz="2200" b="1" dirty="0" smtClean="0">
                <a:solidFill>
                  <a:schemeClr val="tx1"/>
                </a:solidFill>
              </a:rPr>
              <a:t>27. 5. 2014</a:t>
            </a:r>
          </a:p>
          <a:p>
            <a:r>
              <a:rPr lang="cs-CZ" sz="2200" b="1" dirty="0" smtClean="0">
                <a:solidFill>
                  <a:schemeClr val="tx1"/>
                </a:solidFill>
              </a:rPr>
              <a:t>Vstup v platnost 16. 6. 2014 </a:t>
            </a:r>
            <a:r>
              <a:rPr lang="cs-CZ" sz="2200" dirty="0" smtClean="0">
                <a:solidFill>
                  <a:schemeClr val="tx1"/>
                </a:solidFill>
              </a:rPr>
              <a:t>(20.den po zveřejnění)</a:t>
            </a:r>
          </a:p>
          <a:p>
            <a:r>
              <a:rPr lang="cs-CZ" sz="2200" b="1" dirty="0" smtClean="0">
                <a:solidFill>
                  <a:schemeClr val="tx1"/>
                </a:solidFill>
              </a:rPr>
              <a:t>Nabytí účinnosti  </a:t>
            </a:r>
            <a:r>
              <a:rPr lang="cs-CZ" sz="2200" dirty="0" smtClean="0">
                <a:solidFill>
                  <a:schemeClr val="tx1"/>
                </a:solidFill>
              </a:rPr>
              <a:t>6 měsíců po zveřejnění info o funkčnosti Portálu a EU databáze KH, ne dříve než </a:t>
            </a:r>
            <a:r>
              <a:rPr lang="cs-CZ" sz="2200" b="1" dirty="0" smtClean="0">
                <a:solidFill>
                  <a:schemeClr val="tx1"/>
                </a:solidFill>
              </a:rPr>
              <a:t>28. 5. 2016 (</a:t>
            </a:r>
            <a:r>
              <a:rPr lang="cs-CZ" sz="2200" b="1" i="1" dirty="0" smtClean="0">
                <a:solidFill>
                  <a:schemeClr val="tx1"/>
                </a:solidFill>
              </a:rPr>
              <a:t>a déle)</a:t>
            </a:r>
            <a:endParaRPr lang="cs-CZ" sz="2200" b="1" dirty="0" smtClean="0">
              <a:solidFill>
                <a:schemeClr val="tx1"/>
              </a:solidFill>
            </a:endParaRPr>
          </a:p>
          <a:p>
            <a:endParaRPr lang="cs-CZ" sz="2400" dirty="0" smtClean="0">
              <a:solidFill>
                <a:srgbClr val="7030A0"/>
              </a:solidFill>
            </a:endParaRPr>
          </a:p>
          <a:p>
            <a:endParaRPr lang="cs-CZ" sz="2400" dirty="0">
              <a:solidFill>
                <a:srgbClr val="7030A0"/>
              </a:solidFill>
            </a:endParaRPr>
          </a:p>
        </p:txBody>
      </p:sp>
      <p:sp>
        <p:nvSpPr>
          <p:cNvPr id="4" name="Zástupný symbol pro datum 3"/>
          <p:cNvSpPr>
            <a:spLocks noGrp="1"/>
          </p:cNvSpPr>
          <p:nvPr>
            <p:ph type="dt" sz="half" idx="10"/>
          </p:nvPr>
        </p:nvSpPr>
        <p:spPr/>
        <p:txBody>
          <a:bodyPr/>
          <a:lstStyle/>
          <a:p>
            <a:endParaRPr lang="cs-CZ" dirty="0"/>
          </a:p>
        </p:txBody>
      </p:sp>
      <p:sp>
        <p:nvSpPr>
          <p:cNvPr id="5" name="Zástupný symbol pro text 4"/>
          <p:cNvSpPr>
            <a:spLocks noGrp="1"/>
          </p:cNvSpPr>
          <p:nvPr>
            <p:ph type="body" sz="quarter" idx="13"/>
          </p:nvPr>
        </p:nvSpPr>
        <p:spPr/>
        <p:txBody>
          <a:bodyPr/>
          <a:lstStyle/>
          <a:p>
            <a:endParaRPr lang="cs-CZ"/>
          </a:p>
        </p:txBody>
      </p:sp>
      <p:sp>
        <p:nvSpPr>
          <p:cNvPr id="6" name="Zástupný symbol pro zápatí 5"/>
          <p:cNvSpPr>
            <a:spLocks noGrp="1"/>
          </p:cNvSpPr>
          <p:nvPr>
            <p:ph type="ftr" sz="quarter" idx="11"/>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9</a:t>
            </a:fld>
            <a:endParaRPr lang="cs-CZ"/>
          </a:p>
        </p:txBody>
      </p:sp>
    </p:spTree>
    <p:extLst>
      <p:ext uri="{BB962C8B-B14F-4D97-AF65-F5344CB8AC3E}">
        <p14:creationId xmlns:p14="http://schemas.microsoft.com/office/powerpoint/2010/main" val="1706490892"/>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41530" y="1088740"/>
            <a:ext cx="8229600" cy="4590510"/>
          </a:xfrm>
        </p:spPr>
        <p:txBody>
          <a:bodyPr>
            <a:normAutofit/>
          </a:bodyPr>
          <a:lstStyle/>
          <a:p>
            <a:r>
              <a:rPr lang="cs-CZ" dirty="0" smtClean="0"/>
              <a:t/>
            </a:r>
            <a:br>
              <a:rPr lang="cs-CZ" dirty="0" smtClean="0"/>
            </a:br>
            <a:r>
              <a:rPr lang="cs-CZ" dirty="0"/>
              <a:t/>
            </a:r>
            <a:br>
              <a:rPr lang="cs-CZ" dirty="0"/>
            </a:br>
            <a:r>
              <a:rPr lang="cs-CZ" dirty="0" smtClean="0"/>
              <a:t>celé znění:</a:t>
            </a:r>
            <a:r>
              <a:rPr lang="cs-CZ" sz="2800" dirty="0"/>
              <a:t/>
            </a:r>
            <a:br>
              <a:rPr lang="cs-CZ" sz="2800" dirty="0"/>
            </a:br>
            <a:r>
              <a:rPr lang="cs-CZ" u="sng" dirty="0">
                <a:hlinkClick r:id="rId2"/>
              </a:rPr>
              <a:t>http://eur-lex.europa.eu/legal-content/CS/TXT/?uri=OJ:L:2014:158:TOC</a:t>
            </a:r>
            <a:r>
              <a:rPr lang="cs-CZ" dirty="0"/>
              <a:t/>
            </a:r>
            <a:br>
              <a:rPr lang="cs-CZ" dirty="0"/>
            </a:br>
            <a:r>
              <a:rPr lang="cs-CZ" dirty="0" smtClean="0"/>
              <a:t/>
            </a:r>
            <a:br>
              <a:rPr lang="cs-CZ" dirty="0" smtClean="0"/>
            </a:br>
            <a:r>
              <a:rPr lang="cs-CZ" dirty="0"/>
              <a:t/>
            </a:r>
            <a:br>
              <a:rPr lang="cs-CZ" dirty="0"/>
            </a:br>
            <a:endParaRPr lang="cs-CZ" dirty="0"/>
          </a:p>
        </p:txBody>
      </p:sp>
      <p:sp>
        <p:nvSpPr>
          <p:cNvPr id="3" name="Zástupný symbol pro datum 2"/>
          <p:cNvSpPr>
            <a:spLocks noGrp="1"/>
          </p:cNvSpPr>
          <p:nvPr>
            <p:ph type="dt" sz="half" idx="10"/>
          </p:nvPr>
        </p:nvSpPr>
        <p:spPr/>
        <p:txBody>
          <a:bodyPr/>
          <a:lstStyle/>
          <a:p>
            <a:r>
              <a:rPr lang="cs-CZ" smtClean="0"/>
              <a:t>3. 6. 2014</a:t>
            </a:r>
            <a:endParaRPr lang="cs-CZ"/>
          </a:p>
        </p:txBody>
      </p:sp>
      <p:sp>
        <p:nvSpPr>
          <p:cNvPr id="4" name="Zástupný symbol pro zápatí 3"/>
          <p:cNvSpPr>
            <a:spLocks noGrp="1"/>
          </p:cNvSpPr>
          <p:nvPr>
            <p:ph type="ftr" sz="quarter" idx="11"/>
          </p:nvPr>
        </p:nvSpPr>
        <p:spPr/>
        <p:txBody>
          <a:bodyPr/>
          <a:lstStyle/>
          <a:p>
            <a:r>
              <a:rPr lang="cs-CZ" smtClean="0"/>
              <a:t>© 2012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10</a:t>
            </a:fld>
            <a:endParaRPr lang="cs-CZ"/>
          </a:p>
        </p:txBody>
      </p:sp>
      <p:sp>
        <p:nvSpPr>
          <p:cNvPr id="6" name="Zástupný symbol pro text 5"/>
          <p:cNvSpPr>
            <a:spLocks noGrp="1"/>
          </p:cNvSpPr>
          <p:nvPr>
            <p:ph type="body" sz="quarter" idx="13"/>
          </p:nvPr>
        </p:nvSpPr>
        <p:spPr/>
        <p:txBody>
          <a:bodyPr/>
          <a:lstStyle/>
          <a:p>
            <a:endParaRPr lang="cs-CZ"/>
          </a:p>
        </p:txBody>
      </p:sp>
    </p:spTree>
    <p:extLst>
      <p:ext uri="{BB962C8B-B14F-4D97-AF65-F5344CB8AC3E}">
        <p14:creationId xmlns:p14="http://schemas.microsoft.com/office/powerpoint/2010/main" val="1890014212"/>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63715"/>
            <a:ext cx="8229600" cy="675075"/>
          </a:xfrm>
        </p:spPr>
        <p:txBody>
          <a:bodyPr>
            <a:normAutofit/>
          </a:bodyPr>
          <a:lstStyle/>
          <a:p>
            <a:r>
              <a:rPr lang="cs-CZ" u="sng" dirty="0" smtClean="0"/>
              <a:t>Zdůvodnění návrhu nařízení</a:t>
            </a:r>
            <a:endParaRPr lang="cs-CZ" u="sng" dirty="0"/>
          </a:p>
        </p:txBody>
      </p:sp>
      <p:sp>
        <p:nvSpPr>
          <p:cNvPr id="3" name="Zástupný symbol pro obsah 2"/>
          <p:cNvSpPr>
            <a:spLocks noGrp="1"/>
          </p:cNvSpPr>
          <p:nvPr>
            <p:ph idx="1"/>
          </p:nvPr>
        </p:nvSpPr>
        <p:spPr>
          <a:xfrm>
            <a:off x="206514" y="1538790"/>
            <a:ext cx="8937485" cy="4761231"/>
          </a:xfrm>
        </p:spPr>
        <p:txBody>
          <a:bodyPr>
            <a:normAutofit/>
          </a:bodyPr>
          <a:lstStyle/>
          <a:p>
            <a:r>
              <a:rPr lang="cs-CZ" sz="2200" dirty="0" smtClean="0">
                <a:solidFill>
                  <a:schemeClr val="tx1">
                    <a:lumMod val="85000"/>
                    <a:lumOff val="15000"/>
                  </a:schemeClr>
                </a:solidFill>
                <a:cs typeface="Times New Roman" pitchFamily="18" charset="0"/>
              </a:rPr>
              <a:t>Zjednodušení </a:t>
            </a:r>
            <a:r>
              <a:rPr lang="cs-CZ" sz="2200" dirty="0">
                <a:solidFill>
                  <a:schemeClr val="tx1">
                    <a:lumMod val="85000"/>
                    <a:lumOff val="15000"/>
                  </a:schemeClr>
                </a:solidFill>
                <a:cs typeface="Times New Roman" pitchFamily="18" charset="0"/>
              </a:rPr>
              <a:t>administrativy pro zadavatele </a:t>
            </a:r>
            <a:r>
              <a:rPr lang="cs-CZ" sz="2200" dirty="0" smtClean="0">
                <a:solidFill>
                  <a:schemeClr val="tx1">
                    <a:lumMod val="85000"/>
                    <a:lumOff val="15000"/>
                  </a:schemeClr>
                </a:solidFill>
                <a:cs typeface="Times New Roman" pitchFamily="18" charset="0"/>
              </a:rPr>
              <a:t>(</a:t>
            </a:r>
            <a:r>
              <a:rPr lang="cs-CZ" sz="2200" dirty="0">
                <a:solidFill>
                  <a:schemeClr val="tx1">
                    <a:lumMod val="85000"/>
                    <a:lumOff val="15000"/>
                  </a:schemeClr>
                </a:solidFill>
                <a:cs typeface="Times New Roman" pitchFamily="18" charset="0"/>
              </a:rPr>
              <a:t>i akademický </a:t>
            </a:r>
            <a:r>
              <a:rPr lang="cs-CZ" sz="2200" dirty="0" smtClean="0">
                <a:solidFill>
                  <a:schemeClr val="tx1">
                    <a:lumMod val="85000"/>
                    <a:lumOff val="15000"/>
                  </a:schemeClr>
                </a:solidFill>
                <a:cs typeface="Times New Roman" pitchFamily="18" charset="0"/>
              </a:rPr>
              <a:t>výzkum)</a:t>
            </a:r>
          </a:p>
          <a:p>
            <a:r>
              <a:rPr lang="cs-CZ" sz="2200" dirty="0" smtClean="0">
                <a:solidFill>
                  <a:schemeClr val="tx1">
                    <a:lumMod val="85000"/>
                    <a:lumOff val="15000"/>
                  </a:schemeClr>
                </a:solidFill>
                <a:cs typeface="Times New Roman" pitchFamily="18" charset="0"/>
              </a:rPr>
              <a:t>Zastavit </a:t>
            </a:r>
            <a:r>
              <a:rPr lang="cs-CZ" sz="2200" dirty="0">
                <a:solidFill>
                  <a:schemeClr val="tx1">
                    <a:lumMod val="85000"/>
                    <a:lumOff val="15000"/>
                  </a:schemeClr>
                </a:solidFill>
                <a:cs typeface="Times New Roman" pitchFamily="18" charset="0"/>
              </a:rPr>
              <a:t>pokles předkládaných žádostí v </a:t>
            </a:r>
            <a:r>
              <a:rPr lang="cs-CZ" sz="2200" dirty="0" smtClean="0">
                <a:solidFill>
                  <a:schemeClr val="tx1">
                    <a:lumMod val="85000"/>
                    <a:lumOff val="15000"/>
                  </a:schemeClr>
                </a:solidFill>
                <a:cs typeface="Times New Roman" pitchFamily="18" charset="0"/>
              </a:rPr>
              <a:t>EU - </a:t>
            </a:r>
            <a:r>
              <a:rPr lang="cs-CZ" sz="1800" dirty="0" smtClean="0">
                <a:solidFill>
                  <a:srgbClr val="7030A0"/>
                </a:solidFill>
                <a:cs typeface="Times New Roman" pitchFamily="18" charset="0"/>
              </a:rPr>
              <a:t>od </a:t>
            </a:r>
            <a:r>
              <a:rPr lang="cs-CZ" sz="1800" dirty="0">
                <a:solidFill>
                  <a:srgbClr val="7030A0"/>
                </a:solidFill>
                <a:cs typeface="Times New Roman" pitchFamily="18" charset="0"/>
              </a:rPr>
              <a:t>roku </a:t>
            </a:r>
            <a:r>
              <a:rPr lang="cs-CZ" sz="1800" dirty="0" smtClean="0">
                <a:solidFill>
                  <a:srgbClr val="7030A0"/>
                </a:solidFill>
                <a:cs typeface="Times New Roman" pitchFamily="18" charset="0"/>
              </a:rPr>
              <a:t>2007 </a:t>
            </a:r>
            <a:r>
              <a:rPr lang="cs-CZ" sz="1800" dirty="0">
                <a:solidFill>
                  <a:srgbClr val="7030A0"/>
                </a:solidFill>
                <a:cs typeface="Times New Roman" pitchFamily="18" charset="0"/>
              </a:rPr>
              <a:t>– 2010 pokles o 25 %</a:t>
            </a:r>
          </a:p>
          <a:p>
            <a:r>
              <a:rPr lang="cs-CZ" sz="2200" dirty="0" smtClean="0">
                <a:solidFill>
                  <a:schemeClr val="tx1">
                    <a:lumMod val="85000"/>
                    <a:lumOff val="15000"/>
                  </a:schemeClr>
                </a:solidFill>
                <a:cs typeface="Times New Roman" pitchFamily="18" charset="0"/>
              </a:rPr>
              <a:t>Zrychlení </a:t>
            </a:r>
            <a:r>
              <a:rPr lang="cs-CZ" sz="2200" dirty="0">
                <a:solidFill>
                  <a:schemeClr val="tx1">
                    <a:lumMod val="85000"/>
                    <a:lumOff val="15000"/>
                  </a:schemeClr>
                </a:solidFill>
                <a:cs typeface="Times New Roman" pitchFamily="18" charset="0"/>
              </a:rPr>
              <a:t>posuzovacího </a:t>
            </a:r>
            <a:r>
              <a:rPr lang="cs-CZ" sz="2200" dirty="0" smtClean="0">
                <a:solidFill>
                  <a:schemeClr val="tx1">
                    <a:lumMod val="85000"/>
                    <a:lumOff val="15000"/>
                  </a:schemeClr>
                </a:solidFill>
                <a:cs typeface="Times New Roman" pitchFamily="18" charset="0"/>
              </a:rPr>
              <a:t>procesu                              </a:t>
            </a:r>
            <a:r>
              <a:rPr lang="cs-CZ" sz="1400" dirty="0" err="1" smtClean="0">
                <a:solidFill>
                  <a:schemeClr val="tx1">
                    <a:lumMod val="85000"/>
                    <a:lumOff val="15000"/>
                  </a:schemeClr>
                </a:solidFill>
                <a:cs typeface="Times New Roman" pitchFamily="18" charset="0"/>
              </a:rPr>
              <a:t>multinational</a:t>
            </a:r>
            <a:r>
              <a:rPr lang="cs-CZ" sz="1400" dirty="0" smtClean="0">
                <a:solidFill>
                  <a:schemeClr val="tx1">
                    <a:lumMod val="85000"/>
                    <a:lumOff val="15000"/>
                  </a:schemeClr>
                </a:solidFill>
                <a:cs typeface="Times New Roman" pitchFamily="18" charset="0"/>
              </a:rPr>
              <a:t> </a:t>
            </a:r>
            <a:r>
              <a:rPr lang="cs-CZ" sz="1400" dirty="0" err="1" smtClean="0">
                <a:solidFill>
                  <a:schemeClr val="tx1">
                    <a:lumMod val="85000"/>
                    <a:lumOff val="15000"/>
                  </a:schemeClr>
                </a:solidFill>
                <a:cs typeface="Times New Roman" pitchFamily="18" charset="0"/>
              </a:rPr>
              <a:t>CTAs</a:t>
            </a:r>
            <a:r>
              <a:rPr lang="cs-CZ" sz="2200" dirty="0" smtClean="0">
                <a:solidFill>
                  <a:schemeClr val="tx1">
                    <a:lumMod val="85000"/>
                    <a:lumOff val="15000"/>
                  </a:schemeClr>
                </a:solidFill>
                <a:cs typeface="Times New Roman" pitchFamily="18" charset="0"/>
              </a:rPr>
              <a:t> </a:t>
            </a:r>
          </a:p>
          <a:p>
            <a:r>
              <a:rPr lang="cs-CZ" sz="2200" dirty="0" smtClean="0">
                <a:solidFill>
                  <a:schemeClr val="tx1">
                    <a:lumMod val="85000"/>
                    <a:lumOff val="15000"/>
                  </a:schemeClr>
                </a:solidFill>
                <a:cs typeface="Times New Roman" pitchFamily="18" charset="0"/>
              </a:rPr>
              <a:t>Zatraktivnění </a:t>
            </a:r>
            <a:r>
              <a:rPr lang="cs-CZ" sz="2200" dirty="0">
                <a:solidFill>
                  <a:schemeClr val="tx1">
                    <a:lumMod val="85000"/>
                    <a:lumOff val="15000"/>
                  </a:schemeClr>
                </a:solidFill>
                <a:cs typeface="Times New Roman" pitchFamily="18" charset="0"/>
              </a:rPr>
              <a:t>ČS </a:t>
            </a:r>
            <a:r>
              <a:rPr lang="cs-CZ" sz="2200" dirty="0" smtClean="0">
                <a:solidFill>
                  <a:schemeClr val="tx1">
                    <a:lumMod val="85000"/>
                    <a:lumOff val="15000"/>
                  </a:schemeClr>
                </a:solidFill>
                <a:cs typeface="Times New Roman" pitchFamily="18" charset="0"/>
              </a:rPr>
              <a:t>EU  </a:t>
            </a:r>
            <a:r>
              <a:rPr lang="cs-CZ" sz="2200" dirty="0">
                <a:solidFill>
                  <a:schemeClr val="tx1">
                    <a:lumMod val="85000"/>
                    <a:lumOff val="15000"/>
                  </a:schemeClr>
                </a:solidFill>
                <a:cs typeface="Times New Roman" pitchFamily="18" charset="0"/>
              </a:rPr>
              <a:t>pro </a:t>
            </a:r>
            <a:r>
              <a:rPr lang="cs-CZ" sz="2200" dirty="0" smtClean="0">
                <a:solidFill>
                  <a:schemeClr val="tx1">
                    <a:lumMod val="85000"/>
                    <a:lumOff val="15000"/>
                  </a:schemeClr>
                </a:solidFill>
                <a:cs typeface="Times New Roman" pitchFamily="18" charset="0"/>
              </a:rPr>
              <a:t>zadavatele                        </a:t>
            </a:r>
            <a:r>
              <a:rPr lang="cs-CZ" sz="1200" dirty="0" err="1" smtClean="0">
                <a:solidFill>
                  <a:schemeClr val="tx1">
                    <a:lumMod val="85000"/>
                    <a:lumOff val="15000"/>
                  </a:schemeClr>
                </a:solidFill>
                <a:cs typeface="Times New Roman" pitchFamily="18" charset="0"/>
              </a:rPr>
              <a:t>All</a:t>
            </a:r>
            <a:r>
              <a:rPr lang="cs-CZ" sz="1200" dirty="0" smtClean="0">
                <a:solidFill>
                  <a:schemeClr val="tx1">
                    <a:lumMod val="85000"/>
                    <a:lumOff val="15000"/>
                  </a:schemeClr>
                </a:solidFill>
                <a:cs typeface="Times New Roman" pitchFamily="18" charset="0"/>
              </a:rPr>
              <a:t> </a:t>
            </a:r>
            <a:r>
              <a:rPr lang="cs-CZ" sz="1200" dirty="0" err="1" smtClean="0">
                <a:solidFill>
                  <a:schemeClr val="tx1">
                    <a:lumMod val="85000"/>
                    <a:lumOff val="15000"/>
                  </a:schemeClr>
                </a:solidFill>
                <a:cs typeface="Times New Roman" pitchFamily="18" charset="0"/>
              </a:rPr>
              <a:t>CTAs</a:t>
            </a:r>
            <a:r>
              <a:rPr lang="cs-CZ" sz="2200" dirty="0" smtClean="0">
                <a:solidFill>
                  <a:schemeClr val="tx1">
                    <a:lumMod val="85000"/>
                    <a:lumOff val="15000"/>
                  </a:schemeClr>
                </a:solidFill>
                <a:cs typeface="Times New Roman" pitchFamily="18" charset="0"/>
              </a:rPr>
              <a:t>     </a:t>
            </a:r>
          </a:p>
          <a:p>
            <a:pPr marL="0" indent="0">
              <a:buNone/>
            </a:pPr>
            <a:endParaRPr lang="cs-CZ" sz="2400" dirty="0" smtClean="0">
              <a:solidFill>
                <a:schemeClr val="tx1">
                  <a:lumMod val="85000"/>
                  <a:lumOff val="15000"/>
                </a:schemeClr>
              </a:solidFill>
              <a:cs typeface="Times New Roman" pitchFamily="18" charset="0"/>
            </a:endParaRP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3. 6. 2014</a:t>
            </a:r>
            <a:endParaRPr lang="cs-CZ" dirty="0"/>
          </a:p>
        </p:txBody>
      </p:sp>
      <p:sp>
        <p:nvSpPr>
          <p:cNvPr id="5" name="Zástupný symbol pro zápatí 4"/>
          <p:cNvSpPr>
            <a:spLocks noGrp="1"/>
          </p:cNvSpPr>
          <p:nvPr>
            <p:ph type="ftr" sz="quarter" idx="11"/>
          </p:nvPr>
        </p:nvSpPr>
        <p:spPr/>
        <p:txBody>
          <a:bodyPr/>
          <a:lstStyle/>
          <a:p>
            <a:r>
              <a:rPr lang="cs-CZ" dirty="0" smtClean="0"/>
              <a:t>© 2012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11</a:t>
            </a:fld>
            <a:endParaRPr lang="cs-CZ" dirty="0"/>
          </a:p>
        </p:txBody>
      </p:sp>
      <p:sp>
        <p:nvSpPr>
          <p:cNvPr id="7" name="Zástupný symbol pro text 6"/>
          <p:cNvSpPr>
            <a:spLocks noGrp="1"/>
          </p:cNvSpPr>
          <p:nvPr>
            <p:ph type="body" sz="quarter" idx="13"/>
          </p:nvPr>
        </p:nvSpPr>
        <p:spPr/>
        <p:txBody>
          <a:bodyPr/>
          <a:lstStyle/>
          <a:p>
            <a:endParaRPr lang="cs-CZ" dirty="0"/>
          </a:p>
        </p:txBody>
      </p:sp>
      <p:graphicFrame>
        <p:nvGraphicFramePr>
          <p:cNvPr id="8" name="Diagramm 5"/>
          <p:cNvGraphicFramePr>
            <a:graphicFrameLocks/>
          </p:cNvGraphicFramePr>
          <p:nvPr>
            <p:extLst>
              <p:ext uri="{D42A27DB-BD31-4B8C-83A1-F6EECF244321}">
                <p14:modId xmlns:p14="http://schemas.microsoft.com/office/powerpoint/2010/main" val="3608741213"/>
              </p:ext>
            </p:extLst>
          </p:nvPr>
        </p:nvGraphicFramePr>
        <p:xfrm>
          <a:off x="836585" y="3110781"/>
          <a:ext cx="8010890" cy="3465385"/>
        </p:xfrm>
        <a:graphic>
          <a:graphicData uri="http://schemas.openxmlformats.org/drawingml/2006/chart">
            <c:chart xmlns:c="http://schemas.openxmlformats.org/drawingml/2006/chart" xmlns:r="http://schemas.openxmlformats.org/officeDocument/2006/relationships" r:id="rId2"/>
          </a:graphicData>
        </a:graphic>
      </p:graphicFrame>
      <p:sp>
        <p:nvSpPr>
          <p:cNvPr id="9" name="Obdélník 8"/>
          <p:cNvSpPr/>
          <p:nvPr/>
        </p:nvSpPr>
        <p:spPr>
          <a:xfrm>
            <a:off x="5922150" y="2573858"/>
            <a:ext cx="97160" cy="142165"/>
          </a:xfrm>
          <a:prstGeom prst="rect">
            <a:avLst/>
          </a:prstGeom>
          <a:solidFill>
            <a:srgbClr val="F05E5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1" name="Obdélník 10"/>
          <p:cNvSpPr/>
          <p:nvPr/>
        </p:nvSpPr>
        <p:spPr>
          <a:xfrm>
            <a:off x="5922150" y="2968616"/>
            <a:ext cx="97160" cy="142165"/>
          </a:xfrm>
          <a:prstGeom prst="rect">
            <a:avLst/>
          </a:prstGeom>
          <a:solidFill>
            <a:srgbClr val="5883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Tree>
    <p:extLst>
      <p:ext uri="{BB962C8B-B14F-4D97-AF65-F5344CB8AC3E}">
        <p14:creationId xmlns:p14="http://schemas.microsoft.com/office/powerpoint/2010/main" val="1208804918"/>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6545" y="1043735"/>
            <a:ext cx="4140460" cy="630070"/>
          </a:xfrm>
        </p:spPr>
        <p:txBody>
          <a:bodyPr>
            <a:normAutofit/>
          </a:bodyPr>
          <a:lstStyle/>
          <a:p>
            <a:r>
              <a:rPr lang="cs-CZ" u="sng" dirty="0" smtClean="0"/>
              <a:t>Portál</a:t>
            </a:r>
            <a:endParaRPr lang="cs-CZ" u="sng" dirty="0"/>
          </a:p>
        </p:txBody>
      </p:sp>
      <p:sp>
        <p:nvSpPr>
          <p:cNvPr id="3" name="Zástupný symbol pro obsah 2"/>
          <p:cNvSpPr>
            <a:spLocks noGrp="1"/>
          </p:cNvSpPr>
          <p:nvPr>
            <p:ph idx="1"/>
          </p:nvPr>
        </p:nvSpPr>
        <p:spPr>
          <a:xfrm>
            <a:off x="431540" y="1943835"/>
            <a:ext cx="8229600" cy="4095456"/>
          </a:xfrm>
        </p:spPr>
        <p:txBody>
          <a:bodyPr>
            <a:normAutofit fontScale="92500"/>
          </a:bodyPr>
          <a:lstStyle/>
          <a:p>
            <a:r>
              <a:rPr lang="cs-CZ" sz="2600" dirty="0" smtClean="0"/>
              <a:t>Vytvoří EMA za spolupráce ČS</a:t>
            </a:r>
          </a:p>
          <a:p>
            <a:r>
              <a:rPr lang="cs-CZ" sz="2600" dirty="0" smtClean="0"/>
              <a:t>Jednotný pro všechna KH</a:t>
            </a:r>
          </a:p>
          <a:p>
            <a:r>
              <a:rPr lang="cs-CZ" sz="2600" dirty="0" smtClean="0"/>
              <a:t>Spojen s </a:t>
            </a:r>
            <a:r>
              <a:rPr lang="cs-CZ" sz="2600" b="1" dirty="0" smtClean="0"/>
              <a:t>novou databází KH</a:t>
            </a:r>
          </a:p>
          <a:p>
            <a:r>
              <a:rPr lang="cs-CZ" sz="2600" dirty="0" smtClean="0"/>
              <a:t>Veškerá komunikace se zadavatelem – prostřednictvím portálu</a:t>
            </a:r>
          </a:p>
          <a:p>
            <a:r>
              <a:rPr lang="cs-CZ" sz="2600" b="1" dirty="0" smtClean="0"/>
              <a:t>Jedno kontaktní místo v ČS  </a:t>
            </a:r>
            <a:r>
              <a:rPr lang="cs-CZ" sz="2600" dirty="0" smtClean="0">
                <a:solidFill>
                  <a:srgbClr val="0070C0"/>
                </a:solidFill>
              </a:rPr>
              <a:t>(SÚKL)</a:t>
            </a:r>
          </a:p>
          <a:p>
            <a:r>
              <a:rPr lang="cs-CZ" sz="2600" dirty="0" smtClean="0"/>
              <a:t>Předkládání dokumentace prostřednictvím portálu</a:t>
            </a:r>
          </a:p>
          <a:p>
            <a:r>
              <a:rPr lang="cs-CZ" sz="2600" dirty="0" err="1" smtClean="0"/>
              <a:t>Assessment</a:t>
            </a:r>
            <a:r>
              <a:rPr lang="cs-CZ" sz="2600" dirty="0" smtClean="0"/>
              <a:t> report (AR), připomínky, inspekční zprávy, informace    o zahájení, průběžné zprávy - vkládáno přes portál</a:t>
            </a:r>
          </a:p>
          <a:p>
            <a:pPr marL="457200" lvl="1" indent="0">
              <a:buNone/>
            </a:pPr>
            <a:endParaRPr lang="cs-CZ"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12</a:t>
            </a:fld>
            <a:endParaRPr lang="cs-CZ" dirty="0"/>
          </a:p>
        </p:txBody>
      </p:sp>
    </p:spTree>
    <p:extLst>
      <p:ext uri="{BB962C8B-B14F-4D97-AF65-F5344CB8AC3E}">
        <p14:creationId xmlns:p14="http://schemas.microsoft.com/office/powerpoint/2010/main" val="423227657"/>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63715"/>
            <a:ext cx="8229600" cy="774180"/>
          </a:xfrm>
        </p:spPr>
        <p:txBody>
          <a:bodyPr>
            <a:normAutofit/>
          </a:bodyPr>
          <a:lstStyle/>
          <a:p>
            <a:r>
              <a:rPr lang="cs-CZ" u="sng" dirty="0" smtClean="0"/>
              <a:t>Nová databáze</a:t>
            </a:r>
            <a:endParaRPr lang="cs-CZ" u="sng" dirty="0"/>
          </a:p>
        </p:txBody>
      </p:sp>
      <p:sp>
        <p:nvSpPr>
          <p:cNvPr id="3" name="Zástupný symbol pro obsah 2"/>
          <p:cNvSpPr>
            <a:spLocks noGrp="1"/>
          </p:cNvSpPr>
          <p:nvPr>
            <p:ph idx="1"/>
          </p:nvPr>
        </p:nvSpPr>
        <p:spPr>
          <a:xfrm>
            <a:off x="431540" y="1628800"/>
            <a:ext cx="8229600" cy="4716225"/>
          </a:xfrm>
        </p:spPr>
        <p:txBody>
          <a:bodyPr/>
          <a:lstStyle/>
          <a:p>
            <a:r>
              <a:rPr lang="cs-CZ" dirty="0" smtClean="0"/>
              <a:t>Zřídí EMA, bude vést databázi</a:t>
            </a:r>
          </a:p>
          <a:p>
            <a:r>
              <a:rPr lang="cs-CZ" dirty="0" smtClean="0"/>
              <a:t>Napojena na portál</a:t>
            </a:r>
          </a:p>
          <a:p>
            <a:r>
              <a:rPr lang="cs-CZ" i="1" dirty="0" smtClean="0">
                <a:solidFill>
                  <a:srgbClr val="C00000"/>
                </a:solidFill>
              </a:rPr>
              <a:t>Propojení s EudraCT databází (?), EudraVigilance databází  - bude funkčí i nadále</a:t>
            </a:r>
          </a:p>
          <a:p>
            <a:r>
              <a:rPr lang="cs-CZ" dirty="0" smtClean="0"/>
              <a:t>Přístupná veřejnosti </a:t>
            </a:r>
            <a:endParaRPr lang="cs-CZ" dirty="0" smtClean="0">
              <a:solidFill>
                <a:srgbClr val="C00000"/>
              </a:solidFill>
            </a:endParaRPr>
          </a:p>
          <a:p>
            <a:pPr lvl="1">
              <a:buFont typeface="Wingdings" pitchFamily="2" charset="2"/>
              <a:buChar char="§"/>
            </a:pPr>
            <a:r>
              <a:rPr lang="cs-CZ" dirty="0" smtClean="0">
                <a:solidFill>
                  <a:srgbClr val="C00000"/>
                </a:solidFill>
              </a:rPr>
              <a:t>Souhrn o KH pro RA, EK, EMA, EC</a:t>
            </a:r>
          </a:p>
          <a:p>
            <a:pPr lvl="1">
              <a:buFont typeface="Wingdings" pitchFamily="2" charset="2"/>
              <a:buChar char="§"/>
            </a:pPr>
            <a:r>
              <a:rPr lang="cs-CZ" dirty="0" smtClean="0">
                <a:solidFill>
                  <a:srgbClr val="C00000"/>
                </a:solidFill>
              </a:rPr>
              <a:t>Souhrn o KH pro laiky</a:t>
            </a:r>
          </a:p>
          <a:p>
            <a:r>
              <a:rPr lang="cs-CZ" dirty="0" smtClean="0"/>
              <a:t>Zajistit snadné vyhledávání</a:t>
            </a:r>
          </a:p>
          <a:p>
            <a:r>
              <a:rPr lang="cs-CZ" dirty="0" smtClean="0"/>
              <a:t>Jednotný zvolený jazyk  </a:t>
            </a:r>
            <a:r>
              <a:rPr lang="cs-CZ" dirty="0" smtClean="0">
                <a:solidFill>
                  <a:srgbClr val="0070C0"/>
                </a:solidFill>
              </a:rPr>
              <a:t>(</a:t>
            </a:r>
            <a:r>
              <a:rPr lang="cs-CZ" i="1" dirty="0" smtClean="0">
                <a:solidFill>
                  <a:srgbClr val="0070C0"/>
                </a:solidFill>
              </a:rPr>
              <a:t>angl.?</a:t>
            </a:r>
            <a:r>
              <a:rPr lang="cs-CZ" dirty="0" smtClean="0">
                <a:solidFill>
                  <a:srgbClr val="0070C0"/>
                </a:solidFill>
              </a:rPr>
              <a:t>)</a:t>
            </a:r>
            <a:endParaRPr lang="cs-CZ" dirty="0">
              <a:solidFill>
                <a:srgbClr val="0070C0"/>
              </a:solidFill>
            </a:endParaRP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13</a:t>
            </a:fld>
            <a:endParaRPr lang="cs-CZ" dirty="0"/>
          </a:p>
        </p:txBody>
      </p:sp>
    </p:spTree>
    <p:extLst>
      <p:ext uri="{BB962C8B-B14F-4D97-AF65-F5344CB8AC3E}">
        <p14:creationId xmlns:p14="http://schemas.microsoft.com/office/powerpoint/2010/main" val="367785489"/>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18710"/>
            <a:ext cx="8229600" cy="729175"/>
          </a:xfrm>
        </p:spPr>
        <p:txBody>
          <a:bodyPr/>
          <a:lstStyle/>
          <a:p>
            <a:r>
              <a:rPr lang="cs-CZ" u="sng" dirty="0" smtClean="0"/>
              <a:t>Obecné požadavky </a:t>
            </a:r>
            <a:endParaRPr lang="cs-CZ" u="sng" dirty="0"/>
          </a:p>
        </p:txBody>
      </p:sp>
      <p:sp>
        <p:nvSpPr>
          <p:cNvPr id="3" name="Zástupný symbol pro obsah 2"/>
          <p:cNvSpPr>
            <a:spLocks noGrp="1"/>
          </p:cNvSpPr>
          <p:nvPr>
            <p:ph idx="1"/>
          </p:nvPr>
        </p:nvSpPr>
        <p:spPr>
          <a:xfrm>
            <a:off x="431540" y="1538790"/>
            <a:ext cx="8229600" cy="4905545"/>
          </a:xfrm>
        </p:spPr>
        <p:txBody>
          <a:bodyPr>
            <a:normAutofit lnSpcReduction="10000"/>
          </a:bodyPr>
          <a:lstStyle/>
          <a:p>
            <a:r>
              <a:rPr lang="cs-CZ" sz="2200" dirty="0" smtClean="0"/>
              <a:t>Zdůraznění – </a:t>
            </a:r>
            <a:r>
              <a:rPr lang="cs-CZ" sz="2200" b="1" dirty="0" smtClean="0"/>
              <a:t>ochrana SH a zajištění robustních dat z KH</a:t>
            </a:r>
          </a:p>
          <a:p>
            <a:r>
              <a:rPr lang="cs-CZ" sz="2200" b="1" dirty="0" smtClean="0"/>
              <a:t>Zajištění lidských práv a důstojnosti člověka</a:t>
            </a:r>
            <a:r>
              <a:rPr lang="cs-CZ" sz="2200" dirty="0" smtClean="0"/>
              <a:t> – dle Listiny základních lidských práv</a:t>
            </a:r>
          </a:p>
          <a:p>
            <a:r>
              <a:rPr lang="cs-CZ" sz="2200" dirty="0"/>
              <a:t>Pro KH – stále platí </a:t>
            </a:r>
            <a:r>
              <a:rPr lang="cs-CZ" sz="2200" b="1" dirty="0"/>
              <a:t>ICH E6 </a:t>
            </a:r>
            <a:r>
              <a:rPr lang="cs-CZ" sz="2200" dirty="0"/>
              <a:t>(zásady GCP) a </a:t>
            </a:r>
            <a:r>
              <a:rPr lang="cs-CZ" sz="2200" b="1" dirty="0"/>
              <a:t>Helsinská deklarace</a:t>
            </a:r>
            <a:endParaRPr lang="cs-CZ" sz="2200" b="1" dirty="0" smtClean="0"/>
          </a:p>
          <a:p>
            <a:r>
              <a:rPr lang="cs-CZ" sz="2400" b="1" u="sng" dirty="0" smtClean="0">
                <a:solidFill>
                  <a:srgbClr val="0070C0"/>
                </a:solidFill>
              </a:rPr>
              <a:t>Dle legislativy či nastavení ČS</a:t>
            </a:r>
          </a:p>
          <a:p>
            <a:pPr marL="742950" lvl="2" indent="-342900">
              <a:buBlip>
                <a:blip r:embed="rId2"/>
              </a:buBlip>
            </a:pPr>
            <a:r>
              <a:rPr lang="cs-CZ" b="1" dirty="0"/>
              <a:t>Nastavená vlastního procesu posouzení CTA v ČS</a:t>
            </a:r>
          </a:p>
          <a:p>
            <a:pPr marL="742950" lvl="2" indent="-342900">
              <a:buBlip>
                <a:blip r:embed="rId2"/>
              </a:buBlip>
            </a:pPr>
            <a:r>
              <a:rPr lang="cs-CZ" b="1" dirty="0"/>
              <a:t>Zapojení etických komisí </a:t>
            </a:r>
            <a:r>
              <a:rPr lang="cs-CZ" dirty="0"/>
              <a:t>(</a:t>
            </a:r>
            <a:r>
              <a:rPr lang="cs-CZ" i="1" dirty="0"/>
              <a:t>ČS odpovědný za dodržování lhůt i EK)</a:t>
            </a:r>
          </a:p>
          <a:p>
            <a:pPr marL="742950" lvl="2" indent="-342900">
              <a:buBlip>
                <a:blip r:embed="rId2"/>
              </a:buBlip>
            </a:pPr>
            <a:r>
              <a:rPr lang="cs-CZ" b="1" dirty="0"/>
              <a:t>Přiměřený počet + nejméně 1 laik či pacient zapojeni do posuzování</a:t>
            </a:r>
          </a:p>
          <a:p>
            <a:pPr lvl="2">
              <a:buFont typeface="Wingdings" panose="05000000000000000000" pitchFamily="2" charset="2"/>
              <a:buChar char="§"/>
            </a:pPr>
            <a:r>
              <a:rPr lang="cs-CZ" b="1" dirty="0" smtClean="0"/>
              <a:t>Bez střetu zájmů</a:t>
            </a:r>
          </a:p>
          <a:p>
            <a:pPr lvl="2">
              <a:buFont typeface="Wingdings" panose="05000000000000000000" pitchFamily="2" charset="2"/>
              <a:buChar char="§"/>
            </a:pPr>
            <a:r>
              <a:rPr lang="cs-CZ" b="1" dirty="0" smtClean="0"/>
              <a:t>Nezávislé </a:t>
            </a:r>
            <a:r>
              <a:rPr lang="cs-CZ" b="1" dirty="0"/>
              <a:t>na zadavateli, instituci, kde bude KH probíhat, zkoušejícím, osobách financujících KH</a:t>
            </a:r>
          </a:p>
          <a:p>
            <a:pPr lvl="2">
              <a:buFont typeface="Wingdings" panose="05000000000000000000" pitchFamily="2" charset="2"/>
              <a:buChar char="§"/>
            </a:pPr>
            <a:r>
              <a:rPr lang="cs-CZ" b="1" dirty="0"/>
              <a:t>Nesmí mít osobní či finanční </a:t>
            </a:r>
            <a:r>
              <a:rPr lang="cs-CZ" b="1" dirty="0" smtClean="0"/>
              <a:t>zájem</a:t>
            </a:r>
          </a:p>
          <a:p>
            <a:pPr lvl="2">
              <a:buFont typeface="Wingdings" panose="05000000000000000000" pitchFamily="2" charset="2"/>
              <a:buChar char="§"/>
            </a:pPr>
            <a:r>
              <a:rPr lang="cs-CZ" b="1" dirty="0" smtClean="0"/>
              <a:t>Zdůrazněna </a:t>
            </a:r>
            <a:r>
              <a:rPr lang="cs-CZ" b="1" dirty="0"/>
              <a:t>– kvalifikace, zkušenosti </a:t>
            </a:r>
            <a:endParaRPr lang="cs-CZ" b="1" dirty="0" smtClean="0"/>
          </a:p>
          <a:p>
            <a:pPr lvl="2">
              <a:buFont typeface="Wingdings" panose="05000000000000000000" pitchFamily="2" charset="2"/>
              <a:buChar char="§"/>
            </a:pPr>
            <a:r>
              <a:rPr lang="cs-CZ" b="1" dirty="0" smtClean="0"/>
              <a:t>Zranitelné </a:t>
            </a:r>
            <a:r>
              <a:rPr lang="cs-CZ" b="1" dirty="0"/>
              <a:t>SH – odborníci v oboru</a:t>
            </a:r>
          </a:p>
          <a:p>
            <a:pPr marL="457200" lvl="1" indent="0">
              <a:buNone/>
            </a:pPr>
            <a:endParaRPr lang="cs-CZ" sz="1800" b="1" dirty="0" smtClean="0"/>
          </a:p>
          <a:p>
            <a:pPr lvl="1">
              <a:buFont typeface="Wingdings" panose="05000000000000000000" pitchFamily="2" charset="2"/>
              <a:buChar char="§"/>
            </a:pPr>
            <a:endParaRPr lang="cs-CZ" sz="2000"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14</a:t>
            </a:fld>
            <a:endParaRPr lang="cs-CZ" dirty="0"/>
          </a:p>
        </p:txBody>
      </p:sp>
    </p:spTree>
    <p:extLst>
      <p:ext uri="{BB962C8B-B14F-4D97-AF65-F5344CB8AC3E}">
        <p14:creationId xmlns:p14="http://schemas.microsoft.com/office/powerpoint/2010/main" val="279787525"/>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63715"/>
            <a:ext cx="8229600" cy="729175"/>
          </a:xfrm>
        </p:spPr>
        <p:txBody>
          <a:bodyPr/>
          <a:lstStyle/>
          <a:p>
            <a:r>
              <a:rPr lang="cs-CZ" u="sng" dirty="0"/>
              <a:t>Obecné požadavky </a:t>
            </a:r>
            <a:endParaRPr lang="cs-CZ" dirty="0"/>
          </a:p>
        </p:txBody>
      </p:sp>
      <p:sp>
        <p:nvSpPr>
          <p:cNvPr id="3" name="Zástupný symbol pro obsah 2"/>
          <p:cNvSpPr>
            <a:spLocks noGrp="1"/>
          </p:cNvSpPr>
          <p:nvPr>
            <p:ph idx="1"/>
          </p:nvPr>
        </p:nvSpPr>
        <p:spPr>
          <a:xfrm>
            <a:off x="476544" y="1313765"/>
            <a:ext cx="8415935" cy="4860540"/>
          </a:xfrm>
        </p:spPr>
        <p:txBody>
          <a:bodyPr>
            <a:normAutofit/>
          </a:bodyPr>
          <a:lstStyle/>
          <a:p>
            <a:endParaRPr lang="cs-CZ" sz="2400" dirty="0" smtClean="0"/>
          </a:p>
          <a:p>
            <a:r>
              <a:rPr lang="cs-CZ" sz="2400" b="1" dirty="0" smtClean="0"/>
              <a:t>Ochrana </a:t>
            </a:r>
            <a:r>
              <a:rPr lang="cs-CZ" sz="2400" b="1" dirty="0"/>
              <a:t>osobních údajů</a:t>
            </a:r>
          </a:p>
          <a:p>
            <a:r>
              <a:rPr lang="cs-CZ" sz="2400" b="1" dirty="0"/>
              <a:t>Transparentnost </a:t>
            </a:r>
            <a:r>
              <a:rPr lang="cs-CZ" sz="2400" dirty="0"/>
              <a:t>– zveřejňování dat z KH</a:t>
            </a:r>
          </a:p>
          <a:p>
            <a:r>
              <a:rPr lang="cs-CZ" sz="2400" b="1" dirty="0" smtClean="0"/>
              <a:t>Dle národní legislativy</a:t>
            </a:r>
          </a:p>
          <a:p>
            <a:pPr lvl="1">
              <a:buFont typeface="Wingdings" panose="05000000000000000000" pitchFamily="2" charset="2"/>
              <a:buChar char="§"/>
            </a:pPr>
            <a:r>
              <a:rPr lang="cs-CZ" i="1" dirty="0" smtClean="0"/>
              <a:t>Možnost užití abortiv v KH</a:t>
            </a:r>
          </a:p>
          <a:p>
            <a:pPr lvl="1">
              <a:buFont typeface="Wingdings" panose="05000000000000000000" pitchFamily="2" charset="2"/>
              <a:buChar char="§"/>
            </a:pPr>
            <a:r>
              <a:rPr lang="cs-CZ" i="1" dirty="0" smtClean="0"/>
              <a:t>Lidských a zvířecích bb. v KH</a:t>
            </a:r>
          </a:p>
          <a:p>
            <a:r>
              <a:rPr lang="cs-CZ" sz="2400" dirty="0" smtClean="0"/>
              <a:t>Posuzování KH – pružnější, rychlejší, </a:t>
            </a:r>
            <a:r>
              <a:rPr lang="cs-CZ" sz="2400" b="1" dirty="0" smtClean="0"/>
              <a:t>nejsou stanoveny min. časy, jsou dány max. časy</a:t>
            </a:r>
          </a:p>
          <a:p>
            <a:r>
              <a:rPr lang="cs-CZ" sz="2400" b="1" dirty="0" smtClean="0"/>
              <a:t>Podpora výzkumu </a:t>
            </a:r>
            <a:r>
              <a:rPr lang="cs-CZ" sz="2400" dirty="0" smtClean="0"/>
              <a:t>– zjednodušení pro akademický výzkum  (např. zjednodušená dokumentace, bez poplatku, zjednodušení značení, pojištění (?)…)</a:t>
            </a:r>
            <a:endParaRPr lang="cs-CZ" sz="2400"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15</a:t>
            </a:fld>
            <a:endParaRPr lang="cs-CZ" dirty="0"/>
          </a:p>
        </p:txBody>
      </p:sp>
      <p:sp>
        <p:nvSpPr>
          <p:cNvPr id="7" name="Zástupný symbol pro text 6"/>
          <p:cNvSpPr>
            <a:spLocks noGrp="1"/>
          </p:cNvSpPr>
          <p:nvPr>
            <p:ph type="body" sz="quarter" idx="13"/>
          </p:nvPr>
        </p:nvSpPr>
        <p:spPr/>
        <p:txBody>
          <a:bodyPr/>
          <a:lstStyle/>
          <a:p>
            <a:r>
              <a:rPr lang="cs-CZ" dirty="0"/>
              <a:t>Návrh nařízení – hlavní obsah</a:t>
            </a:r>
          </a:p>
          <a:p>
            <a:endParaRPr lang="cs-CZ" dirty="0"/>
          </a:p>
        </p:txBody>
      </p:sp>
    </p:spTree>
    <p:extLst>
      <p:ext uri="{BB962C8B-B14F-4D97-AF65-F5344CB8AC3E}">
        <p14:creationId xmlns:p14="http://schemas.microsoft.com/office/powerpoint/2010/main" val="156727042"/>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31540" y="1673805"/>
            <a:ext cx="8480285" cy="4590510"/>
          </a:xfrm>
        </p:spPr>
        <p:txBody>
          <a:bodyPr>
            <a:normAutofit/>
          </a:bodyPr>
          <a:lstStyle/>
          <a:p>
            <a:r>
              <a:rPr lang="cs-CZ" sz="2200" b="1" u="sng" dirty="0" smtClean="0"/>
              <a:t>Etické komise </a:t>
            </a:r>
            <a:r>
              <a:rPr lang="cs-CZ" sz="2200" dirty="0" smtClean="0"/>
              <a:t>– nezávislý orgán v ČS ustavený dle národní legislativy   a pověřený vydávat stanoviska ke KH – za účasti nezávislých osob, pacientů či pacientských organizací</a:t>
            </a:r>
          </a:p>
          <a:p>
            <a:endParaRPr lang="cs-CZ" sz="1000" dirty="0" smtClean="0"/>
          </a:p>
          <a:p>
            <a:r>
              <a:rPr lang="cs-CZ" sz="2200" b="1" u="sng" dirty="0" smtClean="0"/>
              <a:t>Zadavatel</a:t>
            </a:r>
            <a:r>
              <a:rPr lang="cs-CZ" sz="2200" b="1" dirty="0" smtClean="0"/>
              <a:t> – </a:t>
            </a:r>
            <a:r>
              <a:rPr lang="cs-CZ" sz="2200" dirty="0" smtClean="0"/>
              <a:t>může být i více zadavatelů – stanoveny kompetence a odpovědnost</a:t>
            </a:r>
          </a:p>
          <a:p>
            <a:endParaRPr lang="cs-CZ" sz="1000" b="1" dirty="0" smtClean="0"/>
          </a:p>
          <a:p>
            <a:r>
              <a:rPr lang="cs-CZ" sz="2200" b="1" u="sng" dirty="0" smtClean="0"/>
              <a:t>Legal Representative </a:t>
            </a:r>
            <a:r>
              <a:rPr lang="cs-CZ" sz="2200" dirty="0" smtClean="0"/>
              <a:t>– zákonný zástupce sponzora</a:t>
            </a:r>
          </a:p>
          <a:p>
            <a:pPr lvl="1">
              <a:buFont typeface="Wingdings" pitchFamily="2" charset="2"/>
              <a:buChar char="§"/>
            </a:pPr>
            <a:r>
              <a:rPr lang="cs-CZ" sz="2000" dirty="0" smtClean="0"/>
              <a:t>Dle rozhodnutí ČS – postačující i usazení kontaktní osoby ńa území EU</a:t>
            </a:r>
          </a:p>
          <a:p>
            <a:pPr lvl="1">
              <a:buFont typeface="Wingdings" pitchFamily="2" charset="2"/>
              <a:buChar char="§"/>
            </a:pPr>
            <a:endParaRPr lang="cs-CZ" sz="1000" dirty="0" smtClean="0"/>
          </a:p>
          <a:p>
            <a:r>
              <a:rPr lang="cs-CZ" sz="2200" b="1" u="sng" dirty="0" smtClean="0"/>
              <a:t>Legally designated representative </a:t>
            </a:r>
            <a:r>
              <a:rPr lang="cs-CZ" sz="2200" dirty="0" smtClean="0"/>
              <a:t>– zákonně ustanovený zástupce </a:t>
            </a:r>
            <a:r>
              <a:rPr lang="cs-CZ" sz="2200" dirty="0" smtClean="0">
                <a:solidFill>
                  <a:srgbClr val="0070C0"/>
                </a:solidFill>
              </a:rPr>
              <a:t>(</a:t>
            </a:r>
            <a:r>
              <a:rPr lang="cs-CZ" sz="2200" i="1" dirty="0" smtClean="0">
                <a:solidFill>
                  <a:srgbClr val="0070C0"/>
                </a:solidFill>
              </a:rPr>
              <a:t>rodič či zákonný zástupce nezletilé či nesvéprávné osoby)</a:t>
            </a:r>
          </a:p>
          <a:p>
            <a:endParaRPr lang="cs-CZ" sz="1000" i="1" dirty="0" smtClean="0">
              <a:solidFill>
                <a:srgbClr val="0070C0"/>
              </a:solidFill>
            </a:endParaRPr>
          </a:p>
          <a:p>
            <a:r>
              <a:rPr lang="cs-CZ" sz="2200" b="1" u="sng" dirty="0" smtClean="0"/>
              <a:t>Zahájení KH</a:t>
            </a:r>
            <a:r>
              <a:rPr lang="cs-CZ" sz="2200" u="sng" dirty="0" smtClean="0"/>
              <a:t> </a:t>
            </a:r>
            <a:r>
              <a:rPr lang="cs-CZ" sz="2200" dirty="0" smtClean="0"/>
              <a:t>– první akt učiněný k náboru SH</a:t>
            </a:r>
          </a:p>
          <a:p>
            <a:endParaRPr lang="cs-CZ" sz="2200" i="1" dirty="0">
              <a:solidFill>
                <a:srgbClr val="0070C0"/>
              </a:solidFill>
            </a:endParaRP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dirty="0" smtClean="0"/>
              <a:t>© 2012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16</a:t>
            </a:fld>
            <a:endParaRPr lang="cs-CZ" dirty="0"/>
          </a:p>
        </p:txBody>
      </p:sp>
      <p:sp>
        <p:nvSpPr>
          <p:cNvPr id="7" name="Zástupný symbol pro text 6"/>
          <p:cNvSpPr>
            <a:spLocks noGrp="1"/>
          </p:cNvSpPr>
          <p:nvPr>
            <p:ph type="body" sz="quarter" idx="13"/>
          </p:nvPr>
        </p:nvSpPr>
        <p:spPr>
          <a:xfrm>
            <a:off x="341530" y="998730"/>
            <a:ext cx="5040000" cy="432345"/>
          </a:xfrm>
        </p:spPr>
        <p:txBody>
          <a:bodyPr/>
          <a:lstStyle/>
          <a:p>
            <a:r>
              <a:rPr lang="cs-CZ" sz="3200" u="sng" dirty="0" smtClean="0"/>
              <a:t>Definice</a:t>
            </a:r>
          </a:p>
          <a:p>
            <a:endParaRPr lang="cs-CZ" dirty="0"/>
          </a:p>
        </p:txBody>
      </p:sp>
    </p:spTree>
    <p:extLst>
      <p:ext uri="{BB962C8B-B14F-4D97-AF65-F5344CB8AC3E}">
        <p14:creationId xmlns:p14="http://schemas.microsoft.com/office/powerpoint/2010/main" val="709343729"/>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31540" y="1673805"/>
            <a:ext cx="8480285" cy="4590510"/>
          </a:xfrm>
        </p:spPr>
        <p:txBody>
          <a:bodyPr>
            <a:normAutofit/>
          </a:bodyPr>
          <a:lstStyle/>
          <a:p>
            <a:r>
              <a:rPr lang="cs-CZ" sz="2200" b="1" dirty="0"/>
              <a:t>Non-</a:t>
            </a:r>
            <a:r>
              <a:rPr lang="cs-CZ" sz="2200" b="1" dirty="0" err="1"/>
              <a:t>interventional</a:t>
            </a:r>
            <a:r>
              <a:rPr lang="cs-CZ" sz="2200" b="1" dirty="0"/>
              <a:t> study</a:t>
            </a:r>
            <a:r>
              <a:rPr lang="cs-CZ" sz="2200" dirty="0"/>
              <a:t> – se rozumí klinická studie, která není klinickým hodnocením </a:t>
            </a:r>
          </a:p>
          <a:p>
            <a:pPr lvl="1">
              <a:buFont typeface="Wingdings" panose="05000000000000000000" pitchFamily="2" charset="2"/>
              <a:buChar char="§"/>
            </a:pPr>
            <a:r>
              <a:rPr lang="cs-CZ" sz="2000" i="1" dirty="0">
                <a:solidFill>
                  <a:srgbClr val="C00000"/>
                </a:solidFill>
              </a:rPr>
              <a:t>Intervence nemá definici</a:t>
            </a:r>
          </a:p>
          <a:p>
            <a:r>
              <a:rPr lang="cs-CZ" sz="2200" b="1" dirty="0" err="1"/>
              <a:t>Normal</a:t>
            </a:r>
            <a:r>
              <a:rPr lang="cs-CZ" sz="2200" b="1" dirty="0"/>
              <a:t> </a:t>
            </a:r>
            <a:r>
              <a:rPr lang="cs-CZ" sz="2200" b="1" dirty="0" err="1"/>
              <a:t>Clinical</a:t>
            </a:r>
            <a:r>
              <a:rPr lang="cs-CZ" sz="2200" b="1" dirty="0"/>
              <a:t> </a:t>
            </a:r>
            <a:r>
              <a:rPr lang="cs-CZ" sz="2200" b="1" dirty="0" err="1"/>
              <a:t>Practice</a:t>
            </a:r>
            <a:r>
              <a:rPr lang="cs-CZ" sz="2200" b="1" dirty="0"/>
              <a:t> = běžnou klinickou praxí </a:t>
            </a:r>
            <a:r>
              <a:rPr lang="cs-CZ" sz="2200" dirty="0"/>
              <a:t>– léčebné režimy obvykle používané k léčbě, prevenci nebo diagnostice onemocnění </a:t>
            </a:r>
            <a:r>
              <a:rPr lang="cs-CZ" sz="2200" dirty="0" smtClean="0"/>
              <a:t>   či </a:t>
            </a:r>
            <a:r>
              <a:rPr lang="cs-CZ" sz="2200" dirty="0"/>
              <a:t>choroby</a:t>
            </a:r>
          </a:p>
          <a:p>
            <a:r>
              <a:rPr lang="cs-CZ" sz="2200" b="1" dirty="0"/>
              <a:t>IMP</a:t>
            </a:r>
            <a:r>
              <a:rPr lang="cs-CZ" sz="2200" dirty="0"/>
              <a:t> – </a:t>
            </a:r>
            <a:r>
              <a:rPr lang="cs-CZ" sz="2200" dirty="0" err="1"/>
              <a:t>investigational</a:t>
            </a:r>
            <a:r>
              <a:rPr lang="cs-CZ" sz="2200" dirty="0"/>
              <a:t> </a:t>
            </a:r>
            <a:r>
              <a:rPr lang="cs-CZ" sz="2200" dirty="0" err="1"/>
              <a:t>medicinal</a:t>
            </a:r>
            <a:r>
              <a:rPr lang="cs-CZ" sz="2200" dirty="0"/>
              <a:t> </a:t>
            </a:r>
            <a:r>
              <a:rPr lang="cs-CZ" sz="2200" dirty="0" err="1"/>
              <a:t>product</a:t>
            </a:r>
            <a:r>
              <a:rPr lang="cs-CZ" sz="2200" dirty="0"/>
              <a:t> = </a:t>
            </a:r>
            <a:r>
              <a:rPr lang="cs-CZ" sz="2200" b="1" dirty="0"/>
              <a:t>hodnocený LP </a:t>
            </a:r>
            <a:r>
              <a:rPr lang="cs-CZ" sz="2000" dirty="0"/>
              <a:t>(testovaný, srovnávací, placebo)</a:t>
            </a:r>
          </a:p>
          <a:p>
            <a:r>
              <a:rPr lang="cs-CZ" sz="2200" b="1" dirty="0"/>
              <a:t>AMP</a:t>
            </a:r>
            <a:r>
              <a:rPr lang="cs-CZ" sz="2200" dirty="0"/>
              <a:t> – </a:t>
            </a:r>
            <a:r>
              <a:rPr lang="cs-CZ" sz="2200" dirty="0" err="1"/>
              <a:t>auxiliary</a:t>
            </a:r>
            <a:r>
              <a:rPr lang="cs-CZ" sz="2200" dirty="0"/>
              <a:t> </a:t>
            </a:r>
            <a:r>
              <a:rPr lang="cs-CZ" sz="2200" dirty="0" err="1"/>
              <a:t>medicinal</a:t>
            </a:r>
            <a:r>
              <a:rPr lang="cs-CZ" sz="2200" dirty="0"/>
              <a:t> </a:t>
            </a:r>
            <a:r>
              <a:rPr lang="cs-CZ" sz="2200" dirty="0" err="1"/>
              <a:t>product</a:t>
            </a:r>
            <a:r>
              <a:rPr lang="cs-CZ" sz="2200" dirty="0"/>
              <a:t> = </a:t>
            </a:r>
            <a:r>
              <a:rPr lang="cs-CZ" sz="2200" b="1" dirty="0"/>
              <a:t>pomocné LP </a:t>
            </a:r>
            <a:r>
              <a:rPr lang="cs-CZ" sz="2200" dirty="0"/>
              <a:t>– pomocný LP používaný pro KH dle protokolu, ale nejde o </a:t>
            </a:r>
            <a:r>
              <a:rPr lang="cs-CZ" sz="2200" dirty="0" smtClean="0"/>
              <a:t>IMP</a:t>
            </a:r>
          </a:p>
          <a:p>
            <a:r>
              <a:rPr lang="cs-CZ" sz="2200" b="1" dirty="0"/>
              <a:t>Významná změna </a:t>
            </a:r>
            <a:r>
              <a:rPr lang="cs-CZ" sz="2200" dirty="0">
                <a:solidFill>
                  <a:srgbClr val="0070C0"/>
                </a:solidFill>
              </a:rPr>
              <a:t>(</a:t>
            </a:r>
            <a:r>
              <a:rPr lang="cs-CZ" sz="2200" i="1" dirty="0">
                <a:solidFill>
                  <a:srgbClr val="0070C0"/>
                </a:solidFill>
              </a:rPr>
              <a:t>místo podstatného dodatku)</a:t>
            </a:r>
            <a:endParaRPr lang="cs-CZ" sz="2200" b="1" dirty="0"/>
          </a:p>
          <a:p>
            <a:pPr marL="0" indent="0">
              <a:buNone/>
            </a:pPr>
            <a:endParaRPr lang="cs-CZ" sz="2200"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dirty="0" smtClean="0"/>
              <a:t>© 2012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17</a:t>
            </a:fld>
            <a:endParaRPr lang="cs-CZ" dirty="0"/>
          </a:p>
        </p:txBody>
      </p:sp>
      <p:sp>
        <p:nvSpPr>
          <p:cNvPr id="7" name="Zástupný symbol pro text 6"/>
          <p:cNvSpPr>
            <a:spLocks noGrp="1"/>
          </p:cNvSpPr>
          <p:nvPr>
            <p:ph type="body" sz="quarter" idx="13"/>
          </p:nvPr>
        </p:nvSpPr>
        <p:spPr>
          <a:xfrm>
            <a:off x="476545" y="1043735"/>
            <a:ext cx="5040000" cy="432345"/>
          </a:xfrm>
        </p:spPr>
        <p:txBody>
          <a:bodyPr/>
          <a:lstStyle/>
          <a:p>
            <a:r>
              <a:rPr lang="cs-CZ" sz="3200" u="sng" dirty="0" smtClean="0"/>
              <a:t>Definice</a:t>
            </a:r>
          </a:p>
          <a:p>
            <a:endParaRPr lang="cs-CZ" dirty="0"/>
          </a:p>
        </p:txBody>
      </p:sp>
    </p:spTree>
    <p:extLst>
      <p:ext uri="{BB962C8B-B14F-4D97-AF65-F5344CB8AC3E}">
        <p14:creationId xmlns:p14="http://schemas.microsoft.com/office/powerpoint/2010/main" val="3437485920"/>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729175"/>
          </a:xfrm>
        </p:spPr>
        <p:txBody>
          <a:bodyPr/>
          <a:lstStyle/>
          <a:p>
            <a:r>
              <a:rPr lang="cs-CZ" u="sng" dirty="0" smtClean="0"/>
              <a:t>Definice</a:t>
            </a:r>
            <a:endParaRPr lang="cs-CZ" u="sng" dirty="0"/>
          </a:p>
        </p:txBody>
      </p:sp>
      <p:sp>
        <p:nvSpPr>
          <p:cNvPr id="3" name="Zástupný symbol pro obsah 2"/>
          <p:cNvSpPr>
            <a:spLocks noGrp="1"/>
          </p:cNvSpPr>
          <p:nvPr>
            <p:ph idx="1"/>
          </p:nvPr>
        </p:nvSpPr>
        <p:spPr>
          <a:xfrm>
            <a:off x="457200" y="1718810"/>
            <a:ext cx="8229600" cy="4401190"/>
          </a:xfrm>
        </p:spPr>
        <p:txBody>
          <a:bodyPr>
            <a:normAutofit fontScale="92500"/>
          </a:bodyPr>
          <a:lstStyle/>
          <a:p>
            <a:r>
              <a:rPr lang="cs-CZ" sz="2400" dirty="0" smtClean="0"/>
              <a:t>Odkaz </a:t>
            </a:r>
            <a:r>
              <a:rPr lang="cs-CZ" sz="2400" u="sng" dirty="0" smtClean="0"/>
              <a:t>některých definic na Směrnici 2001/83/EC </a:t>
            </a:r>
            <a:r>
              <a:rPr lang="cs-CZ" sz="2400" dirty="0" smtClean="0"/>
              <a:t>(např. léčivý přípravek, radiofarmaka, nežádoucí účinek, závažný nežádoucí účinek, vnitřní obal a vnější obal)</a:t>
            </a:r>
          </a:p>
          <a:p>
            <a:pPr marL="0" indent="0">
              <a:buNone/>
            </a:pPr>
            <a:endParaRPr lang="cs-CZ" sz="2400" dirty="0" smtClean="0"/>
          </a:p>
          <a:p>
            <a:pPr marL="0" indent="0">
              <a:buNone/>
            </a:pPr>
            <a:r>
              <a:rPr lang="cs-CZ" sz="2400" u="sng" dirty="0" smtClean="0"/>
              <a:t>Nové rozdělení studií</a:t>
            </a:r>
            <a:r>
              <a:rPr lang="cs-CZ" sz="2400" dirty="0" smtClean="0"/>
              <a:t>:</a:t>
            </a:r>
          </a:p>
          <a:p>
            <a:r>
              <a:rPr lang="cs-CZ" sz="2400" b="1" dirty="0" smtClean="0"/>
              <a:t>Clinical Study = klinická studie</a:t>
            </a:r>
          </a:p>
          <a:p>
            <a:r>
              <a:rPr lang="cs-CZ" sz="2400" b="1" dirty="0" smtClean="0"/>
              <a:t>Clinical Trial = klinické hodnocení</a:t>
            </a:r>
          </a:p>
          <a:p>
            <a:r>
              <a:rPr lang="cs-CZ" sz="2400" b="1" dirty="0" smtClean="0"/>
              <a:t>Low-intervention clinical Trial = nízkointervenční klinické hodnocení</a:t>
            </a:r>
          </a:p>
          <a:p>
            <a:r>
              <a:rPr lang="cs-CZ" sz="2400" i="1" dirty="0" smtClean="0">
                <a:solidFill>
                  <a:srgbClr val="0070C0"/>
                </a:solidFill>
              </a:rPr>
              <a:t>Cluster study – </a:t>
            </a:r>
            <a:r>
              <a:rPr lang="cs-CZ" sz="2400" dirty="0" smtClean="0">
                <a:solidFill>
                  <a:srgbClr val="C00000"/>
                </a:solidFill>
              </a:rPr>
              <a:t>není v definicích, přesto se v textu u informovaných souhlasů uvádí i s upřesněním, o jaké studie jde</a:t>
            </a:r>
            <a:endParaRPr lang="cs-CZ" sz="2400" i="1" dirty="0">
              <a:solidFill>
                <a:srgbClr val="C00000"/>
              </a:solidFill>
            </a:endParaRP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18</a:t>
            </a:fld>
            <a:endParaRPr lang="cs-CZ" dirty="0"/>
          </a:p>
        </p:txBody>
      </p:sp>
      <p:sp>
        <p:nvSpPr>
          <p:cNvPr id="7" name="Zástupný symbol pro text 6"/>
          <p:cNvSpPr>
            <a:spLocks noGrp="1"/>
          </p:cNvSpPr>
          <p:nvPr>
            <p:ph type="body" sz="quarter" idx="13"/>
          </p:nvPr>
        </p:nvSpPr>
        <p:spPr/>
        <p:txBody>
          <a:bodyPr/>
          <a:lstStyle/>
          <a:p>
            <a:r>
              <a:rPr lang="cs-CZ" dirty="0"/>
              <a:t>Návrh nařízení – hlavní obsah</a:t>
            </a:r>
          </a:p>
          <a:p>
            <a:endParaRPr lang="cs-CZ" dirty="0"/>
          </a:p>
        </p:txBody>
      </p:sp>
    </p:spTree>
    <p:extLst>
      <p:ext uri="{BB962C8B-B14F-4D97-AF65-F5344CB8AC3E}">
        <p14:creationId xmlns:p14="http://schemas.microsoft.com/office/powerpoint/2010/main" val="647420062"/>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729175"/>
          </a:xfrm>
        </p:spPr>
        <p:txBody>
          <a:bodyPr/>
          <a:lstStyle/>
          <a:p>
            <a:r>
              <a:rPr lang="cs-CZ" u="sng" dirty="0" smtClean="0"/>
              <a:t>Clinical study = klinická studie</a:t>
            </a:r>
            <a:endParaRPr lang="cs-CZ" u="sng" dirty="0"/>
          </a:p>
        </p:txBody>
      </p:sp>
      <p:sp>
        <p:nvSpPr>
          <p:cNvPr id="3" name="Zástupný symbol pro obsah 2"/>
          <p:cNvSpPr>
            <a:spLocks noGrp="1"/>
          </p:cNvSpPr>
          <p:nvPr>
            <p:ph idx="1"/>
          </p:nvPr>
        </p:nvSpPr>
        <p:spPr>
          <a:xfrm>
            <a:off x="457200" y="2078850"/>
            <a:ext cx="8229600" cy="4050450"/>
          </a:xfrm>
        </p:spPr>
        <p:txBody>
          <a:bodyPr>
            <a:normAutofit/>
          </a:bodyPr>
          <a:lstStyle/>
          <a:p>
            <a:r>
              <a:rPr lang="cs-CZ" sz="2400" dirty="0" smtClean="0"/>
              <a:t>Jakékoli </a:t>
            </a:r>
            <a:r>
              <a:rPr lang="cs-CZ" sz="2400" b="1" dirty="0" smtClean="0"/>
              <a:t>testování</a:t>
            </a:r>
            <a:r>
              <a:rPr lang="cs-CZ" sz="2400" dirty="0" smtClean="0"/>
              <a:t> prováděné </a:t>
            </a:r>
            <a:r>
              <a:rPr lang="cs-CZ" sz="2400" b="1" dirty="0" smtClean="0"/>
              <a:t>na lidech za účelem</a:t>
            </a:r>
            <a:r>
              <a:rPr lang="cs-CZ" sz="2400" dirty="0" smtClean="0"/>
              <a:t> </a:t>
            </a:r>
          </a:p>
          <a:p>
            <a:pPr marL="914400" lvl="1" indent="-457200">
              <a:buAutoNum type="alphaLcParenR"/>
            </a:pPr>
            <a:r>
              <a:rPr lang="cs-CZ" b="1" dirty="0"/>
              <a:t>z</a:t>
            </a:r>
            <a:r>
              <a:rPr lang="cs-CZ" b="1" dirty="0" smtClean="0"/>
              <a:t>jistit nebo ověřit klinické, farmakologické či farmakodynamické účinky</a:t>
            </a:r>
            <a:r>
              <a:rPr lang="cs-CZ" dirty="0" smtClean="0"/>
              <a:t> jednoho nebo více LP</a:t>
            </a:r>
          </a:p>
          <a:p>
            <a:pPr marL="914400" lvl="1" indent="-457200">
              <a:buAutoNum type="alphaLcParenR"/>
            </a:pPr>
            <a:r>
              <a:rPr lang="cs-CZ" b="1" dirty="0"/>
              <a:t>z</a:t>
            </a:r>
            <a:r>
              <a:rPr lang="cs-CZ" b="1" dirty="0" smtClean="0"/>
              <a:t>jistit nežádoucí účinky </a:t>
            </a:r>
            <a:r>
              <a:rPr lang="cs-CZ" dirty="0" smtClean="0"/>
              <a:t>jednoho či více LP</a:t>
            </a:r>
          </a:p>
          <a:p>
            <a:pPr marL="914400" lvl="1" indent="-457200">
              <a:buAutoNum type="alphaLcParenR"/>
            </a:pPr>
            <a:r>
              <a:rPr lang="cs-CZ" b="1" dirty="0"/>
              <a:t>s</a:t>
            </a:r>
            <a:r>
              <a:rPr lang="cs-CZ" b="1" dirty="0" smtClean="0"/>
              <a:t>tudium absorpce, distribuce, metabolismu a vylučování jednoho nebo více LP</a:t>
            </a:r>
          </a:p>
          <a:p>
            <a:pPr marL="457200" lvl="1" indent="0">
              <a:buNone/>
            </a:pPr>
            <a:r>
              <a:rPr lang="cs-CZ" b="1" dirty="0"/>
              <a:t>s</a:t>
            </a:r>
            <a:r>
              <a:rPr lang="cs-CZ" b="1" dirty="0" smtClean="0"/>
              <a:t> cílem ověřit bezpečnost nebo účinnost </a:t>
            </a:r>
            <a:r>
              <a:rPr lang="cs-CZ" dirty="0" smtClean="0"/>
              <a:t>těchto léčivých přípravků</a:t>
            </a: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19</a:t>
            </a:fld>
            <a:endParaRPr lang="cs-CZ" dirty="0"/>
          </a:p>
        </p:txBody>
      </p:sp>
      <p:sp>
        <p:nvSpPr>
          <p:cNvPr id="7" name="Zástupný symbol pro text 6"/>
          <p:cNvSpPr>
            <a:spLocks noGrp="1"/>
          </p:cNvSpPr>
          <p:nvPr>
            <p:ph type="body" sz="quarter" idx="13"/>
          </p:nvPr>
        </p:nvSpPr>
        <p:spPr/>
        <p:txBody>
          <a:bodyPr/>
          <a:lstStyle/>
          <a:p>
            <a:r>
              <a:rPr lang="cs-CZ" dirty="0" smtClean="0"/>
              <a:t>Nové rozdělení studií – nové definice</a:t>
            </a:r>
            <a:endParaRPr lang="cs-CZ" dirty="0"/>
          </a:p>
          <a:p>
            <a:endParaRPr lang="cs-CZ" dirty="0"/>
          </a:p>
        </p:txBody>
      </p:sp>
    </p:spTree>
    <p:extLst>
      <p:ext uri="{BB962C8B-B14F-4D97-AF65-F5344CB8AC3E}">
        <p14:creationId xmlns:p14="http://schemas.microsoft.com/office/powerpoint/2010/main" val="1859015049"/>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729175"/>
          </a:xfrm>
        </p:spPr>
        <p:txBody>
          <a:bodyPr/>
          <a:lstStyle/>
          <a:p>
            <a:r>
              <a:rPr lang="cs-CZ" u="sng" dirty="0" smtClean="0"/>
              <a:t>Clinical trial = klinické hodnocení</a:t>
            </a:r>
            <a:endParaRPr lang="cs-CZ" u="sng" dirty="0"/>
          </a:p>
        </p:txBody>
      </p:sp>
      <p:sp>
        <p:nvSpPr>
          <p:cNvPr id="3" name="Zástupný symbol pro obsah 2"/>
          <p:cNvSpPr>
            <a:spLocks noGrp="1"/>
          </p:cNvSpPr>
          <p:nvPr>
            <p:ph idx="1"/>
          </p:nvPr>
        </p:nvSpPr>
        <p:spPr>
          <a:xfrm>
            <a:off x="431540" y="1943835"/>
            <a:ext cx="7650849" cy="4140460"/>
          </a:xfrm>
        </p:spPr>
        <p:txBody>
          <a:bodyPr>
            <a:normAutofit/>
          </a:bodyPr>
          <a:lstStyle/>
          <a:p>
            <a:r>
              <a:rPr lang="cs-CZ" sz="2400" dirty="0"/>
              <a:t>klinickým hodnocením se </a:t>
            </a:r>
            <a:r>
              <a:rPr lang="cs-CZ" sz="2400" b="1" dirty="0" smtClean="0"/>
              <a:t>rozumí klinická studie, která splňuje </a:t>
            </a:r>
            <a:r>
              <a:rPr lang="cs-CZ" sz="2400" b="1" u="sng" dirty="0" smtClean="0"/>
              <a:t>některou</a:t>
            </a:r>
            <a:r>
              <a:rPr lang="cs-CZ" sz="2400" b="1" dirty="0" smtClean="0"/>
              <a:t> z následujících podmínek:</a:t>
            </a:r>
          </a:p>
          <a:p>
            <a:pPr marL="914400" lvl="1" indent="-457200">
              <a:buAutoNum type="alphaLcParenR"/>
            </a:pPr>
            <a:r>
              <a:rPr lang="cs-CZ" b="1" dirty="0"/>
              <a:t>p</a:t>
            </a:r>
            <a:r>
              <a:rPr lang="cs-CZ" b="1" dirty="0" smtClean="0"/>
              <a:t>řiřazení SH ke </a:t>
            </a:r>
            <a:r>
              <a:rPr lang="cs-CZ" b="1" dirty="0"/>
              <a:t>konkrétní </a:t>
            </a:r>
            <a:r>
              <a:rPr lang="cs-CZ" b="1" dirty="0" smtClean="0"/>
              <a:t>léčbě je dáno Protokolem </a:t>
            </a:r>
            <a:r>
              <a:rPr lang="cs-CZ" dirty="0" smtClean="0"/>
              <a:t>a </a:t>
            </a:r>
            <a:r>
              <a:rPr lang="cs-CZ" b="1" dirty="0"/>
              <a:t>nespadá do běžné klinické praxe dotčeného </a:t>
            </a:r>
            <a:r>
              <a:rPr lang="cs-CZ" b="1" dirty="0" smtClean="0"/>
              <a:t>ČS</a:t>
            </a:r>
            <a:r>
              <a:rPr lang="cs-CZ" dirty="0" smtClean="0"/>
              <a:t>;</a:t>
            </a:r>
          </a:p>
          <a:p>
            <a:pPr marL="914400" lvl="1" indent="-457200">
              <a:buAutoNum type="alphaLcParenR"/>
            </a:pPr>
            <a:r>
              <a:rPr lang="cs-CZ" b="1" dirty="0"/>
              <a:t>r</a:t>
            </a:r>
            <a:r>
              <a:rPr lang="cs-CZ" b="1" dirty="0" smtClean="0"/>
              <a:t>ozhodnutí předepsat či podat hodnocené LP je společně  s </a:t>
            </a:r>
            <a:r>
              <a:rPr lang="cs-CZ" b="1" dirty="0"/>
              <a:t>rozhodnutím zařadit </a:t>
            </a:r>
            <a:r>
              <a:rPr lang="cs-CZ" b="1" dirty="0" smtClean="0"/>
              <a:t>SH do KH</a:t>
            </a:r>
            <a:r>
              <a:rPr lang="cs-CZ" dirty="0" smtClean="0"/>
              <a:t>; nebo</a:t>
            </a:r>
          </a:p>
          <a:p>
            <a:pPr marL="914400" lvl="1" indent="-457200">
              <a:buAutoNum type="alphaLcParenR"/>
            </a:pPr>
            <a:r>
              <a:rPr lang="cs-CZ" b="1" dirty="0"/>
              <a:t>p</a:t>
            </a:r>
            <a:r>
              <a:rPr lang="cs-CZ" b="1" dirty="0" smtClean="0"/>
              <a:t>oužité diagnostické </a:t>
            </a:r>
            <a:r>
              <a:rPr lang="cs-CZ" dirty="0"/>
              <a:t>nebo</a:t>
            </a:r>
            <a:r>
              <a:rPr lang="cs-CZ" b="1" dirty="0"/>
              <a:t> monitorovací </a:t>
            </a:r>
            <a:r>
              <a:rPr lang="cs-CZ" b="1" dirty="0" smtClean="0"/>
              <a:t>postupy jsou nad rámec běžné </a:t>
            </a:r>
            <a:r>
              <a:rPr lang="cs-CZ" b="1" dirty="0"/>
              <a:t>klinické </a:t>
            </a:r>
            <a:r>
              <a:rPr lang="cs-CZ" b="1" dirty="0" smtClean="0"/>
              <a:t>praxe</a:t>
            </a: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20</a:t>
            </a:fld>
            <a:endParaRPr lang="cs-CZ" dirty="0"/>
          </a:p>
        </p:txBody>
      </p:sp>
      <p:sp>
        <p:nvSpPr>
          <p:cNvPr id="7" name="Zástupný symbol pro text 6"/>
          <p:cNvSpPr>
            <a:spLocks noGrp="1"/>
          </p:cNvSpPr>
          <p:nvPr>
            <p:ph type="body" sz="quarter" idx="13"/>
          </p:nvPr>
        </p:nvSpPr>
        <p:spPr/>
        <p:txBody>
          <a:bodyPr/>
          <a:lstStyle/>
          <a:p>
            <a:r>
              <a:rPr lang="cs-CZ" dirty="0" smtClean="0"/>
              <a:t>Nové rozdělení studií – nové definice</a:t>
            </a:r>
          </a:p>
          <a:p>
            <a:endParaRPr lang="cs-CZ" dirty="0"/>
          </a:p>
        </p:txBody>
      </p:sp>
    </p:spTree>
    <p:extLst>
      <p:ext uri="{BB962C8B-B14F-4D97-AF65-F5344CB8AC3E}">
        <p14:creationId xmlns:p14="http://schemas.microsoft.com/office/powerpoint/2010/main" val="3359768636"/>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63715"/>
            <a:ext cx="8229600" cy="585065"/>
          </a:xfrm>
        </p:spPr>
        <p:txBody>
          <a:bodyPr>
            <a:normAutofit/>
          </a:bodyPr>
          <a:lstStyle/>
          <a:p>
            <a:r>
              <a:rPr lang="cs-CZ" u="sng" dirty="0" err="1" smtClean="0"/>
              <a:t>Low-intervention</a:t>
            </a:r>
            <a:r>
              <a:rPr lang="cs-CZ" u="sng" dirty="0" smtClean="0"/>
              <a:t> </a:t>
            </a:r>
            <a:r>
              <a:rPr lang="cs-CZ" u="sng" dirty="0" err="1" smtClean="0"/>
              <a:t>clinical</a:t>
            </a:r>
            <a:r>
              <a:rPr lang="cs-CZ" u="sng" dirty="0" smtClean="0"/>
              <a:t> trial</a:t>
            </a:r>
            <a:endParaRPr lang="cs-CZ" u="sng" dirty="0"/>
          </a:p>
        </p:txBody>
      </p:sp>
      <p:sp>
        <p:nvSpPr>
          <p:cNvPr id="3" name="Zástupný symbol pro obsah 2"/>
          <p:cNvSpPr>
            <a:spLocks noGrp="1"/>
          </p:cNvSpPr>
          <p:nvPr>
            <p:ph idx="1"/>
          </p:nvPr>
        </p:nvSpPr>
        <p:spPr>
          <a:xfrm>
            <a:off x="386535" y="1808820"/>
            <a:ext cx="8505945" cy="4635515"/>
          </a:xfrm>
        </p:spPr>
        <p:txBody>
          <a:bodyPr>
            <a:normAutofit/>
          </a:bodyPr>
          <a:lstStyle/>
          <a:p>
            <a:r>
              <a:rPr lang="cs-CZ" sz="2400" b="1" dirty="0" err="1" smtClean="0"/>
              <a:t>nízkointervenční</a:t>
            </a:r>
            <a:r>
              <a:rPr lang="cs-CZ" sz="2400" b="1" dirty="0" smtClean="0"/>
              <a:t> klinické hodnocení musí </a:t>
            </a:r>
            <a:r>
              <a:rPr lang="cs-CZ" sz="2400" b="1" u="sng" dirty="0" smtClean="0"/>
              <a:t>splňovat všechny následující podmínky</a:t>
            </a:r>
            <a:r>
              <a:rPr lang="cs-CZ" sz="2400" b="1" dirty="0" smtClean="0"/>
              <a:t>:</a:t>
            </a:r>
          </a:p>
          <a:p>
            <a:pPr marL="914400" lvl="1" indent="-457200">
              <a:buAutoNum type="alphaLcParenR"/>
            </a:pPr>
            <a:r>
              <a:rPr lang="cs-CZ" sz="2200" b="1" dirty="0" smtClean="0"/>
              <a:t>LP jsou registrovány </a:t>
            </a:r>
            <a:r>
              <a:rPr lang="cs-CZ" sz="2200" dirty="0" smtClean="0"/>
              <a:t>(vyjma placeba) </a:t>
            </a:r>
            <a:r>
              <a:rPr lang="cs-CZ" sz="2200" b="1" dirty="0" smtClean="0"/>
              <a:t>v některém ČS EU</a:t>
            </a:r>
          </a:p>
          <a:p>
            <a:pPr marL="914400" lvl="1" indent="-457200">
              <a:buAutoNum type="alphaLcParenR"/>
            </a:pPr>
            <a:r>
              <a:rPr lang="cs-CZ" sz="2200" b="1" dirty="0"/>
              <a:t>LP </a:t>
            </a:r>
            <a:r>
              <a:rPr lang="cs-CZ" sz="2200" b="1" dirty="0" smtClean="0"/>
              <a:t>jsou používány dle Protokolem </a:t>
            </a:r>
          </a:p>
          <a:p>
            <a:pPr marL="1314450" lvl="2" indent="-457200">
              <a:buFont typeface="Wingdings" panose="05000000000000000000" pitchFamily="2" charset="2"/>
              <a:buChar char="§"/>
            </a:pPr>
            <a:r>
              <a:rPr lang="cs-CZ" sz="2200" b="1" dirty="0" smtClean="0"/>
              <a:t>v souladu s rozhodnutímmo registraci </a:t>
            </a:r>
            <a:r>
              <a:rPr lang="cs-CZ" sz="2200" i="1" dirty="0" smtClean="0"/>
              <a:t>nebo</a:t>
            </a:r>
          </a:p>
          <a:p>
            <a:pPr marL="1314450" lvl="2" indent="-457200">
              <a:buFont typeface="Wingdings" panose="05000000000000000000" pitchFamily="2" charset="2"/>
              <a:buChar char="§"/>
            </a:pPr>
            <a:r>
              <a:rPr lang="cs-CZ" sz="2200" dirty="0" smtClean="0"/>
              <a:t>je </a:t>
            </a:r>
            <a:r>
              <a:rPr lang="cs-CZ" sz="2200" b="1" dirty="0" smtClean="0"/>
              <a:t>jejich použití v souladu se standardní léčbou </a:t>
            </a:r>
            <a:r>
              <a:rPr lang="cs-CZ" sz="2200" dirty="0" smtClean="0"/>
              <a:t>či</a:t>
            </a:r>
            <a:r>
              <a:rPr lang="cs-CZ" sz="2200" b="1" dirty="0" smtClean="0"/>
              <a:t> doloženo publikovanými vědeckými důkazy </a:t>
            </a:r>
          </a:p>
          <a:p>
            <a:pPr marL="857250" lvl="2" indent="0">
              <a:buNone/>
            </a:pPr>
            <a:r>
              <a:rPr lang="cs-CZ" sz="2200" dirty="0" smtClean="0"/>
              <a:t>a to </a:t>
            </a:r>
            <a:r>
              <a:rPr lang="cs-CZ" sz="2200" b="1" dirty="0" smtClean="0"/>
              <a:t>v některém ČS EU</a:t>
            </a:r>
          </a:p>
          <a:p>
            <a:pPr marL="914400" lvl="1" indent="-457200">
              <a:buAutoNum type="alphaLcParenR"/>
            </a:pPr>
            <a:r>
              <a:rPr lang="cs-CZ" sz="2200" b="1" dirty="0" smtClean="0"/>
              <a:t>Dodatečné diagnostické a monitorovací postupy představují minim. riziko či zátěž pro bezpečnost SH v porovnání s běžnou klinickou praxí dotčeného ČS</a:t>
            </a:r>
          </a:p>
          <a:p>
            <a:pPr marL="914400" lvl="1" indent="-457200">
              <a:buNone/>
            </a:pPr>
            <a:endParaRPr lang="cs-CZ" sz="2200" dirty="0" smtClean="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dirty="0" smtClean="0"/>
              <a:t>© 2012  STÁTNÍ ÚSTAV PRO KONTROLU LÉČIV</a:t>
            </a:r>
            <a:endParaRPr lang="cs-CZ" dirty="0"/>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21</a:t>
            </a:fld>
            <a:endParaRPr lang="cs-CZ" dirty="0"/>
          </a:p>
        </p:txBody>
      </p:sp>
      <p:sp>
        <p:nvSpPr>
          <p:cNvPr id="7" name="Zástupný symbol pro text 6"/>
          <p:cNvSpPr>
            <a:spLocks noGrp="1"/>
          </p:cNvSpPr>
          <p:nvPr>
            <p:ph type="body" sz="quarter" idx="13"/>
          </p:nvPr>
        </p:nvSpPr>
        <p:spPr/>
        <p:txBody>
          <a:bodyPr/>
          <a:lstStyle/>
          <a:p>
            <a:r>
              <a:rPr lang="cs-CZ" dirty="0" smtClean="0"/>
              <a:t>Nové rozdělení studií – nové definice</a:t>
            </a:r>
          </a:p>
          <a:p>
            <a:endParaRPr lang="cs-CZ" dirty="0"/>
          </a:p>
        </p:txBody>
      </p:sp>
    </p:spTree>
    <p:extLst>
      <p:ext uri="{BB962C8B-B14F-4D97-AF65-F5344CB8AC3E}">
        <p14:creationId xmlns:p14="http://schemas.microsoft.com/office/powerpoint/2010/main" val="37977410"/>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051720" y="143635"/>
            <a:ext cx="5760640" cy="585065"/>
          </a:xfrm>
        </p:spPr>
        <p:txBody>
          <a:bodyPr>
            <a:normAutofit/>
          </a:bodyPr>
          <a:lstStyle/>
          <a:p>
            <a:r>
              <a:rPr lang="cs-CZ" sz="2800" u="sng" dirty="0" smtClean="0"/>
              <a:t>Dokumentace KH – Part I  a  Part II</a:t>
            </a:r>
            <a:endParaRPr lang="cs-CZ" sz="2800" u="sng" dirty="0"/>
          </a:p>
        </p:txBody>
      </p:sp>
      <p:sp>
        <p:nvSpPr>
          <p:cNvPr id="3" name="Zástupný symbol pro obsah 2"/>
          <p:cNvSpPr>
            <a:spLocks noGrp="1"/>
          </p:cNvSpPr>
          <p:nvPr>
            <p:ph idx="1"/>
          </p:nvPr>
        </p:nvSpPr>
        <p:spPr>
          <a:xfrm>
            <a:off x="431540" y="1043735"/>
            <a:ext cx="8229600" cy="5625624"/>
          </a:xfrm>
        </p:spPr>
        <p:txBody>
          <a:bodyPr>
            <a:normAutofit lnSpcReduction="10000"/>
          </a:bodyPr>
          <a:lstStyle/>
          <a:p>
            <a:r>
              <a:rPr lang="cs-CZ" sz="2400" b="1" u="sng" dirty="0" smtClean="0"/>
              <a:t>PART I </a:t>
            </a:r>
            <a:r>
              <a:rPr lang="cs-CZ" sz="2400" dirty="0" smtClean="0"/>
              <a:t>– </a:t>
            </a:r>
            <a:r>
              <a:rPr lang="cs-CZ" sz="2400" dirty="0" smtClean="0">
                <a:cs typeface="Times New Roman" pitchFamily="18" charset="0"/>
              </a:rPr>
              <a:t>posuzují </a:t>
            </a:r>
            <a:r>
              <a:rPr lang="cs-CZ" sz="2400" dirty="0">
                <a:cs typeface="Times New Roman" pitchFamily="18" charset="0"/>
              </a:rPr>
              <a:t>všechny </a:t>
            </a:r>
            <a:r>
              <a:rPr lang="cs-CZ" sz="2400" dirty="0">
                <a:solidFill>
                  <a:schemeClr val="tx1">
                    <a:lumMod val="85000"/>
                    <a:lumOff val="15000"/>
                  </a:schemeClr>
                </a:solidFill>
                <a:cs typeface="Times New Roman" pitchFamily="18" charset="0"/>
              </a:rPr>
              <a:t>dotčené ČS </a:t>
            </a:r>
            <a:r>
              <a:rPr lang="cs-CZ" sz="2400" dirty="0" smtClean="0">
                <a:solidFill>
                  <a:schemeClr val="tx1">
                    <a:lumMod val="85000"/>
                    <a:lumOff val="15000"/>
                  </a:schemeClr>
                </a:solidFill>
                <a:cs typeface="Times New Roman" pitchFamily="18" charset="0"/>
              </a:rPr>
              <a:t>společně</a:t>
            </a:r>
          </a:p>
          <a:p>
            <a:pPr lvl="1">
              <a:buFont typeface="Wingdings" pitchFamily="2" charset="2"/>
              <a:buChar char="§"/>
            </a:pPr>
            <a:r>
              <a:rPr lang="cs-CZ" b="1" dirty="0" smtClean="0">
                <a:solidFill>
                  <a:srgbClr val="7030A0"/>
                </a:solidFill>
                <a:cs typeface="Times New Roman" pitchFamily="18" charset="0"/>
              </a:rPr>
              <a:t>Protokol, Farmaceutická dokumentace, Investigator´s Brochure</a:t>
            </a:r>
          </a:p>
          <a:p>
            <a:r>
              <a:rPr lang="cs-CZ" sz="2400" b="1" u="sng" dirty="0" smtClean="0">
                <a:solidFill>
                  <a:schemeClr val="tx1">
                    <a:lumMod val="85000"/>
                    <a:lumOff val="15000"/>
                  </a:schemeClr>
                </a:solidFill>
                <a:cs typeface="Times New Roman" pitchFamily="18" charset="0"/>
              </a:rPr>
              <a:t>PART </a:t>
            </a:r>
            <a:r>
              <a:rPr lang="cs-CZ" sz="2400" b="1" u="sng" dirty="0">
                <a:solidFill>
                  <a:schemeClr val="tx1">
                    <a:lumMod val="85000"/>
                    <a:lumOff val="15000"/>
                  </a:schemeClr>
                </a:solidFill>
                <a:cs typeface="Times New Roman" pitchFamily="18" charset="0"/>
              </a:rPr>
              <a:t>II </a:t>
            </a:r>
            <a:r>
              <a:rPr lang="cs-CZ" sz="2400" dirty="0">
                <a:solidFill>
                  <a:schemeClr val="tx1">
                    <a:lumMod val="85000"/>
                    <a:lumOff val="15000"/>
                  </a:schemeClr>
                </a:solidFill>
                <a:cs typeface="Times New Roman" pitchFamily="18" charset="0"/>
              </a:rPr>
              <a:t>– posuzuje každý ČS samostatně; </a:t>
            </a:r>
            <a:r>
              <a:rPr lang="cs-CZ" sz="2400" dirty="0" smtClean="0">
                <a:solidFill>
                  <a:schemeClr val="tx1">
                    <a:lumMod val="85000"/>
                    <a:lumOff val="15000"/>
                  </a:schemeClr>
                </a:solidFill>
                <a:cs typeface="Times New Roman" pitchFamily="18" charset="0"/>
              </a:rPr>
              <a:t>v průběhu posuzování spolu nekomunikují  - způsob posouzení na ČS</a:t>
            </a:r>
          </a:p>
          <a:p>
            <a:pPr lvl="1">
              <a:buFont typeface="Wingdings" panose="05000000000000000000" pitchFamily="2" charset="2"/>
              <a:buChar char="§"/>
            </a:pPr>
            <a:r>
              <a:rPr lang="cs-CZ" b="1" dirty="0" smtClean="0">
                <a:solidFill>
                  <a:srgbClr val="7030A0"/>
                </a:solidFill>
                <a:latin typeface="Calibri" panose="020F0502020204030204" pitchFamily="34" charset="0"/>
                <a:cs typeface="Times New Roman" pitchFamily="18" charset="0"/>
              </a:rPr>
              <a:t>Informace pro pacienta / Informovaný souhlas</a:t>
            </a:r>
          </a:p>
          <a:p>
            <a:pPr lvl="1">
              <a:buFont typeface="Wingdings" panose="05000000000000000000" pitchFamily="2" charset="2"/>
              <a:buChar char="§"/>
            </a:pPr>
            <a:r>
              <a:rPr lang="cs-CZ" b="1" dirty="0" smtClean="0">
                <a:solidFill>
                  <a:srgbClr val="7030A0"/>
                </a:solidFill>
                <a:latin typeface="Calibri" panose="020F0502020204030204" pitchFamily="34" charset="0"/>
                <a:cs typeface="Times New Roman" pitchFamily="18" charset="0"/>
              </a:rPr>
              <a:t>Odměňování, kompenzace – zkoušejícím a SH </a:t>
            </a:r>
          </a:p>
          <a:p>
            <a:pPr lvl="1">
              <a:buFont typeface="Wingdings" panose="05000000000000000000" pitchFamily="2" charset="2"/>
              <a:buChar char="§"/>
            </a:pPr>
            <a:r>
              <a:rPr lang="cs-CZ" b="1" dirty="0" smtClean="0">
                <a:solidFill>
                  <a:srgbClr val="7030A0"/>
                </a:solidFill>
                <a:latin typeface="Calibri" panose="020F0502020204030204" pitchFamily="34" charset="0"/>
                <a:cs typeface="Times New Roman" pitchFamily="18" charset="0"/>
              </a:rPr>
              <a:t>Nábor SH</a:t>
            </a:r>
          </a:p>
          <a:p>
            <a:pPr lvl="1">
              <a:buFont typeface="Wingdings" panose="05000000000000000000" pitchFamily="2" charset="2"/>
              <a:buChar char="§"/>
            </a:pPr>
            <a:r>
              <a:rPr lang="cs-CZ" b="1" dirty="0" smtClean="0">
                <a:solidFill>
                  <a:srgbClr val="7030A0"/>
                </a:solidFill>
                <a:latin typeface="Calibri" panose="020F0502020204030204" pitchFamily="34" charset="0"/>
                <a:cs typeface="Times New Roman" pitchFamily="18" charset="0"/>
              </a:rPr>
              <a:t>Ochrana osobních údajů</a:t>
            </a:r>
          </a:p>
          <a:p>
            <a:pPr lvl="1">
              <a:buFont typeface="Wingdings" panose="05000000000000000000" pitchFamily="2" charset="2"/>
              <a:buChar char="§"/>
            </a:pPr>
            <a:r>
              <a:rPr lang="cs-CZ" b="1" dirty="0" smtClean="0">
                <a:solidFill>
                  <a:srgbClr val="7030A0"/>
                </a:solidFill>
                <a:latin typeface="Calibri" panose="020F0502020204030204" pitchFamily="34" charset="0"/>
                <a:cs typeface="Times New Roman" pitchFamily="18" charset="0"/>
              </a:rPr>
              <a:t>Zkoušející</a:t>
            </a:r>
          </a:p>
          <a:p>
            <a:pPr lvl="1">
              <a:buFont typeface="Wingdings" panose="05000000000000000000" pitchFamily="2" charset="2"/>
              <a:buChar char="§"/>
            </a:pPr>
            <a:r>
              <a:rPr lang="cs-CZ" b="1" dirty="0" smtClean="0">
                <a:solidFill>
                  <a:srgbClr val="7030A0"/>
                </a:solidFill>
                <a:latin typeface="Calibri" panose="020F0502020204030204" pitchFamily="34" charset="0"/>
                <a:cs typeface="Times New Roman" pitchFamily="18" charset="0"/>
              </a:rPr>
              <a:t>Místa klinického hodnocení </a:t>
            </a:r>
          </a:p>
          <a:p>
            <a:pPr lvl="1">
              <a:buFont typeface="Wingdings" panose="05000000000000000000" pitchFamily="2" charset="2"/>
              <a:buChar char="§"/>
            </a:pPr>
            <a:r>
              <a:rPr lang="cs-CZ" b="1" dirty="0" smtClean="0">
                <a:solidFill>
                  <a:srgbClr val="7030A0"/>
                </a:solidFill>
                <a:latin typeface="Calibri" panose="020F0502020204030204" pitchFamily="34" charset="0"/>
                <a:cs typeface="Times New Roman" pitchFamily="18" charset="0"/>
              </a:rPr>
              <a:t>Odškodnění / pojištění</a:t>
            </a:r>
          </a:p>
          <a:p>
            <a:pPr lvl="1">
              <a:buFont typeface="Wingdings" panose="05000000000000000000" pitchFamily="2" charset="2"/>
              <a:buChar char="§"/>
            </a:pPr>
            <a:r>
              <a:rPr lang="cs-CZ" b="1" dirty="0" smtClean="0">
                <a:solidFill>
                  <a:srgbClr val="7030A0"/>
                </a:solidFill>
                <a:latin typeface="Calibri" panose="020F0502020204030204" pitchFamily="34" charset="0"/>
                <a:cs typeface="Times New Roman" pitchFamily="18" charset="0"/>
              </a:rPr>
              <a:t>Souhlas s platnými pravidly pro shromažďování, skladování a budoucí použití biologických vzorků SH</a:t>
            </a:r>
          </a:p>
          <a:p>
            <a:pPr lvl="1"/>
            <a:endParaRPr lang="cs-CZ"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22</a:t>
            </a:fld>
            <a:endParaRPr lang="cs-CZ" dirty="0"/>
          </a:p>
        </p:txBody>
      </p:sp>
    </p:spTree>
    <p:extLst>
      <p:ext uri="{BB962C8B-B14F-4D97-AF65-F5344CB8AC3E}">
        <p14:creationId xmlns:p14="http://schemas.microsoft.com/office/powerpoint/2010/main" val="421378352"/>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41529" y="908720"/>
            <a:ext cx="5625625" cy="585065"/>
          </a:xfrm>
        </p:spPr>
        <p:txBody>
          <a:bodyPr>
            <a:noAutofit/>
          </a:bodyPr>
          <a:lstStyle/>
          <a:p>
            <a:r>
              <a:rPr lang="cs-CZ" u="sng" dirty="0" smtClean="0"/>
              <a:t>Procedura povolení KH – Part I</a:t>
            </a:r>
            <a:endParaRPr lang="cs-CZ" u="sng" dirty="0"/>
          </a:p>
        </p:txBody>
      </p:sp>
      <p:sp>
        <p:nvSpPr>
          <p:cNvPr id="3" name="Zástupný symbol pro obsah 2"/>
          <p:cNvSpPr>
            <a:spLocks noGrp="1"/>
          </p:cNvSpPr>
          <p:nvPr>
            <p:ph idx="1"/>
          </p:nvPr>
        </p:nvSpPr>
        <p:spPr>
          <a:xfrm>
            <a:off x="161510" y="1780364"/>
            <a:ext cx="8750315" cy="4050449"/>
          </a:xfrm>
        </p:spPr>
        <p:txBody>
          <a:bodyPr>
            <a:normAutofit/>
          </a:bodyPr>
          <a:lstStyle/>
          <a:p>
            <a:r>
              <a:rPr lang="cs-CZ" sz="2400" b="1" dirty="0" smtClean="0"/>
              <a:t>Jednotná žádost </a:t>
            </a:r>
            <a:r>
              <a:rPr lang="cs-CZ" sz="2400" dirty="0" smtClean="0"/>
              <a:t>předložena přes </a:t>
            </a:r>
            <a:r>
              <a:rPr lang="cs-CZ" sz="2400" b="1" dirty="0" smtClean="0"/>
              <a:t>portál</a:t>
            </a:r>
            <a:r>
              <a:rPr lang="cs-CZ" sz="2400" dirty="0" smtClean="0"/>
              <a:t> </a:t>
            </a:r>
          </a:p>
          <a:p>
            <a:pPr lvl="1">
              <a:buFont typeface="Wingdings" panose="05000000000000000000" pitchFamily="2" charset="2"/>
              <a:buChar char="§"/>
            </a:pPr>
            <a:r>
              <a:rPr lang="cs-CZ" sz="2000" dirty="0" smtClean="0"/>
              <a:t>Označeny dotčené ČS</a:t>
            </a:r>
          </a:p>
          <a:p>
            <a:r>
              <a:rPr lang="cs-CZ" sz="2400" dirty="0" smtClean="0"/>
              <a:t>Zadavatel určí „</a:t>
            </a:r>
            <a:r>
              <a:rPr lang="cs-CZ" sz="2400" b="1" dirty="0" smtClean="0"/>
              <a:t>Reporting member state</a:t>
            </a:r>
            <a:r>
              <a:rPr lang="cs-CZ" sz="2400" dirty="0" smtClean="0"/>
              <a:t>“ </a:t>
            </a:r>
            <a:r>
              <a:rPr lang="cs-CZ" sz="2400" b="1" dirty="0" smtClean="0"/>
              <a:t>(RMS) - </a:t>
            </a:r>
            <a:r>
              <a:rPr lang="cs-CZ" sz="2400" b="1" dirty="0" smtClean="0">
                <a:solidFill>
                  <a:srgbClr val="7030A0"/>
                </a:solidFill>
              </a:rPr>
              <a:t>ČS-zpravodaj</a:t>
            </a:r>
            <a:endParaRPr lang="cs-CZ" sz="2400" dirty="0" smtClean="0">
              <a:solidFill>
                <a:srgbClr val="7030A0"/>
              </a:solidFill>
            </a:endParaRPr>
          </a:p>
          <a:p>
            <a:pPr lvl="1">
              <a:buFont typeface="Wingdings" panose="05000000000000000000" pitchFamily="2" charset="2"/>
              <a:buChar char="§"/>
            </a:pPr>
            <a:r>
              <a:rPr lang="cs-CZ" sz="2000" dirty="0" smtClean="0"/>
              <a:t>Může vzít jiný ČS; Pokud nebude chtít žádný ČS, zůstane RMS ČS navržený zadavatelem</a:t>
            </a:r>
          </a:p>
          <a:p>
            <a:pPr lvl="1">
              <a:buFont typeface="Wingdings" panose="05000000000000000000" pitchFamily="2" charset="2"/>
              <a:buChar char="§"/>
            </a:pPr>
            <a:r>
              <a:rPr lang="cs-CZ" sz="2000" dirty="0" smtClean="0"/>
              <a:t>CTAG </a:t>
            </a:r>
            <a:r>
              <a:rPr lang="cs-CZ" sz="2000" b="1" dirty="0" smtClean="0"/>
              <a:t>(Koordinační a poradní skupina pro KH) </a:t>
            </a:r>
            <a:r>
              <a:rPr lang="cs-CZ" sz="2000" dirty="0" smtClean="0"/>
              <a:t>– pravidla pro stanovování Reporting MS</a:t>
            </a:r>
          </a:p>
          <a:p>
            <a:r>
              <a:rPr lang="cs-CZ" sz="2400" b="1" dirty="0" smtClean="0"/>
              <a:t>RMS  </a:t>
            </a:r>
            <a:r>
              <a:rPr lang="cs-CZ" sz="2400" dirty="0" smtClean="0"/>
              <a:t>– jako jediný pro Part I komunikuje se zadavatelem</a:t>
            </a:r>
          </a:p>
          <a:p>
            <a:r>
              <a:rPr lang="cs-CZ" sz="2400" b="1" dirty="0" smtClean="0">
                <a:solidFill>
                  <a:srgbClr val="7030A0"/>
                </a:solidFill>
              </a:rPr>
              <a:t>Součástí posouzení ČS – i etické → zapojení EK !!! </a:t>
            </a:r>
          </a:p>
          <a:p>
            <a:r>
              <a:rPr lang="cs-CZ" sz="2400" b="1" u="sng" dirty="0" err="1" smtClean="0"/>
              <a:t>Timeline</a:t>
            </a:r>
            <a:r>
              <a:rPr lang="cs-CZ" sz="2400" b="1" u="sng" dirty="0" smtClean="0"/>
              <a:t> pro povolení = 60 dnů</a:t>
            </a: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23</a:t>
            </a:fld>
            <a:endParaRPr lang="cs-CZ" dirty="0"/>
          </a:p>
        </p:txBody>
      </p:sp>
      <p:pic>
        <p:nvPicPr>
          <p:cNvPr id="10" name="Picture 4" descr="MC900434411[1]"/>
          <p:cNvPicPr>
            <a:picLocks noChangeAspect="1" noChangeArrowheads="1"/>
          </p:cNvPicPr>
          <p:nvPr/>
        </p:nvPicPr>
        <p:blipFill>
          <a:blip r:embed="rId3" cstate="print"/>
          <a:srcRect/>
          <a:stretch>
            <a:fillRect/>
          </a:stretch>
        </p:blipFill>
        <p:spPr bwMode="auto">
          <a:xfrm>
            <a:off x="4617005" y="5400997"/>
            <a:ext cx="548714" cy="581096"/>
          </a:xfrm>
          <a:prstGeom prst="rect">
            <a:avLst/>
          </a:prstGeom>
          <a:noFill/>
          <a:ln w="9525">
            <a:noFill/>
            <a:miter lim="800000"/>
            <a:headEnd/>
            <a:tailEnd/>
          </a:ln>
        </p:spPr>
      </p:pic>
    </p:spTree>
    <p:extLst>
      <p:ext uri="{BB962C8B-B14F-4D97-AF65-F5344CB8AC3E}">
        <p14:creationId xmlns:p14="http://schemas.microsoft.com/office/powerpoint/2010/main" val="2724377947"/>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6230" y="188640"/>
            <a:ext cx="7085131" cy="540060"/>
          </a:xfrm>
        </p:spPr>
        <p:txBody>
          <a:bodyPr>
            <a:normAutofit fontScale="90000"/>
          </a:bodyPr>
          <a:lstStyle/>
          <a:p>
            <a:r>
              <a:rPr lang="cs-CZ" dirty="0" smtClean="0"/>
              <a:t>Procedura povolování KH – PART I - </a:t>
            </a:r>
            <a:r>
              <a:rPr lang="cs-CZ" dirty="0" err="1" smtClean="0"/>
              <a:t>timeline</a:t>
            </a:r>
            <a:endParaRPr lang="cs-CZ" dirty="0"/>
          </a:p>
        </p:txBody>
      </p:sp>
      <p:graphicFrame>
        <p:nvGraphicFramePr>
          <p:cNvPr id="8" name="Content Placeholder 7"/>
          <p:cNvGraphicFramePr>
            <a:graphicFrameLocks noGrp="1"/>
          </p:cNvGraphicFramePr>
          <p:nvPr>
            <p:ph idx="1"/>
          </p:nvPr>
        </p:nvGraphicFramePr>
        <p:xfrm>
          <a:off x="457200" y="2033589"/>
          <a:ext cx="8229600" cy="22055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cs-CZ" smtClean="0"/>
              <a:t>3. 6. 2014</a:t>
            </a:r>
            <a:endParaRPr lang="cs-CZ"/>
          </a:p>
        </p:txBody>
      </p:sp>
      <p:sp>
        <p:nvSpPr>
          <p:cNvPr id="5" name="Footer Placeholder 4"/>
          <p:cNvSpPr>
            <a:spLocks noGrp="1"/>
          </p:cNvSpPr>
          <p:nvPr>
            <p:ph type="ftr" sz="quarter" idx="11"/>
          </p:nvPr>
        </p:nvSpPr>
        <p:spPr/>
        <p:txBody>
          <a:bodyPr/>
          <a:lstStyle/>
          <a:p>
            <a:r>
              <a:rPr lang="cs-CZ" dirty="0" smtClean="0"/>
              <a:t>© 2012  STÁTNÍ ÚSTAV PRO KONTROLU LÉČIV</a:t>
            </a:r>
            <a:endParaRPr lang="cs-CZ" dirty="0"/>
          </a:p>
        </p:txBody>
      </p:sp>
      <p:sp>
        <p:nvSpPr>
          <p:cNvPr id="6" name="Slide Number Placeholder 5"/>
          <p:cNvSpPr>
            <a:spLocks noGrp="1"/>
          </p:cNvSpPr>
          <p:nvPr>
            <p:ph type="sldNum" sz="quarter" idx="12"/>
          </p:nvPr>
        </p:nvSpPr>
        <p:spPr/>
        <p:txBody>
          <a:bodyPr/>
          <a:lstStyle/>
          <a:p>
            <a:fld id="{3F7E86AA-FCC7-45ED-BAA9-A02C04DFE918}" type="slidenum">
              <a:rPr lang="cs-CZ" smtClean="0"/>
              <a:pPr/>
              <a:t>24</a:t>
            </a:fld>
            <a:endParaRPr lang="cs-CZ" dirty="0"/>
          </a:p>
        </p:txBody>
      </p:sp>
      <p:cxnSp>
        <p:nvCxnSpPr>
          <p:cNvPr id="12" name="Straight Arrow Connector 11"/>
          <p:cNvCxnSpPr>
            <a:endCxn id="13" idx="0"/>
          </p:cNvCxnSpPr>
          <p:nvPr/>
        </p:nvCxnSpPr>
        <p:spPr>
          <a:xfrm>
            <a:off x="5097537" y="3564015"/>
            <a:ext cx="329558" cy="144016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3" name="Rounded Rectangle 12"/>
          <p:cNvSpPr/>
          <p:nvPr/>
        </p:nvSpPr>
        <p:spPr>
          <a:xfrm>
            <a:off x="4076945" y="5004175"/>
            <a:ext cx="2700300" cy="1395155"/>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31 dnů = 12 zadavatel + 19 ČS (12 zhodnocení doplněné dokumentace + 7 konsolidace)</a:t>
            </a:r>
            <a:endParaRPr lang="cs-CZ" b="1" dirty="0">
              <a:solidFill>
                <a:schemeClr val="tx1"/>
              </a:solidFill>
            </a:endParaRPr>
          </a:p>
        </p:txBody>
      </p:sp>
      <p:cxnSp>
        <p:nvCxnSpPr>
          <p:cNvPr id="15" name="Straight Connector 14"/>
          <p:cNvCxnSpPr/>
          <p:nvPr/>
        </p:nvCxnSpPr>
        <p:spPr>
          <a:xfrm>
            <a:off x="6507215" y="3474005"/>
            <a:ext cx="180020" cy="2610290"/>
          </a:xfrm>
          <a:prstGeom prst="line">
            <a:avLst/>
          </a:prstGeom>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flipH="1">
            <a:off x="6192180" y="6084295"/>
            <a:ext cx="495055" cy="4500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881589" y="1167135"/>
            <a:ext cx="7470829" cy="461665"/>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3600" b="1" kern="1200" baseline="30000" dirty="0" smtClean="0">
                <a:solidFill>
                  <a:srgbClr val="C00000"/>
                </a:solidFill>
                <a:latin typeface="+mn-lt"/>
                <a:ea typeface="+mn-ea"/>
                <a:cs typeface="+mn-cs"/>
              </a:rPr>
              <a:t>Celkem 60 dnů  - </a:t>
            </a:r>
            <a:r>
              <a:rPr lang="cs-CZ" sz="3600" b="1" i="1" kern="1200" baseline="30000" dirty="0" smtClean="0">
                <a:solidFill>
                  <a:srgbClr val="C00000"/>
                </a:solidFill>
                <a:latin typeface="+mn-lt"/>
                <a:ea typeface="+mn-ea"/>
                <a:cs typeface="+mn-cs"/>
              </a:rPr>
              <a:t>lze prodloužit o 50 dnů pro LPMT</a:t>
            </a:r>
            <a:endParaRPr lang="cs-CZ" sz="3600" b="1" kern="1200" baseline="30000" dirty="0" smtClean="0">
              <a:solidFill>
                <a:srgbClr val="C00000"/>
              </a:solidFill>
              <a:latin typeface="+mn-lt"/>
              <a:ea typeface="+mn-ea"/>
              <a:cs typeface="+mn-cs"/>
            </a:endParaRPr>
          </a:p>
        </p:txBody>
      </p:sp>
      <p:sp>
        <p:nvSpPr>
          <p:cNvPr id="14" name="Rectangle 13"/>
          <p:cNvSpPr/>
          <p:nvPr/>
        </p:nvSpPr>
        <p:spPr>
          <a:xfrm>
            <a:off x="2076230" y="3920085"/>
            <a:ext cx="2970330" cy="945105"/>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Spolupráce EK na posouzení</a:t>
            </a:r>
          </a:p>
          <a:p>
            <a:pPr algn="ctr"/>
            <a:r>
              <a:rPr lang="cs-CZ" b="1" dirty="0" smtClean="0">
                <a:solidFill>
                  <a:schemeClr val="tx1"/>
                </a:solidFill>
              </a:rPr>
              <a:t>Protokolu a IB </a:t>
            </a:r>
            <a:r>
              <a:rPr lang="cs-CZ" b="1" dirty="0" smtClean="0">
                <a:solidFill>
                  <a:srgbClr val="A80000"/>
                </a:solidFill>
              </a:rPr>
              <a:t>(30 dnů?)</a:t>
            </a:r>
            <a:endParaRPr lang="cs-CZ" b="1" dirty="0">
              <a:solidFill>
                <a:schemeClr val="tx1"/>
              </a:solidFill>
            </a:endParaRPr>
          </a:p>
        </p:txBody>
      </p:sp>
      <p:cxnSp>
        <p:nvCxnSpPr>
          <p:cNvPr id="20" name="Straight Connector 19"/>
          <p:cNvCxnSpPr/>
          <p:nvPr/>
        </p:nvCxnSpPr>
        <p:spPr>
          <a:xfrm>
            <a:off x="1826695" y="3564015"/>
            <a:ext cx="249535" cy="356070"/>
          </a:xfrm>
          <a:prstGeom prst="line">
            <a:avLst/>
          </a:prstGeom>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3806915" y="3474005"/>
            <a:ext cx="0" cy="450050"/>
          </a:xfrm>
          <a:prstGeom prst="line">
            <a:avLst/>
          </a:prstGeom>
        </p:spPr>
        <p:style>
          <a:lnRef idx="2">
            <a:schemeClr val="accent1"/>
          </a:lnRef>
          <a:fillRef idx="0">
            <a:schemeClr val="accent1"/>
          </a:fillRef>
          <a:effectRef idx="1">
            <a:schemeClr val="accent1"/>
          </a:effectRef>
          <a:fontRef idx="minor">
            <a:schemeClr val="tx1"/>
          </a:fontRef>
        </p:style>
      </p:cxnSp>
      <p:pic>
        <p:nvPicPr>
          <p:cNvPr id="23" name="Picture 4" descr="MC900434411[1]"/>
          <p:cNvPicPr>
            <a:picLocks noChangeAspect="1" noChangeArrowheads="1"/>
          </p:cNvPicPr>
          <p:nvPr/>
        </p:nvPicPr>
        <p:blipFill>
          <a:blip r:embed="rId7" cstate="print"/>
          <a:srcRect/>
          <a:stretch>
            <a:fillRect/>
          </a:stretch>
        </p:blipFill>
        <p:spPr bwMode="auto">
          <a:xfrm>
            <a:off x="4839709" y="4427077"/>
            <a:ext cx="413699" cy="438113"/>
          </a:xfrm>
          <a:prstGeom prst="rect">
            <a:avLst/>
          </a:prstGeom>
          <a:noFill/>
          <a:ln w="9525">
            <a:noFill/>
            <a:miter lim="800000"/>
            <a:headEnd/>
            <a:tailEnd/>
          </a:ln>
        </p:spPr>
      </p:pic>
      <p:sp>
        <p:nvSpPr>
          <p:cNvPr id="25" name="Rectangle 24"/>
          <p:cNvSpPr/>
          <p:nvPr/>
        </p:nvSpPr>
        <p:spPr>
          <a:xfrm>
            <a:off x="6957265" y="5139190"/>
            <a:ext cx="1980219" cy="1260140"/>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Spolupráce EK </a:t>
            </a:r>
          </a:p>
          <a:p>
            <a:pPr algn="ctr"/>
            <a:r>
              <a:rPr lang="cs-CZ" b="1" dirty="0" smtClean="0">
                <a:solidFill>
                  <a:schemeClr val="tx1"/>
                </a:solidFill>
              </a:rPr>
              <a:t>na posouzení</a:t>
            </a:r>
          </a:p>
          <a:p>
            <a:pPr algn="ctr"/>
            <a:r>
              <a:rPr lang="cs-CZ" b="1" dirty="0" smtClean="0">
                <a:solidFill>
                  <a:schemeClr val="tx1"/>
                </a:solidFill>
              </a:rPr>
              <a:t>odpovědi</a:t>
            </a:r>
          </a:p>
          <a:p>
            <a:pPr algn="ctr"/>
            <a:r>
              <a:rPr lang="cs-CZ" b="1" dirty="0" smtClean="0">
                <a:solidFill>
                  <a:srgbClr val="A80000"/>
                </a:solidFill>
              </a:rPr>
              <a:t>(12 dnů)</a:t>
            </a:r>
            <a:r>
              <a:rPr lang="cs-CZ" b="1" dirty="0" smtClean="0">
                <a:solidFill>
                  <a:schemeClr val="tx1"/>
                </a:solidFill>
              </a:rPr>
              <a:t> </a:t>
            </a:r>
            <a:endParaRPr lang="cs-CZ" b="1" dirty="0">
              <a:solidFill>
                <a:schemeClr val="tx1"/>
              </a:solidFill>
            </a:endParaRPr>
          </a:p>
        </p:txBody>
      </p:sp>
      <p:cxnSp>
        <p:nvCxnSpPr>
          <p:cNvPr id="28" name="Straight Connector 27"/>
          <p:cNvCxnSpPr>
            <a:stCxn id="13" idx="3"/>
            <a:endCxn id="25" idx="1"/>
          </p:cNvCxnSpPr>
          <p:nvPr/>
        </p:nvCxnSpPr>
        <p:spPr>
          <a:xfrm>
            <a:off x="6777245" y="5701753"/>
            <a:ext cx="180020" cy="67507"/>
          </a:xfrm>
          <a:prstGeom prst="line">
            <a:avLst/>
          </a:prstGeom>
        </p:spPr>
        <p:style>
          <a:lnRef idx="3">
            <a:schemeClr val="accent1"/>
          </a:lnRef>
          <a:fillRef idx="0">
            <a:schemeClr val="accent1"/>
          </a:fillRef>
          <a:effectRef idx="2">
            <a:schemeClr val="accent1"/>
          </a:effectRef>
          <a:fontRef idx="minor">
            <a:schemeClr val="tx1"/>
          </a:fontRef>
        </p:style>
      </p:cxnSp>
      <p:sp>
        <p:nvSpPr>
          <p:cNvPr id="36" name="Oval 35"/>
          <p:cNvSpPr/>
          <p:nvPr/>
        </p:nvSpPr>
        <p:spPr>
          <a:xfrm>
            <a:off x="6192180" y="1628800"/>
            <a:ext cx="1634480" cy="99011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rgbClr val="A80000"/>
                </a:solidFill>
              </a:rPr>
              <a:t>Finální HZ</a:t>
            </a:r>
          </a:p>
          <a:p>
            <a:pPr algn="ctr"/>
            <a:r>
              <a:rPr lang="cs-CZ" dirty="0" smtClean="0">
                <a:solidFill>
                  <a:srgbClr val="A80000"/>
                </a:solidFill>
              </a:rPr>
              <a:t>dotč. ČS</a:t>
            </a:r>
          </a:p>
          <a:p>
            <a:pPr algn="ctr"/>
            <a:r>
              <a:rPr lang="cs-CZ" dirty="0" smtClean="0">
                <a:solidFill>
                  <a:srgbClr val="A80000"/>
                </a:solidFill>
              </a:rPr>
              <a:t>zadavateli</a:t>
            </a:r>
            <a:endParaRPr lang="cs-CZ" dirty="0">
              <a:solidFill>
                <a:srgbClr val="A80000"/>
              </a:solidFill>
            </a:endParaRPr>
          </a:p>
        </p:txBody>
      </p:sp>
      <p:sp>
        <p:nvSpPr>
          <p:cNvPr id="37" name="Oval 36"/>
          <p:cNvSpPr/>
          <p:nvPr/>
        </p:nvSpPr>
        <p:spPr>
          <a:xfrm>
            <a:off x="2996825" y="1628800"/>
            <a:ext cx="1634480" cy="72008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rgbClr val="A80000"/>
                </a:solidFill>
              </a:rPr>
              <a:t>draft HZ</a:t>
            </a:r>
          </a:p>
          <a:p>
            <a:pPr algn="ctr"/>
            <a:r>
              <a:rPr lang="cs-CZ" dirty="0" smtClean="0">
                <a:solidFill>
                  <a:srgbClr val="A80000"/>
                </a:solidFill>
              </a:rPr>
              <a:t>dotč. ČS</a:t>
            </a:r>
            <a:endParaRPr lang="cs-CZ" dirty="0">
              <a:solidFill>
                <a:srgbClr val="A80000"/>
              </a:solidFill>
            </a:endParaRPr>
          </a:p>
        </p:txBody>
      </p:sp>
      <p:cxnSp>
        <p:nvCxnSpPr>
          <p:cNvPr id="39" name="Straight Connector 38"/>
          <p:cNvCxnSpPr/>
          <p:nvPr/>
        </p:nvCxnSpPr>
        <p:spPr>
          <a:xfrm flipH="1" flipV="1">
            <a:off x="3716905" y="2348880"/>
            <a:ext cx="2" cy="1575177"/>
          </a:xfrm>
          <a:prstGeom prst="line">
            <a:avLst/>
          </a:prstGeom>
          <a:ln/>
        </p:spPr>
        <p:style>
          <a:lnRef idx="3">
            <a:schemeClr val="dk1"/>
          </a:lnRef>
          <a:fillRef idx="0">
            <a:schemeClr val="dk1"/>
          </a:fillRef>
          <a:effectRef idx="2">
            <a:schemeClr val="dk1"/>
          </a:effectRef>
          <a:fontRef idx="minor">
            <a:schemeClr val="tx1"/>
          </a:fontRef>
        </p:style>
      </p:cxnSp>
      <p:cxnSp>
        <p:nvCxnSpPr>
          <p:cNvPr id="43" name="Straight Connector 42"/>
          <p:cNvCxnSpPr/>
          <p:nvPr/>
        </p:nvCxnSpPr>
        <p:spPr>
          <a:xfrm>
            <a:off x="7092280" y="2618910"/>
            <a:ext cx="0" cy="1249912"/>
          </a:xfrm>
          <a:prstGeom prst="line">
            <a:avLst/>
          </a:prstGeom>
          <a:ln/>
        </p:spPr>
        <p:style>
          <a:lnRef idx="3">
            <a:schemeClr val="dk1"/>
          </a:lnRef>
          <a:fillRef idx="0">
            <a:schemeClr val="dk1"/>
          </a:fillRef>
          <a:effectRef idx="2">
            <a:schemeClr val="dk1"/>
          </a:effectRef>
          <a:fontRef idx="minor">
            <a:schemeClr val="tx1"/>
          </a:fontRef>
        </p:style>
      </p:cxnSp>
      <p:sp>
        <p:nvSpPr>
          <p:cNvPr id="3" name="Obdélník 2"/>
          <p:cNvSpPr/>
          <p:nvPr/>
        </p:nvSpPr>
        <p:spPr>
          <a:xfrm>
            <a:off x="206513" y="5179027"/>
            <a:ext cx="3735417" cy="12230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TextovéPole 8"/>
          <p:cNvSpPr txBox="1"/>
          <p:nvPr/>
        </p:nvSpPr>
        <p:spPr>
          <a:xfrm>
            <a:off x="189781" y="5191526"/>
            <a:ext cx="3643305" cy="1210588"/>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1800" b="1" u="sng" kern="1200" baseline="30000" dirty="0" smtClean="0">
                <a:solidFill>
                  <a:srgbClr val="FF0000"/>
                </a:solidFill>
                <a:latin typeface="+mn-lt"/>
                <a:ea typeface="+mn-ea"/>
                <a:cs typeface="+mn-cs"/>
              </a:rPr>
              <a:t>NEDODRŽENÍ ČASU:</a:t>
            </a:r>
          </a:p>
          <a:p>
            <a:pPr marL="0" marR="0" indent="0" algn="l" defTabSz="914400" rtl="0" eaLnBrk="1" fontAlgn="auto" latinLnBrk="0" hangingPunct="1">
              <a:lnSpc>
                <a:spcPct val="100000"/>
              </a:lnSpc>
              <a:spcBef>
                <a:spcPts val="0"/>
              </a:spcBef>
              <a:spcAft>
                <a:spcPts val="0"/>
              </a:spcAft>
              <a:buClrTx/>
              <a:buSzTx/>
              <a:buFontTx/>
              <a:buNone/>
              <a:tabLst/>
            </a:pPr>
            <a:endParaRPr lang="cs-CZ" sz="800" b="1" u="sng" kern="1200" baseline="30000" dirty="0" smtClean="0">
              <a:solidFill>
                <a:srgbClr val="FF0000"/>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pPr>
            <a:r>
              <a:rPr lang="cs-CZ" b="1" u="sng" baseline="30000" dirty="0" smtClean="0"/>
              <a:t>ZADAVATELEM</a:t>
            </a:r>
            <a:r>
              <a:rPr lang="cs-CZ" b="1" baseline="30000" dirty="0" smtClean="0">
                <a:solidFill>
                  <a:srgbClr val="FF0000"/>
                </a:solidFill>
              </a:rPr>
              <a:t> → ŽÁDOST SE POVAŽUJE ZA STAŽENOU</a:t>
            </a:r>
          </a:p>
          <a:p>
            <a:pPr marL="0" marR="0" indent="0" algn="l" defTabSz="914400" rtl="0" eaLnBrk="1" fontAlgn="auto" latinLnBrk="0" hangingPunct="1">
              <a:lnSpc>
                <a:spcPct val="100000"/>
              </a:lnSpc>
              <a:spcBef>
                <a:spcPts val="0"/>
              </a:spcBef>
              <a:spcAft>
                <a:spcPts val="0"/>
              </a:spcAft>
              <a:buClrTx/>
              <a:buSzTx/>
              <a:buFontTx/>
              <a:buNone/>
              <a:tabLst/>
            </a:pPr>
            <a:r>
              <a:rPr lang="cs-CZ" b="1" u="sng" baseline="30000" dirty="0" smtClean="0"/>
              <a:t>ČS</a:t>
            </a:r>
            <a:r>
              <a:rPr lang="cs-CZ" b="1" dirty="0" smtClean="0">
                <a:solidFill>
                  <a:srgbClr val="FF0000"/>
                </a:solidFill>
              </a:rPr>
              <a:t> </a:t>
            </a:r>
            <a:r>
              <a:rPr lang="cs-CZ" b="1" baseline="30000" dirty="0" smtClean="0">
                <a:solidFill>
                  <a:srgbClr val="FF0000"/>
                </a:solidFill>
              </a:rPr>
              <a:t>→ ŽÁDOST S POVAŽUJE ZA ÚPLNOU </a:t>
            </a:r>
          </a:p>
          <a:p>
            <a:pPr marL="0" marR="0" indent="0" algn="l" defTabSz="914400" rtl="0" eaLnBrk="1" fontAlgn="auto" latinLnBrk="0" hangingPunct="1">
              <a:lnSpc>
                <a:spcPct val="100000"/>
              </a:lnSpc>
              <a:spcBef>
                <a:spcPts val="0"/>
              </a:spcBef>
              <a:spcAft>
                <a:spcPts val="0"/>
              </a:spcAft>
              <a:buClrTx/>
              <a:buSzTx/>
              <a:buFontTx/>
              <a:buNone/>
              <a:tabLst/>
            </a:pPr>
            <a:r>
              <a:rPr lang="cs-CZ" b="1" baseline="30000" dirty="0">
                <a:solidFill>
                  <a:srgbClr val="FF0000"/>
                </a:solidFill>
              </a:rPr>
              <a:t> </a:t>
            </a:r>
            <a:r>
              <a:rPr lang="cs-CZ" b="1" baseline="30000" dirty="0" smtClean="0">
                <a:solidFill>
                  <a:srgbClr val="FF0000"/>
                </a:solidFill>
              </a:rPr>
              <a:t>          </a:t>
            </a:r>
            <a:r>
              <a:rPr lang="cs-CZ" baseline="30000" dirty="0" smtClean="0">
                <a:solidFill>
                  <a:srgbClr val="FF0000"/>
                </a:solidFill>
              </a:rPr>
              <a:t>NEBO</a:t>
            </a:r>
            <a:r>
              <a:rPr lang="cs-CZ" b="1" baseline="30000" dirty="0" smtClean="0">
                <a:solidFill>
                  <a:srgbClr val="FF0000"/>
                </a:solidFill>
              </a:rPr>
              <a:t> SCHVÁLENOU</a:t>
            </a:r>
          </a:p>
          <a:p>
            <a:r>
              <a:rPr lang="cs-CZ" b="1" baseline="30000" dirty="0" smtClean="0">
                <a:solidFill>
                  <a:srgbClr val="A80000"/>
                </a:solidFill>
              </a:rPr>
              <a:t>            </a:t>
            </a:r>
            <a:r>
              <a:rPr lang="cs-CZ" b="1" baseline="30000" dirty="0">
                <a:solidFill>
                  <a:srgbClr val="A80000"/>
                </a:solidFill>
              </a:rPr>
              <a:t>„</a:t>
            </a:r>
            <a:r>
              <a:rPr lang="cs-CZ" b="1" baseline="30000" dirty="0" smtClean="0">
                <a:solidFill>
                  <a:srgbClr val="A80000"/>
                </a:solidFill>
              </a:rPr>
              <a:t>TACIT </a:t>
            </a:r>
            <a:r>
              <a:rPr lang="cs-CZ" b="1" baseline="30000" dirty="0">
                <a:solidFill>
                  <a:srgbClr val="A80000"/>
                </a:solidFill>
              </a:rPr>
              <a:t>APPROVAL“</a:t>
            </a:r>
            <a:endParaRPr lang="cs-CZ" sz="1800" b="1" kern="1200" baseline="30000" dirty="0" smtClean="0">
              <a:solidFill>
                <a:srgbClr val="FF0000"/>
              </a:solidFill>
              <a:latin typeface="+mn-lt"/>
              <a:ea typeface="+mn-ea"/>
              <a:cs typeface="+mn-cs"/>
            </a:endParaRPr>
          </a:p>
        </p:txBody>
      </p:sp>
      <p:pic>
        <p:nvPicPr>
          <p:cNvPr id="1028" name="Picture 4" descr="http://pan-optika.cz/doc/554770762-ikona-pozor.jpg">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80860" y="5920770"/>
            <a:ext cx="761070" cy="761070"/>
          </a:xfrm>
          <a:prstGeom prst="rect">
            <a:avLst/>
          </a:prstGeom>
          <a:noFill/>
          <a:extLst>
            <a:ext uri="{909E8E84-426E-40DD-AFC4-6F175D3DCCD1}">
              <a14:hiddenFill xmlns:a14="http://schemas.microsoft.com/office/drawing/2010/main">
                <a:solidFill>
                  <a:srgbClr val="FFFFFF"/>
                </a:solidFill>
              </a14:hiddenFill>
            </a:ext>
          </a:extLst>
        </p:spPr>
      </p:pic>
      <p:sp>
        <p:nvSpPr>
          <p:cNvPr id="16" name="Zaoblený obdélník 15"/>
          <p:cNvSpPr/>
          <p:nvPr/>
        </p:nvSpPr>
        <p:spPr>
          <a:xfrm>
            <a:off x="151262" y="4006913"/>
            <a:ext cx="1800200" cy="779385"/>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b="1" baseline="30000" dirty="0" smtClean="0">
              <a:solidFill>
                <a:schemeClr val="tx1"/>
              </a:solidFill>
            </a:endParaRPr>
          </a:p>
          <a:p>
            <a:pPr algn="ctr"/>
            <a:endParaRPr lang="cs-CZ" b="1" baseline="30000" dirty="0" smtClean="0">
              <a:solidFill>
                <a:schemeClr val="tx1"/>
              </a:solidFill>
            </a:endParaRPr>
          </a:p>
          <a:p>
            <a:pPr algn="ctr"/>
            <a:r>
              <a:rPr lang="cs-CZ" b="1" baseline="30000" dirty="0" smtClean="0">
                <a:solidFill>
                  <a:schemeClr val="tx1"/>
                </a:solidFill>
              </a:rPr>
              <a:t>Do </a:t>
            </a:r>
            <a:r>
              <a:rPr lang="cs-CZ" b="1" baseline="30000" dirty="0">
                <a:solidFill>
                  <a:schemeClr val="tx1"/>
                </a:solidFill>
              </a:rPr>
              <a:t>3.dne </a:t>
            </a:r>
            <a:r>
              <a:rPr lang="cs-CZ" b="1" baseline="30000" dirty="0" smtClean="0">
                <a:solidFill>
                  <a:schemeClr val="tx1"/>
                </a:solidFill>
              </a:rPr>
              <a:t>ČS </a:t>
            </a:r>
            <a:r>
              <a:rPr lang="cs-CZ" b="1" baseline="30000" dirty="0">
                <a:solidFill>
                  <a:schemeClr val="tx1"/>
                </a:solidFill>
              </a:rPr>
              <a:t>zpravodaj</a:t>
            </a:r>
          </a:p>
          <a:p>
            <a:pPr algn="ctr"/>
            <a:endParaRPr lang="cs-CZ" b="1" baseline="30000" dirty="0">
              <a:solidFill>
                <a:schemeClr val="tx1"/>
              </a:solidFill>
            </a:endParaRPr>
          </a:p>
          <a:p>
            <a:pPr algn="ctr"/>
            <a:r>
              <a:rPr lang="cs-CZ" b="1" baseline="30000" dirty="0">
                <a:solidFill>
                  <a:schemeClr val="tx1"/>
                </a:solidFill>
              </a:rPr>
              <a:t>Do 7 dnů informace </a:t>
            </a:r>
            <a:r>
              <a:rPr lang="cs-CZ" b="1" baseline="30000" dirty="0" err="1">
                <a:solidFill>
                  <a:schemeClr val="tx1"/>
                </a:solidFill>
              </a:rPr>
              <a:t>ČSs</a:t>
            </a:r>
            <a:endParaRPr lang="cs-CZ" sz="1600" b="1" baseline="30000" dirty="0">
              <a:solidFill>
                <a:schemeClr val="tx1"/>
              </a:solidFill>
            </a:endParaRPr>
          </a:p>
          <a:p>
            <a:pPr algn="ctr"/>
            <a:endParaRPr lang="cs-CZ" dirty="0"/>
          </a:p>
        </p:txBody>
      </p:sp>
      <p:cxnSp>
        <p:nvCxnSpPr>
          <p:cNvPr id="24" name="Přímá spojnice 23"/>
          <p:cNvCxnSpPr>
            <a:endCxn id="16" idx="0"/>
          </p:cNvCxnSpPr>
          <p:nvPr/>
        </p:nvCxnSpPr>
        <p:spPr>
          <a:xfrm>
            <a:off x="1051362" y="3564015"/>
            <a:ext cx="0" cy="442898"/>
          </a:xfrm>
          <a:prstGeom prst="line">
            <a:avLst/>
          </a:prstGeom>
          <a:ln/>
        </p:spPr>
        <p:style>
          <a:lnRef idx="2">
            <a:schemeClr val="dk1"/>
          </a:lnRef>
          <a:fillRef idx="0">
            <a:schemeClr val="dk1"/>
          </a:fillRef>
          <a:effectRef idx="1">
            <a:schemeClr val="dk1"/>
          </a:effectRef>
          <a:fontRef idx="minor">
            <a:schemeClr val="tx1"/>
          </a:fontRef>
        </p:style>
      </p:cxnSp>
      <p:sp>
        <p:nvSpPr>
          <p:cNvPr id="10" name="Obdélník 9"/>
          <p:cNvSpPr/>
          <p:nvPr/>
        </p:nvSpPr>
        <p:spPr>
          <a:xfrm>
            <a:off x="5967155" y="3868822"/>
            <a:ext cx="2250249" cy="36003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REPORTING DATE</a:t>
            </a:r>
            <a:endParaRPr lang="cs-CZ" b="1" dirty="0">
              <a:solidFill>
                <a:schemeClr val="tx1"/>
              </a:solidFill>
            </a:endParaRPr>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1710" y="143635"/>
            <a:ext cx="6885765" cy="540060"/>
          </a:xfrm>
        </p:spPr>
        <p:txBody>
          <a:bodyPr>
            <a:normAutofit fontScale="90000"/>
          </a:bodyPr>
          <a:lstStyle/>
          <a:p>
            <a:r>
              <a:rPr lang="cs-CZ" u="sng" dirty="0" smtClean="0"/>
              <a:t>Procedura povolování KH – timeline PART II</a:t>
            </a:r>
            <a:endParaRPr lang="cs-CZ" u="sng"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391136988"/>
              </p:ext>
            </p:extLst>
          </p:nvPr>
        </p:nvGraphicFramePr>
        <p:xfrm>
          <a:off x="457200" y="2033589"/>
          <a:ext cx="8229600" cy="2205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r>
              <a:rPr lang="cs-CZ" smtClean="0"/>
              <a:t>3. 6. 2014</a:t>
            </a:r>
            <a:endParaRPr lang="cs-CZ"/>
          </a:p>
        </p:txBody>
      </p:sp>
      <p:sp>
        <p:nvSpPr>
          <p:cNvPr id="5" name="Footer Placeholder 4"/>
          <p:cNvSpPr>
            <a:spLocks noGrp="1"/>
          </p:cNvSpPr>
          <p:nvPr>
            <p:ph type="ftr" sz="quarter" idx="11"/>
          </p:nvPr>
        </p:nvSpPr>
        <p:spPr/>
        <p:txBody>
          <a:bodyPr/>
          <a:lstStyle/>
          <a:p>
            <a:r>
              <a:rPr lang="cs-CZ" smtClean="0"/>
              <a:t>© 2012  STÁTNÍ ÚSTAV PRO KONTROLU LÉČIV</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25</a:t>
            </a:fld>
            <a:endParaRPr lang="cs-CZ" dirty="0"/>
          </a:p>
        </p:txBody>
      </p:sp>
      <p:sp>
        <p:nvSpPr>
          <p:cNvPr id="13" name="Rounded Rectangle 12"/>
          <p:cNvSpPr/>
          <p:nvPr/>
        </p:nvSpPr>
        <p:spPr>
          <a:xfrm>
            <a:off x="3041828" y="4059069"/>
            <a:ext cx="3150351" cy="1136565"/>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31 dnů prodloužení na doplnění 1x</a:t>
            </a:r>
          </a:p>
          <a:p>
            <a:pPr algn="ctr"/>
            <a:r>
              <a:rPr lang="cs-CZ" b="1" dirty="0" smtClean="0">
                <a:solidFill>
                  <a:schemeClr val="tx1"/>
                </a:solidFill>
              </a:rPr>
              <a:t>= 12 zadavatel odpověď</a:t>
            </a:r>
          </a:p>
          <a:p>
            <a:pPr algn="ctr"/>
            <a:r>
              <a:rPr lang="cs-CZ" b="1" dirty="0" smtClean="0">
                <a:solidFill>
                  <a:schemeClr val="tx1"/>
                </a:solidFill>
              </a:rPr>
              <a:t>+ 19 ČS posouzení odpovědi</a:t>
            </a:r>
            <a:endParaRPr lang="cs-CZ" b="1" dirty="0">
              <a:solidFill>
                <a:schemeClr val="tx1"/>
              </a:solidFill>
            </a:endParaRPr>
          </a:p>
        </p:txBody>
      </p:sp>
      <p:sp>
        <p:nvSpPr>
          <p:cNvPr id="18" name="TextBox 17"/>
          <p:cNvSpPr txBox="1"/>
          <p:nvPr/>
        </p:nvSpPr>
        <p:spPr>
          <a:xfrm>
            <a:off x="897785" y="1268760"/>
            <a:ext cx="7470829" cy="461665"/>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3600" b="1" kern="1200" baseline="30000" dirty="0" smtClean="0">
                <a:solidFill>
                  <a:srgbClr val="C00000"/>
                </a:solidFill>
                <a:latin typeface="+mn-lt"/>
                <a:ea typeface="+mn-ea"/>
                <a:cs typeface="+mn-cs"/>
              </a:rPr>
              <a:t>Celkem </a:t>
            </a:r>
            <a:r>
              <a:rPr lang="cs-CZ" sz="3600" b="1" baseline="30000" dirty="0" smtClean="0">
                <a:solidFill>
                  <a:srgbClr val="C00000"/>
                </a:solidFill>
              </a:rPr>
              <a:t>60</a:t>
            </a:r>
            <a:r>
              <a:rPr lang="cs-CZ" sz="3600" b="1" kern="1200" baseline="30000" dirty="0" smtClean="0">
                <a:solidFill>
                  <a:srgbClr val="C00000"/>
                </a:solidFill>
                <a:latin typeface="+mn-lt"/>
                <a:ea typeface="+mn-ea"/>
                <a:cs typeface="+mn-cs"/>
              </a:rPr>
              <a:t> dnů  - </a:t>
            </a:r>
            <a:r>
              <a:rPr lang="cs-CZ" sz="3600" b="1" i="1" kern="1200" baseline="30000" dirty="0" smtClean="0">
                <a:solidFill>
                  <a:srgbClr val="C00000"/>
                </a:solidFill>
                <a:latin typeface="+mn-lt"/>
                <a:ea typeface="+mn-ea"/>
                <a:cs typeface="+mn-cs"/>
              </a:rPr>
              <a:t>lze prodloužit o 50 dnů pro LPMT</a:t>
            </a:r>
            <a:endParaRPr lang="cs-CZ" sz="3600" b="1" kern="1200" baseline="30000" dirty="0" smtClean="0">
              <a:solidFill>
                <a:srgbClr val="C00000"/>
              </a:solidFill>
              <a:latin typeface="+mn-lt"/>
              <a:ea typeface="+mn-ea"/>
              <a:cs typeface="+mn-cs"/>
            </a:endParaRPr>
          </a:p>
        </p:txBody>
      </p:sp>
      <p:cxnSp>
        <p:nvCxnSpPr>
          <p:cNvPr id="29" name="Přímá spojnice se šipkou 28"/>
          <p:cNvCxnSpPr>
            <a:endCxn id="13" idx="0"/>
          </p:cNvCxnSpPr>
          <p:nvPr/>
        </p:nvCxnSpPr>
        <p:spPr>
          <a:xfrm>
            <a:off x="4617003" y="3564015"/>
            <a:ext cx="1" cy="49505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Přímá spojnice 30"/>
          <p:cNvCxnSpPr/>
          <p:nvPr/>
        </p:nvCxnSpPr>
        <p:spPr>
          <a:xfrm>
            <a:off x="3131840" y="2393885"/>
            <a:ext cx="0" cy="1564201"/>
          </a:xfrm>
          <a:prstGeom prst="line">
            <a:avLst/>
          </a:prstGeom>
        </p:spPr>
        <p:style>
          <a:lnRef idx="2">
            <a:schemeClr val="accent1"/>
          </a:lnRef>
          <a:fillRef idx="0">
            <a:schemeClr val="accent1"/>
          </a:fillRef>
          <a:effectRef idx="1">
            <a:schemeClr val="accent1"/>
          </a:effectRef>
          <a:fontRef idx="minor">
            <a:schemeClr val="tx1"/>
          </a:fontRef>
        </p:style>
      </p:cxnSp>
      <p:sp>
        <p:nvSpPr>
          <p:cNvPr id="32" name="TextovéPole 31"/>
          <p:cNvSpPr txBox="1"/>
          <p:nvPr/>
        </p:nvSpPr>
        <p:spPr>
          <a:xfrm>
            <a:off x="2472364" y="2255385"/>
            <a:ext cx="1559576" cy="276999"/>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smtClean="0">
                <a:solidFill>
                  <a:schemeClr val="tx1"/>
                </a:solidFill>
                <a:latin typeface="+mn-lt"/>
                <a:ea typeface="+mn-ea"/>
                <a:cs typeface="+mn-cs"/>
              </a:rPr>
              <a:t>Společná validace (?)</a:t>
            </a:r>
          </a:p>
        </p:txBody>
      </p:sp>
      <p:sp>
        <p:nvSpPr>
          <p:cNvPr id="33" name="TextovéPole 32"/>
          <p:cNvSpPr txBox="1"/>
          <p:nvPr/>
        </p:nvSpPr>
        <p:spPr>
          <a:xfrm>
            <a:off x="6912260" y="2122015"/>
            <a:ext cx="1777794" cy="543739"/>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2200" b="1" kern="1200" baseline="30000" dirty="0" smtClean="0">
                <a:solidFill>
                  <a:schemeClr val="tx1"/>
                </a:solidFill>
              </a:rPr>
              <a:t>Jednotné stanovisko</a:t>
            </a:r>
          </a:p>
          <a:p>
            <a:pPr marL="0" marR="0" indent="0" algn="l" defTabSz="914400" rtl="0" eaLnBrk="1" fontAlgn="auto" latinLnBrk="0" hangingPunct="1">
              <a:lnSpc>
                <a:spcPct val="100000"/>
              </a:lnSpc>
              <a:spcBef>
                <a:spcPts val="0"/>
              </a:spcBef>
              <a:spcAft>
                <a:spcPts val="0"/>
              </a:spcAft>
              <a:buClrTx/>
              <a:buSzTx/>
              <a:buFontTx/>
              <a:buNone/>
              <a:tabLst/>
            </a:pPr>
            <a:endParaRPr lang="cs-CZ" sz="2200" b="1" kern="1200" baseline="30000" dirty="0" smtClean="0">
              <a:solidFill>
                <a:schemeClr val="tx1"/>
              </a:solidFill>
            </a:endParaRPr>
          </a:p>
        </p:txBody>
      </p:sp>
      <p:sp>
        <p:nvSpPr>
          <p:cNvPr id="35" name="Obdélník 34"/>
          <p:cNvSpPr/>
          <p:nvPr/>
        </p:nvSpPr>
        <p:spPr>
          <a:xfrm>
            <a:off x="206513" y="5274205"/>
            <a:ext cx="3735417" cy="110567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37" name="Picture 4" descr="http://pan-optika.cz/doc/554770762-ikona-pozor.jpg">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80860" y="5920770"/>
            <a:ext cx="761070" cy="761070"/>
          </a:xfrm>
          <a:prstGeom prst="rect">
            <a:avLst/>
          </a:prstGeom>
          <a:noFill/>
          <a:extLst>
            <a:ext uri="{909E8E84-426E-40DD-AFC4-6F175D3DCCD1}">
              <a14:hiddenFill xmlns:a14="http://schemas.microsoft.com/office/drawing/2010/main">
                <a:solidFill>
                  <a:srgbClr val="FFFFFF"/>
                </a:solidFill>
              </a14:hiddenFill>
            </a:ext>
          </a:extLst>
        </p:spPr>
      </p:pic>
      <p:sp>
        <p:nvSpPr>
          <p:cNvPr id="36" name="TextovéPole 35"/>
          <p:cNvSpPr txBox="1"/>
          <p:nvPr/>
        </p:nvSpPr>
        <p:spPr>
          <a:xfrm>
            <a:off x="252567" y="5286586"/>
            <a:ext cx="3643305" cy="1395254"/>
          </a:xfrm>
          <a:prstGeom prst="rect">
            <a:avLst/>
          </a:prstGeom>
          <a:noFill/>
        </p:spPr>
        <p:txBody>
          <a:bodyPr wrap="none" rtlCol="0" anchor="ctr">
            <a:spAutoFit/>
          </a:bodyPr>
          <a:lstStyle/>
          <a:p>
            <a:r>
              <a:rPr lang="cs-CZ" b="1" u="sng" baseline="30000" dirty="0">
                <a:solidFill>
                  <a:srgbClr val="FF0000"/>
                </a:solidFill>
              </a:rPr>
              <a:t>NEDODRŽENÍ </a:t>
            </a:r>
            <a:r>
              <a:rPr lang="cs-CZ" b="1" u="sng" baseline="30000" dirty="0" smtClean="0">
                <a:solidFill>
                  <a:srgbClr val="FF0000"/>
                </a:solidFill>
              </a:rPr>
              <a:t>ČASU - kdykoli:</a:t>
            </a:r>
            <a:endParaRPr lang="cs-CZ" b="1" u="sng" baseline="30000" dirty="0">
              <a:solidFill>
                <a:srgbClr val="FF0000"/>
              </a:solidFill>
            </a:endParaRPr>
          </a:p>
          <a:p>
            <a:endParaRPr lang="cs-CZ" sz="800" b="1" u="sng" baseline="30000" dirty="0">
              <a:solidFill>
                <a:srgbClr val="FF0000"/>
              </a:solidFill>
            </a:endParaRPr>
          </a:p>
          <a:p>
            <a:r>
              <a:rPr lang="cs-CZ" b="1" u="sng" baseline="30000" dirty="0"/>
              <a:t>ZADAVATELEM</a:t>
            </a:r>
            <a:r>
              <a:rPr lang="cs-CZ" b="1" baseline="30000" dirty="0">
                <a:solidFill>
                  <a:srgbClr val="FF0000"/>
                </a:solidFill>
              </a:rPr>
              <a:t> → ŽÁDOST SE POVAŽUJE ZA STAŽENOU</a:t>
            </a:r>
          </a:p>
          <a:p>
            <a:r>
              <a:rPr lang="cs-CZ" b="1" u="sng" baseline="30000" dirty="0"/>
              <a:t>ČS</a:t>
            </a:r>
            <a:r>
              <a:rPr lang="cs-CZ" b="1" dirty="0">
                <a:solidFill>
                  <a:srgbClr val="FF0000"/>
                </a:solidFill>
              </a:rPr>
              <a:t> </a:t>
            </a:r>
            <a:r>
              <a:rPr lang="cs-CZ" b="1" baseline="30000" dirty="0">
                <a:solidFill>
                  <a:srgbClr val="FF0000"/>
                </a:solidFill>
              </a:rPr>
              <a:t>→ ŽÁDOST S POVAŽUJE ZA ÚPLNOU </a:t>
            </a:r>
          </a:p>
          <a:p>
            <a:r>
              <a:rPr lang="cs-CZ" b="1" baseline="30000" dirty="0">
                <a:solidFill>
                  <a:srgbClr val="FF0000"/>
                </a:solidFill>
              </a:rPr>
              <a:t>           </a:t>
            </a:r>
            <a:r>
              <a:rPr lang="cs-CZ" baseline="30000" dirty="0">
                <a:solidFill>
                  <a:srgbClr val="FF0000"/>
                </a:solidFill>
              </a:rPr>
              <a:t>NEBO</a:t>
            </a:r>
            <a:r>
              <a:rPr lang="cs-CZ" b="1" baseline="30000" dirty="0">
                <a:solidFill>
                  <a:srgbClr val="FF0000"/>
                </a:solidFill>
              </a:rPr>
              <a:t> </a:t>
            </a:r>
            <a:r>
              <a:rPr lang="cs-CZ" b="1" baseline="30000" dirty="0" smtClean="0">
                <a:solidFill>
                  <a:srgbClr val="FF0000"/>
                </a:solidFill>
              </a:rPr>
              <a:t>SCHVÁLENOU</a:t>
            </a:r>
          </a:p>
          <a:p>
            <a:r>
              <a:rPr lang="cs-CZ" b="1" baseline="30000" dirty="0">
                <a:solidFill>
                  <a:srgbClr val="A80000"/>
                </a:solidFill>
              </a:rPr>
              <a:t> </a:t>
            </a:r>
            <a:r>
              <a:rPr lang="cs-CZ" b="1" baseline="30000" dirty="0" smtClean="0">
                <a:solidFill>
                  <a:srgbClr val="A80000"/>
                </a:solidFill>
              </a:rPr>
              <a:t>         „TACIT </a:t>
            </a:r>
            <a:r>
              <a:rPr lang="cs-CZ" b="1" baseline="30000" dirty="0">
                <a:solidFill>
                  <a:srgbClr val="A80000"/>
                </a:solidFill>
              </a:rPr>
              <a:t>APPROVAL“</a:t>
            </a:r>
            <a:endParaRPr lang="cs-CZ" b="1" baseline="30000"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p:txBody>
      </p:sp>
      <p:sp>
        <p:nvSpPr>
          <p:cNvPr id="38" name="Ovál 37"/>
          <p:cNvSpPr/>
          <p:nvPr/>
        </p:nvSpPr>
        <p:spPr>
          <a:xfrm>
            <a:off x="5289832" y="2090464"/>
            <a:ext cx="1409455" cy="63684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Finální HZ</a:t>
            </a:r>
            <a:endParaRPr lang="cs-CZ" b="1" dirty="0">
              <a:solidFill>
                <a:schemeClr val="tx1"/>
              </a:solidFill>
            </a:endParaRPr>
          </a:p>
        </p:txBody>
      </p:sp>
      <p:cxnSp>
        <p:nvCxnSpPr>
          <p:cNvPr id="40" name="Přímá spojnice 39"/>
          <p:cNvCxnSpPr/>
          <p:nvPr/>
        </p:nvCxnSpPr>
        <p:spPr>
          <a:xfrm>
            <a:off x="5994559" y="2727309"/>
            <a:ext cx="0" cy="926717"/>
          </a:xfrm>
          <a:prstGeom prst="line">
            <a:avLst/>
          </a:prstGeom>
        </p:spPr>
        <p:style>
          <a:lnRef idx="2">
            <a:schemeClr val="accent1"/>
          </a:lnRef>
          <a:fillRef idx="0">
            <a:schemeClr val="accent1"/>
          </a:fillRef>
          <a:effectRef idx="1">
            <a:schemeClr val="accent1"/>
          </a:effectRef>
          <a:fontRef idx="minor">
            <a:schemeClr val="tx1"/>
          </a:fontRef>
        </p:style>
      </p:cxnSp>
      <p:sp>
        <p:nvSpPr>
          <p:cNvPr id="3" name="Obdélník 2"/>
          <p:cNvSpPr/>
          <p:nvPr/>
        </p:nvSpPr>
        <p:spPr>
          <a:xfrm>
            <a:off x="420075" y="3834045"/>
            <a:ext cx="2385265" cy="120001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b="1" baseline="30000" dirty="0" smtClean="0">
              <a:solidFill>
                <a:schemeClr val="tx1"/>
              </a:solidFill>
            </a:endParaRPr>
          </a:p>
          <a:p>
            <a:pPr algn="ctr"/>
            <a:r>
              <a:rPr lang="cs-CZ" dirty="0" smtClean="0">
                <a:solidFill>
                  <a:schemeClr val="tx1"/>
                </a:solidFill>
              </a:rPr>
              <a:t>10 dnů na doplnění =    5 dnů zadavatel + 5 dnů ČS</a:t>
            </a:r>
            <a:endParaRPr lang="cs-CZ" dirty="0">
              <a:solidFill>
                <a:schemeClr val="tx1"/>
              </a:solidFill>
            </a:endParaRPr>
          </a:p>
        </p:txBody>
      </p:sp>
      <p:cxnSp>
        <p:nvCxnSpPr>
          <p:cNvPr id="14" name="Přímá spojnice se šipkou 13"/>
          <p:cNvCxnSpPr/>
          <p:nvPr/>
        </p:nvCxnSpPr>
        <p:spPr>
          <a:xfrm>
            <a:off x="1736685" y="3564015"/>
            <a:ext cx="0" cy="2700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Obdélník 20"/>
          <p:cNvSpPr/>
          <p:nvPr/>
        </p:nvSpPr>
        <p:spPr>
          <a:xfrm>
            <a:off x="5067053" y="3654026"/>
            <a:ext cx="2250249" cy="36003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REPORTING DATE</a:t>
            </a:r>
            <a:endParaRPr lang="cs-CZ" b="1" dirty="0">
              <a:solidFill>
                <a:schemeClr val="tx1"/>
              </a:solidFill>
            </a:endParaRPr>
          </a:p>
        </p:txBody>
      </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728700"/>
            <a:ext cx="8229600" cy="585065"/>
          </a:xfrm>
        </p:spPr>
        <p:txBody>
          <a:bodyPr>
            <a:normAutofit/>
          </a:bodyPr>
          <a:lstStyle/>
          <a:p>
            <a:r>
              <a:rPr lang="cs-CZ" sz="2800" u="sng" dirty="0" smtClean="0"/>
              <a:t>Konečné vyjádření k žádosti o KH</a:t>
            </a:r>
            <a:endParaRPr lang="cs-CZ" sz="2400" u="sng" dirty="0"/>
          </a:p>
        </p:txBody>
      </p:sp>
      <p:sp>
        <p:nvSpPr>
          <p:cNvPr id="3" name="Zástupný symbol pro obsah 2"/>
          <p:cNvSpPr>
            <a:spLocks noGrp="1"/>
          </p:cNvSpPr>
          <p:nvPr>
            <p:ph idx="1"/>
          </p:nvPr>
        </p:nvSpPr>
        <p:spPr>
          <a:xfrm>
            <a:off x="431540" y="1403776"/>
            <a:ext cx="8480285" cy="4905544"/>
          </a:xfrm>
        </p:spPr>
        <p:txBody>
          <a:bodyPr>
            <a:normAutofit fontScale="85000" lnSpcReduction="20000"/>
          </a:bodyPr>
          <a:lstStyle/>
          <a:p>
            <a:r>
              <a:rPr lang="cs-CZ" sz="3100" b="1" u="sng" dirty="0" smtClean="0"/>
              <a:t>Povolení</a:t>
            </a:r>
          </a:p>
          <a:p>
            <a:r>
              <a:rPr lang="cs-CZ" sz="3100" b="1" u="sng" dirty="0" smtClean="0"/>
              <a:t>Povolení s podmínko</a:t>
            </a:r>
            <a:r>
              <a:rPr lang="cs-CZ" sz="3000" b="1" u="sng" dirty="0" smtClean="0"/>
              <a:t>u </a:t>
            </a:r>
            <a:r>
              <a:rPr lang="cs-CZ" sz="2400" dirty="0" smtClean="0"/>
              <a:t>(</a:t>
            </a:r>
            <a:r>
              <a:rPr lang="cs-CZ" sz="2400" i="1" dirty="0" smtClean="0"/>
              <a:t>pouze to, co nemohou v době povolení mít)</a:t>
            </a:r>
          </a:p>
          <a:p>
            <a:r>
              <a:rPr lang="cs-CZ" sz="3100" b="1" u="sng" dirty="0" smtClean="0"/>
              <a:t>Nesouhlas</a:t>
            </a:r>
          </a:p>
          <a:p>
            <a:pPr lvl="2">
              <a:buFont typeface="Wingdings" panose="05000000000000000000" pitchFamily="2" charset="2"/>
              <a:buChar char="§"/>
            </a:pPr>
            <a:r>
              <a:rPr lang="cs-CZ" sz="2600" b="1" dirty="0" smtClean="0"/>
              <a:t>SH by obdržel horší léčbu než v běžné praxi</a:t>
            </a:r>
          </a:p>
          <a:p>
            <a:pPr lvl="2">
              <a:buFont typeface="Wingdings" panose="05000000000000000000" pitchFamily="2" charset="2"/>
              <a:buChar char="§"/>
            </a:pPr>
            <a:r>
              <a:rPr lang="cs-CZ" sz="2600" b="1" dirty="0" smtClean="0"/>
              <a:t>Rozpor s národní legislativou</a:t>
            </a:r>
          </a:p>
          <a:p>
            <a:pPr lvl="2">
              <a:buFont typeface="Wingdings" panose="05000000000000000000" pitchFamily="2" charset="2"/>
              <a:buChar char="§"/>
            </a:pPr>
            <a:r>
              <a:rPr lang="cs-CZ" sz="2600" b="1" dirty="0" smtClean="0"/>
              <a:t>Nesouhlas ČS s HZ RMS, co se týká bezpečnosti SH a spolehlivosti a robustnosti dat</a:t>
            </a:r>
            <a:endParaRPr lang="cs-CZ" sz="2600" dirty="0" smtClean="0"/>
          </a:p>
          <a:p>
            <a:r>
              <a:rPr lang="cs-CZ" dirty="0" smtClean="0"/>
              <a:t>Nesouhlas – ČS sdělí zadavateli / EC / ostatním dotčeným ČS</a:t>
            </a:r>
          </a:p>
          <a:p>
            <a:r>
              <a:rPr lang="cs-CZ" dirty="0" smtClean="0"/>
              <a:t>Nesouhlas </a:t>
            </a:r>
            <a:r>
              <a:rPr lang="cs-CZ" dirty="0"/>
              <a:t>RMS → platí pro všechny dotčené </a:t>
            </a:r>
            <a:r>
              <a:rPr lang="cs-CZ" dirty="0" smtClean="0"/>
              <a:t>ČS</a:t>
            </a:r>
          </a:p>
          <a:p>
            <a:r>
              <a:rPr lang="cs-CZ" dirty="0" smtClean="0"/>
              <a:t>Nesouhlas ČS– nesouhlas s rozhodnutím RMS  nebo nesouhlas EK daného ČS → platí pro ČS</a:t>
            </a:r>
          </a:p>
          <a:p>
            <a:r>
              <a:rPr lang="cs-CZ" b="1" u="sng" dirty="0" smtClean="0">
                <a:solidFill>
                  <a:srgbClr val="0070C0"/>
                </a:solidFill>
              </a:rPr>
              <a:t>ČS by měl nastavit možnost odvolání </a:t>
            </a:r>
            <a:r>
              <a:rPr lang="cs-CZ" b="1" dirty="0" smtClean="0">
                <a:solidFill>
                  <a:srgbClr val="0070C0"/>
                </a:solidFill>
              </a:rPr>
              <a:t>– v případě vydání nesouhlasu s KH </a:t>
            </a:r>
            <a:r>
              <a:rPr lang="cs-CZ" b="1" dirty="0" smtClean="0">
                <a:solidFill>
                  <a:srgbClr val="C00000"/>
                </a:solidFill>
              </a:rPr>
              <a:t>!!!</a:t>
            </a:r>
          </a:p>
          <a:p>
            <a:r>
              <a:rPr lang="cs-CZ" sz="2600" dirty="0" smtClean="0"/>
              <a:t>5 dnů – finální stanovisko ČS </a:t>
            </a:r>
            <a:r>
              <a:rPr lang="cs-CZ" sz="2600" dirty="0" smtClean="0">
                <a:solidFill>
                  <a:srgbClr val="0070C0"/>
                </a:solidFill>
              </a:rPr>
              <a:t>(jednotné za ČS)</a:t>
            </a:r>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26</a:t>
            </a:fld>
            <a:endParaRPr lang="cs-CZ" dirty="0"/>
          </a:p>
        </p:txBody>
      </p:sp>
      <p:sp>
        <p:nvSpPr>
          <p:cNvPr id="7" name="Zástupný symbol pro text 6"/>
          <p:cNvSpPr>
            <a:spLocks noGrp="1"/>
          </p:cNvSpPr>
          <p:nvPr>
            <p:ph type="body" sz="quarter" idx="13"/>
          </p:nvPr>
        </p:nvSpPr>
        <p:spPr/>
        <p:txBody>
          <a:bodyPr/>
          <a:lstStyle/>
          <a:p>
            <a:r>
              <a:rPr lang="cs-CZ" dirty="0"/>
              <a:t>Návrh nařízení – hlavní obsah</a:t>
            </a:r>
          </a:p>
          <a:p>
            <a:endParaRPr lang="cs-CZ" dirty="0"/>
          </a:p>
        </p:txBody>
      </p:sp>
    </p:spTree>
    <p:extLst>
      <p:ext uri="{BB962C8B-B14F-4D97-AF65-F5344CB8AC3E}">
        <p14:creationId xmlns:p14="http://schemas.microsoft.com/office/powerpoint/2010/main" val="3118481461"/>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66555" y="818710"/>
            <a:ext cx="7155795" cy="630070"/>
          </a:xfrm>
        </p:spPr>
        <p:txBody>
          <a:bodyPr>
            <a:noAutofit/>
          </a:bodyPr>
          <a:lstStyle/>
          <a:p>
            <a:r>
              <a:rPr lang="cs-CZ" u="sng" dirty="0" smtClean="0"/>
              <a:t>Posouzení KH – PART I  a  PART II</a:t>
            </a:r>
            <a:endParaRPr lang="cs-CZ" u="sng" dirty="0"/>
          </a:p>
        </p:txBody>
      </p:sp>
      <p:sp>
        <p:nvSpPr>
          <p:cNvPr id="3" name="Zástupný symbol pro obsah 2"/>
          <p:cNvSpPr>
            <a:spLocks noGrp="1"/>
          </p:cNvSpPr>
          <p:nvPr>
            <p:ph idx="1"/>
          </p:nvPr>
        </p:nvSpPr>
        <p:spPr>
          <a:xfrm>
            <a:off x="431540" y="1583795"/>
            <a:ext cx="8229600" cy="4950550"/>
          </a:xfrm>
        </p:spPr>
        <p:txBody>
          <a:bodyPr>
            <a:normAutofit/>
          </a:bodyPr>
          <a:lstStyle/>
          <a:p>
            <a:r>
              <a:rPr lang="cs-CZ" sz="2200" dirty="0" smtClean="0">
                <a:cs typeface="Times New Roman" pitchFamily="18" charset="0"/>
              </a:rPr>
              <a:t>Nepředloží-li zadavatel současně – může </a:t>
            </a:r>
            <a:r>
              <a:rPr lang="cs-CZ" sz="2200" b="1" dirty="0" smtClean="0">
                <a:cs typeface="Times New Roman" pitchFamily="18" charset="0"/>
              </a:rPr>
              <a:t>Part II předložit – nejpozději do 2 let po schválení Part I </a:t>
            </a:r>
            <a:r>
              <a:rPr lang="cs-CZ" sz="2200" dirty="0" smtClean="0">
                <a:cs typeface="Times New Roman" pitchFamily="18" charset="0"/>
              </a:rPr>
              <a:t>(+ přiložit prohlášení, že      Part I beze změn)</a:t>
            </a:r>
          </a:p>
          <a:p>
            <a:r>
              <a:rPr lang="cs-CZ" sz="2200" b="1" dirty="0" smtClean="0">
                <a:cs typeface="Times New Roman" pitchFamily="18" charset="0"/>
              </a:rPr>
              <a:t>Nezahájí-li zadavatel KH do 2 let </a:t>
            </a:r>
            <a:r>
              <a:rPr lang="cs-CZ" sz="2200" dirty="0" smtClean="0">
                <a:cs typeface="Times New Roman" pitchFamily="18" charset="0"/>
              </a:rPr>
              <a:t>od vydání povolení – </a:t>
            </a:r>
            <a:r>
              <a:rPr lang="cs-CZ" sz="2200" b="1" dirty="0" smtClean="0">
                <a:cs typeface="Times New Roman" pitchFamily="18" charset="0"/>
              </a:rPr>
              <a:t>povolení propadá</a:t>
            </a:r>
            <a:r>
              <a:rPr lang="cs-CZ" sz="2200" dirty="0" smtClean="0">
                <a:cs typeface="Times New Roman" pitchFamily="18" charset="0"/>
              </a:rPr>
              <a:t>; CTA by byla znovu posuzována – prošla by znovu celou procedurou</a:t>
            </a:r>
          </a:p>
          <a:p>
            <a:r>
              <a:rPr lang="cs-CZ" sz="2200" b="1" dirty="0" smtClean="0"/>
              <a:t>Stažení žádosti zadavatelem </a:t>
            </a:r>
            <a:r>
              <a:rPr lang="cs-CZ" sz="2200" dirty="0" smtClean="0"/>
              <a:t>– pouze do </a:t>
            </a:r>
            <a:r>
              <a:rPr lang="cs-CZ" sz="2200" b="1" dirty="0" smtClean="0"/>
              <a:t>„reporting </a:t>
            </a:r>
            <a:r>
              <a:rPr lang="cs-CZ" sz="2200" b="1" dirty="0" err="1" smtClean="0"/>
              <a:t>date</a:t>
            </a:r>
            <a:r>
              <a:rPr lang="cs-CZ" sz="2200" b="1" dirty="0" smtClean="0"/>
              <a:t>“</a:t>
            </a:r>
            <a:endParaRPr lang="cs-CZ" sz="2200" dirty="0" smtClean="0"/>
          </a:p>
          <a:p>
            <a:r>
              <a:rPr lang="cs-CZ" sz="2200" b="1" dirty="0" smtClean="0"/>
              <a:t>Resubmition – </a:t>
            </a:r>
            <a:r>
              <a:rPr lang="cs-CZ" sz="2200" dirty="0" smtClean="0"/>
              <a:t>opětovné podání po předchozím zamítnutí či stažení žádosti</a:t>
            </a:r>
            <a:r>
              <a:rPr lang="cs-CZ" sz="2200" i="1" dirty="0" smtClean="0"/>
              <a:t> </a:t>
            </a:r>
            <a:r>
              <a:rPr lang="cs-CZ" sz="2200" i="1" dirty="0" smtClean="0">
                <a:solidFill>
                  <a:srgbClr val="7030A0"/>
                </a:solidFill>
              </a:rPr>
              <a:t>(žádost se považuje za novou)</a:t>
            </a:r>
            <a:endParaRPr lang="cs-CZ" sz="2200" dirty="0" smtClean="0">
              <a:solidFill>
                <a:srgbClr val="7030A0"/>
              </a:solidFill>
            </a:endParaRPr>
          </a:p>
          <a:p>
            <a:r>
              <a:rPr lang="cs-CZ" sz="2200" b="1" dirty="0" smtClean="0"/>
              <a:t>Přiřazení dalších ČS – </a:t>
            </a:r>
            <a:r>
              <a:rPr lang="cs-CZ" sz="2200" i="1" dirty="0" smtClean="0">
                <a:solidFill>
                  <a:srgbClr val="7030A0"/>
                </a:solidFill>
              </a:rPr>
              <a:t>(2.vlna posouzení)</a:t>
            </a:r>
          </a:p>
          <a:p>
            <a:pPr lvl="1">
              <a:buFont typeface="Wingdings" pitchFamily="2" charset="2"/>
              <a:buChar char="§"/>
            </a:pPr>
            <a:r>
              <a:rPr lang="cs-CZ" sz="2000" dirty="0" smtClean="0"/>
              <a:t>Vede stejný  RMS </a:t>
            </a:r>
          </a:p>
          <a:p>
            <a:pPr lvl="1">
              <a:buFont typeface="Wingdings" pitchFamily="2" charset="2"/>
              <a:buChar char="§"/>
            </a:pPr>
            <a:r>
              <a:rPr lang="cs-CZ" sz="2000" dirty="0" smtClean="0"/>
              <a:t>52 dnů - stejná procedura</a:t>
            </a:r>
          </a:p>
          <a:p>
            <a:endParaRPr lang="cs-CZ" dirty="0"/>
          </a:p>
        </p:txBody>
      </p:sp>
      <p:sp>
        <p:nvSpPr>
          <p:cNvPr id="4" name="Zástupný symbol pro datum 3"/>
          <p:cNvSpPr>
            <a:spLocks noGrp="1"/>
          </p:cNvSpPr>
          <p:nvPr>
            <p:ph type="dt" sz="half" idx="10"/>
          </p:nvPr>
        </p:nvSpPr>
        <p:spPr/>
        <p:txBody>
          <a:bodyPr/>
          <a:lstStyle/>
          <a:p>
            <a:r>
              <a:rPr lang="cs-CZ" smtClean="0"/>
              <a:t>3. 6. 2014</a:t>
            </a:r>
            <a:endParaRPr lang="cs-CZ"/>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27</a:t>
            </a:fld>
            <a:endParaRPr lang="cs-CZ" dirty="0"/>
          </a:p>
        </p:txBody>
      </p:sp>
    </p:spTree>
    <p:extLst>
      <p:ext uri="{BB962C8B-B14F-4D97-AF65-F5344CB8AC3E}">
        <p14:creationId xmlns:p14="http://schemas.microsoft.com/office/powerpoint/2010/main" val="421378352"/>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1043735"/>
            <a:ext cx="5940660" cy="540060"/>
          </a:xfrm>
        </p:spPr>
        <p:txBody>
          <a:bodyPr>
            <a:noAutofit/>
          </a:bodyPr>
          <a:lstStyle/>
          <a:p>
            <a:r>
              <a:rPr lang="cs-CZ" u="sng" dirty="0" smtClean="0"/>
              <a:t>Významné změny </a:t>
            </a:r>
            <a:r>
              <a:rPr lang="cs-CZ" b="0" u="sng" dirty="0" smtClean="0"/>
              <a:t>(</a:t>
            </a:r>
            <a:r>
              <a:rPr lang="cs-CZ" b="0" i="1" u="sng" dirty="0" smtClean="0"/>
              <a:t>dříve SA)</a:t>
            </a:r>
            <a:endParaRPr lang="cs-CZ" b="0" u="sng" dirty="0"/>
          </a:p>
        </p:txBody>
      </p:sp>
      <p:sp>
        <p:nvSpPr>
          <p:cNvPr id="3" name="Content Placeholder 2"/>
          <p:cNvSpPr>
            <a:spLocks noGrp="1"/>
          </p:cNvSpPr>
          <p:nvPr>
            <p:ph idx="1"/>
          </p:nvPr>
        </p:nvSpPr>
        <p:spPr>
          <a:xfrm>
            <a:off x="457200" y="1853824"/>
            <a:ext cx="8229600" cy="4266175"/>
          </a:xfrm>
        </p:spPr>
        <p:txBody>
          <a:bodyPr>
            <a:normAutofit/>
          </a:bodyPr>
          <a:lstStyle/>
          <a:p>
            <a:r>
              <a:rPr lang="cs-CZ" sz="2400" dirty="0" smtClean="0"/>
              <a:t>Včetně změny centra a hl. zkoušejícího</a:t>
            </a:r>
          </a:p>
          <a:p>
            <a:endParaRPr lang="cs-CZ" sz="1000" dirty="0" smtClean="0"/>
          </a:p>
          <a:p>
            <a:r>
              <a:rPr lang="cs-CZ" sz="2600" b="1" dirty="0" smtClean="0"/>
              <a:t>Part I </a:t>
            </a:r>
          </a:p>
          <a:p>
            <a:pPr lvl="1">
              <a:buFont typeface="Wingdings" panose="05000000000000000000" pitchFamily="2" charset="2"/>
              <a:buChar char="§"/>
            </a:pPr>
            <a:r>
              <a:rPr lang="cs-CZ" sz="2200" dirty="0" smtClean="0"/>
              <a:t>Společně dotčenými ČS</a:t>
            </a:r>
            <a:r>
              <a:rPr lang="cs-CZ" sz="2000" dirty="0" smtClean="0"/>
              <a:t>; </a:t>
            </a:r>
            <a:r>
              <a:rPr lang="cs-CZ" sz="2200" dirty="0" smtClean="0"/>
              <a:t>vede ČS-zpravodaj </a:t>
            </a:r>
          </a:p>
          <a:p>
            <a:pPr lvl="1">
              <a:buFont typeface="Wingdings" panose="05000000000000000000" pitchFamily="2" charset="2"/>
              <a:buChar char="§"/>
            </a:pPr>
            <a:r>
              <a:rPr lang="cs-CZ" sz="2200" dirty="0" err="1" smtClean="0"/>
              <a:t>Assessment</a:t>
            </a:r>
            <a:r>
              <a:rPr lang="cs-CZ" sz="2200" dirty="0" smtClean="0"/>
              <a:t> Report</a:t>
            </a:r>
          </a:p>
          <a:p>
            <a:pPr lvl="1">
              <a:buFont typeface="Wingdings" panose="05000000000000000000" pitchFamily="2" charset="2"/>
              <a:buChar char="§"/>
            </a:pPr>
            <a:endParaRPr lang="cs-CZ" sz="1000" dirty="0" smtClean="0"/>
          </a:p>
          <a:p>
            <a:r>
              <a:rPr lang="cs-CZ" sz="2400" b="1" dirty="0" smtClean="0"/>
              <a:t>Part II </a:t>
            </a:r>
          </a:p>
          <a:p>
            <a:pPr lvl="1">
              <a:buFont typeface="Wingdings" panose="05000000000000000000" pitchFamily="2" charset="2"/>
              <a:buChar char="§"/>
            </a:pPr>
            <a:r>
              <a:rPr lang="cs-CZ" sz="2000" dirty="0" smtClean="0"/>
              <a:t>Posuzuje  ČS samostatně</a:t>
            </a:r>
          </a:p>
          <a:p>
            <a:pPr lvl="1">
              <a:buFont typeface="Wingdings" panose="05000000000000000000" pitchFamily="2" charset="2"/>
              <a:buChar char="§"/>
            </a:pPr>
            <a:endParaRPr lang="cs-CZ" sz="1000" dirty="0" smtClean="0"/>
          </a:p>
          <a:p>
            <a:r>
              <a:rPr lang="cs-CZ" sz="2400" b="1" dirty="0" smtClean="0"/>
              <a:t>Současně Part I a Part II</a:t>
            </a:r>
          </a:p>
          <a:p>
            <a:pPr lvl="1">
              <a:buFont typeface="Wingdings" panose="05000000000000000000" pitchFamily="2" charset="2"/>
              <a:buChar char="§"/>
            </a:pPr>
            <a:r>
              <a:rPr lang="cs-CZ" sz="2000" dirty="0" smtClean="0"/>
              <a:t>Kombinace výše uvedeného</a:t>
            </a:r>
          </a:p>
        </p:txBody>
      </p:sp>
      <p:sp>
        <p:nvSpPr>
          <p:cNvPr id="4" name="Date Placeholder 3"/>
          <p:cNvSpPr>
            <a:spLocks noGrp="1"/>
          </p:cNvSpPr>
          <p:nvPr>
            <p:ph type="dt" sz="half" idx="10"/>
          </p:nvPr>
        </p:nvSpPr>
        <p:spPr/>
        <p:txBody>
          <a:bodyPr/>
          <a:lstStyle/>
          <a:p>
            <a:r>
              <a:rPr lang="cs-CZ" smtClean="0"/>
              <a:t>3. 6. 2014</a:t>
            </a:r>
            <a:endParaRPr lang="cs-CZ"/>
          </a:p>
        </p:txBody>
      </p:sp>
      <p:sp>
        <p:nvSpPr>
          <p:cNvPr id="5" name="Footer Placeholder 4"/>
          <p:cNvSpPr>
            <a:spLocks noGrp="1"/>
          </p:cNvSpPr>
          <p:nvPr>
            <p:ph type="ftr" sz="quarter" idx="11"/>
          </p:nvPr>
        </p:nvSpPr>
        <p:spPr/>
        <p:txBody>
          <a:bodyPr/>
          <a:lstStyle/>
          <a:p>
            <a:r>
              <a:rPr lang="cs-CZ" smtClean="0"/>
              <a:t>© 2012  STÁTNÍ ÚSTAV PRO KONTROLU LÉČIV</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28</a:t>
            </a:fld>
            <a:endParaRPr lang="cs-CZ" dirty="0"/>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4219" y="188640"/>
            <a:ext cx="6368211" cy="540060"/>
          </a:xfrm>
        </p:spPr>
        <p:txBody>
          <a:bodyPr>
            <a:normAutofit fontScale="90000"/>
          </a:bodyPr>
          <a:lstStyle/>
          <a:p>
            <a:r>
              <a:rPr lang="cs-CZ" u="sng" dirty="0" smtClean="0"/>
              <a:t>Významná změna (VZ)- timeline PART I</a:t>
            </a:r>
            <a:endParaRPr lang="cs-CZ" u="sng"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84421940"/>
              </p:ext>
            </p:extLst>
          </p:nvPr>
        </p:nvGraphicFramePr>
        <p:xfrm>
          <a:off x="457200" y="2033589"/>
          <a:ext cx="8229600" cy="2205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r>
              <a:rPr lang="cs-CZ" smtClean="0"/>
              <a:t>3. 6. 2014</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29</a:t>
            </a:fld>
            <a:endParaRPr lang="cs-CZ" dirty="0"/>
          </a:p>
        </p:txBody>
      </p:sp>
      <p:sp>
        <p:nvSpPr>
          <p:cNvPr id="13" name="Rounded Rectangle 12"/>
          <p:cNvSpPr/>
          <p:nvPr/>
        </p:nvSpPr>
        <p:spPr>
          <a:xfrm>
            <a:off x="3028090" y="4117053"/>
            <a:ext cx="3150351" cy="12375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31 dnů prodloužení na doplnění 1x</a:t>
            </a:r>
          </a:p>
          <a:p>
            <a:pPr algn="ctr"/>
            <a:r>
              <a:rPr lang="cs-CZ" b="1" dirty="0" smtClean="0">
                <a:solidFill>
                  <a:schemeClr val="tx1"/>
                </a:solidFill>
              </a:rPr>
              <a:t>= 12 zadavatel odpověď</a:t>
            </a:r>
          </a:p>
          <a:p>
            <a:pPr algn="ctr"/>
            <a:r>
              <a:rPr lang="cs-CZ" b="1" dirty="0" smtClean="0">
                <a:solidFill>
                  <a:schemeClr val="tx1"/>
                </a:solidFill>
              </a:rPr>
              <a:t>+ 19 ČS posouzení odpovědi</a:t>
            </a:r>
            <a:endParaRPr lang="cs-CZ" b="1" dirty="0">
              <a:solidFill>
                <a:schemeClr val="tx1"/>
              </a:solidFill>
            </a:endParaRPr>
          </a:p>
        </p:txBody>
      </p:sp>
      <p:sp>
        <p:nvSpPr>
          <p:cNvPr id="18" name="TextBox 17"/>
          <p:cNvSpPr txBox="1"/>
          <p:nvPr/>
        </p:nvSpPr>
        <p:spPr>
          <a:xfrm>
            <a:off x="6486712" y="812902"/>
            <a:ext cx="2160238" cy="461665"/>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3600" b="1" kern="1200" baseline="30000" dirty="0" smtClean="0">
                <a:solidFill>
                  <a:srgbClr val="C00000"/>
                </a:solidFill>
                <a:latin typeface="+mn-lt"/>
                <a:ea typeface="+mn-ea"/>
                <a:cs typeface="+mn-cs"/>
              </a:rPr>
              <a:t>Celkem </a:t>
            </a:r>
            <a:r>
              <a:rPr lang="cs-CZ" sz="3600" b="1" baseline="30000" dirty="0" smtClean="0">
                <a:solidFill>
                  <a:srgbClr val="C00000"/>
                </a:solidFill>
              </a:rPr>
              <a:t>44</a:t>
            </a:r>
            <a:r>
              <a:rPr lang="cs-CZ" sz="3600" b="1" kern="1200" baseline="30000" dirty="0" smtClean="0">
                <a:solidFill>
                  <a:srgbClr val="C00000"/>
                </a:solidFill>
                <a:latin typeface="+mn-lt"/>
                <a:ea typeface="+mn-ea"/>
                <a:cs typeface="+mn-cs"/>
              </a:rPr>
              <a:t> dnů  </a:t>
            </a:r>
          </a:p>
        </p:txBody>
      </p:sp>
      <p:cxnSp>
        <p:nvCxnSpPr>
          <p:cNvPr id="29" name="Přímá spojnice se šipkou 28"/>
          <p:cNvCxnSpPr>
            <a:endCxn id="13" idx="0"/>
          </p:cNvCxnSpPr>
          <p:nvPr/>
        </p:nvCxnSpPr>
        <p:spPr>
          <a:xfrm>
            <a:off x="4603265" y="3426755"/>
            <a:ext cx="1" cy="69029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5" name="Obdélník 34"/>
          <p:cNvSpPr/>
          <p:nvPr/>
        </p:nvSpPr>
        <p:spPr>
          <a:xfrm>
            <a:off x="160455" y="5456156"/>
            <a:ext cx="3735417" cy="124159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37" name="Picture 4" descr="http://pan-optika.cz/doc/554770762-ikona-pozor.jpg">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97280" y="6066217"/>
            <a:ext cx="761070" cy="761070"/>
          </a:xfrm>
          <a:prstGeom prst="rect">
            <a:avLst/>
          </a:prstGeom>
          <a:noFill/>
          <a:extLst>
            <a:ext uri="{909E8E84-426E-40DD-AFC4-6F175D3DCCD1}">
              <a14:hiddenFill xmlns:a14="http://schemas.microsoft.com/office/drawing/2010/main">
                <a:solidFill>
                  <a:srgbClr val="FFFFFF"/>
                </a:solidFill>
              </a14:hiddenFill>
            </a:ext>
          </a:extLst>
        </p:spPr>
      </p:pic>
      <p:sp>
        <p:nvSpPr>
          <p:cNvPr id="36" name="TextovéPole 35"/>
          <p:cNvSpPr txBox="1"/>
          <p:nvPr/>
        </p:nvSpPr>
        <p:spPr>
          <a:xfrm>
            <a:off x="186317" y="5208931"/>
            <a:ext cx="3643305" cy="1764586"/>
          </a:xfrm>
          <a:prstGeom prst="rect">
            <a:avLst/>
          </a:prstGeom>
          <a:noFill/>
        </p:spPr>
        <p:txBody>
          <a:bodyPr wrap="none" rtlCol="0" anchor="ctr">
            <a:spAutoFit/>
          </a:bodyPr>
          <a:lstStyle/>
          <a:p>
            <a:endParaRPr lang="cs-CZ" b="1" u="sng" baseline="30000" dirty="0" smtClean="0">
              <a:solidFill>
                <a:srgbClr val="FF0000"/>
              </a:solidFill>
            </a:endParaRPr>
          </a:p>
          <a:p>
            <a:endParaRPr lang="cs-CZ" b="1" u="sng" baseline="30000" dirty="0">
              <a:solidFill>
                <a:srgbClr val="FF0000"/>
              </a:solidFill>
            </a:endParaRPr>
          </a:p>
          <a:p>
            <a:r>
              <a:rPr lang="cs-CZ" b="1" u="sng" baseline="30000" dirty="0" smtClean="0">
                <a:solidFill>
                  <a:srgbClr val="FF0000"/>
                </a:solidFill>
              </a:rPr>
              <a:t>NEDODRŽENÍ ČASU - kdykoli:</a:t>
            </a:r>
            <a:endParaRPr lang="cs-CZ" b="1" u="sng" baseline="30000" dirty="0">
              <a:solidFill>
                <a:srgbClr val="FF0000"/>
              </a:solidFill>
            </a:endParaRPr>
          </a:p>
          <a:p>
            <a:endParaRPr lang="cs-CZ" sz="800" b="1" u="sng" baseline="30000" dirty="0">
              <a:solidFill>
                <a:srgbClr val="FF0000"/>
              </a:solidFill>
            </a:endParaRPr>
          </a:p>
          <a:p>
            <a:r>
              <a:rPr lang="cs-CZ" b="1" u="sng" baseline="30000" dirty="0"/>
              <a:t>ZADAVATELEM</a:t>
            </a:r>
            <a:r>
              <a:rPr lang="cs-CZ" b="1" baseline="30000" dirty="0">
                <a:solidFill>
                  <a:srgbClr val="FF0000"/>
                </a:solidFill>
              </a:rPr>
              <a:t> → ŽÁDOST SE POVAŽUJE ZA STAŽENOU</a:t>
            </a:r>
          </a:p>
          <a:p>
            <a:r>
              <a:rPr lang="cs-CZ" b="1" u="sng" baseline="30000" dirty="0"/>
              <a:t>ČS</a:t>
            </a:r>
            <a:r>
              <a:rPr lang="cs-CZ" b="1" dirty="0">
                <a:solidFill>
                  <a:srgbClr val="FF0000"/>
                </a:solidFill>
              </a:rPr>
              <a:t> </a:t>
            </a:r>
            <a:r>
              <a:rPr lang="cs-CZ" b="1" baseline="30000" dirty="0">
                <a:solidFill>
                  <a:srgbClr val="FF0000"/>
                </a:solidFill>
              </a:rPr>
              <a:t>→ ŽÁDOST S POVAŽUJE ZA ÚPLNOU </a:t>
            </a:r>
          </a:p>
          <a:p>
            <a:r>
              <a:rPr lang="cs-CZ" b="1" baseline="30000" dirty="0">
                <a:solidFill>
                  <a:srgbClr val="FF0000"/>
                </a:solidFill>
              </a:rPr>
              <a:t>           </a:t>
            </a:r>
            <a:r>
              <a:rPr lang="cs-CZ" baseline="30000" dirty="0">
                <a:solidFill>
                  <a:srgbClr val="FF0000"/>
                </a:solidFill>
              </a:rPr>
              <a:t>NEBO</a:t>
            </a:r>
            <a:r>
              <a:rPr lang="cs-CZ" b="1" baseline="30000" dirty="0">
                <a:solidFill>
                  <a:srgbClr val="FF0000"/>
                </a:solidFill>
              </a:rPr>
              <a:t> </a:t>
            </a:r>
            <a:r>
              <a:rPr lang="cs-CZ" b="1" baseline="30000" dirty="0" smtClean="0">
                <a:solidFill>
                  <a:srgbClr val="FF0000"/>
                </a:solidFill>
              </a:rPr>
              <a:t>SCHVÁLENOU  </a:t>
            </a:r>
          </a:p>
          <a:p>
            <a:r>
              <a:rPr lang="cs-CZ" sz="2000" b="1" baseline="30000" dirty="0">
                <a:solidFill>
                  <a:srgbClr val="A80000"/>
                </a:solidFill>
              </a:rPr>
              <a:t> </a:t>
            </a:r>
            <a:r>
              <a:rPr lang="cs-CZ" sz="2000" b="1" baseline="30000" dirty="0" smtClean="0">
                <a:solidFill>
                  <a:srgbClr val="A80000"/>
                </a:solidFill>
              </a:rPr>
              <a:t>           „TACID APPROVAL“</a:t>
            </a:r>
            <a:endParaRPr lang="cs-CZ" sz="2000" b="1" baseline="30000" dirty="0">
              <a:solidFill>
                <a:srgbClr val="A80000"/>
              </a:solidFill>
            </a:endParaRPr>
          </a:p>
          <a:p>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p:txBody>
      </p:sp>
      <p:sp>
        <p:nvSpPr>
          <p:cNvPr id="38" name="Ovál 37"/>
          <p:cNvSpPr/>
          <p:nvPr/>
        </p:nvSpPr>
        <p:spPr>
          <a:xfrm>
            <a:off x="5922150" y="1953204"/>
            <a:ext cx="1665184" cy="63684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b="1" dirty="0" smtClean="0">
                <a:solidFill>
                  <a:schemeClr val="tx1"/>
                </a:solidFill>
              </a:rPr>
              <a:t>38.Den Finální HZ</a:t>
            </a:r>
            <a:endParaRPr lang="cs-CZ" sz="1600" b="1" dirty="0">
              <a:solidFill>
                <a:schemeClr val="tx1"/>
              </a:solidFill>
            </a:endParaRPr>
          </a:p>
        </p:txBody>
      </p:sp>
      <p:cxnSp>
        <p:nvCxnSpPr>
          <p:cNvPr id="40" name="Přímá spojnice 39"/>
          <p:cNvCxnSpPr>
            <a:endCxn id="21" idx="0"/>
          </p:cNvCxnSpPr>
          <p:nvPr/>
        </p:nvCxnSpPr>
        <p:spPr>
          <a:xfrm>
            <a:off x="6626876" y="2570154"/>
            <a:ext cx="0" cy="1128877"/>
          </a:xfrm>
          <a:prstGeom prst="line">
            <a:avLst/>
          </a:prstGeom>
        </p:spPr>
        <p:style>
          <a:lnRef idx="2">
            <a:schemeClr val="accent1"/>
          </a:lnRef>
          <a:fillRef idx="0">
            <a:schemeClr val="accent1"/>
          </a:fillRef>
          <a:effectRef idx="1">
            <a:schemeClr val="accent1"/>
          </a:effectRef>
          <a:fontRef idx="minor">
            <a:schemeClr val="tx1"/>
          </a:fontRef>
        </p:style>
      </p:cxnSp>
      <p:sp>
        <p:nvSpPr>
          <p:cNvPr id="20" name="Rounded Rectangle 12"/>
          <p:cNvSpPr/>
          <p:nvPr/>
        </p:nvSpPr>
        <p:spPr>
          <a:xfrm>
            <a:off x="186317" y="3879050"/>
            <a:ext cx="2616358" cy="12375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10 dnů na doplnění 1x</a:t>
            </a:r>
          </a:p>
          <a:p>
            <a:pPr algn="ctr"/>
            <a:r>
              <a:rPr lang="cs-CZ" b="1" dirty="0" smtClean="0">
                <a:solidFill>
                  <a:schemeClr val="tx1"/>
                </a:solidFill>
              </a:rPr>
              <a:t>= 5 zadavatel doplní</a:t>
            </a:r>
          </a:p>
          <a:p>
            <a:pPr algn="ctr"/>
            <a:r>
              <a:rPr lang="cs-CZ" b="1" dirty="0" smtClean="0">
                <a:solidFill>
                  <a:schemeClr val="tx1"/>
                </a:solidFill>
              </a:rPr>
              <a:t>+ 5 ČS posouzení doplnění</a:t>
            </a:r>
            <a:endParaRPr lang="cs-CZ" b="1" dirty="0">
              <a:solidFill>
                <a:schemeClr val="tx1"/>
              </a:solidFill>
            </a:endParaRPr>
          </a:p>
        </p:txBody>
      </p:sp>
      <p:cxnSp>
        <p:nvCxnSpPr>
          <p:cNvPr id="9" name="Přímá spojnice se šipkou 8"/>
          <p:cNvCxnSpPr>
            <a:endCxn id="20" idx="0"/>
          </p:cNvCxnSpPr>
          <p:nvPr/>
        </p:nvCxnSpPr>
        <p:spPr>
          <a:xfrm>
            <a:off x="1494496" y="3564015"/>
            <a:ext cx="0" cy="31503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2" name="Obdélník 11"/>
          <p:cNvSpPr/>
          <p:nvPr/>
        </p:nvSpPr>
        <p:spPr>
          <a:xfrm>
            <a:off x="206513" y="1767928"/>
            <a:ext cx="2430269" cy="645071"/>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Do 5.dne ČS </a:t>
            </a:r>
            <a:r>
              <a:rPr lang="cs-CZ" dirty="0" err="1" smtClean="0">
                <a:solidFill>
                  <a:schemeClr val="tx1"/>
                </a:solidFill>
              </a:rPr>
              <a:t>připom</a:t>
            </a:r>
            <a:r>
              <a:rPr lang="cs-CZ" dirty="0" smtClean="0">
                <a:solidFill>
                  <a:schemeClr val="tx1"/>
                </a:solidFill>
              </a:rPr>
              <a:t>. ČS-zpravodaji</a:t>
            </a:r>
            <a:endParaRPr lang="cs-CZ" dirty="0">
              <a:solidFill>
                <a:schemeClr val="tx1"/>
              </a:solidFill>
            </a:endParaRPr>
          </a:p>
        </p:txBody>
      </p:sp>
      <p:cxnSp>
        <p:nvCxnSpPr>
          <p:cNvPr id="15" name="Přímá spojnice se šipkou 14"/>
          <p:cNvCxnSpPr/>
          <p:nvPr/>
        </p:nvCxnSpPr>
        <p:spPr>
          <a:xfrm>
            <a:off x="1421647" y="2412999"/>
            <a:ext cx="0" cy="31431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 name="TextovéPole 2"/>
          <p:cNvSpPr txBox="1"/>
          <p:nvPr/>
        </p:nvSpPr>
        <p:spPr>
          <a:xfrm>
            <a:off x="2726795" y="1674964"/>
            <a:ext cx="3283463" cy="830997"/>
          </a:xfrm>
          <a:prstGeom prst="rect">
            <a:avLst/>
          </a:prstGeom>
          <a:noFill/>
        </p:spPr>
        <p:txBody>
          <a:bodyPr wrap="none" rtlCol="0" anchor="ctr">
            <a:spAutoFit/>
          </a:bodyPr>
          <a:lstStyle/>
          <a:p>
            <a:pPr lvl="0"/>
            <a:r>
              <a:rPr lang="cs-CZ" b="1" dirty="0" smtClean="0"/>
              <a:t>        38 </a:t>
            </a:r>
            <a:r>
              <a:rPr lang="cs-CZ" b="1" dirty="0"/>
              <a:t>dnů </a:t>
            </a:r>
            <a:r>
              <a:rPr lang="cs-CZ" b="1" dirty="0" smtClean="0"/>
              <a:t>posouzení </a:t>
            </a:r>
          </a:p>
          <a:p>
            <a:pPr lvl="0"/>
            <a:r>
              <a:rPr lang="cs-CZ" dirty="0" smtClean="0"/>
              <a:t>lze </a:t>
            </a:r>
            <a:r>
              <a:rPr lang="cs-CZ" dirty="0"/>
              <a:t>prodloužit o 50 dnů pro LPMT</a:t>
            </a:r>
            <a:endParaRPr lang="cs-CZ" b="1" dirty="0"/>
          </a:p>
          <a:p>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p:txBody>
      </p:sp>
      <p:sp>
        <p:nvSpPr>
          <p:cNvPr id="21" name="Obdélník 20"/>
          <p:cNvSpPr/>
          <p:nvPr/>
        </p:nvSpPr>
        <p:spPr>
          <a:xfrm>
            <a:off x="5501751" y="3699031"/>
            <a:ext cx="2250249" cy="36003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REPORTING DATE</a:t>
            </a:r>
            <a:endParaRPr lang="cs-CZ" b="1" dirty="0">
              <a:solidFill>
                <a:schemeClr val="tx1"/>
              </a:solidFill>
            </a:endParaRPr>
          </a:p>
        </p:txBody>
      </p:sp>
      <p:sp>
        <p:nvSpPr>
          <p:cNvPr id="5" name="Zástupný symbol pro zápatí 4"/>
          <p:cNvSpPr>
            <a:spLocks noGrp="1"/>
          </p:cNvSpPr>
          <p:nvPr>
            <p:ph type="ftr" sz="quarter" idx="11"/>
          </p:nvPr>
        </p:nvSpPr>
        <p:spPr/>
        <p:txBody>
          <a:bodyPr/>
          <a:lstStyle/>
          <a:p>
            <a:r>
              <a:rPr lang="cs-CZ" smtClean="0"/>
              <a:t>© 2012  STÁTNÍ ÚSTAV PRO KONTROLU LÉČIV</a:t>
            </a:r>
            <a:endParaRPr lang="cs-CZ"/>
          </a:p>
        </p:txBody>
      </p:sp>
    </p:spTree>
    <p:extLst>
      <p:ext uri="{BB962C8B-B14F-4D97-AF65-F5344CB8AC3E}">
        <p14:creationId xmlns:p14="http://schemas.microsoft.com/office/powerpoint/2010/main" val="3542211466"/>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8637" y="143635"/>
            <a:ext cx="6938857" cy="540060"/>
          </a:xfrm>
        </p:spPr>
        <p:txBody>
          <a:bodyPr>
            <a:noAutofit/>
          </a:bodyPr>
          <a:lstStyle/>
          <a:p>
            <a:r>
              <a:rPr lang="cs-CZ" sz="3000" u="sng" dirty="0" smtClean="0"/>
              <a:t>Významná změna (VZ)- timeline PART II</a:t>
            </a:r>
            <a:endParaRPr lang="cs-CZ" sz="3000" u="sng"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532699297"/>
              </p:ext>
            </p:extLst>
          </p:nvPr>
        </p:nvGraphicFramePr>
        <p:xfrm>
          <a:off x="457200" y="2033589"/>
          <a:ext cx="8229600" cy="2205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r>
              <a:rPr lang="cs-CZ" smtClean="0"/>
              <a:t>3. 6. 2014</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30</a:t>
            </a:fld>
            <a:endParaRPr lang="cs-CZ" dirty="0"/>
          </a:p>
        </p:txBody>
      </p:sp>
      <p:sp>
        <p:nvSpPr>
          <p:cNvPr id="13" name="Rounded Rectangle 12"/>
          <p:cNvSpPr/>
          <p:nvPr/>
        </p:nvSpPr>
        <p:spPr>
          <a:xfrm>
            <a:off x="3041828" y="4065650"/>
            <a:ext cx="3150351" cy="12375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31 dnů prodloužení na doplnění 1x</a:t>
            </a:r>
          </a:p>
          <a:p>
            <a:pPr algn="ctr"/>
            <a:r>
              <a:rPr lang="cs-CZ" b="1" dirty="0" smtClean="0">
                <a:solidFill>
                  <a:schemeClr val="tx1"/>
                </a:solidFill>
              </a:rPr>
              <a:t>= 12 zadavatel odpověď</a:t>
            </a:r>
          </a:p>
          <a:p>
            <a:pPr algn="ctr"/>
            <a:r>
              <a:rPr lang="cs-CZ" b="1" dirty="0" smtClean="0">
                <a:solidFill>
                  <a:schemeClr val="tx1"/>
                </a:solidFill>
              </a:rPr>
              <a:t>+ 19 ČS posouzení odpovědi</a:t>
            </a:r>
            <a:endParaRPr lang="cs-CZ" b="1" dirty="0">
              <a:solidFill>
                <a:schemeClr val="tx1"/>
              </a:solidFill>
            </a:endParaRPr>
          </a:p>
        </p:txBody>
      </p:sp>
      <p:sp>
        <p:nvSpPr>
          <p:cNvPr id="18" name="TextBox 17"/>
          <p:cNvSpPr txBox="1"/>
          <p:nvPr/>
        </p:nvSpPr>
        <p:spPr>
          <a:xfrm>
            <a:off x="6034660" y="908720"/>
            <a:ext cx="2565285" cy="461665"/>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3600" b="1" kern="1200" baseline="30000" dirty="0" smtClean="0">
                <a:solidFill>
                  <a:srgbClr val="C00000"/>
                </a:solidFill>
                <a:latin typeface="+mn-lt"/>
                <a:ea typeface="+mn-ea"/>
                <a:cs typeface="+mn-cs"/>
              </a:rPr>
              <a:t>Celkem </a:t>
            </a:r>
            <a:r>
              <a:rPr lang="cs-CZ" sz="3600" b="1" baseline="30000" dirty="0" smtClean="0">
                <a:solidFill>
                  <a:srgbClr val="C00000"/>
                </a:solidFill>
              </a:rPr>
              <a:t>44</a:t>
            </a:r>
            <a:r>
              <a:rPr lang="cs-CZ" sz="3600" b="1" kern="1200" baseline="30000" dirty="0" smtClean="0">
                <a:solidFill>
                  <a:srgbClr val="C00000"/>
                </a:solidFill>
                <a:latin typeface="+mn-lt"/>
                <a:ea typeface="+mn-ea"/>
                <a:cs typeface="+mn-cs"/>
              </a:rPr>
              <a:t> dnů  </a:t>
            </a:r>
          </a:p>
        </p:txBody>
      </p:sp>
      <p:cxnSp>
        <p:nvCxnSpPr>
          <p:cNvPr id="29" name="Přímá spojnice se šipkou 28"/>
          <p:cNvCxnSpPr>
            <a:endCxn id="13" idx="0"/>
          </p:cNvCxnSpPr>
          <p:nvPr/>
        </p:nvCxnSpPr>
        <p:spPr>
          <a:xfrm>
            <a:off x="4617003" y="3564015"/>
            <a:ext cx="1" cy="50163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5" name="Obdélník 34"/>
          <p:cNvSpPr/>
          <p:nvPr/>
        </p:nvSpPr>
        <p:spPr>
          <a:xfrm>
            <a:off x="206513" y="5388360"/>
            <a:ext cx="3735417" cy="124159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37" name="Picture 4" descr="http://pan-optika.cz/doc/554770762-ikona-pozor.jpg">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80860" y="6022544"/>
            <a:ext cx="761070" cy="761070"/>
          </a:xfrm>
          <a:prstGeom prst="rect">
            <a:avLst/>
          </a:prstGeom>
          <a:noFill/>
          <a:extLst>
            <a:ext uri="{909E8E84-426E-40DD-AFC4-6F175D3DCCD1}">
              <a14:hiddenFill xmlns:a14="http://schemas.microsoft.com/office/drawing/2010/main">
                <a:solidFill>
                  <a:srgbClr val="FFFFFF"/>
                </a:solidFill>
              </a14:hiddenFill>
            </a:ext>
          </a:extLst>
        </p:spPr>
      </p:pic>
      <p:sp>
        <p:nvSpPr>
          <p:cNvPr id="36" name="TextovéPole 35"/>
          <p:cNvSpPr txBox="1"/>
          <p:nvPr/>
        </p:nvSpPr>
        <p:spPr>
          <a:xfrm>
            <a:off x="252568" y="5306287"/>
            <a:ext cx="3643305" cy="1559401"/>
          </a:xfrm>
          <a:prstGeom prst="rect">
            <a:avLst/>
          </a:prstGeom>
          <a:noFill/>
        </p:spPr>
        <p:txBody>
          <a:bodyPr wrap="none" rtlCol="0" anchor="ctr">
            <a:spAutoFit/>
          </a:bodyPr>
          <a:lstStyle/>
          <a:p>
            <a:endParaRPr lang="cs-CZ" b="1" u="sng" baseline="30000" dirty="0" smtClean="0">
              <a:solidFill>
                <a:srgbClr val="FF0000"/>
              </a:solidFill>
            </a:endParaRPr>
          </a:p>
          <a:p>
            <a:r>
              <a:rPr lang="cs-CZ" b="1" u="sng" baseline="30000" dirty="0" smtClean="0">
                <a:solidFill>
                  <a:srgbClr val="FF0000"/>
                </a:solidFill>
              </a:rPr>
              <a:t>NEDODRŽENÍ ČASU - kdykoli:</a:t>
            </a:r>
            <a:endParaRPr lang="cs-CZ" b="1" u="sng" baseline="30000" dirty="0">
              <a:solidFill>
                <a:srgbClr val="FF0000"/>
              </a:solidFill>
            </a:endParaRPr>
          </a:p>
          <a:p>
            <a:endParaRPr lang="cs-CZ" sz="800" b="1" u="sng" baseline="30000" dirty="0">
              <a:solidFill>
                <a:srgbClr val="FF0000"/>
              </a:solidFill>
            </a:endParaRPr>
          </a:p>
          <a:p>
            <a:r>
              <a:rPr lang="cs-CZ" b="1" u="sng" baseline="30000" dirty="0"/>
              <a:t>ZADAVATELEM</a:t>
            </a:r>
            <a:r>
              <a:rPr lang="cs-CZ" b="1" baseline="30000" dirty="0">
                <a:solidFill>
                  <a:srgbClr val="FF0000"/>
                </a:solidFill>
              </a:rPr>
              <a:t> → ŽÁDOST SE POVAŽUJE ZA STAŽENOU</a:t>
            </a:r>
          </a:p>
          <a:p>
            <a:r>
              <a:rPr lang="cs-CZ" b="1" u="sng" baseline="30000" dirty="0"/>
              <a:t>ČS</a:t>
            </a:r>
            <a:r>
              <a:rPr lang="cs-CZ" b="1" dirty="0">
                <a:solidFill>
                  <a:srgbClr val="FF0000"/>
                </a:solidFill>
              </a:rPr>
              <a:t> </a:t>
            </a:r>
            <a:r>
              <a:rPr lang="cs-CZ" b="1" baseline="30000" dirty="0">
                <a:solidFill>
                  <a:srgbClr val="FF0000"/>
                </a:solidFill>
              </a:rPr>
              <a:t>→ ŽÁDOST S POVAŽUJE ZA ÚPLNOU </a:t>
            </a:r>
          </a:p>
          <a:p>
            <a:r>
              <a:rPr lang="cs-CZ" b="1" baseline="30000" dirty="0">
                <a:solidFill>
                  <a:srgbClr val="FF0000"/>
                </a:solidFill>
              </a:rPr>
              <a:t>           </a:t>
            </a:r>
            <a:r>
              <a:rPr lang="cs-CZ" baseline="30000" dirty="0">
                <a:solidFill>
                  <a:srgbClr val="FF0000"/>
                </a:solidFill>
              </a:rPr>
              <a:t>NEBO</a:t>
            </a:r>
            <a:r>
              <a:rPr lang="cs-CZ" b="1" baseline="30000" dirty="0">
                <a:solidFill>
                  <a:srgbClr val="FF0000"/>
                </a:solidFill>
              </a:rPr>
              <a:t> </a:t>
            </a:r>
            <a:r>
              <a:rPr lang="cs-CZ" b="1" baseline="30000" dirty="0" smtClean="0">
                <a:solidFill>
                  <a:srgbClr val="FF0000"/>
                </a:solidFill>
              </a:rPr>
              <a:t>SCHVÁLENOU</a:t>
            </a:r>
          </a:p>
          <a:p>
            <a:r>
              <a:rPr lang="cs-CZ" b="1" baseline="30000" dirty="0">
                <a:solidFill>
                  <a:srgbClr val="A80000"/>
                </a:solidFill>
              </a:rPr>
              <a:t> </a:t>
            </a:r>
            <a:r>
              <a:rPr lang="cs-CZ" b="1" baseline="30000" dirty="0" smtClean="0">
                <a:solidFill>
                  <a:srgbClr val="A80000"/>
                </a:solidFill>
              </a:rPr>
              <a:t>           „TACIT</a:t>
            </a:r>
            <a:r>
              <a:rPr lang="cs-CZ" b="1" baseline="30000" dirty="0">
                <a:solidFill>
                  <a:srgbClr val="A80000"/>
                </a:solidFill>
              </a:rPr>
              <a:t> </a:t>
            </a:r>
            <a:r>
              <a:rPr lang="cs-CZ" b="1" baseline="30000" dirty="0" smtClean="0">
                <a:solidFill>
                  <a:srgbClr val="A80000"/>
                </a:solidFill>
              </a:rPr>
              <a:t> </a:t>
            </a:r>
            <a:r>
              <a:rPr lang="cs-CZ" b="1" baseline="30000" dirty="0">
                <a:solidFill>
                  <a:srgbClr val="A80000"/>
                </a:solidFill>
              </a:rPr>
              <a:t>APPROVAL“</a:t>
            </a:r>
            <a:endParaRPr lang="cs-CZ" b="1" baseline="30000"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pPr>
            <a:endParaRPr lang="cs-CZ" sz="1800" b="1" kern="1200" baseline="30000" dirty="0" smtClean="0">
              <a:solidFill>
                <a:schemeClr val="tx1"/>
              </a:solidFill>
              <a:latin typeface="+mn-lt"/>
              <a:ea typeface="+mn-ea"/>
              <a:cs typeface="+mn-cs"/>
            </a:endParaRPr>
          </a:p>
        </p:txBody>
      </p:sp>
      <p:sp>
        <p:nvSpPr>
          <p:cNvPr id="38" name="Ovál 37"/>
          <p:cNvSpPr/>
          <p:nvPr/>
        </p:nvSpPr>
        <p:spPr>
          <a:xfrm>
            <a:off x="5289832" y="1955450"/>
            <a:ext cx="1409455" cy="63684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Finální HZ</a:t>
            </a:r>
            <a:endParaRPr lang="cs-CZ" b="1" dirty="0">
              <a:solidFill>
                <a:schemeClr val="tx1"/>
              </a:solidFill>
            </a:endParaRPr>
          </a:p>
        </p:txBody>
      </p:sp>
      <p:cxnSp>
        <p:nvCxnSpPr>
          <p:cNvPr id="40" name="Přímá spojnice 39"/>
          <p:cNvCxnSpPr/>
          <p:nvPr/>
        </p:nvCxnSpPr>
        <p:spPr>
          <a:xfrm>
            <a:off x="5994559" y="2592295"/>
            <a:ext cx="0" cy="1042518"/>
          </a:xfrm>
          <a:prstGeom prst="line">
            <a:avLst/>
          </a:prstGeom>
        </p:spPr>
        <p:style>
          <a:lnRef idx="2">
            <a:schemeClr val="accent1"/>
          </a:lnRef>
          <a:fillRef idx="0">
            <a:schemeClr val="accent1"/>
          </a:fillRef>
          <a:effectRef idx="1">
            <a:schemeClr val="accent1"/>
          </a:effectRef>
          <a:fontRef idx="minor">
            <a:schemeClr val="tx1"/>
          </a:fontRef>
        </p:style>
      </p:cxnSp>
      <p:sp>
        <p:nvSpPr>
          <p:cNvPr id="20" name="Rounded Rectangle 12"/>
          <p:cNvSpPr/>
          <p:nvPr/>
        </p:nvSpPr>
        <p:spPr>
          <a:xfrm>
            <a:off x="186317" y="3879050"/>
            <a:ext cx="2616358" cy="12375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10 dnů na doplnění 1x</a:t>
            </a:r>
          </a:p>
          <a:p>
            <a:pPr algn="ctr"/>
            <a:r>
              <a:rPr lang="cs-CZ" b="1" dirty="0" smtClean="0">
                <a:solidFill>
                  <a:schemeClr val="tx1"/>
                </a:solidFill>
              </a:rPr>
              <a:t>= 5 zadavatel doplní</a:t>
            </a:r>
          </a:p>
          <a:p>
            <a:pPr algn="ctr"/>
            <a:r>
              <a:rPr lang="cs-CZ" b="1" dirty="0" smtClean="0">
                <a:solidFill>
                  <a:schemeClr val="tx1"/>
                </a:solidFill>
              </a:rPr>
              <a:t>+ 5 ČS posouzení doplnění</a:t>
            </a:r>
            <a:endParaRPr lang="cs-CZ" b="1" dirty="0">
              <a:solidFill>
                <a:schemeClr val="tx1"/>
              </a:solidFill>
            </a:endParaRPr>
          </a:p>
        </p:txBody>
      </p:sp>
      <p:cxnSp>
        <p:nvCxnSpPr>
          <p:cNvPr id="9" name="Přímá spojnice se šipkou 8"/>
          <p:cNvCxnSpPr>
            <a:endCxn id="20" idx="0"/>
          </p:cNvCxnSpPr>
          <p:nvPr/>
        </p:nvCxnSpPr>
        <p:spPr>
          <a:xfrm>
            <a:off x="1494496" y="3564015"/>
            <a:ext cx="0" cy="31503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9" name="Obdélník 18"/>
          <p:cNvSpPr/>
          <p:nvPr/>
        </p:nvSpPr>
        <p:spPr>
          <a:xfrm>
            <a:off x="5067054" y="3634813"/>
            <a:ext cx="2250249" cy="36003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solidFill>
              </a:rPr>
              <a:t>REPORTING DATE</a:t>
            </a:r>
            <a:endParaRPr lang="cs-CZ" b="1" dirty="0">
              <a:solidFill>
                <a:schemeClr val="tx1"/>
              </a:solidFill>
            </a:endParaRPr>
          </a:p>
        </p:txBody>
      </p:sp>
      <p:sp>
        <p:nvSpPr>
          <p:cNvPr id="3" name="Zástupný symbol pro zápatí 2"/>
          <p:cNvSpPr>
            <a:spLocks noGrp="1"/>
          </p:cNvSpPr>
          <p:nvPr>
            <p:ph type="ftr" sz="quarter" idx="11"/>
          </p:nvPr>
        </p:nvSpPr>
        <p:spPr/>
        <p:txBody>
          <a:bodyPr/>
          <a:lstStyle/>
          <a:p>
            <a:r>
              <a:rPr lang="cs-CZ" smtClean="0"/>
              <a:t>© 2012  STÁTNÍ ÚSTAV PRO KONTROLU LÉČIV</a:t>
            </a:r>
            <a:endParaRPr lang="cs-CZ"/>
          </a:p>
        </p:txBody>
      </p:sp>
    </p:spTree>
    <p:extLst>
      <p:ext uri="{BB962C8B-B14F-4D97-AF65-F5344CB8AC3E}">
        <p14:creationId xmlns:p14="http://schemas.microsoft.com/office/powerpoint/2010/main" val="2120886347"/>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53725"/>
            <a:ext cx="8229600" cy="540060"/>
          </a:xfrm>
        </p:spPr>
        <p:txBody>
          <a:bodyPr>
            <a:normAutofit/>
          </a:bodyPr>
          <a:lstStyle/>
          <a:p>
            <a:r>
              <a:rPr lang="cs-CZ" sz="2800" u="sng" dirty="0" smtClean="0"/>
              <a:t>Informovaný souhlas a ochrana SH</a:t>
            </a:r>
            <a:endParaRPr lang="cs-CZ" sz="2800" u="sng" dirty="0"/>
          </a:p>
        </p:txBody>
      </p:sp>
      <p:sp>
        <p:nvSpPr>
          <p:cNvPr id="3" name="Content Placeholder 2"/>
          <p:cNvSpPr>
            <a:spLocks noGrp="1"/>
          </p:cNvSpPr>
          <p:nvPr>
            <p:ph idx="1"/>
          </p:nvPr>
        </p:nvSpPr>
        <p:spPr>
          <a:xfrm>
            <a:off x="386535" y="1763815"/>
            <a:ext cx="8370930" cy="4716225"/>
          </a:xfrm>
        </p:spPr>
        <p:txBody>
          <a:bodyPr>
            <a:normAutofit fontScale="92500" lnSpcReduction="20000"/>
          </a:bodyPr>
          <a:lstStyle/>
          <a:p>
            <a:r>
              <a:rPr lang="cs-CZ" sz="2400" b="1" dirty="0" smtClean="0"/>
              <a:t>Obecné požadavky </a:t>
            </a:r>
            <a:r>
              <a:rPr lang="cs-CZ" sz="2400" dirty="0" smtClean="0"/>
              <a:t>platné pro všechny </a:t>
            </a:r>
            <a:r>
              <a:rPr lang="cs-CZ" sz="2400" b="1" dirty="0" smtClean="0"/>
              <a:t>IP / IS </a:t>
            </a:r>
          </a:p>
          <a:p>
            <a:pPr lvl="1">
              <a:buFont typeface="Wingdings" panose="05000000000000000000" pitchFamily="2" charset="2"/>
              <a:buChar char="§"/>
            </a:pPr>
            <a:r>
              <a:rPr lang="cs-CZ" sz="2200" dirty="0" smtClean="0"/>
              <a:t>Nejen písemný, nelze-li i video či audio záznam + podpis nezávislého svědka</a:t>
            </a:r>
          </a:p>
          <a:p>
            <a:pPr lvl="1">
              <a:buFont typeface="Wingdings" panose="05000000000000000000" pitchFamily="2" charset="2"/>
              <a:buChar char="§"/>
            </a:pPr>
            <a:r>
              <a:rPr lang="cs-CZ" sz="2200" dirty="0" smtClean="0"/>
              <a:t>Pro nezletilé – dle národní legislativy</a:t>
            </a:r>
          </a:p>
          <a:p>
            <a:r>
              <a:rPr lang="cs-CZ" sz="2400" dirty="0" smtClean="0"/>
              <a:t>Zvl. požadavky pro „</a:t>
            </a:r>
            <a:r>
              <a:rPr lang="cs-CZ" sz="2400" b="1" u="sng" dirty="0" smtClean="0"/>
              <a:t>zranitelné subjekty</a:t>
            </a:r>
            <a:r>
              <a:rPr lang="cs-CZ" sz="2400" dirty="0" smtClean="0"/>
              <a:t>“ – samostatně</a:t>
            </a:r>
          </a:p>
          <a:p>
            <a:pPr lvl="1">
              <a:buFont typeface="Wingdings" pitchFamily="2" charset="2"/>
              <a:buChar char="§"/>
            </a:pPr>
            <a:r>
              <a:rPr lang="cs-CZ" sz="2200" b="1" dirty="0" smtClean="0"/>
              <a:t>Nezletilí</a:t>
            </a:r>
          </a:p>
          <a:p>
            <a:pPr lvl="1">
              <a:buFont typeface="Wingdings" pitchFamily="2" charset="2"/>
              <a:buChar char="§"/>
            </a:pPr>
            <a:r>
              <a:rPr lang="cs-CZ" sz="2200" b="1" dirty="0" smtClean="0"/>
              <a:t>Osoby zbavené právní způsobilosti</a:t>
            </a:r>
          </a:p>
          <a:p>
            <a:pPr lvl="1">
              <a:buFont typeface="Wingdings" pitchFamily="2" charset="2"/>
              <a:buChar char="§"/>
            </a:pPr>
            <a:r>
              <a:rPr lang="cs-CZ" sz="2200" b="1" dirty="0" smtClean="0"/>
              <a:t>Těhotné a kojící</a:t>
            </a:r>
          </a:p>
          <a:p>
            <a:pPr lvl="1">
              <a:buFont typeface="Wingdings" pitchFamily="2" charset="2"/>
              <a:buChar char="§"/>
            </a:pPr>
            <a:r>
              <a:rPr lang="cs-CZ" sz="2200" b="1" dirty="0" smtClean="0"/>
              <a:t>Naléhané situace (Emergency situation)</a:t>
            </a:r>
          </a:p>
          <a:p>
            <a:r>
              <a:rPr lang="cs-CZ" sz="2400" dirty="0" smtClean="0"/>
              <a:t>Přípustné rozdíly </a:t>
            </a:r>
            <a:r>
              <a:rPr lang="cs-CZ" sz="2400" b="1" dirty="0" smtClean="0"/>
              <a:t>dle národní legislativy</a:t>
            </a:r>
          </a:p>
          <a:p>
            <a:pPr lvl="1">
              <a:buFont typeface="Wingdings" pitchFamily="2" charset="2"/>
              <a:buChar char="§"/>
            </a:pPr>
            <a:r>
              <a:rPr lang="cs-CZ" sz="2200" b="1" dirty="0" smtClean="0"/>
              <a:t>Vojáci</a:t>
            </a:r>
          </a:p>
          <a:p>
            <a:pPr lvl="1">
              <a:buFont typeface="Wingdings" pitchFamily="2" charset="2"/>
              <a:buChar char="§"/>
            </a:pPr>
            <a:r>
              <a:rPr lang="cs-CZ" sz="2200" b="1" dirty="0" smtClean="0"/>
              <a:t>Vězni</a:t>
            </a:r>
          </a:p>
          <a:p>
            <a:pPr lvl="1">
              <a:buFont typeface="Wingdings" pitchFamily="2" charset="2"/>
              <a:buChar char="§"/>
            </a:pPr>
            <a:r>
              <a:rPr lang="cs-CZ" sz="2200" b="1" dirty="0" smtClean="0"/>
              <a:t>Osoby v ústavní péči</a:t>
            </a:r>
          </a:p>
          <a:p>
            <a:r>
              <a:rPr lang="cs-CZ" sz="2400" b="1" dirty="0" smtClean="0">
                <a:solidFill>
                  <a:srgbClr val="7030A0"/>
                </a:solidFill>
              </a:rPr>
              <a:t>Cluster study – požadavky zjednodušeného IS</a:t>
            </a:r>
            <a:endParaRPr lang="cs-CZ" b="1" dirty="0" smtClean="0">
              <a:solidFill>
                <a:srgbClr val="7030A0"/>
              </a:solidFill>
            </a:endParaRPr>
          </a:p>
        </p:txBody>
      </p:sp>
      <p:sp>
        <p:nvSpPr>
          <p:cNvPr id="4" name="Date Placeholder 3"/>
          <p:cNvSpPr>
            <a:spLocks noGrp="1"/>
          </p:cNvSpPr>
          <p:nvPr>
            <p:ph type="dt" sz="half" idx="10"/>
          </p:nvPr>
        </p:nvSpPr>
        <p:spPr/>
        <p:txBody>
          <a:bodyPr/>
          <a:lstStyle/>
          <a:p>
            <a:r>
              <a:rPr lang="cs-CZ" smtClean="0"/>
              <a:t>3. 6. 2014</a:t>
            </a:r>
            <a:endParaRPr lang="cs-CZ"/>
          </a:p>
        </p:txBody>
      </p:sp>
      <p:sp>
        <p:nvSpPr>
          <p:cNvPr id="5" name="Footer Placeholder 4"/>
          <p:cNvSpPr>
            <a:spLocks noGrp="1"/>
          </p:cNvSpPr>
          <p:nvPr>
            <p:ph type="ftr" sz="quarter" idx="11"/>
          </p:nvPr>
        </p:nvSpPr>
        <p:spPr/>
        <p:txBody>
          <a:bodyPr/>
          <a:lstStyle/>
          <a:p>
            <a:r>
              <a:rPr lang="cs-CZ" smtClean="0"/>
              <a:t>© 2012  STÁTNÍ ÚSTAV PRO KONTROLU LÉČIV</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31</a:t>
            </a:fld>
            <a:endParaRPr lang="cs-CZ" dirty="0"/>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53725"/>
            <a:ext cx="8229600" cy="540060"/>
          </a:xfrm>
        </p:spPr>
        <p:txBody>
          <a:bodyPr>
            <a:noAutofit/>
          </a:bodyPr>
          <a:lstStyle/>
          <a:p>
            <a:r>
              <a:rPr lang="cs-CZ" u="sng" dirty="0" smtClean="0"/>
              <a:t>Průběh klinického hodnocení</a:t>
            </a:r>
            <a:endParaRPr lang="cs-CZ" u="sng" dirty="0"/>
          </a:p>
        </p:txBody>
      </p:sp>
      <p:sp>
        <p:nvSpPr>
          <p:cNvPr id="3" name="Content Placeholder 2"/>
          <p:cNvSpPr>
            <a:spLocks noGrp="1"/>
          </p:cNvSpPr>
          <p:nvPr>
            <p:ph idx="1"/>
          </p:nvPr>
        </p:nvSpPr>
        <p:spPr>
          <a:xfrm>
            <a:off x="386535" y="1718810"/>
            <a:ext cx="8229600" cy="4806235"/>
          </a:xfrm>
        </p:spPr>
        <p:txBody>
          <a:bodyPr>
            <a:normAutofit/>
          </a:bodyPr>
          <a:lstStyle/>
          <a:p>
            <a:r>
              <a:rPr lang="cs-CZ" sz="2400" b="1" u="sng" dirty="0" smtClean="0"/>
              <a:t>Průběh KH </a:t>
            </a:r>
            <a:r>
              <a:rPr lang="cs-CZ" sz="2400" b="1" dirty="0" smtClean="0"/>
              <a:t>– co hlásí zadavate</a:t>
            </a:r>
            <a:r>
              <a:rPr lang="cs-CZ" sz="2400" dirty="0" smtClean="0"/>
              <a:t>l</a:t>
            </a:r>
          </a:p>
          <a:p>
            <a:pPr lvl="1">
              <a:buFont typeface="Wingdings" pitchFamily="2" charset="2"/>
              <a:buChar char="§"/>
            </a:pPr>
            <a:r>
              <a:rPr lang="cs-CZ" sz="2000" b="1" dirty="0" smtClean="0"/>
              <a:t>Zahájení KH </a:t>
            </a:r>
            <a:r>
              <a:rPr lang="cs-CZ" sz="2000" dirty="0" smtClean="0"/>
              <a:t>(1.akt náboru SH)</a:t>
            </a:r>
          </a:p>
          <a:p>
            <a:pPr lvl="1">
              <a:buFont typeface="Wingdings" pitchFamily="2" charset="2"/>
              <a:buChar char="§"/>
            </a:pPr>
            <a:r>
              <a:rPr lang="cs-CZ" sz="2000" b="1" dirty="0" smtClean="0"/>
              <a:t>Zařazení 1 SH v ČS</a:t>
            </a:r>
          </a:p>
          <a:p>
            <a:pPr lvl="1">
              <a:buFont typeface="Wingdings" pitchFamily="2" charset="2"/>
              <a:buChar char="§"/>
            </a:pPr>
            <a:r>
              <a:rPr lang="cs-CZ" sz="2000" b="1" dirty="0" smtClean="0"/>
              <a:t>Ukončení náboru SH v daném ČS</a:t>
            </a:r>
          </a:p>
          <a:p>
            <a:pPr lvl="1">
              <a:buFont typeface="Wingdings" pitchFamily="2" charset="2"/>
              <a:buChar char="§"/>
            </a:pPr>
            <a:r>
              <a:rPr lang="cs-CZ" sz="2000" b="1" dirty="0" smtClean="0"/>
              <a:t>Ukončení, předčasné ukončení</a:t>
            </a:r>
          </a:p>
          <a:p>
            <a:pPr lvl="1">
              <a:buFont typeface="Wingdings" pitchFamily="2" charset="2"/>
              <a:buChar char="§"/>
            </a:pPr>
            <a:r>
              <a:rPr lang="cs-CZ" sz="2000" b="1" dirty="0" smtClean="0"/>
              <a:t>Dočasné přerušení</a:t>
            </a:r>
          </a:p>
          <a:p>
            <a:pPr lvl="1">
              <a:buFont typeface="Wingdings" pitchFamily="2" charset="2"/>
              <a:buChar char="§"/>
            </a:pPr>
            <a:r>
              <a:rPr lang="cs-CZ" sz="2000" b="1" dirty="0" smtClean="0"/>
              <a:t>Pozastavení</a:t>
            </a:r>
          </a:p>
          <a:p>
            <a:r>
              <a:rPr lang="cs-CZ" sz="2400" b="1" u="sng" dirty="0" smtClean="0"/>
              <a:t>Bezpečnostní hlášení</a:t>
            </a:r>
          </a:p>
          <a:p>
            <a:pPr lvl="1">
              <a:buFont typeface="Wingdings" pitchFamily="2" charset="2"/>
              <a:buChar char="§"/>
            </a:pPr>
            <a:r>
              <a:rPr lang="cs-CZ" sz="2000" dirty="0" smtClean="0"/>
              <a:t>EudraVigilance</a:t>
            </a:r>
          </a:p>
          <a:p>
            <a:pPr lvl="1">
              <a:buFont typeface="Wingdings" pitchFamily="2" charset="2"/>
              <a:buChar char="§"/>
            </a:pPr>
            <a:r>
              <a:rPr lang="cs-CZ" sz="2000" dirty="0" smtClean="0"/>
              <a:t>EMA vytvoří webový formulář pro hlášení SUSAR do databáze NÚ</a:t>
            </a:r>
          </a:p>
          <a:p>
            <a:pPr lvl="1">
              <a:buFont typeface="Wingdings" pitchFamily="2" charset="2"/>
              <a:buChar char="§"/>
            </a:pPr>
            <a:r>
              <a:rPr lang="cs-CZ" sz="2000" dirty="0" smtClean="0"/>
              <a:t>Časové rozvržení hlášení Adverse Event</a:t>
            </a:r>
          </a:p>
          <a:p>
            <a:pPr lvl="1">
              <a:buFont typeface="Wingdings" pitchFamily="2" charset="2"/>
              <a:buChar char="§"/>
            </a:pPr>
            <a:r>
              <a:rPr lang="cs-CZ" sz="2000" dirty="0" smtClean="0"/>
              <a:t>Annual Reporting – posuzování všemi ČS – spolupráce</a:t>
            </a:r>
          </a:p>
        </p:txBody>
      </p:sp>
      <p:sp>
        <p:nvSpPr>
          <p:cNvPr id="4" name="Date Placeholder 3"/>
          <p:cNvSpPr>
            <a:spLocks noGrp="1"/>
          </p:cNvSpPr>
          <p:nvPr>
            <p:ph type="dt" sz="half" idx="10"/>
          </p:nvPr>
        </p:nvSpPr>
        <p:spPr/>
        <p:txBody>
          <a:bodyPr/>
          <a:lstStyle/>
          <a:p>
            <a:r>
              <a:rPr lang="cs-CZ" smtClean="0"/>
              <a:t>3. 6. 2014</a:t>
            </a:r>
            <a:endParaRPr lang="cs-CZ"/>
          </a:p>
        </p:txBody>
      </p:sp>
      <p:sp>
        <p:nvSpPr>
          <p:cNvPr id="5" name="Footer Placeholder 4"/>
          <p:cNvSpPr>
            <a:spLocks noGrp="1"/>
          </p:cNvSpPr>
          <p:nvPr>
            <p:ph type="ftr" sz="quarter" idx="11"/>
          </p:nvPr>
        </p:nvSpPr>
        <p:spPr/>
        <p:txBody>
          <a:bodyPr/>
          <a:lstStyle/>
          <a:p>
            <a:r>
              <a:rPr lang="cs-CZ" smtClean="0"/>
              <a:t>© 2012  STÁTNÍ ÚSTAV PRO KONTROLU LÉČIV</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32</a:t>
            </a:fld>
            <a:endParaRPr lang="cs-CZ" dirty="0"/>
          </a:p>
        </p:txBody>
      </p:sp>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53725"/>
            <a:ext cx="8229600" cy="540060"/>
          </a:xfrm>
        </p:spPr>
        <p:txBody>
          <a:bodyPr>
            <a:noAutofit/>
          </a:bodyPr>
          <a:lstStyle/>
          <a:p>
            <a:r>
              <a:rPr lang="cs-CZ" u="sng" dirty="0" smtClean="0"/>
              <a:t>Další kapitoly</a:t>
            </a:r>
            <a:endParaRPr lang="cs-CZ" u="sng" dirty="0"/>
          </a:p>
        </p:txBody>
      </p:sp>
      <p:sp>
        <p:nvSpPr>
          <p:cNvPr id="3" name="Content Placeholder 2"/>
          <p:cNvSpPr>
            <a:spLocks noGrp="1"/>
          </p:cNvSpPr>
          <p:nvPr>
            <p:ph idx="1"/>
          </p:nvPr>
        </p:nvSpPr>
        <p:spPr>
          <a:xfrm>
            <a:off x="431540" y="1583795"/>
            <a:ext cx="8229600" cy="4455495"/>
          </a:xfrm>
        </p:spPr>
        <p:txBody>
          <a:bodyPr>
            <a:normAutofit/>
          </a:bodyPr>
          <a:lstStyle/>
          <a:p>
            <a:r>
              <a:rPr lang="cs-CZ" sz="2400" b="1" dirty="0" smtClean="0"/>
              <a:t>Odškodnění</a:t>
            </a:r>
            <a:r>
              <a:rPr lang="cs-CZ" sz="2400" dirty="0" smtClean="0"/>
              <a:t> </a:t>
            </a:r>
          </a:p>
          <a:p>
            <a:pPr lvl="1">
              <a:buFont typeface="Wingdings" pitchFamily="2" charset="2"/>
              <a:buChar char="§"/>
            </a:pPr>
            <a:r>
              <a:rPr lang="cs-CZ" sz="2000" dirty="0" smtClean="0"/>
              <a:t>ČS určí systém odškodnění – pojištění, náhrady škody</a:t>
            </a:r>
          </a:p>
          <a:p>
            <a:pPr lvl="1">
              <a:buFont typeface="Wingdings" pitchFamily="2" charset="2"/>
              <a:buChar char="§"/>
            </a:pPr>
            <a:r>
              <a:rPr lang="cs-CZ" sz="2000" dirty="0" smtClean="0"/>
              <a:t>Zadavatel a zkoušející musí dodržet</a:t>
            </a:r>
          </a:p>
          <a:p>
            <a:pPr lvl="1">
              <a:buFont typeface="Wingdings" pitchFamily="2" charset="2"/>
              <a:buChar char="§"/>
            </a:pPr>
            <a:r>
              <a:rPr lang="cs-CZ" sz="2000" dirty="0" smtClean="0"/>
              <a:t>ČS nesmí požadovat další odškodnění/pojištění, pokud je léčba v KH     s malým rizikem a je kompenzována jinak </a:t>
            </a:r>
          </a:p>
          <a:p>
            <a:r>
              <a:rPr lang="cs-CZ" sz="2400" b="1" dirty="0" smtClean="0"/>
              <a:t>Poplatky</a:t>
            </a:r>
            <a:r>
              <a:rPr lang="cs-CZ" sz="2400" dirty="0" smtClean="0"/>
              <a:t> – stanoveny ČS, 1 za ČS </a:t>
            </a:r>
          </a:p>
          <a:p>
            <a:pPr lvl="1">
              <a:buFont typeface="Wingdings" pitchFamily="2" charset="2"/>
              <a:buChar char="§"/>
            </a:pPr>
            <a:r>
              <a:rPr lang="cs-CZ" sz="2000" dirty="0" smtClean="0"/>
              <a:t>Doporuč. redukovat pro nekomerční subjekty</a:t>
            </a:r>
          </a:p>
          <a:p>
            <a:r>
              <a:rPr lang="cs-CZ" sz="2400" b="1" dirty="0"/>
              <a:t>Požadavky na uchovávání dat / dokumentace </a:t>
            </a:r>
            <a:r>
              <a:rPr lang="cs-CZ" sz="2400" b="1" dirty="0" smtClean="0"/>
              <a:t>                            </a:t>
            </a:r>
            <a:r>
              <a:rPr lang="cs-CZ" sz="2400" i="1" dirty="0" smtClean="0"/>
              <a:t>(</a:t>
            </a:r>
            <a:r>
              <a:rPr lang="cs-CZ" sz="2400" i="1" dirty="0"/>
              <a:t>25 let od skončení KH)</a:t>
            </a:r>
          </a:p>
          <a:p>
            <a:r>
              <a:rPr lang="cs-CZ" sz="2400" b="1" dirty="0"/>
              <a:t>Požadavky na IMP a AMP, </a:t>
            </a:r>
            <a:r>
              <a:rPr lang="cs-CZ" sz="2400" b="1" dirty="0" err="1" smtClean="0"/>
              <a:t>labeling</a:t>
            </a:r>
            <a:endParaRPr lang="cs-CZ" sz="2400" b="1" dirty="0" smtClean="0"/>
          </a:p>
          <a:p>
            <a:r>
              <a:rPr lang="cs-CZ" sz="2400" b="1" dirty="0"/>
              <a:t>Sledování, skladování, vracení a likvidace LP v KH</a:t>
            </a:r>
          </a:p>
          <a:p>
            <a:pPr marL="0" indent="0">
              <a:buNone/>
            </a:pPr>
            <a:endParaRPr lang="cs-CZ" sz="2400" dirty="0" smtClean="0"/>
          </a:p>
          <a:p>
            <a:pPr>
              <a:buNone/>
            </a:pPr>
            <a:endParaRPr lang="cs-CZ" sz="2000" dirty="0" smtClean="0"/>
          </a:p>
        </p:txBody>
      </p:sp>
      <p:sp>
        <p:nvSpPr>
          <p:cNvPr id="4" name="Date Placeholder 3"/>
          <p:cNvSpPr>
            <a:spLocks noGrp="1"/>
          </p:cNvSpPr>
          <p:nvPr>
            <p:ph type="dt" sz="half" idx="10"/>
          </p:nvPr>
        </p:nvSpPr>
        <p:spPr/>
        <p:txBody>
          <a:bodyPr/>
          <a:lstStyle/>
          <a:p>
            <a:r>
              <a:rPr lang="cs-CZ" smtClean="0"/>
              <a:t>3. 6. 2014</a:t>
            </a:r>
            <a:endParaRPr lang="cs-CZ"/>
          </a:p>
        </p:txBody>
      </p:sp>
      <p:sp>
        <p:nvSpPr>
          <p:cNvPr id="5" name="Footer Placeholder 4"/>
          <p:cNvSpPr>
            <a:spLocks noGrp="1"/>
          </p:cNvSpPr>
          <p:nvPr>
            <p:ph type="ftr" sz="quarter" idx="11"/>
          </p:nvPr>
        </p:nvSpPr>
        <p:spPr/>
        <p:txBody>
          <a:bodyPr/>
          <a:lstStyle/>
          <a:p>
            <a:r>
              <a:rPr lang="cs-CZ" smtClean="0"/>
              <a:t>© 2012  STÁTNÍ ÚSTAV PRO KONTROLU LÉČIV</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33</a:t>
            </a:fld>
            <a:endParaRPr lang="cs-CZ" dirty="0"/>
          </a:p>
        </p:txBody>
      </p:sp>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1088740"/>
            <a:ext cx="8229600" cy="540060"/>
          </a:xfrm>
        </p:spPr>
        <p:txBody>
          <a:bodyPr>
            <a:noAutofit/>
          </a:bodyPr>
          <a:lstStyle/>
          <a:p>
            <a:r>
              <a:rPr lang="cs-CZ" u="sng" dirty="0" smtClean="0"/>
              <a:t>Další kapitoly</a:t>
            </a:r>
            <a:endParaRPr lang="cs-CZ" u="sng" dirty="0"/>
          </a:p>
        </p:txBody>
      </p:sp>
      <p:sp>
        <p:nvSpPr>
          <p:cNvPr id="3" name="Content Placeholder 2"/>
          <p:cNvSpPr>
            <a:spLocks noGrp="1"/>
          </p:cNvSpPr>
          <p:nvPr>
            <p:ph idx="1"/>
          </p:nvPr>
        </p:nvSpPr>
        <p:spPr>
          <a:xfrm>
            <a:off x="386535" y="1943835"/>
            <a:ext cx="8229600" cy="4500500"/>
          </a:xfrm>
        </p:spPr>
        <p:txBody>
          <a:bodyPr>
            <a:normAutofit/>
          </a:bodyPr>
          <a:lstStyle/>
          <a:p>
            <a:r>
              <a:rPr lang="cs-CZ" sz="2400" b="1" dirty="0"/>
              <a:t>Urgent </a:t>
            </a:r>
            <a:r>
              <a:rPr lang="cs-CZ" sz="2400" b="1" dirty="0" err="1"/>
              <a:t>Safety</a:t>
            </a:r>
            <a:r>
              <a:rPr lang="cs-CZ" sz="2400" b="1" dirty="0"/>
              <a:t> </a:t>
            </a:r>
            <a:r>
              <a:rPr lang="cs-CZ" sz="2400" b="1" dirty="0" err="1"/>
              <a:t>Measure</a:t>
            </a:r>
            <a:r>
              <a:rPr lang="cs-CZ" sz="2400" b="1" dirty="0"/>
              <a:t> / naléhavá bezpečnostní opatření</a:t>
            </a:r>
          </a:p>
          <a:p>
            <a:pPr marL="457200" lvl="1" indent="0">
              <a:buNone/>
            </a:pPr>
            <a:endParaRPr lang="cs-CZ" sz="2000" dirty="0"/>
          </a:p>
          <a:p>
            <a:r>
              <a:rPr lang="cs-CZ" sz="2400" b="1" dirty="0" smtClean="0"/>
              <a:t>Inspekce </a:t>
            </a:r>
          </a:p>
          <a:p>
            <a:pPr lvl="1">
              <a:buFont typeface="Wingdings" pitchFamily="2" charset="2"/>
              <a:buChar char="§"/>
            </a:pPr>
            <a:r>
              <a:rPr lang="cs-CZ" sz="2000" dirty="0" smtClean="0"/>
              <a:t>velký důraz, dostatečné početní zajištění inspektorů</a:t>
            </a:r>
          </a:p>
          <a:p>
            <a:pPr lvl="1">
              <a:buFont typeface="Wingdings" pitchFamily="2" charset="2"/>
              <a:buChar char="§"/>
            </a:pPr>
            <a:r>
              <a:rPr lang="cs-CZ" sz="2000" dirty="0" smtClean="0"/>
              <a:t>EC – požadavky na kvalifikaci a tréning</a:t>
            </a:r>
          </a:p>
          <a:p>
            <a:pPr lvl="1">
              <a:buFont typeface="Wingdings" pitchFamily="2" charset="2"/>
              <a:buChar char="§"/>
            </a:pPr>
            <a:endParaRPr lang="cs-CZ" sz="2000" dirty="0" smtClean="0"/>
          </a:p>
          <a:p>
            <a:r>
              <a:rPr lang="cs-CZ" sz="2400" b="1" dirty="0" smtClean="0"/>
              <a:t>CTAG</a:t>
            </a:r>
            <a:r>
              <a:rPr lang="cs-CZ" sz="2400" dirty="0" smtClean="0"/>
              <a:t> – Clinical Trials Coordination and Advisory Group</a:t>
            </a:r>
          </a:p>
          <a:p>
            <a:pPr lvl="1">
              <a:buFont typeface="Wingdings" pitchFamily="2" charset="2"/>
              <a:buChar char="§"/>
            </a:pPr>
            <a:r>
              <a:rPr lang="cs-CZ" sz="2000" dirty="0" smtClean="0"/>
              <a:t>Při Evropské komisi → předseda z EC</a:t>
            </a:r>
          </a:p>
          <a:p>
            <a:pPr lvl="1">
              <a:buFont typeface="Wingdings" pitchFamily="2" charset="2"/>
              <a:buChar char="§"/>
            </a:pPr>
            <a:r>
              <a:rPr lang="cs-CZ" sz="2000" dirty="0" smtClean="0"/>
              <a:t>Sekretariát bude zajišťovat EC</a:t>
            </a:r>
          </a:p>
          <a:p>
            <a:pPr lvl="1">
              <a:buFont typeface="Wingdings" pitchFamily="2" charset="2"/>
              <a:buChar char="§"/>
            </a:pPr>
            <a:r>
              <a:rPr lang="cs-CZ" sz="2000" dirty="0" smtClean="0"/>
              <a:t>Členy – zástupci jednotlivých ČS</a:t>
            </a:r>
          </a:p>
          <a:p>
            <a:endParaRPr lang="cs-CZ" sz="2400" dirty="0" smtClean="0"/>
          </a:p>
          <a:p>
            <a:pPr>
              <a:buNone/>
            </a:pPr>
            <a:endParaRPr lang="cs-CZ" sz="2000" dirty="0" smtClean="0"/>
          </a:p>
        </p:txBody>
      </p:sp>
      <p:sp>
        <p:nvSpPr>
          <p:cNvPr id="4" name="Date Placeholder 3"/>
          <p:cNvSpPr>
            <a:spLocks noGrp="1"/>
          </p:cNvSpPr>
          <p:nvPr>
            <p:ph type="dt" sz="half" idx="10"/>
          </p:nvPr>
        </p:nvSpPr>
        <p:spPr/>
        <p:txBody>
          <a:bodyPr/>
          <a:lstStyle/>
          <a:p>
            <a:r>
              <a:rPr lang="cs-CZ" smtClean="0"/>
              <a:t>3. 6. 2014</a:t>
            </a:r>
            <a:endParaRPr lang="cs-CZ"/>
          </a:p>
        </p:txBody>
      </p:sp>
      <p:sp>
        <p:nvSpPr>
          <p:cNvPr id="5" name="Footer Placeholder 4"/>
          <p:cNvSpPr>
            <a:spLocks noGrp="1"/>
          </p:cNvSpPr>
          <p:nvPr>
            <p:ph type="ftr" sz="quarter" idx="11"/>
          </p:nvPr>
        </p:nvSpPr>
        <p:spPr/>
        <p:txBody>
          <a:bodyPr/>
          <a:lstStyle/>
          <a:p>
            <a:r>
              <a:rPr lang="cs-CZ" smtClean="0"/>
              <a:t>© 2012  STÁTNÍ ÚSTAV PRO KONTROLU LÉČIV</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34</a:t>
            </a:fld>
            <a:endParaRPr lang="cs-CZ" dirty="0"/>
          </a:p>
        </p:txBody>
      </p:sp>
      <p:sp>
        <p:nvSpPr>
          <p:cNvPr id="7" name="Text Placeholder 6"/>
          <p:cNvSpPr>
            <a:spLocks noGrp="1"/>
          </p:cNvSpPr>
          <p:nvPr>
            <p:ph type="body" sz="quarter" idx="13"/>
          </p:nvPr>
        </p:nvSpPr>
        <p:spPr/>
        <p:txBody>
          <a:bodyPr/>
          <a:lstStyle/>
          <a:p>
            <a:r>
              <a:rPr lang="cs-CZ" dirty="0" smtClean="0"/>
              <a:t>Návrh nařízení – hlavní obsah</a:t>
            </a:r>
          </a:p>
          <a:p>
            <a:endParaRPr lang="cs-CZ" dirty="0"/>
          </a:p>
        </p:txBody>
      </p:sp>
    </p:spTree>
    <p:extLst>
      <p:ext uri="{BB962C8B-B14F-4D97-AF65-F5344CB8AC3E}">
        <p14:creationId xmlns:p14="http://schemas.microsoft.com/office/powerpoint/2010/main" val="1683802547"/>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863715"/>
            <a:ext cx="8229600" cy="540060"/>
          </a:xfrm>
        </p:spPr>
        <p:txBody>
          <a:bodyPr>
            <a:noAutofit/>
          </a:bodyPr>
          <a:lstStyle/>
          <a:p>
            <a:r>
              <a:rPr lang="cs-CZ" u="sng" dirty="0" smtClean="0"/>
              <a:t>Nařízení pro KH</a:t>
            </a:r>
            <a:endParaRPr lang="cs-CZ" u="sng" dirty="0"/>
          </a:p>
        </p:txBody>
      </p:sp>
      <p:sp>
        <p:nvSpPr>
          <p:cNvPr id="3" name="Content Placeholder 2"/>
          <p:cNvSpPr>
            <a:spLocks noGrp="1"/>
          </p:cNvSpPr>
          <p:nvPr>
            <p:ph idx="1"/>
          </p:nvPr>
        </p:nvSpPr>
        <p:spPr>
          <a:xfrm>
            <a:off x="386535" y="1403775"/>
            <a:ext cx="8229600" cy="5040560"/>
          </a:xfrm>
        </p:spPr>
        <p:txBody>
          <a:bodyPr>
            <a:normAutofit/>
          </a:bodyPr>
          <a:lstStyle/>
          <a:p>
            <a:r>
              <a:rPr lang="cs-CZ" sz="2400" dirty="0"/>
              <a:t>Toto </a:t>
            </a:r>
            <a:r>
              <a:rPr lang="cs-CZ" sz="2400" dirty="0" smtClean="0"/>
              <a:t>nařízení </a:t>
            </a:r>
            <a:r>
              <a:rPr lang="cs-CZ" sz="2400" b="1" dirty="0"/>
              <a:t>vstupuje v platnost </a:t>
            </a:r>
            <a:r>
              <a:rPr lang="cs-CZ" sz="2400" b="1" dirty="0" smtClean="0"/>
              <a:t>20. dnem </a:t>
            </a:r>
            <a:r>
              <a:rPr lang="cs-CZ" sz="2400" b="1" dirty="0"/>
              <a:t>po </a:t>
            </a:r>
            <a:r>
              <a:rPr lang="cs-CZ" sz="2400" b="1" dirty="0" smtClean="0"/>
              <a:t>vyhlášení </a:t>
            </a:r>
            <a:r>
              <a:rPr lang="cs-CZ" sz="2400" b="1" dirty="0"/>
              <a:t>v Úředním věstníku </a:t>
            </a:r>
            <a:r>
              <a:rPr lang="cs-CZ" sz="2400" b="1" dirty="0" smtClean="0"/>
              <a:t>Evropské unie</a:t>
            </a:r>
            <a:r>
              <a:rPr lang="cs-CZ" sz="2400" dirty="0"/>
              <a:t>.</a:t>
            </a:r>
          </a:p>
          <a:p>
            <a:r>
              <a:rPr lang="cs-CZ" sz="2400" dirty="0"/>
              <a:t>Toto </a:t>
            </a:r>
            <a:r>
              <a:rPr lang="cs-CZ" sz="2400" b="1" dirty="0" smtClean="0"/>
              <a:t>nařízení </a:t>
            </a:r>
            <a:r>
              <a:rPr lang="cs-CZ" sz="2400" b="1" dirty="0"/>
              <a:t>se použije </a:t>
            </a:r>
            <a:r>
              <a:rPr lang="cs-CZ" sz="2400" b="1" dirty="0" smtClean="0"/>
              <a:t>nejdříve 6 měsíců </a:t>
            </a:r>
            <a:r>
              <a:rPr lang="cs-CZ" sz="2400" b="1" dirty="0"/>
              <a:t>po </a:t>
            </a:r>
            <a:r>
              <a:rPr lang="cs-CZ" sz="2400" b="1" dirty="0" smtClean="0"/>
              <a:t>zveřejnění oznámení </a:t>
            </a:r>
            <a:r>
              <a:rPr lang="cs-CZ" sz="2400" b="1" dirty="0"/>
              <a:t>podle čl. 82 odst. 3</a:t>
            </a:r>
            <a:r>
              <a:rPr lang="cs-CZ" sz="2400" dirty="0"/>
              <a:t>, </a:t>
            </a:r>
            <a:r>
              <a:rPr lang="cs-CZ" sz="2400" dirty="0" smtClean="0"/>
              <a:t>ale v žádném případě </a:t>
            </a:r>
            <a:r>
              <a:rPr lang="cs-CZ" sz="2400" b="1" dirty="0"/>
              <a:t>ne </a:t>
            </a:r>
            <a:r>
              <a:rPr lang="cs-CZ" sz="2400" b="1" dirty="0" smtClean="0"/>
              <a:t>dříve </a:t>
            </a:r>
            <a:r>
              <a:rPr lang="cs-CZ" sz="2400" b="1" dirty="0"/>
              <a:t>než </a:t>
            </a:r>
            <a:r>
              <a:rPr lang="cs-CZ" sz="2400" b="1" dirty="0" smtClean="0"/>
              <a:t>2 </a:t>
            </a:r>
            <a:r>
              <a:rPr lang="cs-CZ" sz="2400" b="1" dirty="0"/>
              <a:t>roky po </a:t>
            </a:r>
            <a:r>
              <a:rPr lang="cs-CZ" sz="2400" b="1" dirty="0" smtClean="0"/>
              <a:t>zveřejnění </a:t>
            </a:r>
            <a:r>
              <a:rPr lang="cs-CZ" sz="2400" b="1" dirty="0"/>
              <a:t>tohoto </a:t>
            </a:r>
            <a:r>
              <a:rPr lang="cs-CZ" sz="2400" b="1" dirty="0" smtClean="0"/>
              <a:t>nařízení</a:t>
            </a:r>
            <a:r>
              <a:rPr lang="cs-CZ" sz="2400" dirty="0" smtClean="0"/>
              <a:t>.</a:t>
            </a:r>
            <a:endParaRPr lang="cs-CZ" sz="2400" dirty="0"/>
          </a:p>
          <a:p>
            <a:r>
              <a:rPr lang="cs-CZ" sz="2400" dirty="0"/>
              <a:t>Toto </a:t>
            </a:r>
            <a:r>
              <a:rPr lang="cs-CZ" sz="2400" dirty="0" smtClean="0"/>
              <a:t>nařízení </a:t>
            </a:r>
            <a:r>
              <a:rPr lang="cs-CZ" sz="2400" dirty="0"/>
              <a:t>je </a:t>
            </a:r>
            <a:r>
              <a:rPr lang="cs-CZ" sz="2400" dirty="0" smtClean="0"/>
              <a:t>závazné </a:t>
            </a:r>
            <a:r>
              <a:rPr lang="cs-CZ" sz="2400" dirty="0"/>
              <a:t>v </a:t>
            </a:r>
            <a:r>
              <a:rPr lang="cs-CZ" sz="2400" dirty="0" smtClean="0"/>
              <a:t>celém </a:t>
            </a:r>
            <a:r>
              <a:rPr lang="cs-CZ" sz="2400" dirty="0"/>
              <a:t>rozsahu a </a:t>
            </a:r>
            <a:r>
              <a:rPr lang="cs-CZ" sz="2400" dirty="0" smtClean="0"/>
              <a:t>přímo použitelné </a:t>
            </a:r>
            <a:r>
              <a:rPr lang="cs-CZ" sz="2400" dirty="0"/>
              <a:t>ve všech </a:t>
            </a:r>
            <a:r>
              <a:rPr lang="cs-CZ" sz="2400" dirty="0" smtClean="0"/>
              <a:t>členských státech.</a:t>
            </a:r>
          </a:p>
          <a:p>
            <a:r>
              <a:rPr lang="cs-CZ" sz="2400" b="1" dirty="0" smtClean="0"/>
              <a:t>Přechodné období </a:t>
            </a:r>
            <a:r>
              <a:rPr lang="cs-CZ" sz="2400" dirty="0" smtClean="0"/>
              <a:t>– KH předložená dle směrnice 2001/20/ES  se nadále řídí tímto předpisem </a:t>
            </a:r>
            <a:r>
              <a:rPr lang="cs-CZ" sz="2400" b="1" dirty="0" smtClean="0"/>
              <a:t>– 3 roky od vstupu v platnost nařízení</a:t>
            </a:r>
          </a:p>
          <a:p>
            <a:r>
              <a:rPr lang="cs-CZ" sz="2400" dirty="0" smtClean="0"/>
              <a:t>V nařízení v čl. 98 bude uvedena i doba, kdy lze ještě předkládat žádosti dle směrnice a řídit se jejími požadavky.</a:t>
            </a:r>
            <a:endParaRPr lang="cs-CZ" sz="2400" dirty="0"/>
          </a:p>
          <a:p>
            <a:pPr marL="457200" lvl="1" indent="0">
              <a:buNone/>
            </a:pPr>
            <a:endParaRPr lang="cs-CZ" sz="2000" dirty="0"/>
          </a:p>
          <a:p>
            <a:endParaRPr lang="cs-CZ" sz="2400" dirty="0" smtClean="0"/>
          </a:p>
          <a:p>
            <a:pPr>
              <a:buNone/>
            </a:pPr>
            <a:endParaRPr lang="cs-CZ" sz="2000" dirty="0" smtClean="0"/>
          </a:p>
        </p:txBody>
      </p:sp>
      <p:sp>
        <p:nvSpPr>
          <p:cNvPr id="4" name="Date Placeholder 3"/>
          <p:cNvSpPr>
            <a:spLocks noGrp="1"/>
          </p:cNvSpPr>
          <p:nvPr>
            <p:ph type="dt" sz="half" idx="10"/>
          </p:nvPr>
        </p:nvSpPr>
        <p:spPr/>
        <p:txBody>
          <a:bodyPr/>
          <a:lstStyle/>
          <a:p>
            <a:r>
              <a:rPr lang="cs-CZ" smtClean="0"/>
              <a:t>3. 6. 2014</a:t>
            </a:r>
            <a:endParaRPr lang="cs-CZ"/>
          </a:p>
        </p:txBody>
      </p:sp>
      <p:sp>
        <p:nvSpPr>
          <p:cNvPr id="5" name="Footer Placeholder 4"/>
          <p:cNvSpPr>
            <a:spLocks noGrp="1"/>
          </p:cNvSpPr>
          <p:nvPr>
            <p:ph type="ftr" sz="quarter" idx="11"/>
          </p:nvPr>
        </p:nvSpPr>
        <p:spPr/>
        <p:txBody>
          <a:bodyPr/>
          <a:lstStyle/>
          <a:p>
            <a:r>
              <a:rPr lang="cs-CZ" smtClean="0"/>
              <a:t>© 2012  STÁTNÍ ÚSTAV PRO KONTROLU LÉČIV</a:t>
            </a:r>
            <a:endParaRPr lang="cs-CZ"/>
          </a:p>
        </p:txBody>
      </p:sp>
      <p:sp>
        <p:nvSpPr>
          <p:cNvPr id="6" name="Slide Number Placeholder 5"/>
          <p:cNvSpPr>
            <a:spLocks noGrp="1"/>
          </p:cNvSpPr>
          <p:nvPr>
            <p:ph type="sldNum" sz="quarter" idx="12"/>
          </p:nvPr>
        </p:nvSpPr>
        <p:spPr/>
        <p:txBody>
          <a:bodyPr/>
          <a:lstStyle/>
          <a:p>
            <a:fld id="{3F7E86AA-FCC7-45ED-BAA9-A02C04DFE918}" type="slidenum">
              <a:rPr lang="cs-CZ" smtClean="0"/>
              <a:pPr/>
              <a:t>35</a:t>
            </a:fld>
            <a:endParaRPr lang="cs-CZ" dirty="0"/>
          </a:p>
        </p:txBody>
      </p:sp>
      <p:sp>
        <p:nvSpPr>
          <p:cNvPr id="7" name="Text Placeholder 6"/>
          <p:cNvSpPr>
            <a:spLocks noGrp="1"/>
          </p:cNvSpPr>
          <p:nvPr>
            <p:ph type="body" sz="quarter" idx="13"/>
          </p:nvPr>
        </p:nvSpPr>
        <p:spPr/>
        <p:txBody>
          <a:bodyPr/>
          <a:lstStyle/>
          <a:p>
            <a:r>
              <a:rPr lang="cs-CZ" dirty="0" smtClean="0"/>
              <a:t>Nařízení KH</a:t>
            </a:r>
            <a:endParaRPr lang="cs-CZ" dirty="0"/>
          </a:p>
        </p:txBody>
      </p:sp>
    </p:spTree>
    <p:extLst>
      <p:ext uri="{BB962C8B-B14F-4D97-AF65-F5344CB8AC3E}">
        <p14:creationId xmlns:p14="http://schemas.microsoft.com/office/powerpoint/2010/main" val="573401109"/>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1550" y="863715"/>
            <a:ext cx="6562226" cy="792163"/>
          </a:xfrm>
        </p:spPr>
        <p:txBody>
          <a:bodyPr/>
          <a:lstStyle/>
          <a:p>
            <a:r>
              <a:rPr lang="cs-CZ" u="sng" dirty="0" smtClean="0"/>
              <a:t>Nejzásadnější změny v regulaci KH </a:t>
            </a:r>
            <a:endParaRPr lang="cs-CZ" u="sng" dirty="0"/>
          </a:p>
        </p:txBody>
      </p:sp>
      <p:sp>
        <p:nvSpPr>
          <p:cNvPr id="3" name="Content Placeholder 2"/>
          <p:cNvSpPr>
            <a:spLocks noGrp="1"/>
          </p:cNvSpPr>
          <p:nvPr>
            <p:ph idx="1"/>
          </p:nvPr>
        </p:nvSpPr>
        <p:spPr>
          <a:xfrm>
            <a:off x="521550" y="1673805"/>
            <a:ext cx="7992690" cy="4995555"/>
          </a:xfrm>
        </p:spPr>
        <p:txBody>
          <a:bodyPr>
            <a:normAutofit fontScale="85000" lnSpcReduction="20000"/>
          </a:bodyPr>
          <a:lstStyle/>
          <a:p>
            <a:pPr>
              <a:buFont typeface="Wingdings" pitchFamily="2" charset="2"/>
              <a:buChar char="ü"/>
            </a:pPr>
            <a:r>
              <a:rPr lang="cs-CZ" b="1" dirty="0" smtClean="0">
                <a:solidFill>
                  <a:srgbClr val="A80000"/>
                </a:solidFill>
              </a:rPr>
              <a:t>Jednotný portál – nová databáze KH</a:t>
            </a:r>
          </a:p>
          <a:p>
            <a:pPr>
              <a:buFont typeface="Wingdings" pitchFamily="2" charset="2"/>
              <a:buChar char="ü"/>
            </a:pPr>
            <a:r>
              <a:rPr lang="cs-CZ" b="1" dirty="0" smtClean="0">
                <a:solidFill>
                  <a:srgbClr val="A80000"/>
                </a:solidFill>
              </a:rPr>
              <a:t>Nastavení procesu posouzení v ČS – systém etických komisí</a:t>
            </a:r>
          </a:p>
          <a:p>
            <a:pPr>
              <a:buFont typeface="Wingdings" pitchFamily="2" charset="2"/>
              <a:buChar char="ü"/>
            </a:pPr>
            <a:r>
              <a:rPr lang="cs-CZ" b="1" dirty="0" smtClean="0">
                <a:solidFill>
                  <a:srgbClr val="A80000"/>
                </a:solidFill>
              </a:rPr>
              <a:t>Striktně dané časy – kalendářní dny – hrozba tichého souhlasu</a:t>
            </a:r>
          </a:p>
          <a:p>
            <a:pPr>
              <a:buFont typeface="Wingdings" pitchFamily="2" charset="2"/>
              <a:buChar char="ü"/>
            </a:pPr>
            <a:r>
              <a:rPr lang="cs-CZ" b="1" dirty="0" smtClean="0">
                <a:solidFill>
                  <a:srgbClr val="A80000"/>
                </a:solidFill>
              </a:rPr>
              <a:t>Nové dělení  - klinické studie, KH a </a:t>
            </a:r>
            <a:r>
              <a:rPr lang="cs-CZ" b="1" dirty="0" err="1" smtClean="0">
                <a:solidFill>
                  <a:srgbClr val="A80000"/>
                </a:solidFill>
              </a:rPr>
              <a:t>nízkointervenční</a:t>
            </a:r>
            <a:r>
              <a:rPr lang="cs-CZ" b="1" dirty="0" smtClean="0">
                <a:solidFill>
                  <a:srgbClr val="A80000"/>
                </a:solidFill>
              </a:rPr>
              <a:t> KH</a:t>
            </a:r>
          </a:p>
          <a:p>
            <a:pPr>
              <a:buFont typeface="Wingdings" pitchFamily="2" charset="2"/>
              <a:buChar char="ü"/>
            </a:pPr>
            <a:r>
              <a:rPr lang="cs-CZ" b="1" dirty="0" smtClean="0">
                <a:solidFill>
                  <a:srgbClr val="A80000"/>
                </a:solidFill>
              </a:rPr>
              <a:t>RMS – hodnotící zprávy (AR)</a:t>
            </a:r>
          </a:p>
          <a:p>
            <a:pPr>
              <a:buFont typeface="Wingdings" pitchFamily="2" charset="2"/>
              <a:buChar char="ü"/>
            </a:pPr>
            <a:r>
              <a:rPr lang="cs-CZ" b="1" dirty="0" smtClean="0">
                <a:solidFill>
                  <a:srgbClr val="A80000"/>
                </a:solidFill>
              </a:rPr>
              <a:t>Posouzení dokumentace – </a:t>
            </a:r>
            <a:r>
              <a:rPr lang="cs-CZ" b="1" i="1" dirty="0" smtClean="0">
                <a:solidFill>
                  <a:srgbClr val="A80000"/>
                </a:solidFill>
              </a:rPr>
              <a:t>změna systému</a:t>
            </a:r>
            <a:endParaRPr lang="cs-CZ" b="1" dirty="0" smtClean="0">
              <a:solidFill>
                <a:srgbClr val="A80000"/>
              </a:solidFill>
            </a:endParaRPr>
          </a:p>
          <a:p>
            <a:pPr lvl="1">
              <a:buFont typeface="Wingdings" pitchFamily="2" charset="2"/>
              <a:buChar char="ü"/>
            </a:pPr>
            <a:r>
              <a:rPr lang="cs-CZ" sz="2800" b="1" dirty="0" smtClean="0">
                <a:solidFill>
                  <a:srgbClr val="A80000"/>
                </a:solidFill>
              </a:rPr>
              <a:t>Part I – společné všemi ČS</a:t>
            </a:r>
          </a:p>
          <a:p>
            <a:pPr lvl="1">
              <a:buFont typeface="Wingdings" pitchFamily="2" charset="2"/>
              <a:buChar char="ü"/>
            </a:pPr>
            <a:r>
              <a:rPr lang="cs-CZ" sz="2800" b="1" dirty="0" smtClean="0">
                <a:solidFill>
                  <a:srgbClr val="A80000"/>
                </a:solidFill>
              </a:rPr>
              <a:t>Part II – národní, samostatně bez spolupráce</a:t>
            </a:r>
          </a:p>
          <a:p>
            <a:pPr>
              <a:buFont typeface="Wingdings" pitchFamily="2" charset="2"/>
              <a:buChar char="ü"/>
            </a:pPr>
            <a:r>
              <a:rPr lang="cs-CZ" b="1" dirty="0" smtClean="0">
                <a:solidFill>
                  <a:srgbClr val="A80000"/>
                </a:solidFill>
              </a:rPr>
              <a:t>Významné změny – hodnotící zprávy</a:t>
            </a:r>
          </a:p>
          <a:p>
            <a:pPr>
              <a:buFont typeface="Wingdings" pitchFamily="2" charset="2"/>
              <a:buChar char="ü"/>
            </a:pPr>
            <a:r>
              <a:rPr lang="cs-CZ" b="1" dirty="0" smtClean="0">
                <a:solidFill>
                  <a:srgbClr val="A80000"/>
                </a:solidFill>
              </a:rPr>
              <a:t>Změny v zajištění pojištění / odškodnění</a:t>
            </a:r>
          </a:p>
          <a:p>
            <a:pPr>
              <a:buFont typeface="Wingdings" pitchFamily="2" charset="2"/>
              <a:buChar char="ü"/>
            </a:pPr>
            <a:r>
              <a:rPr lang="cs-CZ" b="1" dirty="0">
                <a:solidFill>
                  <a:srgbClr val="A80000"/>
                </a:solidFill>
              </a:rPr>
              <a:t>P</a:t>
            </a:r>
            <a:r>
              <a:rPr lang="cs-CZ" b="1" dirty="0" smtClean="0">
                <a:solidFill>
                  <a:srgbClr val="A80000"/>
                </a:solidFill>
              </a:rPr>
              <a:t>oplatky</a:t>
            </a:r>
          </a:p>
          <a:p>
            <a:pPr>
              <a:buFont typeface="Wingdings" pitchFamily="2" charset="2"/>
              <a:buChar char="ü"/>
            </a:pPr>
            <a:r>
              <a:rPr lang="cs-CZ" b="1" dirty="0" smtClean="0">
                <a:solidFill>
                  <a:srgbClr val="A80000"/>
                </a:solidFill>
              </a:rPr>
              <a:t>Hodnotící zprávy pro Roční bezpečnostní zprávy</a:t>
            </a:r>
            <a:endParaRPr lang="cs-CZ" b="1" dirty="0">
              <a:solidFill>
                <a:srgbClr val="A80000"/>
              </a:solidFill>
            </a:endParaRPr>
          </a:p>
        </p:txBody>
      </p:sp>
    </p:spTree>
  </p:cSld>
  <p:clrMapOvr>
    <a:masterClrMapping/>
  </p:clrMapOvr>
  <p:transition>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66555" y="908720"/>
            <a:ext cx="6373205" cy="792163"/>
          </a:xfrm>
        </p:spPr>
        <p:txBody>
          <a:bodyPr>
            <a:normAutofit/>
          </a:bodyPr>
          <a:lstStyle/>
          <a:p>
            <a:r>
              <a:rPr lang="cs-CZ" u="sng" dirty="0" smtClean="0"/>
              <a:t>Dopad nařízení KH v ČR</a:t>
            </a:r>
            <a:endParaRPr lang="cs-CZ" u="sng" dirty="0"/>
          </a:p>
        </p:txBody>
      </p:sp>
      <p:sp>
        <p:nvSpPr>
          <p:cNvPr id="3" name="Zástupný symbol pro obsah 2"/>
          <p:cNvSpPr>
            <a:spLocks noGrp="1"/>
          </p:cNvSpPr>
          <p:nvPr>
            <p:ph idx="1"/>
          </p:nvPr>
        </p:nvSpPr>
        <p:spPr>
          <a:xfrm>
            <a:off x="476545" y="1673805"/>
            <a:ext cx="8208714" cy="4815535"/>
          </a:xfrm>
        </p:spPr>
        <p:txBody>
          <a:bodyPr>
            <a:normAutofit fontScale="92500" lnSpcReduction="10000"/>
          </a:bodyPr>
          <a:lstStyle/>
          <a:p>
            <a:r>
              <a:rPr lang="cs-CZ" sz="2600" b="1" dirty="0" smtClean="0"/>
              <a:t>Legislativa </a:t>
            </a:r>
          </a:p>
          <a:p>
            <a:pPr lvl="1">
              <a:buClr>
                <a:schemeClr val="tx1"/>
              </a:buClr>
              <a:buFont typeface="Wingdings" panose="05000000000000000000" pitchFamily="2" charset="2"/>
              <a:buChar char="§"/>
            </a:pPr>
            <a:r>
              <a:rPr lang="cs-CZ" sz="2000" b="0" dirty="0" smtClean="0"/>
              <a:t>Národní systém pojištění/odškodnění</a:t>
            </a:r>
          </a:p>
          <a:p>
            <a:pPr lvl="1">
              <a:buClr>
                <a:schemeClr val="tx1"/>
              </a:buClr>
              <a:buFont typeface="Wingdings" panose="05000000000000000000" pitchFamily="2" charset="2"/>
              <a:buChar char="§"/>
            </a:pPr>
            <a:r>
              <a:rPr lang="cs-CZ" sz="2000" b="0" dirty="0" smtClean="0"/>
              <a:t>Systém etických komisí</a:t>
            </a:r>
          </a:p>
          <a:p>
            <a:pPr lvl="1">
              <a:buClr>
                <a:schemeClr val="tx1"/>
              </a:buClr>
              <a:buFont typeface="Wingdings" panose="05000000000000000000" pitchFamily="2" charset="2"/>
              <a:buChar char="§"/>
            </a:pPr>
            <a:r>
              <a:rPr lang="cs-CZ" sz="2000" dirty="0" smtClean="0"/>
              <a:t>Proces posuzování KH</a:t>
            </a:r>
          </a:p>
          <a:p>
            <a:pPr lvl="1">
              <a:buClr>
                <a:schemeClr val="tx1"/>
              </a:buClr>
              <a:buFont typeface="Wingdings" panose="05000000000000000000" pitchFamily="2" charset="2"/>
              <a:buChar char="§"/>
            </a:pPr>
            <a:r>
              <a:rPr lang="cs-CZ" sz="2000" dirty="0" smtClean="0"/>
              <a:t>Poplatky</a:t>
            </a:r>
          </a:p>
          <a:p>
            <a:pPr lvl="1">
              <a:buClr>
                <a:schemeClr val="tx1"/>
              </a:buClr>
              <a:buFont typeface="Wingdings" panose="05000000000000000000" pitchFamily="2" charset="2"/>
              <a:buChar char="§"/>
            </a:pPr>
            <a:r>
              <a:rPr lang="cs-CZ" sz="2000" b="0" dirty="0" smtClean="0"/>
              <a:t>Správní řád</a:t>
            </a:r>
          </a:p>
          <a:p>
            <a:r>
              <a:rPr lang="cs-CZ" sz="2600" b="1" dirty="0" smtClean="0"/>
              <a:t>Etické komise posuzující KH</a:t>
            </a:r>
          </a:p>
          <a:p>
            <a:r>
              <a:rPr lang="cs-CZ" sz="2600" b="1" dirty="0" smtClean="0"/>
              <a:t>Technické zajištění činnosti</a:t>
            </a:r>
          </a:p>
          <a:p>
            <a:pPr lvl="1">
              <a:buFont typeface="Wingdings" panose="05000000000000000000" pitchFamily="2" charset="2"/>
              <a:buChar char="§"/>
            </a:pPr>
            <a:r>
              <a:rPr lang="cs-CZ" sz="2200" dirty="0" smtClean="0"/>
              <a:t>Návaznost na portál EU</a:t>
            </a:r>
          </a:p>
          <a:p>
            <a:pPr lvl="1">
              <a:buClr>
                <a:schemeClr val="tx1"/>
              </a:buClr>
              <a:buFont typeface="Wingdings" pitchFamily="2" charset="2"/>
              <a:buChar char="§"/>
            </a:pPr>
            <a:r>
              <a:rPr lang="cs-CZ" sz="2000" dirty="0" smtClean="0"/>
              <a:t>Zajištění posuzování etické komise – zapojení / komunikace</a:t>
            </a:r>
            <a:endParaRPr lang="cs-CZ" sz="2200" b="1" dirty="0" smtClean="0"/>
          </a:p>
          <a:p>
            <a:r>
              <a:rPr lang="cs-CZ" sz="2600" b="1" dirty="0" smtClean="0"/>
              <a:t>Personální</a:t>
            </a:r>
          </a:p>
          <a:p>
            <a:r>
              <a:rPr lang="cs-CZ" sz="2600" b="1" dirty="0" smtClean="0"/>
              <a:t>Finanční</a:t>
            </a:r>
          </a:p>
          <a:p>
            <a:r>
              <a:rPr lang="cs-CZ" sz="2600" b="1" dirty="0" smtClean="0"/>
              <a:t>Akademický výzkum</a:t>
            </a:r>
          </a:p>
          <a:p>
            <a:endParaRPr lang="cs-CZ" dirty="0"/>
          </a:p>
        </p:txBody>
      </p:sp>
    </p:spTree>
    <p:extLst>
      <p:ext uri="{BB962C8B-B14F-4D97-AF65-F5344CB8AC3E}">
        <p14:creationId xmlns:p14="http://schemas.microsoft.com/office/powerpoint/2010/main" val="133792184"/>
      </p:ext>
    </p:extLst>
  </p:cSld>
  <p:clrMapOvr>
    <a:masterClrMapping/>
  </p:clrMapOvr>
  <p:transition>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1740" y="0"/>
            <a:ext cx="6517221" cy="792163"/>
          </a:xfrm>
        </p:spPr>
        <p:txBody>
          <a:bodyPr/>
          <a:lstStyle/>
          <a:p>
            <a:r>
              <a:rPr lang="cs-CZ" dirty="0" smtClean="0"/>
              <a:t>Počty předložených žádostí o KH</a:t>
            </a:r>
            <a:endParaRPr lang="cs-CZ"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91853932"/>
              </p:ext>
            </p:extLst>
          </p:nvPr>
        </p:nvGraphicFramePr>
        <p:xfrm>
          <a:off x="323528" y="836712"/>
          <a:ext cx="8496944" cy="4176713"/>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ovéPole 2"/>
          <p:cNvSpPr txBox="1"/>
          <p:nvPr/>
        </p:nvSpPr>
        <p:spPr>
          <a:xfrm>
            <a:off x="611560" y="5109794"/>
            <a:ext cx="5071453" cy="984885"/>
          </a:xfrm>
          <a:prstGeom prst="rect">
            <a:avLst/>
          </a:prstGeom>
          <a:noFill/>
        </p:spPr>
        <p:txBody>
          <a:bodyPr wrap="none" rtlCol="0">
            <a:spAutoFit/>
          </a:bodyPr>
          <a:lstStyle/>
          <a:p>
            <a:r>
              <a:rPr lang="cs-CZ" sz="2200" b="1" dirty="0" smtClean="0"/>
              <a:t>Významné dodatky  &gt;</a:t>
            </a:r>
            <a:r>
              <a:rPr lang="cs-CZ" sz="2200" dirty="0" smtClean="0"/>
              <a:t> </a:t>
            </a:r>
            <a:r>
              <a:rPr lang="cs-CZ" sz="2200" b="1" dirty="0" smtClean="0"/>
              <a:t>2000</a:t>
            </a:r>
            <a:r>
              <a:rPr lang="cs-CZ" sz="2200" dirty="0" smtClean="0"/>
              <a:t> / rok</a:t>
            </a:r>
          </a:p>
          <a:p>
            <a:endParaRPr lang="cs-CZ" dirty="0"/>
          </a:p>
          <a:p>
            <a:r>
              <a:rPr lang="cs-CZ" i="1" dirty="0" smtClean="0"/>
              <a:t>Počet předložených KH za rok 2014 ke dni 30. 5.2014</a:t>
            </a:r>
            <a:endParaRPr lang="cs-CZ" i="1" dirty="0"/>
          </a:p>
        </p:txBody>
      </p:sp>
    </p:spTree>
  </p:cSld>
  <p:clrMapOvr>
    <a:masterClrMapping/>
  </p:clrMapOvr>
  <p:transition>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547664" y="692696"/>
            <a:ext cx="6264275" cy="1944291"/>
          </a:xfrm>
        </p:spPr>
        <p:txBody>
          <a:bodyPr>
            <a:normAutofit/>
          </a:bodyPr>
          <a:lstStyle/>
          <a:p>
            <a:pPr algn="ctr" eaLnBrk="1" hangingPunct="1"/>
            <a:r>
              <a:rPr lang="cs-CZ" dirty="0" smtClean="0">
                <a:cs typeface="Times New Roman" pitchFamily="18" charset="0"/>
              </a:rPr>
              <a:t>Děkuji za pozornost</a:t>
            </a:r>
            <a:r>
              <a:rPr lang="cs-CZ" sz="4800" dirty="0" smtClean="0">
                <a:solidFill>
                  <a:schemeClr val="bg2">
                    <a:lumMod val="25000"/>
                  </a:schemeClr>
                </a:solidFill>
                <a:latin typeface="Times New Roman" pitchFamily="18" charset="0"/>
                <a:cs typeface="Times New Roman" pitchFamily="18" charset="0"/>
              </a:rPr>
              <a:t/>
            </a:r>
            <a:br>
              <a:rPr lang="cs-CZ" sz="4800" dirty="0" smtClean="0">
                <a:solidFill>
                  <a:schemeClr val="bg2">
                    <a:lumMod val="25000"/>
                  </a:schemeClr>
                </a:solidFill>
                <a:latin typeface="Times New Roman" pitchFamily="18" charset="0"/>
                <a:cs typeface="Times New Roman" pitchFamily="18" charset="0"/>
              </a:rPr>
            </a:br>
            <a:endParaRPr lang="cs-CZ" sz="4800" dirty="0" smtClean="0">
              <a:solidFill>
                <a:schemeClr val="bg2">
                  <a:lumMod val="25000"/>
                </a:schemeClr>
              </a:solidFill>
              <a:latin typeface="Times New Roman" pitchFamily="18" charset="0"/>
              <a:cs typeface="Times New Roman" pitchFamily="18" charset="0"/>
            </a:endParaRPr>
          </a:p>
        </p:txBody>
      </p:sp>
      <p:sp>
        <p:nvSpPr>
          <p:cNvPr id="4" name="TextBox 3"/>
          <p:cNvSpPr txBox="1"/>
          <p:nvPr/>
        </p:nvSpPr>
        <p:spPr>
          <a:xfrm>
            <a:off x="3059832" y="5373216"/>
            <a:ext cx="2871940" cy="584775"/>
          </a:xfrm>
          <a:prstGeom prst="rect">
            <a:avLst/>
          </a:prstGeom>
          <a:noFill/>
        </p:spPr>
        <p:txBody>
          <a:bodyPr wrap="none" rtlCol="0">
            <a:spAutoFit/>
          </a:bodyPr>
          <a:lstStyle/>
          <a:p>
            <a:r>
              <a:rPr lang="cs-CZ" sz="3200" dirty="0" smtClean="0">
                <a:latin typeface="+mj-lt"/>
                <a:cs typeface="Times New Roman" pitchFamily="18" charset="0"/>
              </a:rPr>
              <a:t>Dotazy - diskuse</a:t>
            </a:r>
            <a:endParaRPr lang="cs-CZ" sz="3200" dirty="0">
              <a:latin typeface="+mj-lt"/>
            </a:endParaRP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1988840"/>
            <a:ext cx="5798844"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Date Placeholder 4"/>
          <p:cNvSpPr>
            <a:spLocks noGrp="1"/>
          </p:cNvSpPr>
          <p:nvPr>
            <p:ph type="dt" sz="half" idx="10"/>
          </p:nvPr>
        </p:nvSpPr>
        <p:spPr/>
        <p:txBody>
          <a:bodyPr/>
          <a:lstStyle/>
          <a:p>
            <a:r>
              <a:rPr lang="cs-CZ" smtClean="0"/>
              <a:t>3. 6. 2014</a:t>
            </a:r>
            <a:endParaRPr lang="en-US" dirty="0"/>
          </a:p>
        </p:txBody>
      </p:sp>
      <p:sp>
        <p:nvSpPr>
          <p:cNvPr id="2" name="Zástupný symbol pro zápatí 1"/>
          <p:cNvSpPr>
            <a:spLocks noGrp="1"/>
          </p:cNvSpPr>
          <p:nvPr>
            <p:ph type="ftr" sz="quarter" idx="11"/>
          </p:nvPr>
        </p:nvSpPr>
        <p:spPr/>
        <p:txBody>
          <a:bodyPr/>
          <a:lstStyle/>
          <a:p>
            <a:r>
              <a:rPr kumimoji="0" lang="en-US" smtClean="0"/>
              <a:t>© 2012  STÁTNÍ ÚSTAV PRO KONTROLU LÉČIV</a:t>
            </a:r>
            <a:endParaRPr kumimoji="0" lang="en-US"/>
          </a:p>
        </p:txBody>
      </p:sp>
      <p:sp>
        <p:nvSpPr>
          <p:cNvPr id="3" name="Zástupný symbol pro číslo snímku 2"/>
          <p:cNvSpPr>
            <a:spLocks noGrp="1"/>
          </p:cNvSpPr>
          <p:nvPr>
            <p:ph type="sldNum" sz="quarter" idx="12"/>
          </p:nvPr>
        </p:nvSpPr>
        <p:spPr/>
        <p:txBody>
          <a:bodyPr/>
          <a:lstStyle/>
          <a:p>
            <a:fld id="{D5BBC35B-A44B-4119-B8DA-DE9E3DFADA20}" type="slidenum">
              <a:rPr kumimoji="0" lang="en-US" smtClean="0"/>
              <a:pPr/>
              <a:t>39</a:t>
            </a:fld>
            <a:endParaRPr kumimoji="0" lang="en-US"/>
          </a:p>
        </p:txBody>
      </p:sp>
    </p:spTree>
    <p:extLst>
      <p:ext uri="{BB962C8B-B14F-4D97-AF65-F5344CB8AC3E}">
        <p14:creationId xmlns:p14="http://schemas.microsoft.com/office/powerpoint/2010/main" val="2580995939"/>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2.xml><?xml version="1.0" encoding="utf-8"?>
<a:theme xmlns:a="http://schemas.openxmlformats.org/drawingml/2006/main" name="1_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4126</TotalTime>
  <Words>3122</Words>
  <Application>Microsoft Office PowerPoint</Application>
  <PresentationFormat>Předvádění na obrazovce (4:3)</PresentationFormat>
  <Paragraphs>566</Paragraphs>
  <Slides>39</Slides>
  <Notes>11</Notes>
  <HiddenSlides>0</HiddenSlides>
  <MMClips>0</MMClips>
  <ScaleCrop>false</ScaleCrop>
  <HeadingPairs>
    <vt:vector size="4" baseType="variant">
      <vt:variant>
        <vt:lpstr>Motiv</vt:lpstr>
      </vt:variant>
      <vt:variant>
        <vt:i4>2</vt:i4>
      </vt:variant>
      <vt:variant>
        <vt:lpstr>Nadpisy snímků</vt:lpstr>
      </vt:variant>
      <vt:variant>
        <vt:i4>39</vt:i4>
      </vt:variant>
    </vt:vector>
  </HeadingPairs>
  <TitlesOfParts>
    <vt:vector size="41" baseType="lpstr">
      <vt:lpstr>Motiv sady Office</vt:lpstr>
      <vt:lpstr>1_Motiv sady Office</vt:lpstr>
      <vt:lpstr>  Nařízení pro KH  a další důležité informace </vt:lpstr>
      <vt:lpstr>Prezentace aplikace PowerPoint</vt:lpstr>
      <vt:lpstr>Prezentace aplikace PowerPoint</vt:lpstr>
      <vt:lpstr>Prezentace aplikace PowerPoint</vt:lpstr>
      <vt:lpstr>Program semináře:</vt:lpstr>
      <vt:lpstr>  Nařízení pro KH   a předpokládaný dopad změn </vt:lpstr>
      <vt:lpstr>Directive 2001/20/EC of the European Parliament and of the Council on the approximation of the laws, regulations and administrative provisions of the Member States relating to the implementation of good clinical practice     in the conduct of clinical trials on medicinal products      for human use </vt:lpstr>
      <vt:lpstr>Proposal for a Regulation of the European Parlament and of the Council in clinical trials on medicinal products for human use and repealing Directive 2001/20/EC</vt:lpstr>
      <vt:lpstr>NAŘÍZENÍ EVROPSKÉHO PARLAMENTU A RADY (EU) č. 536/2014 ze dne 16. dubna 2014                                       o klinických hodnoceních humánních léčivých přípravků a o zrušení směrnice 2001/20/ES    REGULATION (EU) No 536/2014 OF THE EUROPEAN PARLIAMENT AND OF THE COUNCIL of 16 April 2014 on clinical trials on medicinal products for human use, and repealing Directive 2001/20/EC       </vt:lpstr>
      <vt:lpstr>  celé znění: http://eur-lex.europa.eu/legal-content/CS/TXT/?uri=OJ:L:2014:158:TOC   </vt:lpstr>
      <vt:lpstr>Zdůvodnění návrhu nařízení</vt:lpstr>
      <vt:lpstr>Portál</vt:lpstr>
      <vt:lpstr>Nová databáze</vt:lpstr>
      <vt:lpstr>Obecné požadavky </vt:lpstr>
      <vt:lpstr>Obecné požadavky </vt:lpstr>
      <vt:lpstr>Prezentace aplikace PowerPoint</vt:lpstr>
      <vt:lpstr>Prezentace aplikace PowerPoint</vt:lpstr>
      <vt:lpstr>Definice</vt:lpstr>
      <vt:lpstr>Clinical study = klinická studie</vt:lpstr>
      <vt:lpstr>Clinical trial = klinické hodnocení</vt:lpstr>
      <vt:lpstr>Low-intervention clinical trial</vt:lpstr>
      <vt:lpstr>Dokumentace KH – Part I  a  Part II</vt:lpstr>
      <vt:lpstr>Procedura povolení KH – Part I</vt:lpstr>
      <vt:lpstr>Procedura povolování KH – PART I - timeline</vt:lpstr>
      <vt:lpstr>Procedura povolování KH – timeline PART II</vt:lpstr>
      <vt:lpstr>Konečné vyjádření k žádosti o KH</vt:lpstr>
      <vt:lpstr>Posouzení KH – PART I  a  PART II</vt:lpstr>
      <vt:lpstr>Významné změny (dříve SA)</vt:lpstr>
      <vt:lpstr>Významná změna (VZ)- timeline PART I</vt:lpstr>
      <vt:lpstr>Významná změna (VZ)- timeline PART II</vt:lpstr>
      <vt:lpstr>Informovaný souhlas a ochrana SH</vt:lpstr>
      <vt:lpstr>Průběh klinického hodnocení</vt:lpstr>
      <vt:lpstr>Další kapitoly</vt:lpstr>
      <vt:lpstr>Další kapitoly</vt:lpstr>
      <vt:lpstr>Nařízení pro KH</vt:lpstr>
      <vt:lpstr>Nejzásadnější změny v regulaci KH </vt:lpstr>
      <vt:lpstr>Dopad nařízení KH v ČR</vt:lpstr>
      <vt:lpstr>Počty předložených žádostí o KH</vt:lpstr>
      <vt:lpstr>Děkuji za pozornost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Zbyněk Polák</dc:creator>
  <cp:lastModifiedBy>Němcová Alice</cp:lastModifiedBy>
  <cp:revision>335</cp:revision>
  <cp:lastPrinted>2014-05-16T08:38:07Z</cp:lastPrinted>
  <dcterms:created xsi:type="dcterms:W3CDTF">2012-11-07T12:54:42Z</dcterms:created>
  <dcterms:modified xsi:type="dcterms:W3CDTF">2014-06-09T07:20:13Z</dcterms:modified>
</cp:coreProperties>
</file>