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60" r:id="rId2"/>
    <p:sldId id="290" r:id="rId3"/>
    <p:sldId id="278" r:id="rId4"/>
    <p:sldId id="285" r:id="rId5"/>
    <p:sldId id="297" r:id="rId6"/>
    <p:sldId id="287" r:id="rId7"/>
    <p:sldId id="286" r:id="rId8"/>
    <p:sldId id="292" r:id="rId9"/>
    <p:sldId id="288" r:id="rId10"/>
    <p:sldId id="291" r:id="rId11"/>
    <p:sldId id="293" r:id="rId12"/>
    <p:sldId id="294" r:id="rId13"/>
    <p:sldId id="298" r:id="rId14"/>
    <p:sldId id="299" r:id="rId15"/>
    <p:sldId id="300" r:id="rId16"/>
    <p:sldId id="301" r:id="rId17"/>
    <p:sldId id="296" r:id="rId18"/>
    <p:sldId id="302" r:id="rId19"/>
    <p:sldId id="306" r:id="rId20"/>
    <p:sldId id="303" r:id="rId21"/>
    <p:sldId id="304" r:id="rId22"/>
    <p:sldId id="307" r:id="rId23"/>
    <p:sldId id="305" r:id="rId24"/>
    <p:sldId id="308" r:id="rId25"/>
    <p:sldId id="309" r:id="rId26"/>
    <p:sldId id="310" r:id="rId27"/>
    <p:sldId id="295" r:id="rId28"/>
  </p:sldIdLst>
  <p:sldSz cx="9144000" cy="6858000" type="screen4x3"/>
  <p:notesSz cx="6797675" cy="9926638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06423"/>
    <a:srgbClr val="930C09"/>
    <a:srgbClr val="555AA5"/>
    <a:srgbClr val="B4B4DC"/>
    <a:srgbClr val="F08250"/>
    <a:srgbClr val="873714"/>
    <a:srgbClr val="191950"/>
    <a:srgbClr val="79A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890" autoAdjust="0"/>
    <p:restoredTop sz="94643" autoAdjust="0"/>
  </p:normalViewPr>
  <p:slideViewPr>
    <p:cSldViewPr>
      <p:cViewPr>
        <p:scale>
          <a:sx n="100" d="100"/>
          <a:sy n="100" d="100"/>
        </p:scale>
        <p:origin x="-1212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-1926" y="-96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6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306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6" y="9430306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154D595-2981-46DB-9F4E-57B4BF3518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24815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16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7" y="4715153"/>
            <a:ext cx="4984962" cy="446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306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16" y="9430306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E22BF39-FEBE-4AA6-A3EE-CAB6AC5758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55646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E22BF39-FEBE-4AA6-A3EE-CAB6AC575806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03350" y="1844675"/>
            <a:ext cx="3524250" cy="4176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80000" y="1844675"/>
            <a:ext cx="3524250" cy="4176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61150" y="765175"/>
            <a:ext cx="2087563" cy="52562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95288" y="765175"/>
            <a:ext cx="6113462" cy="52562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395288" y="765175"/>
            <a:ext cx="8353425" cy="7921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03350" y="1844675"/>
            <a:ext cx="3524250" cy="20113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5080000" y="1844675"/>
            <a:ext cx="3524250" cy="20113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1403350" y="4008438"/>
            <a:ext cx="3524250" cy="201295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080000" y="4008438"/>
            <a:ext cx="3524250" cy="201295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765175"/>
            <a:ext cx="8353425" cy="7921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403350" y="1844675"/>
            <a:ext cx="3524250" cy="41767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5080000" y="1844675"/>
            <a:ext cx="3524250" cy="20113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5080000" y="4008438"/>
            <a:ext cx="3524250" cy="201295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spli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765175"/>
            <a:ext cx="8353425" cy="7921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403350" y="1844675"/>
            <a:ext cx="3524250" cy="41767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80000" y="1844675"/>
            <a:ext cx="3524250" cy="41767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  <p:transition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765175"/>
            <a:ext cx="8353425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844675"/>
            <a:ext cx="7200900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  <a:endParaRPr lang="en-US" smtClean="0"/>
          </a:p>
          <a:p>
            <a:pPr lvl="1"/>
            <a:r>
              <a:rPr lang="cs-CZ" smtClean="0"/>
              <a:t>Druhá úroveň</a:t>
            </a:r>
            <a:endParaRPr lang="en-US" smtClean="0"/>
          </a:p>
          <a:p>
            <a:pPr lvl="2"/>
            <a:r>
              <a:rPr lang="cs-CZ" smtClean="0"/>
              <a:t>Třetí úroveň</a:t>
            </a:r>
            <a:endParaRPr lang="en-US" smtClean="0"/>
          </a:p>
          <a:p>
            <a:pPr lvl="3"/>
            <a:r>
              <a:rPr lang="cs-CZ" smtClean="0"/>
              <a:t>Čtvrtá úroveň</a:t>
            </a:r>
            <a:endParaRPr lang="en-US" smtClean="0"/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Line 12"/>
          <p:cNvSpPr>
            <a:spLocks noChangeShapeType="1"/>
          </p:cNvSpPr>
          <p:nvPr userDrawn="1"/>
        </p:nvSpPr>
        <p:spPr bwMode="auto">
          <a:xfrm>
            <a:off x="468313" y="692150"/>
            <a:ext cx="8675687" cy="0"/>
          </a:xfrm>
          <a:prstGeom prst="line">
            <a:avLst/>
          </a:prstGeom>
          <a:noFill/>
          <a:ln w="19050">
            <a:solidFill>
              <a:srgbClr val="F06423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41" name="Text Box 17"/>
          <p:cNvSpPr txBox="1">
            <a:spLocks noChangeArrowheads="1"/>
          </p:cNvSpPr>
          <p:nvPr userDrawn="1"/>
        </p:nvSpPr>
        <p:spPr bwMode="auto">
          <a:xfrm>
            <a:off x="7667625" y="188913"/>
            <a:ext cx="10810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>
                <a:solidFill>
                  <a:srgbClr val="2D329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[ </a:t>
            </a:r>
            <a:fld id="{EAFD942A-1B70-4DB1-B719-67F643F66E64}" type="slidenum">
              <a:rPr lang="en-US" sz="1400">
                <a:solidFill>
                  <a:srgbClr val="2D329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pPr algn="r">
                <a:spcBef>
                  <a:spcPct val="50000"/>
                </a:spcBef>
                <a:defRPr/>
              </a:pPr>
              <a:t>‹#›</a:t>
            </a:fld>
            <a:r>
              <a:rPr lang="en-US">
                <a:solidFill>
                  <a:srgbClr val="2D329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>
                <a:solidFill>
                  <a:srgbClr val="2D329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]</a:t>
            </a:r>
            <a:endParaRPr lang="cs-CZ">
              <a:solidFill>
                <a:srgbClr val="2D329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</a:endParaRPr>
          </a:p>
        </p:txBody>
      </p:sp>
      <p:sp>
        <p:nvSpPr>
          <p:cNvPr id="1030" name="Text Box 27"/>
          <p:cNvSpPr txBox="1">
            <a:spLocks noChangeArrowheads="1"/>
          </p:cNvSpPr>
          <p:nvPr userDrawn="1"/>
        </p:nvSpPr>
        <p:spPr bwMode="auto">
          <a:xfrm>
            <a:off x="250825" y="6165850"/>
            <a:ext cx="8353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endParaRPr lang="en-US" sz="1000">
              <a:solidFill>
                <a:srgbClr val="2D3291"/>
              </a:solidFill>
              <a:latin typeface="Century Gothic" pitchFamily="34" charset="0"/>
            </a:endParaRPr>
          </a:p>
          <a:p>
            <a:pPr algn="r"/>
            <a:endParaRPr lang="cs-CZ" sz="1000">
              <a:solidFill>
                <a:srgbClr val="2D3291"/>
              </a:solidFill>
              <a:latin typeface="Century Gothic" pitchFamily="34" charset="0"/>
            </a:endParaRPr>
          </a:p>
        </p:txBody>
      </p:sp>
      <p:pic>
        <p:nvPicPr>
          <p:cNvPr id="1031" name="Picture 28" descr="logo_sukl_mini_2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95288" y="6272213"/>
            <a:ext cx="1081087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>
    <p:split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2D3291"/>
          </a:solidFill>
          <a:latin typeface="Century Gothic" pitchFamily="34" charset="0"/>
        </a:defRPr>
      </a:lvl9pPr>
    </p:titleStyle>
    <p:bodyStyle>
      <a:lvl1pPr marL="457200" indent="-457200" algn="l" rtl="0" eaLnBrk="0" fontAlgn="base" hangingPunct="0">
        <a:spcBef>
          <a:spcPct val="30000"/>
        </a:spcBef>
        <a:spcAft>
          <a:spcPct val="20000"/>
        </a:spcAft>
        <a:buSzPct val="140000"/>
        <a:buBlip>
          <a:blip r:embed="rId18"/>
        </a:buBlip>
        <a:defRPr sz="2400" b="1">
          <a:solidFill>
            <a:srgbClr val="191950"/>
          </a:solidFill>
          <a:latin typeface="+mn-lt"/>
          <a:ea typeface="+mn-ea"/>
          <a:cs typeface="+mn-cs"/>
        </a:defRPr>
      </a:lvl1pPr>
      <a:lvl2pPr marL="838200" indent="-381000" algn="l" rtl="0" eaLnBrk="0" fontAlgn="base" hangingPunct="0">
        <a:lnSpc>
          <a:spcPct val="95000"/>
        </a:lnSpc>
        <a:spcBef>
          <a:spcPct val="30000"/>
        </a:spcBef>
        <a:spcAft>
          <a:spcPct val="0"/>
        </a:spcAft>
        <a:buBlip>
          <a:blip r:embed="rId18"/>
        </a:buBlip>
        <a:defRPr sz="2000" b="1">
          <a:solidFill>
            <a:srgbClr val="191950"/>
          </a:solidFill>
          <a:latin typeface="+mn-lt"/>
        </a:defRPr>
      </a:lvl2pPr>
      <a:lvl3pPr marL="1257300" indent="-342900" algn="l" rtl="0" eaLnBrk="0" fontAlgn="base" hangingPunct="0">
        <a:spcBef>
          <a:spcPct val="15000"/>
        </a:spcBef>
        <a:spcAft>
          <a:spcPct val="10000"/>
        </a:spcAft>
        <a:buClr>
          <a:srgbClr val="F06423"/>
        </a:buClr>
        <a:buChar char="•"/>
        <a:defRPr>
          <a:solidFill>
            <a:srgbClr val="191950"/>
          </a:solidFill>
          <a:latin typeface="+mn-lt"/>
        </a:defRPr>
      </a:lvl3pPr>
      <a:lvl4pPr marL="1714500" indent="-342900" algn="l" rtl="0" eaLnBrk="0" fontAlgn="base" hangingPunct="0">
        <a:spcBef>
          <a:spcPct val="5000"/>
        </a:spcBef>
        <a:spcAft>
          <a:spcPct val="0"/>
        </a:spcAft>
        <a:buChar char="•"/>
        <a:defRPr b="1" i="1">
          <a:solidFill>
            <a:srgbClr val="191950"/>
          </a:solidFill>
          <a:latin typeface="+mn-lt"/>
        </a:defRPr>
      </a:lvl4pPr>
      <a:lvl5pPr marL="2133600" indent="-304800" algn="l" rtl="0" eaLnBrk="0" fontAlgn="base" hangingPunct="0">
        <a:spcBef>
          <a:spcPct val="5000"/>
        </a:spcBef>
        <a:spcAft>
          <a:spcPct val="0"/>
        </a:spcAft>
        <a:defRPr sz="1600" b="1" i="1">
          <a:solidFill>
            <a:srgbClr val="191950"/>
          </a:solidFill>
          <a:latin typeface="+mn-lt"/>
        </a:defRPr>
      </a:lvl5pPr>
      <a:lvl6pPr marL="2590800" indent="-304800" algn="l" rtl="0" fontAlgn="base">
        <a:spcBef>
          <a:spcPct val="5000"/>
        </a:spcBef>
        <a:spcAft>
          <a:spcPct val="0"/>
        </a:spcAft>
        <a:defRPr sz="1600" b="1" i="1">
          <a:solidFill>
            <a:srgbClr val="191950"/>
          </a:solidFill>
          <a:latin typeface="+mn-lt"/>
        </a:defRPr>
      </a:lvl6pPr>
      <a:lvl7pPr marL="3048000" indent="-304800" algn="l" rtl="0" fontAlgn="base">
        <a:spcBef>
          <a:spcPct val="5000"/>
        </a:spcBef>
        <a:spcAft>
          <a:spcPct val="0"/>
        </a:spcAft>
        <a:defRPr sz="1600" b="1" i="1">
          <a:solidFill>
            <a:srgbClr val="191950"/>
          </a:solidFill>
          <a:latin typeface="+mn-lt"/>
        </a:defRPr>
      </a:lvl7pPr>
      <a:lvl8pPr marL="3505200" indent="-304800" algn="l" rtl="0" fontAlgn="base">
        <a:spcBef>
          <a:spcPct val="5000"/>
        </a:spcBef>
        <a:spcAft>
          <a:spcPct val="0"/>
        </a:spcAft>
        <a:defRPr sz="1600" b="1" i="1">
          <a:solidFill>
            <a:srgbClr val="191950"/>
          </a:solidFill>
          <a:latin typeface="+mn-lt"/>
        </a:defRPr>
      </a:lvl8pPr>
      <a:lvl9pPr marL="3962400" indent="-304800" algn="l" rtl="0" fontAlgn="base">
        <a:spcBef>
          <a:spcPct val="5000"/>
        </a:spcBef>
        <a:spcAft>
          <a:spcPct val="0"/>
        </a:spcAft>
        <a:defRPr sz="1600" b="1" i="1">
          <a:solidFill>
            <a:srgbClr val="191950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1196974"/>
            <a:ext cx="8353425" cy="1943993"/>
          </a:xfrm>
          <a:noFill/>
        </p:spPr>
        <p:txBody>
          <a:bodyPr/>
          <a:lstStyle/>
          <a:p>
            <a:pPr algn="r" eaLnBrk="1" hangingPunct="1"/>
            <a:r>
              <a:rPr lang="cs-CZ" sz="4000" dirty="0" smtClean="0">
                <a:solidFill>
                  <a:srgbClr val="191950"/>
                </a:solidFill>
              </a:rPr>
              <a:t>Distribuce neregistrovaných léčivých přípravků</a:t>
            </a: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395288" y="3716338"/>
            <a:ext cx="8353425" cy="1368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/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MUDr.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Alice Němcová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/>
            </a:r>
            <a:br>
              <a:rPr lang="cs-CZ" sz="2400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</a:b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vedoucí oddělení klinického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hodnocení</a:t>
            </a:r>
          </a:p>
          <a:p>
            <a:pPr algn="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Sekce registrací</a:t>
            </a:r>
          </a:p>
          <a:p>
            <a:pPr algn="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Státní ústav pro kontrolu léčiv</a:t>
            </a:r>
            <a:endParaRPr lang="cs-CZ" sz="2400" dirty="0" smtClean="0">
              <a:solidFill>
                <a:schemeClr val="accent6">
                  <a:lumMod val="75000"/>
                </a:schemeClr>
              </a:solidFill>
              <a:latin typeface="Century Gothic" pitchFamily="34" charset="0"/>
            </a:endParaRPr>
          </a:p>
          <a:p>
            <a:pPr algn="r"/>
            <a:endParaRPr lang="cs-CZ" sz="2800" b="1" dirty="0">
              <a:solidFill>
                <a:schemeClr val="accent6">
                  <a:lumMod val="75000"/>
                </a:schemeClr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r>
              <a:rPr lang="cs-CZ" sz="2200" dirty="0" smtClean="0"/>
              <a:t>Použité  zkratky</a:t>
            </a:r>
            <a:endParaRPr lang="cs-CZ" sz="2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1520" y="836712"/>
            <a:ext cx="8568952" cy="5289451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 smtClean="0">
                <a:solidFill>
                  <a:srgbClr val="C00000"/>
                </a:solidFill>
              </a:rPr>
              <a:t>LP</a:t>
            </a:r>
            <a:r>
              <a:rPr lang="cs-CZ" sz="1800" dirty="0" smtClean="0"/>
              <a:t> – léčivý přípravek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 smtClean="0">
                <a:solidFill>
                  <a:srgbClr val="C00000"/>
                </a:solidFill>
              </a:rPr>
              <a:t>LPMT</a:t>
            </a:r>
            <a:r>
              <a:rPr lang="cs-CZ" sz="1800" dirty="0" smtClean="0"/>
              <a:t> – léčivý přípravek moderní terapie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 smtClean="0">
                <a:solidFill>
                  <a:srgbClr val="C00000"/>
                </a:solidFill>
              </a:rPr>
              <a:t>IMP</a:t>
            </a:r>
            <a:r>
              <a:rPr lang="cs-CZ" sz="1800" dirty="0" smtClean="0"/>
              <a:t> – </a:t>
            </a:r>
            <a:r>
              <a:rPr lang="cs-CZ" sz="1800" dirty="0" err="1" smtClean="0"/>
              <a:t>Investigational</a:t>
            </a:r>
            <a:r>
              <a:rPr lang="cs-CZ" sz="1800" dirty="0" smtClean="0"/>
              <a:t> </a:t>
            </a:r>
            <a:r>
              <a:rPr lang="cs-CZ" sz="1800" dirty="0" err="1" smtClean="0"/>
              <a:t>Medicinal</a:t>
            </a:r>
            <a:r>
              <a:rPr lang="cs-CZ" sz="1800" dirty="0" smtClean="0"/>
              <a:t> </a:t>
            </a:r>
            <a:r>
              <a:rPr lang="cs-CZ" sz="1800" dirty="0" err="1" smtClean="0"/>
              <a:t>Product</a:t>
            </a:r>
            <a:r>
              <a:rPr lang="cs-CZ" sz="1800" dirty="0" smtClean="0"/>
              <a:t> = hodnocený LP (testovaný, srovnávací nebo placebo)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 smtClean="0">
                <a:solidFill>
                  <a:srgbClr val="C00000"/>
                </a:solidFill>
              </a:rPr>
              <a:t>SÚKL</a:t>
            </a:r>
            <a:r>
              <a:rPr lang="cs-CZ" sz="1800" dirty="0" smtClean="0"/>
              <a:t> – Státní ústav pro kontrolu léčiv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 smtClean="0">
                <a:solidFill>
                  <a:srgbClr val="C00000"/>
                </a:solidFill>
              </a:rPr>
              <a:t>MZ ČR </a:t>
            </a:r>
            <a:r>
              <a:rPr lang="cs-CZ" sz="1800" dirty="0" smtClean="0"/>
              <a:t>– Ministerstvo zdravotnictví </a:t>
            </a:r>
            <a:r>
              <a:rPr lang="cs-CZ" sz="1800" dirty="0" smtClean="0"/>
              <a:t>ČR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 smtClean="0">
                <a:solidFill>
                  <a:srgbClr val="C00000"/>
                </a:solidFill>
              </a:rPr>
              <a:t>SÚJB</a:t>
            </a:r>
            <a:r>
              <a:rPr lang="cs-CZ" sz="1800" dirty="0" smtClean="0"/>
              <a:t> – Státní úřad pro jadernou bezpečnost</a:t>
            </a:r>
            <a:endParaRPr lang="cs-CZ" sz="1800" dirty="0" smtClean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 smtClean="0">
                <a:solidFill>
                  <a:srgbClr val="C00000"/>
                </a:solidFill>
              </a:rPr>
              <a:t>SpLP</a:t>
            </a:r>
            <a:r>
              <a:rPr lang="cs-CZ" sz="1800" dirty="0" smtClean="0"/>
              <a:t> – Specifický léčebný program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 smtClean="0">
                <a:solidFill>
                  <a:srgbClr val="C00000"/>
                </a:solidFill>
              </a:rPr>
              <a:t>ZvLP</a:t>
            </a:r>
            <a:r>
              <a:rPr lang="cs-CZ" sz="1800" dirty="0" smtClean="0"/>
              <a:t> – Zvláštní léčebný program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 smtClean="0">
                <a:solidFill>
                  <a:srgbClr val="C00000"/>
                </a:solidFill>
              </a:rPr>
              <a:t>ZZ</a:t>
            </a:r>
            <a:r>
              <a:rPr lang="cs-CZ" sz="1800" dirty="0" smtClean="0"/>
              <a:t> – zdravotniké zařízení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cs-CZ" sz="1800" dirty="0" smtClean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cs-CZ" sz="1800" dirty="0" smtClean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cs-CZ" sz="1800" dirty="0" smtClean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2846927934"/>
      </p:ext>
    </p:extLst>
  </p:cSld>
  <p:clrMapOvr>
    <a:masterClrMapping/>
  </p:clrMapOvr>
  <p:transition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3425" cy="359569"/>
          </a:xfrm>
        </p:spPr>
        <p:txBody>
          <a:bodyPr/>
          <a:lstStyle/>
          <a:p>
            <a:r>
              <a:rPr lang="cs-CZ" sz="2600" dirty="0" smtClean="0">
                <a:solidFill>
                  <a:schemeClr val="accent2">
                    <a:lumMod val="75000"/>
                  </a:schemeClr>
                </a:solidFill>
              </a:rPr>
              <a:t>Obsah přednášky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2" cy="5040560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Neregistrované LP 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při poskytování zdravotních služeb </a:t>
            </a:r>
            <a:r>
              <a:rPr lang="cs-CZ" b="0" dirty="0" smtClean="0">
                <a:solidFill>
                  <a:srgbClr val="C00000"/>
                </a:solidFill>
              </a:rPr>
              <a:t>  § 8 odst. 3) až 6)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ve specifickém léčebném programu  </a:t>
            </a:r>
            <a:r>
              <a:rPr lang="cs-CZ" b="0" dirty="0" smtClean="0">
                <a:solidFill>
                  <a:srgbClr val="C00000"/>
                </a:solidFill>
              </a:rPr>
              <a:t>§ 49</a:t>
            </a:r>
            <a:endParaRPr lang="cs-CZ" b="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ři zajištění LP pro nemocniční výjimku  </a:t>
            </a:r>
            <a:r>
              <a:rPr lang="cs-CZ" b="0" dirty="0" smtClean="0">
                <a:solidFill>
                  <a:srgbClr val="C00000"/>
                </a:solidFill>
              </a:rPr>
              <a:t>§ 49a  a  49b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 klinickém hodnocení  </a:t>
            </a:r>
            <a:r>
              <a:rPr lang="cs-CZ" b="0" dirty="0" smtClean="0">
                <a:solidFill>
                  <a:srgbClr val="C00000"/>
                </a:solidFill>
              </a:rPr>
              <a:t>§ 50-59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Právní rámec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Distribuce</a:t>
            </a:r>
          </a:p>
          <a:p>
            <a:pPr lvl="1"/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z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ajištění distribuce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dokumentace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Značení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Odpovědnost za použití</a:t>
            </a:r>
          </a:p>
          <a:p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pli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Nereg. LP při poskytování zdravotní péče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908720"/>
            <a:ext cx="8568952" cy="5184576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Zákon č. 378/2007 Sb., o léčivech a změnách některých souvisejících zákonů (zákon o léčivech), ve znění pozdějších předpisů     </a:t>
            </a:r>
            <a:r>
              <a:rPr lang="cs-CZ" sz="2000" b="0" dirty="0" smtClean="0">
                <a:solidFill>
                  <a:schemeClr val="accent2">
                    <a:lumMod val="50000"/>
                  </a:schemeClr>
                </a:solidFill>
              </a:rPr>
              <a:t>(novelizace k 2.4.2013)</a:t>
            </a:r>
            <a:endParaRPr lang="cs-CZ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§ 8 odst. 3) až 6)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§ 77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Vyhláška č. 228/2008 Sb., o registraci léčivých přípravků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Vyhláška č. 229/2008 Sb., o výrobě a distribuci léčiv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Pokyny SÚKL 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UST-11 Formulář oznámení o použití neregistrovaného LP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DIS-13  Hlášení dodávek distribuovaných humánních LP</a:t>
            </a: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8371857"/>
      </p:ext>
    </p:extLst>
  </p:cSld>
  <p:clrMapOvr>
    <a:masterClrMapping/>
  </p:clrMapOvr>
  <p:transition>
    <p:spli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Neregistrované LP dle § 8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908720"/>
            <a:ext cx="8568952" cy="5040561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Použití a nebo předepsání neregistrovaného LP dle    § 8 odst. 3)</a:t>
            </a:r>
          </a:p>
          <a:p>
            <a:pPr marL="1371600" lvl="2" indent="-457200">
              <a:buFont typeface="+mj-lt"/>
              <a:buAutoNum type="arabicPeriod"/>
            </a:pPr>
            <a:r>
              <a:rPr lang="cs-CZ" sz="2200" b="1" dirty="0" smtClean="0">
                <a:solidFill>
                  <a:schemeClr val="accent2">
                    <a:lumMod val="50000"/>
                  </a:schemeClr>
                </a:solidFill>
              </a:rPr>
              <a:t>již </a:t>
            </a:r>
            <a:r>
              <a:rPr lang="cs-CZ" sz="2200" b="1" dirty="0">
                <a:solidFill>
                  <a:schemeClr val="accent2">
                    <a:lumMod val="50000"/>
                  </a:schemeClr>
                </a:solidFill>
              </a:rPr>
              <a:t>registrovaný v jiném státě, nebo</a:t>
            </a:r>
          </a:p>
          <a:p>
            <a:pPr marL="1371600" lvl="2" indent="-457200">
              <a:buFont typeface="+mj-lt"/>
              <a:buAutoNum type="arabicPeriod"/>
            </a:pPr>
            <a:r>
              <a:rPr lang="cs-CZ" sz="2200" b="1" u="sng" dirty="0">
                <a:solidFill>
                  <a:schemeClr val="accent2">
                    <a:lumMod val="50000"/>
                  </a:schemeClr>
                </a:solidFill>
              </a:rPr>
              <a:t>LP pro moderní terapii, jehož výrobce je držitelem povolení k výrobě dané lékové formy alespoň pro </a:t>
            </a:r>
            <a:r>
              <a:rPr lang="cs-CZ" sz="2200" b="1" u="sng" dirty="0" smtClean="0">
                <a:solidFill>
                  <a:schemeClr val="accent2">
                    <a:lumMod val="50000"/>
                  </a:schemeClr>
                </a:solidFill>
              </a:rPr>
              <a:t>hodnocené LP </a:t>
            </a:r>
            <a:r>
              <a:rPr lang="cs-CZ" sz="2200" b="1" u="sng" dirty="0">
                <a:solidFill>
                  <a:schemeClr val="accent2">
                    <a:lumMod val="50000"/>
                  </a:schemeClr>
                </a:solidFill>
              </a:rPr>
              <a:t>vydané SÚKL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Použití 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a nebo předepsání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registrovaného 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LP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mimo rozsah rozhodnutí o registraci – „</a:t>
            </a:r>
            <a:r>
              <a:rPr lang="cs-CZ" dirty="0" err="1" smtClean="0">
                <a:solidFill>
                  <a:schemeClr val="accent2">
                    <a:lumMod val="50000"/>
                  </a:schemeClr>
                </a:solidFill>
              </a:rPr>
              <a:t>off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label“ dle 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§ 8 odst.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4)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Použití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neregistrovaného 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LP dle § 8 odst.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6)                   z rozhodnutí MZ ČR</a:t>
            </a: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8371857"/>
      </p:ext>
    </p:extLst>
  </p:cSld>
  <p:clrMapOvr>
    <a:masterClrMapping/>
  </p:clrMapOvr>
  <p:transition>
    <p:spli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Neregistrované LP dle § 8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4"/>
            <a:ext cx="8568952" cy="5328592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Použití a nebo předepsání neregistrovaného LP dle § 8 odst. 3)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Za splnění </a:t>
            </a:r>
            <a:r>
              <a:rPr lang="cs-CZ" u="sng" dirty="0" smtClean="0">
                <a:solidFill>
                  <a:schemeClr val="accent2">
                    <a:lumMod val="50000"/>
                  </a:schemeClr>
                </a:solidFill>
              </a:rPr>
              <a:t>všech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následujících podmínek:</a:t>
            </a:r>
          </a:p>
          <a:p>
            <a:pPr lvl="1"/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ení distribuován nebo není v oběhu v ČR LP odpovídajícího složení nebo obdobných terapeutických vlastností, který je registrován</a:t>
            </a:r>
          </a:p>
          <a:p>
            <a:pPr lvl="1"/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j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de o LP, který je</a:t>
            </a:r>
          </a:p>
          <a:p>
            <a:pPr lvl="2">
              <a:buFont typeface="+mj-lt"/>
              <a:buAutoNum type="arabicPeriod"/>
            </a:pPr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j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iž registrovaný v jiném státě,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nebo</a:t>
            </a:r>
          </a:p>
          <a:p>
            <a:pPr lvl="2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LP pro moderní terapii, jehož výrobce je držitelem povolení k výrobě dané lékové formy alespoň pro hodnocené LP vydané SÚKL</a:t>
            </a:r>
          </a:p>
          <a:p>
            <a:pPr lvl="1"/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akový způsob je dostatečně odůvodněn vědeckými poznatky a</a:t>
            </a:r>
          </a:p>
          <a:p>
            <a:pPr lvl="1"/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ejde o léčivý přípravek obsahující geneticky modifikovaný organismus</a:t>
            </a: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5199976"/>
      </p:ext>
    </p:extLst>
  </p:cSld>
  <p:clrMapOvr>
    <a:masterClrMapping/>
  </p:clrMapOvr>
  <p:transition>
    <p:spli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Neregistrované LP dle § 8 odst. 3) písm. b)1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08720"/>
            <a:ext cx="8496944" cy="5256584"/>
          </a:xfrm>
        </p:spPr>
        <p:txBody>
          <a:bodyPr/>
          <a:lstStyle/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Ošetřující lékař – rozhodne o použití a nebo </a:t>
            </a:r>
            <a:r>
              <a:rPr lang="cs-CZ" sz="2200" u="sng" dirty="0" smtClean="0">
                <a:solidFill>
                  <a:schemeClr val="accent2">
                    <a:lumMod val="50000"/>
                  </a:schemeClr>
                </a:solidFill>
              </a:rPr>
              <a:t>předepsání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nereg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. LP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lvl="1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Vyznačí tuto skutečnost na recept</a:t>
            </a:r>
          </a:p>
          <a:p>
            <a:pPr lvl="1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Informuje pacienta nebo zákonného zástupce</a:t>
            </a:r>
          </a:p>
          <a:p>
            <a:pPr lvl="1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Neprodleně oznámí SÚKL 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</a:rPr>
              <a:t>– </a:t>
            </a:r>
            <a:r>
              <a:rPr lang="cs-CZ" b="0" dirty="0" smtClean="0">
                <a:solidFill>
                  <a:schemeClr val="accent2">
                    <a:lumMod val="50000"/>
                  </a:schemeClr>
                </a:solidFill>
              </a:rPr>
              <a:t>elektronické hlášení</a:t>
            </a:r>
            <a:endParaRPr lang="cs-CZ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457200" lvl="1" indent="0">
              <a:buNone/>
            </a:pPr>
            <a:r>
              <a:rPr lang="cs-CZ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     </a:t>
            </a:r>
            <a:r>
              <a:rPr lang="cs-CZ" i="1" dirty="0" smtClean="0">
                <a:solidFill>
                  <a:srgbClr val="C00000"/>
                </a:solidFill>
              </a:rPr>
              <a:t>www.sukl.cz</a:t>
            </a: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- hlášení o použití neregistrovaného LP</a:t>
            </a: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Odpovědnost za škodu na zdraví nebo usmrcení člověka v důsledku použití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nereg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. LP – nese poskytovatel zdravotních služeb</a:t>
            </a:r>
          </a:p>
          <a:p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Značení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–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originál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; 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za správné použití odpovídá lékař</a:t>
            </a:r>
          </a:p>
          <a:p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Hrazení – </a:t>
            </a:r>
            <a:r>
              <a:rPr lang="cs-CZ" sz="2200" dirty="0" smtClean="0">
                <a:solidFill>
                  <a:srgbClr val="C00000"/>
                </a:solidFill>
              </a:rPr>
              <a:t>nemá kód SÚKL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; pacient/ poskytovatel </a:t>
            </a:r>
            <a:r>
              <a:rPr lang="cs-CZ" sz="2200" b="0" dirty="0" err="1" smtClean="0">
                <a:solidFill>
                  <a:schemeClr val="accent2">
                    <a:lumMod val="50000"/>
                  </a:schemeClr>
                </a:solidFill>
              </a:rPr>
              <a:t>zdrav.služeb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/ pojišťovna (revizní lékař)</a:t>
            </a:r>
            <a:endParaRPr lang="cs-CZ" sz="2200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0035488"/>
      </p:ext>
    </p:extLst>
  </p:cSld>
  <p:clrMapOvr>
    <a:masterClrMapping/>
  </p:clrMapOvr>
  <p:transition>
    <p:spli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Neregistrované LP dle § 8 odst. 3) odst. 3-5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692696"/>
            <a:ext cx="8496944" cy="5328592"/>
          </a:xfrm>
        </p:spPr>
        <p:txBody>
          <a:bodyPr/>
          <a:lstStyle/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Distribuce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Schváleným distributorem SÚKL  </a:t>
            </a:r>
            <a:r>
              <a:rPr lang="cs-CZ" sz="1800" b="0" dirty="0" smtClean="0">
                <a:solidFill>
                  <a:schemeClr val="accent2">
                    <a:lumMod val="75000"/>
                  </a:schemeClr>
                </a:solidFill>
              </a:rPr>
              <a:t>nebo</a:t>
            </a:r>
          </a:p>
          <a:p>
            <a:pPr lvl="1"/>
            <a:r>
              <a:rPr lang="cs-CZ" sz="1800" dirty="0">
                <a:solidFill>
                  <a:schemeClr val="accent2">
                    <a:lumMod val="75000"/>
                  </a:schemeClr>
                </a:solidFill>
              </a:rPr>
              <a:t>Schváleným distributorem </a:t>
            </a:r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jinou RA EU  </a:t>
            </a:r>
            <a:r>
              <a:rPr lang="cs-CZ" sz="1800" b="0" dirty="0">
                <a:solidFill>
                  <a:schemeClr val="accent2">
                    <a:lumMod val="75000"/>
                  </a:schemeClr>
                </a:solidFill>
              </a:rPr>
              <a:t>nebo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Výrobcem </a:t>
            </a:r>
          </a:p>
          <a:p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Nereg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. LP ze 3.země – distributor vyžádá souhlas SÚKL  </a:t>
            </a:r>
            <a:r>
              <a:rPr lang="cs-CZ" sz="2200" b="0" dirty="0" smtClean="0">
                <a:solidFill>
                  <a:srgbClr val="C00000"/>
                </a:solidFill>
              </a:rPr>
              <a:t>§ 77 odst. 1 písm. i)</a:t>
            </a:r>
            <a:r>
              <a:rPr lang="cs-CZ" sz="2200" b="0" i="1" dirty="0" smtClean="0">
                <a:solidFill>
                  <a:srgbClr val="C00000"/>
                </a:solidFill>
              </a:rPr>
              <a:t> </a:t>
            </a: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Vyžádání souhlasu SÚKL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200" b="0" i="1" dirty="0" smtClean="0">
                <a:solidFill>
                  <a:srgbClr val="C00000"/>
                </a:solidFill>
              </a:rPr>
              <a:t>– vyhláška 229/2008 Sb., § 46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Jméno a příjmení žadatele + místo podnikaní </a:t>
            </a:r>
            <a:r>
              <a:rPr lang="cs-CZ" sz="1800" i="1" dirty="0" smtClean="0">
                <a:solidFill>
                  <a:schemeClr val="accent2">
                    <a:lumMod val="75000"/>
                  </a:schemeClr>
                </a:solidFill>
              </a:rPr>
              <a:t>nebo </a:t>
            </a:r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název a sídlo firmy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Název LP, kvalitativní i kvantitativní obsah léčivých látek, lékovou formu a velikost balení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Identifikaci výrobce LP, země výroby, identifikace osoby uvádějící LP ve 3.zemi na trh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Poskytovatel </a:t>
            </a:r>
            <a:r>
              <a:rPr lang="cs-CZ" sz="1800" dirty="0" err="1" smtClean="0">
                <a:solidFill>
                  <a:schemeClr val="accent2">
                    <a:lumMod val="75000"/>
                  </a:schemeClr>
                </a:solidFill>
              </a:rPr>
              <a:t>zdr.služeb</a:t>
            </a:r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 + jméno a příjmení předepisujícího lékaře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75000"/>
                  </a:schemeClr>
                </a:solidFill>
              </a:rPr>
              <a:t>Počet balení, která mají být dovezena</a:t>
            </a:r>
            <a:endParaRPr lang="cs-CZ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1632342"/>
      </p:ext>
    </p:extLst>
  </p:cSld>
  <p:clrMapOvr>
    <a:masterClrMapping/>
  </p:clrMapOvr>
  <p:transition>
    <p:spli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Neregistrované LP dle § 8 odst. 3) písm. b)2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764704"/>
            <a:ext cx="8640960" cy="5616624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Ošetřující lékař – rozhodne o použití nikde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nereg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. LPMT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b="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b="0" dirty="0" smtClean="0">
                <a:solidFill>
                  <a:schemeClr val="accent2">
                    <a:lumMod val="50000"/>
                  </a:schemeClr>
                </a:solidFill>
              </a:rPr>
              <a:t>    </a:t>
            </a:r>
            <a:r>
              <a:rPr lang="cs-CZ" sz="2000" b="0" dirty="0" smtClean="0">
                <a:solidFill>
                  <a:schemeClr val="accent2">
                    <a:lumMod val="50000"/>
                  </a:schemeClr>
                </a:solidFill>
              </a:rPr>
              <a:t> – k zajištění musí lékař komunikovat přímo s výrobcem – výrobce schválený SÚKL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Vyznačí tuto skutečnost na žádanku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Informuje pacienta nebo zákonného zástupce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Neprodleně oznámí SÚKL </a:t>
            </a: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– </a:t>
            </a:r>
            <a:r>
              <a:rPr lang="cs-CZ" b="0" dirty="0" smtClean="0">
                <a:solidFill>
                  <a:schemeClr val="accent2">
                    <a:lumMod val="50000"/>
                  </a:schemeClr>
                </a:solidFill>
              </a:rPr>
              <a:t>elektronické hlášení</a:t>
            </a:r>
            <a:endParaRPr lang="cs-CZ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457200" lvl="1" indent="0">
              <a:buNone/>
            </a:pPr>
            <a:r>
              <a:rPr lang="cs-CZ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     </a:t>
            </a:r>
            <a:r>
              <a:rPr lang="cs-CZ" i="1" dirty="0" smtClean="0">
                <a:solidFill>
                  <a:srgbClr val="C00000"/>
                </a:solidFill>
              </a:rPr>
              <a:t>www.sukl.cz</a:t>
            </a: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- hlášení o použití neregistrovaného LPMT</a:t>
            </a:r>
          </a:p>
          <a:p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</a:rPr>
              <a:t>Odpovědnost za škodu na zdraví nebo usmrcení člověka v důsledku použití </a:t>
            </a:r>
            <a:r>
              <a:rPr lang="cs-CZ" sz="2000" dirty="0" err="1" smtClean="0">
                <a:solidFill>
                  <a:schemeClr val="accent2">
                    <a:lumMod val="50000"/>
                  </a:schemeClr>
                </a:solidFill>
              </a:rPr>
              <a:t>nereg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</a:rPr>
              <a:t>. LP – nese poskytovatel zdravotních služeb</a:t>
            </a:r>
          </a:p>
          <a:p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</a:rPr>
              <a:t>Značení – v rozsahu hodnoceného LP</a:t>
            </a:r>
            <a:endParaRPr lang="cs-CZ" sz="2000" b="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000" b="0" dirty="0" smtClean="0">
                <a:solidFill>
                  <a:schemeClr val="accent2">
                    <a:lumMod val="50000"/>
                  </a:schemeClr>
                </a:solidFill>
              </a:rPr>
              <a:t>Hrazení – ?; </a:t>
            </a:r>
            <a:r>
              <a:rPr lang="cs-CZ" sz="2000" dirty="0" smtClean="0">
                <a:solidFill>
                  <a:srgbClr val="C00000"/>
                </a:solidFill>
              </a:rPr>
              <a:t>nemá kód SÚKL</a:t>
            </a:r>
            <a:endParaRPr lang="cs-CZ" sz="2000" b="0" dirty="0" smtClean="0">
              <a:solidFill>
                <a:srgbClr val="C00000"/>
              </a:solidFill>
            </a:endParaRPr>
          </a:p>
          <a:p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</a:rPr>
              <a:t>Distribuce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</a:rPr>
              <a:t> – výrobcem nebo schváleným distributorem SÚKL pro distribuci hodnocených LP – </a:t>
            </a:r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přímo do ZZ </a:t>
            </a:r>
            <a:r>
              <a:rPr lang="cs-CZ" sz="1800" b="0" dirty="0" smtClean="0">
                <a:solidFill>
                  <a:schemeClr val="accent2">
                    <a:lumMod val="75000"/>
                  </a:schemeClr>
                </a:solidFill>
              </a:rPr>
              <a:t>(§ 77 odst. (1), písm. c)14)</a:t>
            </a: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0323337"/>
      </p:ext>
    </p:extLst>
  </p:cSld>
  <p:clrMapOvr>
    <a:masterClrMapping/>
  </p:clrMapOvr>
  <p:transition>
    <p:spli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Neregistrované LP dle § 8 odst. 6) 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08720"/>
            <a:ext cx="8496944" cy="5400600"/>
          </a:xfrm>
        </p:spPr>
        <p:txBody>
          <a:bodyPr/>
          <a:lstStyle/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MZ ČR 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(po vyžádání odborného stanoviska SÚKL) 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 při předpokládaném nebo potvrzeném šíření původců onemocnění, toxinů, chemických látek      nebo 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při předpokládané nebo potvrzené radiační nehodě nebo havárii</a:t>
            </a:r>
          </a:p>
          <a:p>
            <a:pPr lvl="1"/>
            <a:r>
              <a:rPr lang="cs-CZ" sz="1800" dirty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ohou-li závažným způsobem ohrozit veřejné zdraví</a:t>
            </a:r>
          </a:p>
          <a:p>
            <a:r>
              <a:rPr lang="cs-CZ" sz="2200" dirty="0">
                <a:solidFill>
                  <a:schemeClr val="accent2">
                    <a:lumMod val="50000"/>
                  </a:schemeClr>
                </a:solidFill>
              </a:rPr>
              <a:t>r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ozhodnutím povolí distribuci, výdej a používání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nereg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. LP nebo použití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reg.LP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mimo rozsah registrace</a:t>
            </a: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MAH + výrobce LP + lékař – nenesou odpovědnost za důsledky vyplývající z takového použití LP</a:t>
            </a: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Odpovědnost za vady LP – nedotčena</a:t>
            </a: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MZ ČR – vyvěsí na úřední desce + informuje SÚKL</a:t>
            </a: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SÚKL – zveřejní ve Věstníku a na webu</a:t>
            </a:r>
          </a:p>
        </p:txBody>
      </p:sp>
    </p:spTree>
    <p:extLst>
      <p:ext uri="{BB962C8B-B14F-4D97-AF65-F5344CB8AC3E}">
        <p14:creationId xmlns:p14="http://schemas.microsoft.com/office/powerpoint/2010/main" xmlns="" val="2801371139"/>
      </p:ext>
    </p:extLst>
  </p:cSld>
  <p:clrMapOvr>
    <a:masterClrMapping/>
  </p:clrMapOvr>
  <p:transition>
    <p:spli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Neregistrované LP dle § 8 odst. 3) odst. 6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08720"/>
            <a:ext cx="8496944" cy="5328592"/>
          </a:xfrm>
        </p:spPr>
        <p:txBody>
          <a:bodyPr/>
          <a:lstStyle/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Distribuce</a:t>
            </a:r>
          </a:p>
          <a:p>
            <a:pPr lvl="1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Schváleným distributorem SÚKL  </a:t>
            </a:r>
            <a:r>
              <a:rPr lang="cs-CZ" b="0" dirty="0" smtClean="0">
                <a:solidFill>
                  <a:schemeClr val="accent2">
                    <a:lumMod val="75000"/>
                  </a:schemeClr>
                </a:solidFill>
              </a:rPr>
              <a:t>nebo</a:t>
            </a:r>
          </a:p>
          <a:p>
            <a:pPr lvl="1"/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Schváleným distributorem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jinou RA EU  </a:t>
            </a:r>
            <a:r>
              <a:rPr lang="cs-CZ" b="0" dirty="0">
                <a:solidFill>
                  <a:schemeClr val="accent2">
                    <a:lumMod val="75000"/>
                  </a:schemeClr>
                </a:solidFill>
              </a:rPr>
              <a:t>nebo</a:t>
            </a:r>
          </a:p>
          <a:p>
            <a:pPr lvl="1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Výrobcem </a:t>
            </a:r>
          </a:p>
          <a:p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Nereg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. LP ze 3.země – distributor nemusí žádat souhlas SÚKL  </a:t>
            </a:r>
            <a:r>
              <a:rPr lang="cs-CZ" sz="2200" b="0" dirty="0" smtClean="0">
                <a:solidFill>
                  <a:srgbClr val="C00000"/>
                </a:solidFill>
              </a:rPr>
              <a:t>(§ 77 odst. 1 písm. i)</a:t>
            </a:r>
            <a:r>
              <a:rPr lang="cs-CZ" sz="2200" b="0" i="1" dirty="0" smtClean="0">
                <a:solidFill>
                  <a:srgbClr val="C00000"/>
                </a:solidFill>
              </a:rPr>
              <a:t> – pro tento případ neplatí)</a:t>
            </a:r>
          </a:p>
          <a:p>
            <a:r>
              <a:rPr lang="cs-CZ" sz="2200" b="0" i="1" dirty="0" smtClean="0">
                <a:solidFill>
                  <a:schemeClr val="accent2">
                    <a:lumMod val="75000"/>
                  </a:schemeClr>
                </a:solidFill>
              </a:rPr>
              <a:t>Hrazení - ?, </a:t>
            </a:r>
            <a:r>
              <a:rPr lang="cs-CZ" sz="2200" dirty="0" smtClean="0">
                <a:solidFill>
                  <a:srgbClr val="C00000"/>
                </a:solidFill>
              </a:rPr>
              <a:t>nemá kód SÚKL</a:t>
            </a:r>
          </a:p>
          <a:p>
            <a:pPr>
              <a:buNone/>
            </a:pPr>
            <a:r>
              <a:rPr lang="cs-CZ" sz="2200" b="0" dirty="0" smtClean="0">
                <a:solidFill>
                  <a:srgbClr val="C00000"/>
                </a:solidFill>
              </a:rPr>
              <a:t>                            </a:t>
            </a:r>
            <a:r>
              <a:rPr lang="cs-CZ" sz="2200" dirty="0" smtClean="0">
                <a:solidFill>
                  <a:srgbClr val="C00000"/>
                </a:solidFill>
              </a:rPr>
              <a:t>---------------------------------</a:t>
            </a:r>
            <a:endParaRPr lang="cs-CZ" sz="2200" b="0" dirty="0" smtClean="0">
              <a:solidFill>
                <a:srgbClr val="C00000"/>
              </a:solidFill>
            </a:endParaRPr>
          </a:p>
          <a:p>
            <a:r>
              <a:rPr lang="cs-CZ" sz="2200" i="1" dirty="0" smtClean="0">
                <a:solidFill>
                  <a:srgbClr val="C00000"/>
                </a:solidFill>
              </a:rPr>
              <a:t>U všech nereg. </a:t>
            </a:r>
            <a:r>
              <a:rPr lang="cs-CZ" sz="2200" i="1" dirty="0">
                <a:solidFill>
                  <a:srgbClr val="C00000"/>
                </a:solidFill>
              </a:rPr>
              <a:t>LP dle § 8 s </a:t>
            </a:r>
            <a:r>
              <a:rPr lang="cs-CZ" sz="2200" i="1" dirty="0" smtClean="0">
                <a:solidFill>
                  <a:srgbClr val="C00000"/>
                </a:solidFill>
              </a:rPr>
              <a:t>obsahem omamných či psychotropních látek (OPL) – musí distribuci zajišťovat český distributor s povolením vydaným MZ ČR.</a:t>
            </a:r>
          </a:p>
          <a:p>
            <a:endParaRPr lang="cs-CZ" sz="22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4895623"/>
      </p:ext>
    </p:extLst>
  </p:cSld>
  <p:clrMapOvr>
    <a:masterClrMapping/>
  </p:clrMapOvr>
  <p:transition>
    <p:spli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353425" cy="575593"/>
          </a:xfrm>
        </p:spPr>
        <p:txBody>
          <a:bodyPr/>
          <a:lstStyle/>
          <a:p>
            <a:r>
              <a:rPr lang="cs-CZ" sz="2600" dirty="0" err="1" smtClean="0"/>
              <a:t>Neregistr</a:t>
            </a:r>
            <a:r>
              <a:rPr lang="cs-CZ" sz="2600" dirty="0" smtClean="0"/>
              <a:t>. LP dle § 8</a:t>
            </a:r>
            <a:endParaRPr lang="cs-CZ" sz="2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80728"/>
            <a:ext cx="8496944" cy="4176464"/>
          </a:xfrm>
        </p:spPr>
        <p:txBody>
          <a:bodyPr/>
          <a:lstStyle/>
          <a:p>
            <a:r>
              <a:rPr lang="cs-CZ" u="sng" dirty="0" smtClean="0">
                <a:solidFill>
                  <a:schemeClr val="accent2">
                    <a:lumMod val="75000"/>
                  </a:schemeClr>
                </a:solidFill>
              </a:rPr>
              <a:t>Povinnost hlášení distribuce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– součást SDP – platí pro dovoz nereg. LP dle § 8 odst. 3 až 6       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Distributor – hlášení dle DIS-13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Hlášení dodávek obsahuje: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Název neregistrovaného LP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Lékovou formu, velikost balení, sílu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Kvlitativní a kvantitativní obsah účinných látek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Výrobce LP, údaj o zemi výrobce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Počet balení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Prodejní cenu za balení 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(cena s marží a DPH)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Název lékárny + adresa              </a:t>
            </a:r>
          </a:p>
          <a:p>
            <a:pPr lvl="1"/>
            <a:endParaRPr lang="cs-CZ" sz="1800" b="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113466"/>
      </p:ext>
    </p:extLst>
  </p:cSld>
  <p:clrMapOvr>
    <a:masterClrMapping/>
  </p:clrMapOvr>
  <p:transition>
    <p:spli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Specifické léčebné programy (SpLP)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908720"/>
            <a:ext cx="8568952" cy="5184576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Zákon č. 378/2007 Sb., o léčivech a změnách některých souvisejících zákonů (zákon o léčivech), ve znění pozdějších předpisů     </a:t>
            </a:r>
            <a:r>
              <a:rPr lang="cs-CZ" sz="2000" b="0" dirty="0" smtClean="0">
                <a:solidFill>
                  <a:schemeClr val="accent2">
                    <a:lumMod val="50000"/>
                  </a:schemeClr>
                </a:solidFill>
              </a:rPr>
              <a:t>(novelizace k 2.4.2013)</a:t>
            </a:r>
            <a:endParaRPr lang="cs-CZ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§ 49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§ 77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Vyhláška č. 228/2008 Sb., o registraci léčivých přípravků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Vyhláška č. 229/2008 Sb., o výrobě a distribuci léčiv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Pokyny SÚKL 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UST- 20 Žádost o vydání stanoviska k návrhu specifického léčebného programu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DIS-13  Hlášení dodávek distribuovaných humánních LP</a:t>
            </a: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8371857"/>
      </p:ext>
    </p:extLst>
  </p:cSld>
  <p:clrMapOvr>
    <a:masterClrMapping/>
  </p:clrMapOvr>
  <p:transition>
    <p:spli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Specifické léčebné programy (SpLP) § 49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08720"/>
            <a:ext cx="8964488" cy="5184576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Zajištění nereg. LP pro skupinu pacientů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Předmětem – léčba, profylaxe, prevence vzniku infekčních onemocnění nebo stanovení diagnózy pro život ohrožující stavy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Předkladatel – právnická nebo fyzická osoba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Stanovisko SÚKL – rozhodnutí MZ ČR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Podmínky – vymezení: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Předkladatel, kontaktní osoba, zdůvodnění žádosti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LP – název, síla, velikost a počet balení, složení, SPC/PI event.FD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Výrobce; distributor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Plán, způsob výdeje, monitorování, sledování, zodpovědná osoba</a:t>
            </a:r>
          </a:p>
          <a:p>
            <a:pPr lvl="1"/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8371857"/>
      </p:ext>
    </p:extLst>
  </p:cSld>
  <p:clrMapOvr>
    <a:masterClrMapping/>
  </p:clrMapOvr>
  <p:transition>
    <p:spli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Specifické léčebné programy (SpLP</a:t>
            </a:r>
            <a:r>
              <a:rPr lang="cs-CZ" sz="2800" dirty="0" smtClean="0"/>
              <a:t>) § 49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836712"/>
            <a:ext cx="8964488" cy="5184576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LP – dostanou kód SÚKL </a:t>
            </a:r>
            <a:r>
              <a:rPr lang="cs-CZ" b="0" dirty="0" smtClean="0">
                <a:solidFill>
                  <a:schemeClr val="accent2">
                    <a:lumMod val="50000"/>
                  </a:schemeClr>
                </a:solidFill>
              </a:rPr>
              <a:t>(po vydání souhlasu MZ ČR)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Značení – originální od výrobce + PI v č.j.</a:t>
            </a:r>
          </a:p>
          <a:p>
            <a:pPr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    štítek „Pro účely specifického léčebného programu“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Hrazení 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Pacientem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Poskytovatelem zdravotních služeb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Výrobcem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Pojišťovnou – žádost o stanovení ceny a úhrady </a:t>
            </a:r>
            <a:r>
              <a:rPr lang="cs-CZ" b="0" dirty="0" smtClean="0">
                <a:solidFill>
                  <a:schemeClr val="accent2">
                    <a:lumMod val="50000"/>
                  </a:schemeClr>
                </a:solidFill>
              </a:rPr>
              <a:t>nebo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dle rozhodnutí revizního lékaře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Výdej – v souladu s plánem SpLP a rozhodnutím MZ ČR   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Pracoviště – v souladu s plánem SpLP a rozhodnutím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   MZ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ČR</a:t>
            </a:r>
          </a:p>
          <a:p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8371857"/>
      </p:ext>
    </p:extLst>
  </p:cSld>
  <p:clrMapOvr>
    <a:masterClrMapping/>
  </p:clrMapOvr>
  <p:transition>
    <p:spli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353425" cy="503585"/>
          </a:xfrm>
        </p:spPr>
        <p:txBody>
          <a:bodyPr/>
          <a:lstStyle/>
          <a:p>
            <a:r>
              <a:rPr lang="cs-CZ" sz="2800" dirty="0" smtClean="0"/>
              <a:t>Specifické léčebné programy (SpLP) § 49</a:t>
            </a:r>
            <a:endParaRPr lang="cs-CZ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836713"/>
            <a:ext cx="8280920" cy="5184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urved Left Arrow 4"/>
          <p:cNvSpPr/>
          <p:nvPr/>
        </p:nvSpPr>
        <p:spPr bwMode="auto">
          <a:xfrm rot="3269298">
            <a:off x="4653424" y="3707082"/>
            <a:ext cx="731520" cy="1593137"/>
          </a:xfrm>
          <a:prstGeom prst="curved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3635896" y="4509120"/>
            <a:ext cx="165618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353425" cy="575593"/>
          </a:xfrm>
        </p:spPr>
        <p:txBody>
          <a:bodyPr/>
          <a:lstStyle/>
          <a:p>
            <a:r>
              <a:rPr lang="cs-CZ" sz="2800" dirty="0" smtClean="0"/>
              <a:t>Specifické léčebné programy (SpLP) § 49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08720"/>
            <a:ext cx="8496944" cy="4968552"/>
          </a:xfrm>
        </p:spPr>
        <p:txBody>
          <a:bodyPr/>
          <a:lstStyle/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Zajištění distribuce pro LP ve SpLP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Distributor výhradní </a:t>
            </a:r>
            <a:r>
              <a:rPr lang="cs-CZ" sz="1800" b="0" dirty="0" smtClean="0">
                <a:solidFill>
                  <a:schemeClr val="accent2">
                    <a:lumMod val="50000"/>
                  </a:schemeClr>
                </a:solidFill>
              </a:rPr>
              <a:t>nebo</a:t>
            </a:r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 více distrobutorů – uvedeno v žádosti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Schválení zajištění distribuce – v rozhodnutí MZ ČR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I zde platí ostatní požadavky – pro OPL, radiofarmaka...</a:t>
            </a:r>
          </a:p>
          <a:p>
            <a:pPr lvl="1"/>
            <a:endParaRPr lang="cs-CZ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Hlášení 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dodávek dle DIS-13 obsahuje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: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Název neregistrovaného LP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Lékovou formu, velikost balení, sílu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Kvlitativní a kvantitativní obsah účinných látek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Výrobce LP, údaj o zemi výrobce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Počet balení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Prodejní cenu za balení </a:t>
            </a:r>
            <a:r>
              <a:rPr lang="cs-CZ" b="0" dirty="0" smtClean="0">
                <a:solidFill>
                  <a:schemeClr val="accent2">
                    <a:lumMod val="50000"/>
                  </a:schemeClr>
                </a:solidFill>
              </a:rPr>
              <a:t>(cena s marží a DPH)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Název lékárny + adresa              </a:t>
            </a:r>
          </a:p>
          <a:p>
            <a:pPr lvl="1"/>
            <a:endParaRPr lang="cs-CZ" sz="1800" b="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11346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53425" cy="359569"/>
          </a:xfrm>
        </p:spPr>
        <p:txBody>
          <a:bodyPr/>
          <a:lstStyle/>
          <a:p>
            <a:r>
              <a:rPr lang="cs-CZ" sz="2600" dirty="0" smtClean="0"/>
              <a:t>Zvláštní </a:t>
            </a:r>
            <a:r>
              <a:rPr lang="cs-CZ" sz="2600" dirty="0" smtClean="0"/>
              <a:t>léčebné programy </a:t>
            </a:r>
            <a:r>
              <a:rPr lang="cs-CZ" sz="2600" dirty="0" smtClean="0"/>
              <a:t>(ZvLP</a:t>
            </a:r>
            <a:r>
              <a:rPr lang="cs-CZ" sz="2600" dirty="0" smtClean="0"/>
              <a:t>) § </a:t>
            </a:r>
            <a:r>
              <a:rPr lang="cs-CZ" sz="2600" dirty="0" smtClean="0"/>
              <a:t>49 odst.6-8</a:t>
            </a:r>
            <a:endParaRPr lang="cs-CZ" sz="2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52736"/>
            <a:ext cx="8964488" cy="4968552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Zajištění nereg. LP pro skupinu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pacientů z rozhodnutí MZ ČR   </a:t>
            </a:r>
            <a:r>
              <a:rPr lang="cs-CZ" b="0" dirty="0" smtClean="0">
                <a:solidFill>
                  <a:schemeClr val="accent2">
                    <a:lumMod val="50000"/>
                  </a:schemeClr>
                </a:solidFill>
              </a:rPr>
              <a:t>(+stanovisko SÚKL)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Předmětem –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zajištění dostupnosti LP významných pro poskytnutí zdravotních služeb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b="0" dirty="0" smtClean="0">
                <a:solidFill>
                  <a:schemeClr val="accent2">
                    <a:lumMod val="50000"/>
                  </a:schemeClr>
                </a:solidFill>
              </a:rPr>
              <a:t>Předkladatel </a:t>
            </a:r>
            <a:r>
              <a:rPr lang="cs-CZ" b="0" dirty="0" smtClean="0">
                <a:solidFill>
                  <a:schemeClr val="accent2">
                    <a:lumMod val="50000"/>
                  </a:schemeClr>
                </a:solidFill>
              </a:rPr>
              <a:t>– neaplikovatelné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Podmínky pro použití, distribuci a výdej budou vymezeny a zveřejněny (MZ ČR, SÚKL)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Osoba se zájmem o uskutečnění ZvLP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  <a:sym typeface="Wingdings"/>
              </a:rPr>
              <a:t>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oznámí MZ ČR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  <a:sym typeface="Wingdings"/>
              </a:rPr>
              <a:t>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 případě, že získá souhlas MZ ČR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  <a:sym typeface="Wingdings"/>
              </a:rPr>
              <a:t>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může uskutečňovat ZvLP (v souladu s jeho podmínkami!)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8371857"/>
      </p:ext>
    </p:extLst>
  </p:cSld>
  <p:clrMapOvr>
    <a:masterClrMapping/>
  </p:clrMapOvr>
  <p:transition>
    <p:spli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Nemocniční výjimka pro LPMT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36712"/>
            <a:ext cx="8568952" cy="5328592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Zákon č. 378/2007 Sb., o léčivech a změnách některých souvisejících zákonů (zákon o léčivech), ve znění pozdějších předpisů     </a:t>
            </a:r>
            <a:r>
              <a:rPr lang="cs-CZ" sz="2000" b="0" dirty="0" smtClean="0">
                <a:solidFill>
                  <a:schemeClr val="accent2">
                    <a:lumMod val="50000"/>
                  </a:schemeClr>
                </a:solidFill>
              </a:rPr>
              <a:t>(novelizace k 2.4.2013)</a:t>
            </a:r>
            <a:endParaRPr lang="cs-CZ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§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49 a) a b)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Vyhláška č. 228/2008 Sb., o registraci léčivých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přípravků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Nařízení č. 1394/2007, o léčivých přípravcích pro moderní terapii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Vyhláška č. 229/2008 Sb., o výrobě a distribuci léčiv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Pokyny SÚKL 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UST-37 Nemocniční výjimka pro LPMT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DIS-13  Hlášení dodávek distribuovaných humánních LP</a:t>
            </a: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8371857"/>
      </p:ext>
    </p:extLst>
  </p:cSld>
  <p:clrMapOvr>
    <a:masterClrMapping/>
  </p:clrMapOvr>
  <p:transition>
    <p:spli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353425" cy="575593"/>
          </a:xfrm>
        </p:spPr>
        <p:txBody>
          <a:bodyPr/>
          <a:lstStyle/>
          <a:p>
            <a:r>
              <a:rPr lang="cs-CZ" sz="2800" dirty="0" smtClean="0"/>
              <a:t>Nemocniční výjimka (NV-LPMT) </a:t>
            </a:r>
            <a:r>
              <a:rPr lang="cs-CZ" sz="2800" dirty="0" smtClean="0"/>
              <a:t>§ </a:t>
            </a:r>
            <a:r>
              <a:rPr lang="cs-CZ" sz="2800" dirty="0" smtClean="0"/>
              <a:t>49a) a b)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24744"/>
            <a:ext cx="8496944" cy="4968552"/>
          </a:xfrm>
        </p:spPr>
        <p:txBody>
          <a:bodyPr/>
          <a:lstStyle/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NV – pouze na území ČR – použití nereg. LPMT 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(genová terapie, somato-buněčná terapie, tkáňové inženýrství)</a:t>
            </a:r>
            <a:endParaRPr lang="cs-CZ" sz="1800" b="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Vyraběného nestandardně, avšak v souladu se zvláštními standardy jakosti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LP použity pouze ve ZZ lůžkové péče s cílem dodržet individuální lékařský požadavek na daného pacienta</a:t>
            </a:r>
            <a:endParaRPr lang="cs-CZ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LPMT – prokázána bezpečnost a snášenlivost a ověřena účinnost LP</a:t>
            </a: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Žádost o NV-LPMT na SÚKL předkládá </a:t>
            </a:r>
            <a:r>
              <a:rPr lang="cs-CZ" sz="2200" u="sng" dirty="0" smtClean="0">
                <a:solidFill>
                  <a:schemeClr val="accent2">
                    <a:lumMod val="50000"/>
                  </a:schemeClr>
                </a:solidFill>
              </a:rPr>
              <a:t>pouze výrobce</a:t>
            </a:r>
          </a:p>
          <a:p>
            <a:pPr lvl="1"/>
            <a:r>
              <a:rPr lang="cs-CZ" sz="1800" dirty="0" smtClean="0">
                <a:solidFill>
                  <a:srgbClr val="C00000"/>
                </a:solidFill>
              </a:rPr>
              <a:t>UST-37 – Nemocniční výjimka pro LPMT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V případě GMO – nutné předložit souhlas MŽP ČR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V případě zdroje ionizujícího záření – nutné předložit souhlas SÚJB</a:t>
            </a:r>
          </a:p>
          <a:p>
            <a:endParaRPr lang="cs-CZ" sz="22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endParaRPr lang="cs-CZ" sz="1800" b="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11346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353425" cy="575593"/>
          </a:xfrm>
        </p:spPr>
        <p:txBody>
          <a:bodyPr/>
          <a:lstStyle/>
          <a:p>
            <a:r>
              <a:rPr lang="cs-CZ" sz="2800" dirty="0" smtClean="0"/>
              <a:t>Nemocniční výjimka (NV-LPMT) </a:t>
            </a:r>
            <a:r>
              <a:rPr lang="cs-CZ" sz="2800" dirty="0" smtClean="0"/>
              <a:t>§ </a:t>
            </a:r>
            <a:r>
              <a:rPr lang="cs-CZ" sz="2800" dirty="0" smtClean="0"/>
              <a:t>49a) a b)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184576"/>
          </a:xfrm>
        </p:spPr>
        <p:txBody>
          <a:bodyPr/>
          <a:lstStyle/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Distribuce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Výrobcem nebo schváleným distributorem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Distribuce do ZZ uvedených v rozhodnutí 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Zajištění podmínek stanovených výrobcem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Hlášení v souladu s pokynem DIS-13</a:t>
            </a:r>
          </a:p>
          <a:p>
            <a:pPr lvl="1"/>
            <a:endParaRPr lang="cs-CZ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Výdej – na žádanku, s vyznačením, že se jedná o nereg. LP</a:t>
            </a:r>
          </a:p>
          <a:p>
            <a:endParaRPr lang="cs-CZ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Rozhodnutí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Dobu, na kterou je povolení uděleno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Indikace, pro něž je možné LPMT použít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Pracoviště, kde bude LPMT podáván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Max.počet pacientů, kterým bude LPMT podán</a:t>
            </a:r>
          </a:p>
          <a:p>
            <a:pPr lvl="1"/>
            <a:endParaRPr lang="cs-CZ" sz="1800" b="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11346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3425" cy="359569"/>
          </a:xfrm>
        </p:spPr>
        <p:txBody>
          <a:bodyPr/>
          <a:lstStyle/>
          <a:p>
            <a:r>
              <a:rPr lang="cs-CZ" sz="2800" dirty="0" smtClean="0"/>
              <a:t>Klinická hodnocení LP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908720"/>
            <a:ext cx="8568952" cy="5184576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Zákon č. 378/2007 Sb., o léčivech a změnách některých souvisejících zákonů (zákon o léčivech), ve znění pozdějších předpisů     </a:t>
            </a:r>
            <a:r>
              <a:rPr lang="cs-CZ" sz="2000" b="0" dirty="0" smtClean="0">
                <a:solidFill>
                  <a:schemeClr val="accent2">
                    <a:lumMod val="50000"/>
                  </a:schemeClr>
                </a:solidFill>
              </a:rPr>
              <a:t>(novelizace k 2.4.2013)</a:t>
            </a:r>
            <a:endParaRPr lang="cs-CZ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§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50 – 59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Vyhláška č. 226/2008 Sb., o správné klinické praxi a bližších podmínkách klinického hodnocení léčivých přípravků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Vyhláška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č. 229/2008 Sb., o výrobě a distribuci léčiv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Pokyny SÚKL 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KLH-8 až KLH-21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VYR 32, doplněk 13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DIS-10; LEK-12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8371857"/>
      </p:ext>
    </p:extLst>
  </p:cSld>
  <p:clrMapOvr>
    <a:masterClrMapping/>
  </p:clrMapOvr>
  <p:transition>
    <p:spli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353425" cy="575593"/>
          </a:xfrm>
        </p:spPr>
        <p:txBody>
          <a:bodyPr/>
          <a:lstStyle/>
          <a:p>
            <a:r>
              <a:rPr lang="cs-CZ" sz="2800" dirty="0" smtClean="0"/>
              <a:t>Klinická hodnocení LP (KH) </a:t>
            </a:r>
            <a:r>
              <a:rPr lang="cs-CZ" sz="2800" dirty="0" smtClean="0"/>
              <a:t>§ </a:t>
            </a:r>
            <a:r>
              <a:rPr lang="cs-CZ" sz="2800" dirty="0" smtClean="0"/>
              <a:t>50 - 59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040560"/>
          </a:xfrm>
        </p:spPr>
        <p:txBody>
          <a:bodyPr/>
          <a:lstStyle/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Systematické testování na lidských subjektech za účelem</a:t>
            </a:r>
            <a:endParaRPr lang="cs-CZ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z</a:t>
            </a:r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jistit či ověřit klinické, farmakologické nebo jiné farmakodynamické účinky,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tanovit nežádoucí účinky,</a:t>
            </a:r>
          </a:p>
          <a:p>
            <a:pPr lvl="1"/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studovat absorpci, distribuci, metabolismus nebo vylučování</a:t>
            </a:r>
          </a:p>
          <a:p>
            <a:pPr lvl="1">
              <a:buNone/>
            </a:pPr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j</a:t>
            </a:r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ednoho nebo několika hodnocených LP s cílem ověřit bezpečnost a účinnost tohoto léčivého přípravku</a:t>
            </a:r>
          </a:p>
          <a:p>
            <a:pPr lvl="1">
              <a:buNone/>
            </a:pPr>
            <a:endParaRPr lang="cs-CZ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200" u="sng" dirty="0" smtClean="0">
                <a:solidFill>
                  <a:schemeClr val="accent2">
                    <a:lumMod val="50000"/>
                  </a:schemeClr>
                </a:solidFill>
              </a:rPr>
              <a:t>Hodnocené LP 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– testovaný, srovnávací nebo placebo</a:t>
            </a:r>
          </a:p>
          <a:p>
            <a:r>
              <a:rPr lang="cs-CZ" sz="2200" u="sng" dirty="0" smtClean="0">
                <a:solidFill>
                  <a:schemeClr val="accent2">
                    <a:lumMod val="50000"/>
                  </a:schemeClr>
                </a:solidFill>
              </a:rPr>
              <a:t>Ne-hodnocené LP 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– záchranná, úlevová, standardné medikace aj.</a:t>
            </a:r>
          </a:p>
          <a:p>
            <a:endParaRPr lang="cs-CZ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LP – neregistrované i registrované</a:t>
            </a:r>
          </a:p>
          <a:p>
            <a:pPr lvl="1"/>
            <a:endParaRPr lang="cs-CZ" sz="1800" b="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11346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353425" cy="575593"/>
          </a:xfrm>
        </p:spPr>
        <p:txBody>
          <a:bodyPr/>
          <a:lstStyle/>
          <a:p>
            <a:r>
              <a:rPr lang="cs-CZ" sz="2800" dirty="0" smtClean="0"/>
              <a:t>Klinická hodnocení LP (KH) </a:t>
            </a:r>
            <a:r>
              <a:rPr lang="cs-CZ" sz="2800" dirty="0" smtClean="0"/>
              <a:t>§ </a:t>
            </a:r>
            <a:r>
              <a:rPr lang="cs-CZ" sz="2800" dirty="0" smtClean="0"/>
              <a:t>50 - 59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040560"/>
          </a:xfrm>
        </p:spPr>
        <p:txBody>
          <a:bodyPr/>
          <a:lstStyle/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Distribuce hodnocených i ne-hodnocených LP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 souladu se SDP (§ 19 vyhlýšky SKP)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Dodržování podmínek stanovených výrobcem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Do lékáren při ZZ, která se podílí na KH </a:t>
            </a:r>
            <a:r>
              <a:rPr lang="cs-CZ" b="0" dirty="0" smtClean="0">
                <a:solidFill>
                  <a:schemeClr val="accent2">
                    <a:lumMod val="50000"/>
                  </a:schemeClr>
                </a:solidFill>
              </a:rPr>
              <a:t>nebo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přímo do ZZ </a:t>
            </a:r>
            <a:r>
              <a:rPr lang="cs-CZ" b="0" dirty="0" smtClean="0">
                <a:solidFill>
                  <a:schemeClr val="accent2">
                    <a:lumMod val="50000"/>
                  </a:schemeClr>
                </a:solidFill>
              </a:rPr>
              <a:t>(LPMT; očkovací látky..)=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do center (clinical sites)</a:t>
            </a:r>
          </a:p>
          <a:p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Zajištění distribuce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Výrobce nebo schválený distributor </a:t>
            </a:r>
          </a:p>
          <a:p>
            <a:pPr lvl="1"/>
            <a:r>
              <a:rPr lang="cs-CZ" b="0" i="1" dirty="0" smtClean="0">
                <a:solidFill>
                  <a:schemeClr val="accent2">
                    <a:lumMod val="50000"/>
                  </a:schemeClr>
                </a:solidFill>
              </a:rPr>
              <a:t>Distributor je oprávněn sjednat  část dustribuce LP u jiné osoby, přičemž jeho odpovědnost za škodu v takovém případě zůstává nedotčena.</a:t>
            </a:r>
          </a:p>
          <a:p>
            <a:pPr lvl="1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 případě distributorů schválených jinou RA nahlásit činnost DIS - 10</a:t>
            </a:r>
          </a:p>
          <a:p>
            <a:pPr lvl="1"/>
            <a:endParaRPr lang="cs-CZ" sz="22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endParaRPr lang="cs-CZ" sz="1800" b="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11346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353425" cy="575593"/>
          </a:xfrm>
        </p:spPr>
        <p:txBody>
          <a:bodyPr/>
          <a:lstStyle/>
          <a:p>
            <a:r>
              <a:rPr lang="cs-CZ" sz="2800" dirty="0" smtClean="0"/>
              <a:t>Klinická hodnocení LP (KH) </a:t>
            </a:r>
            <a:r>
              <a:rPr lang="cs-CZ" sz="2800" dirty="0" smtClean="0"/>
              <a:t>§ </a:t>
            </a:r>
            <a:r>
              <a:rPr lang="cs-CZ" sz="2800" dirty="0" smtClean="0"/>
              <a:t>50 - 59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040560"/>
          </a:xfrm>
        </p:spPr>
        <p:txBody>
          <a:bodyPr/>
          <a:lstStyle/>
          <a:p>
            <a:r>
              <a:rPr lang="cs-CZ" sz="2600" dirty="0" smtClean="0">
                <a:solidFill>
                  <a:schemeClr val="accent2">
                    <a:lumMod val="50000"/>
                  </a:schemeClr>
                </a:solidFill>
              </a:rPr>
              <a:t>Dodávka LP pro KH je doprovázena dokumentací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Datum odeslání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Identifikace KH 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(EudraCT number, číslo protokolu)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Identifikace LP 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(název, kód) 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a jeho léková forma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Množství dodávaného LP, doba použitelnosti 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(není-li pod kódem)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, podmínky transportu pro jednotlivé LP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Identifikace centra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Údaje o zadavateli (dodavateli nebo objednavateli)</a:t>
            </a:r>
          </a:p>
          <a:p>
            <a:pPr lvl="2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Název, sídlo, adresa, IČO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Číslo šarže </a:t>
            </a:r>
            <a:r>
              <a:rPr lang="cs-CZ" sz="2200" b="0" dirty="0" smtClean="0">
                <a:solidFill>
                  <a:schemeClr val="accent2">
                    <a:lumMod val="50000"/>
                  </a:schemeClr>
                </a:solidFill>
              </a:rPr>
              <a:t>(je-li aplikovatelné)</a:t>
            </a:r>
            <a:endParaRPr lang="cs-CZ" sz="2200" b="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lvl="1"/>
            <a:endParaRPr lang="cs-CZ" sz="1400" b="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cs-CZ" sz="18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11346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353425" cy="575593"/>
          </a:xfrm>
        </p:spPr>
        <p:txBody>
          <a:bodyPr/>
          <a:lstStyle/>
          <a:p>
            <a:r>
              <a:rPr lang="cs-CZ" sz="2800" dirty="0" smtClean="0"/>
              <a:t>Klinická hodnocení LP (KH) </a:t>
            </a:r>
            <a:r>
              <a:rPr lang="cs-CZ" sz="2800" dirty="0" smtClean="0"/>
              <a:t>§ </a:t>
            </a:r>
            <a:r>
              <a:rPr lang="cs-CZ" sz="2800" dirty="0" smtClean="0"/>
              <a:t>50 - 59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040560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LP pro KH  - </a:t>
            </a:r>
            <a:r>
              <a:rPr lang="cs-CZ" dirty="0" smtClean="0">
                <a:solidFill>
                  <a:srgbClr val="C00000"/>
                </a:solidFill>
              </a:rPr>
              <a:t>nedostanou kód SÚKL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Obaly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Značení v souladu s legislativou a VYR-32, doplněk 13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Štítek „Pro účely klinického hodnocení“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Hrazení – plně zadavatelem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Výdej 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V souladu s Protokolem KH</a:t>
            </a:r>
          </a:p>
          <a:p>
            <a:pPr lvl="1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Pouze subjektům hodnocení prostřednictvím zkoušejícího či lékárny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Údaje o KH – zveřejněny na webu SÚKL</a:t>
            </a:r>
          </a:p>
          <a:p>
            <a:pPr marL="457200" lvl="1" indent="0">
              <a:buNone/>
            </a:pP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1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11346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3" y="1196975"/>
            <a:ext cx="7691437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38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353425" cy="792162"/>
          </a:xfrm>
          <a:noFill/>
        </p:spPr>
        <p:txBody>
          <a:bodyPr/>
          <a:lstStyle/>
          <a:p>
            <a:pPr eaLnBrk="1" hangingPunct="1"/>
            <a:r>
              <a:rPr lang="cs-CZ" sz="2800" smtClean="0">
                <a:solidFill>
                  <a:srgbClr val="F06423"/>
                </a:solidFill>
              </a:rPr>
              <a:t>Děkuji za pozornost</a:t>
            </a:r>
          </a:p>
        </p:txBody>
      </p:sp>
    </p:spTree>
    <p:extLst>
      <p:ext uri="{BB962C8B-B14F-4D97-AF65-F5344CB8AC3E}">
        <p14:creationId xmlns:p14="http://schemas.microsoft.com/office/powerpoint/2010/main" xmlns="" val="697291023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2072</TotalTime>
  <Words>2027</Words>
  <Application>Microsoft Office PowerPoint</Application>
  <PresentationFormat>On-screen Show (4:3)</PresentationFormat>
  <Paragraphs>261</Paragraphs>
  <Slides>27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Default Design</vt:lpstr>
      <vt:lpstr>Distribuce neregistrovaných léčivých přípravků</vt:lpstr>
      <vt:lpstr>Použité  zkratky</vt:lpstr>
      <vt:lpstr>Obsah přednášky</vt:lpstr>
      <vt:lpstr>Nereg. LP při poskytování zdravotní péče</vt:lpstr>
      <vt:lpstr>Neregistrované LP dle § 8</vt:lpstr>
      <vt:lpstr>Neregistrované LP dle § 8</vt:lpstr>
      <vt:lpstr>Neregistrované LP dle § 8 odst. 3) písm. b)1</vt:lpstr>
      <vt:lpstr>Neregistrované LP dle § 8 odst. 3) odst. 3-5</vt:lpstr>
      <vt:lpstr>Neregistrované LP dle § 8 odst. 3) písm. b)2</vt:lpstr>
      <vt:lpstr>Neregistrované LP dle § 8 odst. 6) </vt:lpstr>
      <vt:lpstr>Neregistrované LP dle § 8 odst. 3) odst. 6</vt:lpstr>
      <vt:lpstr>Neregistr. LP dle § 8</vt:lpstr>
      <vt:lpstr>Specifické léčebné programy (SpLP)</vt:lpstr>
      <vt:lpstr>Specifické léčebné programy (SpLP) § 49</vt:lpstr>
      <vt:lpstr>Specifické léčebné programy (SpLP) § 49</vt:lpstr>
      <vt:lpstr>Specifické léčebné programy (SpLP) § 49</vt:lpstr>
      <vt:lpstr>Specifické léčebné programy (SpLP) § 49</vt:lpstr>
      <vt:lpstr>Zvláštní léčebné programy (ZvLP) § 49 odst.6-8</vt:lpstr>
      <vt:lpstr>Nemocniční výjimka pro LPMT</vt:lpstr>
      <vt:lpstr>Nemocniční výjimka (NV-LPMT) § 49a) a b)</vt:lpstr>
      <vt:lpstr>Nemocniční výjimka (NV-LPMT) § 49a) a b)</vt:lpstr>
      <vt:lpstr>Klinická hodnocení LP</vt:lpstr>
      <vt:lpstr>Klinická hodnocení LP (KH) § 50 - 59</vt:lpstr>
      <vt:lpstr>Klinická hodnocení LP (KH) § 50 - 59</vt:lpstr>
      <vt:lpstr>Klinická hodnocení LP (KH) § 50 - 59</vt:lpstr>
      <vt:lpstr>Klinická hodnocení LP (KH) § 50 - 59</vt:lpstr>
      <vt:lpstr>Děkuji za pozornost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Nadpis</dc:title>
  <dc:creator>Jaroslav Králik</dc:creator>
  <cp:lastModifiedBy>Máma</cp:lastModifiedBy>
  <cp:revision>141</cp:revision>
  <cp:lastPrinted>2013-02-27T10:17:39Z</cp:lastPrinted>
  <dcterms:created xsi:type="dcterms:W3CDTF">2003-05-07T12:02:43Z</dcterms:created>
  <dcterms:modified xsi:type="dcterms:W3CDTF">2013-04-18T09:37:24Z</dcterms:modified>
</cp:coreProperties>
</file>