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  <p:sldMasterId id="2147483649" r:id="rId2"/>
  </p:sldMasterIdLst>
  <p:notesMasterIdLst>
    <p:notesMasterId r:id="rId23"/>
  </p:notesMasterIdLst>
  <p:handoutMasterIdLst>
    <p:handoutMasterId r:id="rId24"/>
  </p:handoutMasterIdLst>
  <p:sldIdLst>
    <p:sldId id="261" r:id="rId3"/>
    <p:sldId id="360" r:id="rId4"/>
    <p:sldId id="382" r:id="rId5"/>
    <p:sldId id="383" r:id="rId6"/>
    <p:sldId id="384" r:id="rId7"/>
    <p:sldId id="385" r:id="rId8"/>
    <p:sldId id="386" r:id="rId9"/>
    <p:sldId id="387" r:id="rId10"/>
    <p:sldId id="392" r:id="rId11"/>
    <p:sldId id="393" r:id="rId12"/>
    <p:sldId id="388" r:id="rId13"/>
    <p:sldId id="397" r:id="rId14"/>
    <p:sldId id="398" r:id="rId15"/>
    <p:sldId id="395" r:id="rId16"/>
    <p:sldId id="390" r:id="rId17"/>
    <p:sldId id="399" r:id="rId18"/>
    <p:sldId id="400" r:id="rId19"/>
    <p:sldId id="401" r:id="rId20"/>
    <p:sldId id="402" r:id="rId21"/>
    <p:sldId id="403" r:id="rId22"/>
  </p:sldIdLst>
  <p:sldSz cx="9144000" cy="6858000" type="screen4x3"/>
  <p:notesSz cx="6858000" cy="9144000"/>
  <p:defaultTextStyle>
    <a:defPPr>
      <a:defRPr lang="cs-CZ"/>
    </a:defPPr>
    <a:lvl1pPr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0"/>
      </p:ext>
    </p:extLst>
  </p:showPr>
  <p:clrMru>
    <a:srgbClr val="191950"/>
    <a:srgbClr val="2D3291"/>
    <a:srgbClr val="0066FF"/>
    <a:srgbClr val="33CCFF"/>
    <a:srgbClr val="FF0000"/>
    <a:srgbClr val="B4B4DC"/>
    <a:srgbClr val="555AA5"/>
    <a:srgbClr val="F0825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068" autoAdjust="0"/>
    <p:restoredTop sz="99759" autoAdjust="0"/>
  </p:normalViewPr>
  <p:slideViewPr>
    <p:cSldViewPr>
      <p:cViewPr>
        <p:scale>
          <a:sx n="110" d="100"/>
          <a:sy n="110" d="100"/>
        </p:scale>
        <p:origin x="-168" y="21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85" d="100"/>
          <a:sy n="85" d="100"/>
        </p:scale>
        <p:origin x="-3198" y="-90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150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150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C857ED12-959D-47E3-A523-474A1A0D078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07073637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229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2458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2458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458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F238CBF2-B51D-4AF1-BDE9-3D76C2D6663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04305901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78106299"/>
      </p:ext>
    </p:extLst>
  </p:cSld>
  <p:clrMapOvr>
    <a:masterClrMapping/>
  </p:clrMapOvr>
  <p:transition>
    <p:split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81321043"/>
      </p:ext>
    </p:extLst>
  </p:cSld>
  <p:clrMapOvr>
    <a:masterClrMapping/>
  </p:clrMapOvr>
  <p:transition>
    <p:split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xmlns="" val="3561745672"/>
      </p:ext>
    </p:extLst>
  </p:cSld>
  <p:clrMapOvr>
    <a:masterClrMapping/>
  </p:clrMapOvr>
  <p:transition>
    <p:split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03350" y="1844675"/>
            <a:ext cx="3524250" cy="41767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080000" y="1844675"/>
            <a:ext cx="3524250" cy="41767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45268181"/>
      </p:ext>
    </p:extLst>
  </p:cSld>
  <p:clrMapOvr>
    <a:masterClrMapping/>
  </p:clrMapOvr>
  <p:transition>
    <p:split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86420375"/>
      </p:ext>
    </p:extLst>
  </p:cSld>
  <p:clrMapOvr>
    <a:masterClrMapping/>
  </p:clrMapOvr>
  <p:transition>
    <p:split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34082360"/>
      </p:ext>
    </p:extLst>
  </p:cSld>
  <p:clrMapOvr>
    <a:masterClrMapping/>
  </p:clrMapOvr>
  <p:transition>
    <p:split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826681179"/>
      </p:ext>
    </p:extLst>
  </p:cSld>
  <p:clrMapOvr>
    <a:masterClrMapping/>
  </p:clrMapOvr>
  <p:transition>
    <p:split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xmlns="" val="3721932693"/>
      </p:ext>
    </p:extLst>
  </p:cSld>
  <p:clrMapOvr>
    <a:masterClrMapping/>
  </p:clrMapOvr>
  <p:transition>
    <p:split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xmlns="" val="1895850190"/>
      </p:ext>
    </p:extLst>
  </p:cSld>
  <p:clrMapOvr>
    <a:masterClrMapping/>
  </p:clrMapOvr>
  <p:transition>
    <p:split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28577983"/>
      </p:ext>
    </p:extLst>
  </p:cSld>
  <p:clrMapOvr>
    <a:masterClrMapping/>
  </p:clrMapOvr>
  <p:transition>
    <p:split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61150" y="765175"/>
            <a:ext cx="2087563" cy="5256213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95288" y="765175"/>
            <a:ext cx="6113462" cy="5256213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46033036"/>
      </p:ext>
    </p:extLst>
  </p:cSld>
  <p:clrMapOvr>
    <a:masterClrMapping/>
  </p:clrMapOvr>
  <p:transition>
    <p:split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Nadpis a graf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288" y="765175"/>
            <a:ext cx="8353425" cy="792163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graf 2"/>
          <p:cNvSpPr>
            <a:spLocks noGrp="1"/>
          </p:cNvSpPr>
          <p:nvPr>
            <p:ph type="chart" idx="1"/>
          </p:nvPr>
        </p:nvSpPr>
        <p:spPr>
          <a:xfrm>
            <a:off x="1403350" y="1844675"/>
            <a:ext cx="7200900" cy="4176713"/>
          </a:xfrm>
        </p:spPr>
        <p:txBody>
          <a:bodyPr/>
          <a:lstStyle/>
          <a:p>
            <a:pPr lvl="0"/>
            <a:endParaRPr lang="cs-CZ" noProof="0" smtClean="0"/>
          </a:p>
        </p:txBody>
      </p:sp>
    </p:spTree>
    <p:extLst>
      <p:ext uri="{BB962C8B-B14F-4D97-AF65-F5344CB8AC3E}">
        <p14:creationId xmlns:p14="http://schemas.microsoft.com/office/powerpoint/2010/main" xmlns="" val="1200965975"/>
      </p:ext>
    </p:extLst>
  </p:cSld>
  <p:clrMapOvr>
    <a:masterClrMapping/>
  </p:clrMapOvr>
  <p:transition>
    <p:split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Nadpis a tabul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288" y="765175"/>
            <a:ext cx="8353425" cy="792163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abulku 2"/>
          <p:cNvSpPr>
            <a:spLocks noGrp="1"/>
          </p:cNvSpPr>
          <p:nvPr>
            <p:ph type="tbl" idx="1"/>
          </p:nvPr>
        </p:nvSpPr>
        <p:spPr>
          <a:xfrm>
            <a:off x="1403350" y="1844675"/>
            <a:ext cx="7200900" cy="4176713"/>
          </a:xfrm>
        </p:spPr>
        <p:txBody>
          <a:bodyPr/>
          <a:lstStyle/>
          <a:p>
            <a:pPr lvl="0"/>
            <a:endParaRPr lang="cs-CZ" noProof="0" smtClean="0"/>
          </a:p>
        </p:txBody>
      </p:sp>
    </p:spTree>
    <p:extLst>
      <p:ext uri="{BB962C8B-B14F-4D97-AF65-F5344CB8AC3E}">
        <p14:creationId xmlns:p14="http://schemas.microsoft.com/office/powerpoint/2010/main" xmlns="" val="1157345690"/>
      </p:ext>
    </p:extLst>
  </p:cSld>
  <p:clrMapOvr>
    <a:masterClrMapping/>
  </p:clrMapOvr>
  <p:transition>
    <p:split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8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2068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cs-CZ"/>
              <a:t>Klepnutím lze upravit styl předlohy podnadpisů.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92307F-E474-4668-94E1-736A0A0A993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3559123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2D5E44-A268-4377-95E6-7ABB215E726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2052468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972394-0E24-4E6E-B365-8CE32F2DF6F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2025801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22C455-946B-4449-BDA5-DD31A53E110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9839903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984E97-1134-4612-84C1-147A82DEAE1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6371217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2182F6-2DF1-4EEA-9E15-459B233E4D6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6116217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D7CAFA-BB38-4563-AAE3-79E9857E591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8738082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074BA9-81A4-4602-B0DC-3FA3EC67923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8022904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2D74B7-60E4-487B-BE4E-3483EC1CDAC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542436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3256E1-7C44-4B06-A273-D88A41960C2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208959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64EFF7-B871-44F2-9C29-17FEC449E2E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372224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95288" y="765175"/>
            <a:ext cx="8353425" cy="79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403350" y="1844675"/>
            <a:ext cx="7200900" cy="417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dirty="0" smtClean="0"/>
              <a:t>Klepnutím lze upravit styly předlohy textu.</a:t>
            </a:r>
            <a:endParaRPr lang="en-US" dirty="0" smtClean="0"/>
          </a:p>
          <a:p>
            <a:pPr lvl="1"/>
            <a:r>
              <a:rPr lang="cs-CZ" dirty="0" smtClean="0"/>
              <a:t>Druhá úroveň</a:t>
            </a:r>
            <a:endParaRPr lang="en-US" dirty="0" smtClean="0"/>
          </a:p>
          <a:p>
            <a:pPr lvl="2"/>
            <a:r>
              <a:rPr lang="cs-CZ" dirty="0" smtClean="0"/>
              <a:t>Třetí úroveň</a:t>
            </a:r>
            <a:endParaRPr lang="en-US" dirty="0" smtClean="0"/>
          </a:p>
          <a:p>
            <a:pPr lvl="3"/>
            <a:r>
              <a:rPr lang="cs-CZ" dirty="0" smtClean="0"/>
              <a:t>Čtvrtá úroveň</a:t>
            </a:r>
            <a:endParaRPr lang="en-US" dirty="0" smtClean="0"/>
          </a:p>
          <a:p>
            <a:pPr lvl="4"/>
            <a:r>
              <a:rPr lang="cs-CZ" dirty="0" smtClean="0"/>
              <a:t>Pátá úroveň</a:t>
            </a:r>
          </a:p>
        </p:txBody>
      </p:sp>
      <p:sp>
        <p:nvSpPr>
          <p:cNvPr id="1028" name="Line 12"/>
          <p:cNvSpPr>
            <a:spLocks noChangeShapeType="1"/>
          </p:cNvSpPr>
          <p:nvPr userDrawn="1"/>
        </p:nvSpPr>
        <p:spPr bwMode="auto">
          <a:xfrm>
            <a:off x="468313" y="692150"/>
            <a:ext cx="8675687" cy="0"/>
          </a:xfrm>
          <a:prstGeom prst="line">
            <a:avLst/>
          </a:prstGeom>
          <a:noFill/>
          <a:ln w="19050">
            <a:solidFill>
              <a:srgbClr val="F06423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1041" name="Text Box 17"/>
          <p:cNvSpPr txBox="1">
            <a:spLocks noChangeArrowheads="1"/>
          </p:cNvSpPr>
          <p:nvPr userDrawn="1"/>
        </p:nvSpPr>
        <p:spPr bwMode="auto">
          <a:xfrm>
            <a:off x="7667625" y="188913"/>
            <a:ext cx="108108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  <a:defRPr/>
            </a:pPr>
            <a:r>
              <a:rPr lang="en-US" dirty="0">
                <a:solidFill>
                  <a:srgbClr val="2D329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rebuchet MS" pitchFamily="34" charset="0"/>
              </a:rPr>
              <a:t>[ </a:t>
            </a:r>
            <a:fld id="{61C4274B-32FA-432D-80D3-CF6EA0224AEB}" type="slidenum">
              <a:rPr lang="en-US" sz="1400" smtClean="0">
                <a:solidFill>
                  <a:srgbClr val="2D329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rPr>
              <a:pPr algn="r">
                <a:spcBef>
                  <a:spcPct val="50000"/>
                </a:spcBef>
                <a:defRPr/>
              </a:pPr>
              <a:t>‹#›</a:t>
            </a:fld>
            <a:r>
              <a:rPr lang="en-US" dirty="0" smtClean="0">
                <a:solidFill>
                  <a:srgbClr val="2D329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dirty="0">
                <a:solidFill>
                  <a:srgbClr val="2D329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rebuchet MS" pitchFamily="34" charset="0"/>
              </a:rPr>
              <a:t>]</a:t>
            </a:r>
            <a:endParaRPr lang="cs-CZ" dirty="0">
              <a:solidFill>
                <a:srgbClr val="2D329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rebuchet MS" pitchFamily="34" charset="0"/>
            </a:endParaRPr>
          </a:p>
        </p:txBody>
      </p:sp>
      <p:sp>
        <p:nvSpPr>
          <p:cNvPr id="1030" name="Text Box 27"/>
          <p:cNvSpPr txBox="1">
            <a:spLocks noChangeArrowheads="1"/>
          </p:cNvSpPr>
          <p:nvPr userDrawn="1"/>
        </p:nvSpPr>
        <p:spPr bwMode="auto">
          <a:xfrm>
            <a:off x="1908175" y="6165850"/>
            <a:ext cx="6840538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r" eaLnBrk="1" hangingPunct="1">
              <a:defRPr/>
            </a:pPr>
            <a:r>
              <a:rPr lang="cs-CZ" sz="1000" b="1" dirty="0" smtClean="0">
                <a:solidFill>
                  <a:srgbClr val="2D3291"/>
                </a:solidFill>
                <a:latin typeface="Century Gothic" pitchFamily="34" charset="0"/>
              </a:rPr>
              <a:t>PharmDr.</a:t>
            </a:r>
            <a:r>
              <a:rPr lang="cs-CZ" sz="1000" dirty="0" smtClean="0">
                <a:solidFill>
                  <a:srgbClr val="2D3291"/>
                </a:solidFill>
                <a:latin typeface="Century Gothic" pitchFamily="34" charset="0"/>
              </a:rPr>
              <a:t> </a:t>
            </a:r>
            <a:r>
              <a:rPr lang="cs-CZ" sz="1000" b="1" dirty="0" smtClean="0">
                <a:solidFill>
                  <a:srgbClr val="2D3291"/>
                </a:solidFill>
                <a:latin typeface="Century Gothic" pitchFamily="34" charset="0"/>
              </a:rPr>
              <a:t>Ivan Buzek  </a:t>
            </a:r>
            <a:endParaRPr lang="en-US" sz="1000" dirty="0" smtClean="0">
              <a:solidFill>
                <a:srgbClr val="2D3291"/>
              </a:solidFill>
              <a:latin typeface="Century Gothic" pitchFamily="34" charset="0"/>
            </a:endParaRPr>
          </a:p>
          <a:p>
            <a:pPr algn="r" eaLnBrk="1" hangingPunct="1">
              <a:defRPr/>
            </a:pPr>
            <a:r>
              <a:rPr lang="cs-CZ" sz="1000" dirty="0" smtClean="0">
                <a:solidFill>
                  <a:srgbClr val="2D3291"/>
                </a:solidFill>
                <a:latin typeface="Century Gothic" pitchFamily="34" charset="0"/>
              </a:rPr>
              <a:t>Praha, 24.04.2013</a:t>
            </a:r>
            <a:endParaRPr lang="en-US" sz="1000" dirty="0" smtClean="0">
              <a:solidFill>
                <a:srgbClr val="2D3291"/>
              </a:solidFill>
              <a:latin typeface="Century Gothic" pitchFamily="34" charset="0"/>
            </a:endParaRPr>
          </a:p>
          <a:p>
            <a:pPr algn="r" eaLnBrk="1" hangingPunct="1">
              <a:defRPr/>
            </a:pPr>
            <a:r>
              <a:rPr lang="cs-CZ" sz="1000" dirty="0" smtClean="0">
                <a:solidFill>
                  <a:srgbClr val="2D3291"/>
                </a:solidFill>
                <a:latin typeface="Century Gothic" pitchFamily="34" charset="0"/>
              </a:rPr>
              <a:t>© 2013 Státní ústav pro kontrolu léčiv  </a:t>
            </a:r>
          </a:p>
        </p:txBody>
      </p:sp>
      <p:pic>
        <p:nvPicPr>
          <p:cNvPr id="1031" name="Picture 28" descr="logo_sukl_mini_2"/>
          <p:cNvPicPr>
            <a:picLocks noChangeAspect="1" noChangeArrowheads="1"/>
          </p:cNvPicPr>
          <p:nvPr userDrawn="1"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288" y="6272213"/>
            <a:ext cx="1081087" cy="325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ástupný symbol pro číslo snímku 1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358805-2368-41AC-96E0-914CE98B366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1" r:id="rId12"/>
    <p:sldLayoutId id="2147483662" r:id="rId13"/>
  </p:sldLayoutIdLst>
  <p:transition>
    <p:split/>
  </p:transition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2D329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2D3291"/>
          </a:solidFill>
          <a:latin typeface="Century Gothic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2D3291"/>
          </a:solidFill>
          <a:latin typeface="Century Gothic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2D3291"/>
          </a:solidFill>
          <a:latin typeface="Century Gothic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2D3291"/>
          </a:solidFill>
          <a:latin typeface="Century Gothic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 b="1">
          <a:solidFill>
            <a:srgbClr val="2D3291"/>
          </a:solidFill>
          <a:latin typeface="Century Gothic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 b="1">
          <a:solidFill>
            <a:srgbClr val="2D3291"/>
          </a:solidFill>
          <a:latin typeface="Century Gothic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 b="1">
          <a:solidFill>
            <a:srgbClr val="2D3291"/>
          </a:solidFill>
          <a:latin typeface="Century Gothic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 b="1">
          <a:solidFill>
            <a:srgbClr val="2D3291"/>
          </a:solidFill>
          <a:latin typeface="Century Gothic" pitchFamily="34" charset="0"/>
        </a:defRPr>
      </a:lvl9pPr>
    </p:titleStyle>
    <p:bodyStyle>
      <a:lvl1pPr marL="457200" indent="-457200" algn="l" rtl="0" eaLnBrk="0" fontAlgn="base" hangingPunct="0">
        <a:spcBef>
          <a:spcPct val="30000"/>
        </a:spcBef>
        <a:spcAft>
          <a:spcPct val="20000"/>
        </a:spcAft>
        <a:buSzPct val="140000"/>
        <a:buBlip>
          <a:blip r:embed="rId17"/>
        </a:buBlip>
        <a:defRPr sz="2400" b="1">
          <a:solidFill>
            <a:srgbClr val="191950"/>
          </a:solidFill>
          <a:latin typeface="+mn-lt"/>
          <a:ea typeface="+mn-ea"/>
          <a:cs typeface="+mn-cs"/>
        </a:defRPr>
      </a:lvl1pPr>
      <a:lvl2pPr marL="838200" indent="-381000" algn="l" rtl="0" eaLnBrk="0" fontAlgn="base" hangingPunct="0">
        <a:lnSpc>
          <a:spcPct val="95000"/>
        </a:lnSpc>
        <a:spcBef>
          <a:spcPct val="30000"/>
        </a:spcBef>
        <a:spcAft>
          <a:spcPct val="0"/>
        </a:spcAft>
        <a:buBlip>
          <a:blip r:embed="rId17"/>
        </a:buBlip>
        <a:defRPr sz="2000" b="1">
          <a:solidFill>
            <a:srgbClr val="191950"/>
          </a:solidFill>
          <a:latin typeface="+mn-lt"/>
        </a:defRPr>
      </a:lvl2pPr>
      <a:lvl3pPr marL="1257300" indent="-342900" algn="l" rtl="0" eaLnBrk="0" fontAlgn="base" hangingPunct="0">
        <a:spcBef>
          <a:spcPct val="15000"/>
        </a:spcBef>
        <a:spcAft>
          <a:spcPct val="10000"/>
        </a:spcAft>
        <a:buClr>
          <a:srgbClr val="F06423"/>
        </a:buClr>
        <a:buChar char="•"/>
        <a:defRPr>
          <a:solidFill>
            <a:srgbClr val="191950"/>
          </a:solidFill>
          <a:latin typeface="+mn-lt"/>
        </a:defRPr>
      </a:lvl3pPr>
      <a:lvl4pPr marL="1714500" indent="-342900" algn="l" rtl="0" eaLnBrk="0" fontAlgn="base" hangingPunct="0">
        <a:spcBef>
          <a:spcPct val="5000"/>
        </a:spcBef>
        <a:spcAft>
          <a:spcPct val="0"/>
        </a:spcAft>
        <a:buChar char="•"/>
        <a:defRPr b="1" i="1">
          <a:solidFill>
            <a:srgbClr val="191950"/>
          </a:solidFill>
          <a:latin typeface="+mn-lt"/>
        </a:defRPr>
      </a:lvl4pPr>
      <a:lvl5pPr marL="2133600" indent="-304800" algn="l" rtl="0" eaLnBrk="0" fontAlgn="base" hangingPunct="0">
        <a:spcBef>
          <a:spcPct val="5000"/>
        </a:spcBef>
        <a:spcAft>
          <a:spcPct val="0"/>
        </a:spcAft>
        <a:defRPr sz="1600" b="1" i="1">
          <a:solidFill>
            <a:srgbClr val="191950"/>
          </a:solidFill>
          <a:latin typeface="+mn-lt"/>
        </a:defRPr>
      </a:lvl5pPr>
      <a:lvl6pPr marL="2590800" indent="-304800" algn="l" rtl="0" fontAlgn="base">
        <a:spcBef>
          <a:spcPct val="5000"/>
        </a:spcBef>
        <a:spcAft>
          <a:spcPct val="0"/>
        </a:spcAft>
        <a:defRPr sz="1600" b="1" i="1">
          <a:solidFill>
            <a:srgbClr val="191950"/>
          </a:solidFill>
          <a:latin typeface="+mn-lt"/>
        </a:defRPr>
      </a:lvl6pPr>
      <a:lvl7pPr marL="3048000" indent="-304800" algn="l" rtl="0" fontAlgn="base">
        <a:spcBef>
          <a:spcPct val="5000"/>
        </a:spcBef>
        <a:spcAft>
          <a:spcPct val="0"/>
        </a:spcAft>
        <a:defRPr sz="1600" b="1" i="1">
          <a:solidFill>
            <a:srgbClr val="191950"/>
          </a:solidFill>
          <a:latin typeface="+mn-lt"/>
        </a:defRPr>
      </a:lvl7pPr>
      <a:lvl8pPr marL="3505200" indent="-304800" algn="l" rtl="0" fontAlgn="base">
        <a:spcBef>
          <a:spcPct val="5000"/>
        </a:spcBef>
        <a:spcAft>
          <a:spcPct val="0"/>
        </a:spcAft>
        <a:defRPr sz="1600" b="1" i="1">
          <a:solidFill>
            <a:srgbClr val="191950"/>
          </a:solidFill>
          <a:latin typeface="+mn-lt"/>
        </a:defRPr>
      </a:lvl8pPr>
      <a:lvl9pPr marL="3962400" indent="-304800" algn="l" rtl="0" fontAlgn="base">
        <a:spcBef>
          <a:spcPct val="5000"/>
        </a:spcBef>
        <a:spcAft>
          <a:spcPct val="0"/>
        </a:spcAft>
        <a:defRPr sz="1600" b="1" i="1">
          <a:solidFill>
            <a:srgbClr val="191950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2058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058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058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666059D7-483F-4CD5-B734-BB063BC415F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8" descr="logo_sukl_color_large_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31913" y="2301875"/>
            <a:ext cx="6192837" cy="199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Zástupný symbol pro obsah 2"/>
          <p:cNvSpPr>
            <a:spLocks noGrp="1"/>
          </p:cNvSpPr>
          <p:nvPr>
            <p:ph idx="1"/>
          </p:nvPr>
        </p:nvSpPr>
        <p:spPr>
          <a:xfrm>
            <a:off x="611560" y="1844675"/>
            <a:ext cx="7992690" cy="4176713"/>
          </a:xfrm>
        </p:spPr>
        <p:txBody>
          <a:bodyPr/>
          <a:lstStyle/>
          <a:p>
            <a:pPr marL="0" indent="0"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dirty="0">
              <a:latin typeface="Arial" pitchFamily="34" charset="0"/>
              <a:cs typeface="Arial" pitchFamily="34" charset="0"/>
            </a:endParaRPr>
          </a:p>
          <a:p>
            <a:pPr marL="0" indent="0" algn="ctr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Novinky v zákoně č. 378/2007 Sb., o léčivech a o změnách některých souvisejících zákonů (zákon o léčivech) </a:t>
            </a: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Zástupný symbol pro obsah 2"/>
          <p:cNvSpPr>
            <a:spLocks noGrp="1"/>
          </p:cNvSpPr>
          <p:nvPr>
            <p:ph idx="1"/>
          </p:nvPr>
        </p:nvSpPr>
        <p:spPr>
          <a:xfrm>
            <a:off x="611560" y="1124745"/>
            <a:ext cx="8208912" cy="4896644"/>
          </a:xfrm>
        </p:spPr>
        <p:txBody>
          <a:bodyPr>
            <a:normAutofit/>
          </a:bodyPr>
          <a:lstStyle/>
          <a:p>
            <a:pPr algn="just" eaLnBrk="1" hangingPunct="1">
              <a:buClr>
                <a:srgbClr val="FFFF00"/>
              </a:buClr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Zákon č. 50/2013 Sb. – „konopná novela“ </a:t>
            </a:r>
          </a:p>
          <a:p>
            <a:pPr marL="0" indent="0" algn="just" eaLnBrk="1" hangingPunct="1">
              <a:buClr>
                <a:srgbClr val="FFFF00"/>
              </a:buClr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	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účinnost 	od 1.4.2013</a:t>
            </a:r>
          </a:p>
          <a:p>
            <a:pPr marL="0" indent="0" algn="just" eaLnBrk="1" hangingPunct="1">
              <a:buClr>
                <a:srgbClr val="FFFF00"/>
              </a:buClr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	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		od 1.4.2014 (část)</a:t>
            </a:r>
          </a:p>
          <a:p>
            <a:pPr marL="0" indent="0" algn="just" eaLnBrk="1" hangingPunct="1">
              <a:buClr>
                <a:srgbClr val="FFFF00"/>
              </a:buCl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eaLnBrk="1" hangingPunct="1">
              <a:buClr>
                <a:srgbClr val="FFFF00"/>
              </a:buClr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Zákon č. 70/2013 Sb. – „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farmakovigilanční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a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paděl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-ková novela“</a:t>
            </a:r>
          </a:p>
          <a:p>
            <a:pPr marL="0" indent="0" algn="just" eaLnBrk="1" hangingPunct="1">
              <a:buClr>
                <a:srgbClr val="FFFF00"/>
              </a:buClr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	účinnost 	od 2.4.2013</a:t>
            </a:r>
          </a:p>
          <a:p>
            <a:pPr marL="0" indent="0" algn="just" eaLnBrk="1" hangingPunct="1">
              <a:buClr>
                <a:srgbClr val="FFFF00"/>
              </a:buClr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	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		od 2.7.2013; 4.8.2013; 28.10.2013;</a:t>
            </a:r>
          </a:p>
          <a:p>
            <a:pPr marL="0" indent="0" algn="just" eaLnBrk="1" hangingPunct="1">
              <a:buClr>
                <a:srgbClr val="FFFF00"/>
              </a:buClr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	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		1.1.2014 a 1.1.2015 (vybrané části)</a:t>
            </a: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xmlns="" val="2702227725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115888"/>
            <a:ext cx="8353425" cy="504825"/>
          </a:xfrm>
        </p:spPr>
        <p:txBody>
          <a:bodyPr/>
          <a:lstStyle/>
          <a:p>
            <a:pPr eaLnBrk="1" hangingPunct="1"/>
            <a:r>
              <a:rPr lang="cs-CZ" sz="28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Zákon č. 50/2013 Sb. 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764704"/>
            <a:ext cx="8135937" cy="5256684"/>
          </a:xfrm>
        </p:spPr>
        <p:txBody>
          <a:bodyPr/>
          <a:lstStyle/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legalizace používání konopí pro léčebné účely (</a:t>
            </a:r>
            <a:r>
              <a:rPr lang="cs-CZ" b="0" dirty="0" smtClean="0">
                <a:latin typeface="Arial" pitchFamily="34" charset="0"/>
                <a:cs typeface="Arial" pitchFamily="34" charset="0"/>
              </a:rPr>
              <a:t>individuálně připravované léčivé přípravky s obsahem konopí pro léčební použití - lékárny)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zavedení nové kategorie léčivých přípravků dle způsobu jejich výdeje</a:t>
            </a:r>
            <a:r>
              <a:rPr lang="cs-CZ" b="0" dirty="0" smtClean="0">
                <a:latin typeface="Arial" pitchFamily="34" charset="0"/>
                <a:cs typeface="Arial" pitchFamily="34" charset="0"/>
              </a:rPr>
              <a:t> – léčivé přípravky vydávané na </a:t>
            </a:r>
            <a:r>
              <a:rPr lang="cs-CZ" b="0" dirty="0">
                <a:latin typeface="Arial" pitchFamily="34" charset="0"/>
                <a:cs typeface="Arial" pitchFamily="34" charset="0"/>
              </a:rPr>
              <a:t>lékařský předpis s omezením </a:t>
            </a:r>
            <a:endParaRPr lang="cs-CZ" b="0" dirty="0" smtClean="0">
              <a:latin typeface="Arial" pitchFamily="34" charset="0"/>
              <a:cs typeface="Arial" pitchFamily="34" charset="0"/>
            </a:endParaRP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lékařské předpisy s omezením pouze v elektronické podobě 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zřízení registru </a:t>
            </a:r>
            <a:r>
              <a:rPr lang="cs-CZ" dirty="0">
                <a:latin typeface="Arial" pitchFamily="34" charset="0"/>
                <a:cs typeface="Arial" pitchFamily="34" charset="0"/>
              </a:rPr>
              <a:t>pro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léčivé přípravky </a:t>
            </a:r>
            <a:r>
              <a:rPr lang="cs-CZ" dirty="0">
                <a:latin typeface="Arial" pitchFamily="34" charset="0"/>
                <a:cs typeface="Arial" pitchFamily="34" charset="0"/>
              </a:rPr>
              <a:t>s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omezením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dovoz konopí/pěstování v ČR - licence(2014)</a:t>
            </a:r>
            <a:endParaRPr lang="cs-CZ" dirty="0">
              <a:latin typeface="Arial" pitchFamily="34" charset="0"/>
              <a:cs typeface="Arial" pitchFamily="34" charset="0"/>
            </a:endParaRPr>
          </a:p>
          <a:p>
            <a:endParaRPr lang="cs-CZ" b="0" dirty="0">
              <a:latin typeface="Arial" pitchFamily="34" charset="0"/>
              <a:cs typeface="Arial" pitchFamily="34" charset="0"/>
            </a:endParaRPr>
          </a:p>
          <a:p>
            <a:endParaRPr lang="cs-CZ" b="0" dirty="0"/>
          </a:p>
          <a:p>
            <a:pPr eaLnBrk="1" hangingPunct="1">
              <a:buFontTx/>
              <a:buNone/>
            </a:pPr>
            <a:endParaRPr lang="cs-CZ" sz="1800" dirty="0" smtClean="0">
              <a:solidFill>
                <a:schemeClr val="tx1"/>
              </a:solidFill>
            </a:endParaRPr>
          </a:p>
          <a:p>
            <a:pPr eaLnBrk="1" hangingPunct="1">
              <a:buFontTx/>
              <a:buNone/>
            </a:pPr>
            <a:r>
              <a:rPr lang="cs-CZ" sz="1800" dirty="0" smtClean="0">
                <a:solidFill>
                  <a:schemeClr val="tx1"/>
                </a:solidFill>
              </a:rPr>
              <a:t>						</a:t>
            </a:r>
            <a:endParaRPr lang="cs-CZ" dirty="0" smtClean="0">
              <a:solidFill>
                <a:schemeClr val="tx1"/>
              </a:solidFill>
            </a:endParaRPr>
          </a:p>
          <a:p>
            <a:pPr eaLnBrk="1" hangingPunct="1">
              <a:buFontTx/>
              <a:buNone/>
            </a:pPr>
            <a:endParaRPr lang="cs-CZ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76073716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115888"/>
            <a:ext cx="8353425" cy="504825"/>
          </a:xfrm>
        </p:spPr>
        <p:txBody>
          <a:bodyPr/>
          <a:lstStyle/>
          <a:p>
            <a:pPr eaLnBrk="1" hangingPunct="1"/>
            <a:r>
              <a:rPr lang="cs-CZ" sz="28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Zákon č. 70/2013 Sb. 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196752"/>
            <a:ext cx="8135937" cy="4824636"/>
          </a:xfrm>
        </p:spPr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nejrozsáhlejší změna zákona od jeho účinnosti 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transpozice směrnice Evropského </a:t>
            </a:r>
            <a:r>
              <a:rPr lang="cs-CZ" dirty="0">
                <a:latin typeface="Arial" pitchFamily="34" charset="0"/>
                <a:cs typeface="Arial" pitchFamily="34" charset="0"/>
              </a:rPr>
              <a:t>parlamentu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         a </a:t>
            </a:r>
            <a:r>
              <a:rPr lang="cs-CZ" dirty="0">
                <a:latin typeface="Arial" pitchFamily="34" charset="0"/>
                <a:cs typeface="Arial" pitchFamily="34" charset="0"/>
              </a:rPr>
              <a:t>Rady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2010/84/EU ze dne 15.12.2010, </a:t>
            </a:r>
            <a:r>
              <a:rPr lang="cs-CZ" dirty="0">
                <a:latin typeface="Arial" pitchFamily="34" charset="0"/>
                <a:cs typeface="Arial" pitchFamily="34" charset="0"/>
              </a:rPr>
              <a:t>kterou se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mění směrnice </a:t>
            </a:r>
            <a:r>
              <a:rPr lang="cs-CZ" dirty="0">
                <a:latin typeface="Arial" pitchFamily="34" charset="0"/>
                <a:cs typeface="Arial" pitchFamily="34" charset="0"/>
              </a:rPr>
              <a:t>2001/83/ES o kodexu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Společenství týkajícím </a:t>
            </a:r>
            <a:r>
              <a:rPr lang="cs-CZ" dirty="0">
                <a:latin typeface="Arial" pitchFamily="34" charset="0"/>
                <a:cs typeface="Arial" pitchFamily="34" charset="0"/>
              </a:rPr>
              <a:t>se humánních léčivých přípravků, pokud jde o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farmakovigilanci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transpozice směrnice Evropského parlamentu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        a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Rady 2011/62/EU ze dne 8.6.2011, kterou se mění směrnice 2001/83/ES o kodexu Společenství týkajícím se humánních léčivých přípravků, pokud jde o zabránění vstupu padělaných léčivých přípravků do legálního dodavatelského řetězce </a:t>
            </a:r>
          </a:p>
          <a:p>
            <a:endParaRPr lang="cs-CZ" b="0" u="sng" dirty="0"/>
          </a:p>
          <a:p>
            <a:pPr eaLnBrk="1" hangingPunct="1">
              <a:buFontTx/>
              <a:buNone/>
            </a:pPr>
            <a:endParaRPr lang="cs-CZ" sz="1800" dirty="0" smtClean="0">
              <a:solidFill>
                <a:schemeClr val="tx1"/>
              </a:solidFill>
            </a:endParaRPr>
          </a:p>
          <a:p>
            <a:pPr eaLnBrk="1" hangingPunct="1">
              <a:buFontTx/>
              <a:buNone/>
            </a:pPr>
            <a:r>
              <a:rPr lang="cs-CZ" sz="1800" dirty="0" smtClean="0">
                <a:solidFill>
                  <a:schemeClr val="tx1"/>
                </a:solidFill>
              </a:rPr>
              <a:t>						</a:t>
            </a:r>
            <a:endParaRPr lang="cs-CZ" dirty="0" smtClean="0">
              <a:solidFill>
                <a:schemeClr val="tx1"/>
              </a:solidFill>
            </a:endParaRPr>
          </a:p>
          <a:p>
            <a:pPr eaLnBrk="1" hangingPunct="1">
              <a:buFontTx/>
              <a:buNone/>
            </a:pPr>
            <a:endParaRPr lang="cs-CZ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68386274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115888"/>
            <a:ext cx="8353425" cy="504825"/>
          </a:xfrm>
        </p:spPr>
        <p:txBody>
          <a:bodyPr/>
          <a:lstStyle/>
          <a:p>
            <a:pPr eaLnBrk="1" hangingPunct="1"/>
            <a:r>
              <a:rPr lang="cs-CZ" sz="28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Zákon č. 70/2013 Sb. 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980728"/>
            <a:ext cx="8135937" cy="5040660"/>
          </a:xfrm>
        </p:spPr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aplikace požadavků vyplývajících z dalších předpisů EU: </a:t>
            </a:r>
          </a:p>
          <a:p>
            <a:pPr lvl="1"/>
            <a:r>
              <a:rPr lang="cs-CZ" b="0" dirty="0" smtClean="0">
                <a:latin typeface="Arial" pitchFamily="34" charset="0"/>
                <a:cs typeface="Arial" pitchFamily="34" charset="0"/>
              </a:rPr>
              <a:t>nařízení Evropského parlamentu a Rady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1394/2007 </a:t>
            </a:r>
            <a:r>
              <a:rPr lang="cs-CZ" b="0" dirty="0" smtClean="0">
                <a:latin typeface="Arial" pitchFamily="34" charset="0"/>
                <a:cs typeface="Arial" pitchFamily="34" charset="0"/>
              </a:rPr>
              <a:t>o léčivých přípravcích pro moderní terapii a o změně směrnice 2001/83/ES a nařízení č. 726/2000</a:t>
            </a:r>
          </a:p>
          <a:p>
            <a:pPr lvl="1"/>
            <a:r>
              <a:rPr lang="cs-CZ" b="0" dirty="0" smtClean="0">
                <a:latin typeface="Arial" pitchFamily="34" charset="0"/>
                <a:cs typeface="Arial" pitchFamily="34" charset="0"/>
              </a:rPr>
              <a:t>nařízení č.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712/2012, </a:t>
            </a:r>
            <a:r>
              <a:rPr lang="cs-CZ" b="0" dirty="0" smtClean="0">
                <a:latin typeface="Arial" pitchFamily="34" charset="0"/>
                <a:cs typeface="Arial" pitchFamily="34" charset="0"/>
              </a:rPr>
              <a:t>kterým se mění nařízení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č. 1234/ 2008   </a:t>
            </a:r>
            <a:r>
              <a:rPr lang="cs-CZ" b="0" dirty="0" smtClean="0">
                <a:latin typeface="Arial" pitchFamily="34" charset="0"/>
                <a:cs typeface="Arial" pitchFamily="34" charset="0"/>
              </a:rPr>
              <a:t> o posuzování změn registrací humánních a veterinárních léčivých přípravků</a:t>
            </a:r>
          </a:p>
          <a:p>
            <a:pPr lvl="1"/>
            <a:r>
              <a:rPr lang="cs-CZ" b="0" dirty="0" smtClean="0">
                <a:latin typeface="Arial" pitchFamily="34" charset="0"/>
                <a:cs typeface="Arial" pitchFamily="34" charset="0"/>
              </a:rPr>
              <a:t>směrnice </a:t>
            </a:r>
            <a:r>
              <a:rPr lang="cs-CZ" b="0" dirty="0">
                <a:latin typeface="Arial" pitchFamily="34" charset="0"/>
                <a:cs typeface="Arial" pitchFamily="34" charset="0"/>
              </a:rPr>
              <a:t>Evropského parlamentu a Rady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2011/24/EU              </a:t>
            </a:r>
            <a:r>
              <a:rPr lang="cs-CZ" b="0" dirty="0" smtClean="0">
                <a:latin typeface="Arial" pitchFamily="34" charset="0"/>
                <a:cs typeface="Arial" pitchFamily="34" charset="0"/>
              </a:rPr>
              <a:t>o uplatňování práv pacientů v přeshraniční zdravotní péči</a:t>
            </a:r>
          </a:p>
          <a:p>
            <a:pPr marL="457200" lvl="1" indent="0">
              <a:buNone/>
            </a:pPr>
            <a:endParaRPr lang="cs-CZ" b="0" dirty="0">
              <a:latin typeface="Arial" pitchFamily="34" charset="0"/>
              <a:cs typeface="Arial" pitchFamily="34" charset="0"/>
            </a:endParaRPr>
          </a:p>
          <a:p>
            <a:r>
              <a:rPr lang="cs-CZ" dirty="0" smtClean="0"/>
              <a:t>ostatní změny a úpravy zákona na základě praktických zkušeností s jeho aplikací v praxi </a:t>
            </a:r>
            <a:endParaRPr lang="cs-CZ" dirty="0"/>
          </a:p>
          <a:p>
            <a:endParaRPr lang="cs-CZ" b="0" dirty="0"/>
          </a:p>
          <a:p>
            <a:endParaRPr lang="cs-CZ" b="0" u="sng" dirty="0"/>
          </a:p>
          <a:p>
            <a:pPr eaLnBrk="1" hangingPunct="1">
              <a:buFontTx/>
              <a:buNone/>
            </a:pPr>
            <a:endParaRPr lang="cs-CZ" sz="1800" dirty="0" smtClean="0">
              <a:solidFill>
                <a:schemeClr val="tx1"/>
              </a:solidFill>
            </a:endParaRPr>
          </a:p>
          <a:p>
            <a:pPr eaLnBrk="1" hangingPunct="1">
              <a:buFontTx/>
              <a:buNone/>
            </a:pPr>
            <a:r>
              <a:rPr lang="cs-CZ" sz="1800" dirty="0" smtClean="0">
                <a:solidFill>
                  <a:schemeClr val="tx1"/>
                </a:solidFill>
              </a:rPr>
              <a:t>						</a:t>
            </a:r>
            <a:endParaRPr lang="cs-CZ" dirty="0" smtClean="0">
              <a:solidFill>
                <a:schemeClr val="tx1"/>
              </a:solidFill>
            </a:endParaRPr>
          </a:p>
          <a:p>
            <a:pPr eaLnBrk="1" hangingPunct="1">
              <a:buFontTx/>
              <a:buNone/>
            </a:pPr>
            <a:endParaRPr lang="cs-CZ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27832195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115888"/>
            <a:ext cx="8353425" cy="504825"/>
          </a:xfrm>
        </p:spPr>
        <p:txBody>
          <a:bodyPr/>
          <a:lstStyle/>
          <a:p>
            <a:pPr eaLnBrk="1" hangingPunct="1"/>
            <a:r>
              <a:rPr lang="cs-CZ" sz="28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Zákon č. 70/2013 Sb. 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980728"/>
            <a:ext cx="8135937" cy="5040660"/>
          </a:xfrm>
        </p:spPr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novela se týká téměř všech oblastí působnosti zákona o léčivech, zejména:</a:t>
            </a:r>
            <a:r>
              <a:rPr lang="cs-CZ" b="0" dirty="0">
                <a:latin typeface="Arial" pitchFamily="34" charset="0"/>
                <a:cs typeface="Arial" pitchFamily="34" charset="0"/>
              </a:rPr>
              <a:t>	</a:t>
            </a:r>
            <a:endParaRPr lang="cs-CZ" b="0" dirty="0" smtClean="0">
              <a:latin typeface="Arial" pitchFamily="34" charset="0"/>
              <a:cs typeface="Arial" pitchFamily="34" charset="0"/>
            </a:endParaRPr>
          </a:p>
          <a:p>
            <a:pPr lvl="1"/>
            <a:r>
              <a:rPr lang="cs-CZ" dirty="0" smtClean="0"/>
              <a:t>registrace</a:t>
            </a:r>
          </a:p>
          <a:p>
            <a:pPr lvl="1"/>
            <a:r>
              <a:rPr lang="cs-CZ" dirty="0" err="1" smtClean="0"/>
              <a:t>farmakovigilance</a:t>
            </a:r>
            <a:r>
              <a:rPr lang="cs-CZ" dirty="0" smtClean="0"/>
              <a:t> </a:t>
            </a:r>
          </a:p>
          <a:p>
            <a:pPr lvl="1"/>
            <a:r>
              <a:rPr lang="cs-CZ" dirty="0" smtClean="0"/>
              <a:t>výroby a distribuce </a:t>
            </a:r>
          </a:p>
          <a:p>
            <a:pPr lvl="1"/>
            <a:r>
              <a:rPr lang="cs-CZ" dirty="0" smtClean="0"/>
              <a:t>výdeje a předepisování léčivých přípravků</a:t>
            </a:r>
          </a:p>
          <a:p>
            <a:pPr lvl="1"/>
            <a:r>
              <a:rPr lang="cs-CZ" dirty="0" smtClean="0"/>
              <a:t>kontrolní činnosti (nový kontrolní řád od 1.1.2014)</a:t>
            </a:r>
          </a:p>
          <a:p>
            <a:pPr lvl="1"/>
            <a:r>
              <a:rPr lang="cs-CZ" dirty="0" smtClean="0"/>
              <a:t>ukládání sankcí za správní delikty</a:t>
            </a:r>
          </a:p>
          <a:p>
            <a:pPr marL="457200" lvl="1" indent="0">
              <a:buNone/>
            </a:pPr>
            <a:endParaRPr lang="cs-CZ" b="0" dirty="0"/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zavádí některé nové pojmy a instituty</a:t>
            </a:r>
            <a:r>
              <a:rPr lang="cs-CZ" b="0" u="sng" dirty="0" smtClean="0"/>
              <a:t> 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odstraňuje nepřesnosti a neprovázanosti v zákoně</a:t>
            </a:r>
          </a:p>
          <a:p>
            <a:endParaRPr lang="cs-CZ" dirty="0">
              <a:latin typeface="Arial" pitchFamily="34" charset="0"/>
              <a:cs typeface="Arial" pitchFamily="34" charset="0"/>
            </a:endParaRPr>
          </a:p>
          <a:p>
            <a:pPr eaLnBrk="1" hangingPunct="1">
              <a:buFontTx/>
              <a:buNone/>
            </a:pPr>
            <a:endParaRPr lang="cs-CZ" sz="1800" dirty="0" smtClean="0">
              <a:solidFill>
                <a:schemeClr val="tx1"/>
              </a:solidFill>
            </a:endParaRPr>
          </a:p>
          <a:p>
            <a:pPr eaLnBrk="1" hangingPunct="1">
              <a:buFontTx/>
              <a:buNone/>
            </a:pPr>
            <a:r>
              <a:rPr lang="cs-CZ" sz="1800" dirty="0" smtClean="0">
                <a:solidFill>
                  <a:schemeClr val="tx1"/>
                </a:solidFill>
              </a:rPr>
              <a:t>						</a:t>
            </a:r>
            <a:endParaRPr lang="cs-CZ" dirty="0" smtClean="0">
              <a:solidFill>
                <a:schemeClr val="tx1"/>
              </a:solidFill>
            </a:endParaRPr>
          </a:p>
          <a:p>
            <a:pPr eaLnBrk="1" hangingPunct="1">
              <a:buFontTx/>
              <a:buNone/>
            </a:pPr>
            <a:endParaRPr lang="cs-CZ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03030532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115888"/>
            <a:ext cx="8353425" cy="504825"/>
          </a:xfrm>
        </p:spPr>
        <p:txBody>
          <a:bodyPr/>
          <a:lstStyle/>
          <a:p>
            <a:pPr eaLnBrk="1" hangingPunct="1"/>
            <a:r>
              <a:rPr lang="cs-CZ" sz="28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Zákon č. 70/2013 Sb. 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980728"/>
            <a:ext cx="8135937" cy="5040660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Vybrané změny a novinky: </a:t>
            </a:r>
          </a:p>
          <a:p>
            <a:r>
              <a:rPr lang="cs-CZ" sz="2200" dirty="0" smtClean="0">
                <a:latin typeface="Arial" pitchFamily="34" charset="0"/>
                <a:cs typeface="Arial" pitchFamily="34" charset="0"/>
              </a:rPr>
              <a:t>nový systém </a:t>
            </a:r>
            <a:r>
              <a:rPr lang="cs-CZ" sz="2200" u="sng" dirty="0" smtClean="0">
                <a:latin typeface="Arial" pitchFamily="34" charset="0"/>
                <a:cs typeface="Arial" pitchFamily="34" charset="0"/>
              </a:rPr>
              <a:t>stahování léčivých přípravků 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z trhu </a:t>
            </a:r>
            <a:endParaRPr lang="cs-CZ" sz="2200" dirty="0" smtClean="0">
              <a:latin typeface="Arial" pitchFamily="34" charset="0"/>
              <a:cs typeface="Arial" pitchFamily="34" charset="0"/>
            </a:endParaRPr>
          </a:p>
          <a:p>
            <a:pPr lvl="1"/>
            <a:r>
              <a:rPr lang="cs-CZ" sz="1600" dirty="0" smtClean="0">
                <a:latin typeface="Arial" pitchFamily="34" charset="0"/>
                <a:cs typeface="Arial" pitchFamily="34" charset="0"/>
              </a:rPr>
              <a:t>povinnost 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držitele 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v případě  výskytu závady v jakosti  (nenařídí-li  SÚKL jiné opatření) zajistit 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možnost </a:t>
            </a:r>
            <a:r>
              <a:rPr lang="cs-CZ" sz="1600" u="sng" dirty="0" smtClean="0">
                <a:latin typeface="Arial" pitchFamily="34" charset="0"/>
                <a:cs typeface="Arial" pitchFamily="34" charset="0"/>
              </a:rPr>
              <a:t>výměny LP se závadou v jakosti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kteroukoliv 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lékárnou za nezávadný</a:t>
            </a:r>
          </a:p>
          <a:p>
            <a:pPr lvl="1"/>
            <a:r>
              <a:rPr lang="cs-CZ" sz="1600" dirty="0" smtClean="0">
                <a:latin typeface="Arial" pitchFamily="34" charset="0"/>
                <a:cs typeface="Arial" pitchFamily="34" charset="0"/>
              </a:rPr>
              <a:t>není-li výměna možná, zajistí držitel stažení a likvidaci </a:t>
            </a:r>
          </a:p>
          <a:p>
            <a:pPr lvl="1"/>
            <a:r>
              <a:rPr lang="cs-CZ" sz="1600" dirty="0" smtClean="0">
                <a:latin typeface="Arial" pitchFamily="34" charset="0"/>
                <a:cs typeface="Arial" pitchFamily="34" charset="0"/>
              </a:rPr>
              <a:t>držitel  hradí náklady  spojené  se stahováním,  případně  náklady vzniklé v souvislosti s pořízením a skladováním  odevzdávaného  přípravku </a:t>
            </a:r>
          </a:p>
          <a:p>
            <a:pPr lvl="1"/>
            <a:r>
              <a:rPr lang="cs-CZ" sz="1600" dirty="0" smtClean="0">
                <a:latin typeface="Arial" pitchFamily="34" charset="0"/>
                <a:cs typeface="Arial" pitchFamily="34" charset="0"/>
              </a:rPr>
              <a:t>zdravotní pojišťovny a pacienti mají nárok na úhradu nákladů, které vynaložili na balení, která byla bez náhrady stažena z oběhu</a:t>
            </a:r>
            <a:endParaRPr lang="cs-CZ" sz="16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200" dirty="0" smtClean="0">
                <a:latin typeface="Arial" pitchFamily="34" charset="0"/>
                <a:cs typeface="Arial" pitchFamily="34" charset="0"/>
              </a:rPr>
              <a:t>definice </a:t>
            </a:r>
            <a:r>
              <a:rPr lang="cs-CZ" sz="2200" u="sng" dirty="0" smtClean="0">
                <a:latin typeface="Arial" pitchFamily="34" charset="0"/>
                <a:cs typeface="Arial" pitchFamily="34" charset="0"/>
              </a:rPr>
              <a:t>uvádění léčivého přípravku na trh </a:t>
            </a:r>
            <a:endParaRPr lang="cs-CZ" sz="2200" u="sng" dirty="0" smtClean="0">
              <a:latin typeface="Arial" pitchFamily="34" charset="0"/>
              <a:cs typeface="Arial" pitchFamily="34" charset="0"/>
            </a:endParaRPr>
          </a:p>
          <a:p>
            <a:pPr lvl="1"/>
            <a:r>
              <a:rPr lang="cs-CZ" sz="1600" dirty="0" smtClean="0">
                <a:latin typeface="Arial" pitchFamily="34" charset="0"/>
                <a:cs typeface="Arial" pitchFamily="34" charset="0"/>
              </a:rPr>
              <a:t>„Uvedením 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léčivého přípravku na trh v České republice se pro účely tohoto zákona rozumí jeho předání po dokončení výroby, dodání z jiného členského státu nebo uskutečnění dovozu, které jsou provedeny za účelem distribuce léčivého přípravku vyjma jeho použití v rámci klinického 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hodnocení.“ </a:t>
            </a:r>
            <a:endParaRPr lang="cs-CZ" sz="1600" dirty="0" smtClean="0">
              <a:latin typeface="Arial" pitchFamily="34" charset="0"/>
              <a:cs typeface="Arial" pitchFamily="34" charset="0"/>
            </a:endParaRPr>
          </a:p>
          <a:p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pPr lvl="1"/>
            <a:endParaRPr lang="cs-CZ" sz="16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pPr marL="457200" lvl="1" indent="0">
              <a:buNone/>
            </a:pPr>
            <a:endParaRPr lang="cs-CZ" b="0" dirty="0"/>
          </a:p>
          <a:p>
            <a:pPr marL="0" indent="0">
              <a:buNone/>
            </a:pPr>
            <a:endParaRPr lang="cs-CZ" dirty="0">
              <a:latin typeface="Arial" pitchFamily="34" charset="0"/>
              <a:cs typeface="Arial" pitchFamily="34" charset="0"/>
            </a:endParaRPr>
          </a:p>
          <a:p>
            <a:pPr eaLnBrk="1" hangingPunct="1">
              <a:buFontTx/>
              <a:buNone/>
            </a:pPr>
            <a:endParaRPr lang="cs-CZ" sz="1800" dirty="0" smtClean="0">
              <a:solidFill>
                <a:schemeClr val="tx1"/>
              </a:solidFill>
            </a:endParaRPr>
          </a:p>
          <a:p>
            <a:pPr eaLnBrk="1" hangingPunct="1">
              <a:buFontTx/>
              <a:buNone/>
            </a:pPr>
            <a:r>
              <a:rPr lang="cs-CZ" sz="1800" dirty="0" smtClean="0">
                <a:solidFill>
                  <a:schemeClr val="tx1"/>
                </a:solidFill>
              </a:rPr>
              <a:t>						</a:t>
            </a:r>
            <a:endParaRPr lang="cs-CZ" dirty="0" smtClean="0">
              <a:solidFill>
                <a:schemeClr val="tx1"/>
              </a:solidFill>
            </a:endParaRPr>
          </a:p>
          <a:p>
            <a:pPr eaLnBrk="1" hangingPunct="1">
              <a:buFontTx/>
              <a:buNone/>
            </a:pPr>
            <a:endParaRPr lang="cs-CZ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88617513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115888"/>
            <a:ext cx="8353425" cy="504825"/>
          </a:xfrm>
        </p:spPr>
        <p:txBody>
          <a:bodyPr/>
          <a:lstStyle/>
          <a:p>
            <a:pPr eaLnBrk="1" hangingPunct="1"/>
            <a:r>
              <a:rPr lang="cs-CZ" sz="28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Zákon č. 70/2013 Sb. 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836712"/>
            <a:ext cx="8135937" cy="5184676"/>
          </a:xfrm>
        </p:spPr>
        <p:txBody>
          <a:bodyPr/>
          <a:lstStyle/>
          <a:p>
            <a:r>
              <a:rPr lang="cs-CZ" sz="2200" dirty="0" smtClean="0">
                <a:latin typeface="Arial" pitchFamily="34" charset="0"/>
                <a:cs typeface="Arial" pitchFamily="34" charset="0"/>
              </a:rPr>
              <a:t>povinnost </a:t>
            </a:r>
            <a:r>
              <a:rPr lang="cs-CZ" sz="2200" u="sng" dirty="0" smtClean="0">
                <a:latin typeface="Arial" pitchFamily="34" charset="0"/>
                <a:cs typeface="Arial" pitchFamily="34" charset="0"/>
              </a:rPr>
              <a:t>kusové kontroly u prodejců 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vyhrazených 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LP:</a:t>
            </a:r>
          </a:p>
          <a:p>
            <a:pPr lvl="1"/>
            <a:r>
              <a:rPr lang="cs-CZ" sz="1600" dirty="0" smtClean="0">
                <a:latin typeface="Arial" pitchFamily="34" charset="0"/>
                <a:cs typeface="Arial" pitchFamily="34" charset="0"/>
              </a:rPr>
              <a:t>úplná a průkazná evidence 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skladových zásob, nákupu a prodeje vyhrazených léčivých přípravků po jednotlivých položkách umožňující rozlišit lékovou formu, množství léčivé látky obsažené v jednotce hmotnosti, objemu nebo lékové formy, typ obalu a velikost balení léčivého přípravku, včetně kódu léčivého 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přípravku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	</a:t>
            </a:r>
            <a:endParaRPr lang="cs-CZ" sz="2000" u="sng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200" dirty="0" smtClean="0">
                <a:latin typeface="Arial" pitchFamily="34" charset="0"/>
                <a:cs typeface="Arial" pitchFamily="34" charset="0"/>
              </a:rPr>
              <a:t>definice </a:t>
            </a:r>
            <a:r>
              <a:rPr lang="cs-CZ" sz="2200" u="sng" dirty="0" smtClean="0">
                <a:latin typeface="Arial" pitchFamily="34" charset="0"/>
                <a:cs typeface="Arial" pitchFamily="34" charset="0"/>
              </a:rPr>
              <a:t>padělaného léčivého přípravku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:</a:t>
            </a:r>
          </a:p>
          <a:p>
            <a:pPr lvl="1"/>
            <a:r>
              <a:rPr lang="cs-CZ" sz="1600" dirty="0" smtClean="0">
                <a:latin typeface="Arial" pitchFamily="34" charset="0"/>
                <a:cs typeface="Arial" pitchFamily="34" charset="0"/>
              </a:rPr>
              <a:t>Padělaným 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léčivým přípravkem se pro účely tohoto zákona rozumí jakýkoli humánní léčivý přípravek, </a:t>
            </a:r>
          </a:p>
          <a:p>
            <a:pPr>
              <a:buNone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	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a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) na němž jsou uvedeny nepravdivé údaje o jeho totožnosti, včetně obalu 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   a 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označení na obalu, názvu nebo složení z hlediska kterékoli jeho složky včetně pomocných látek a síly těchto složek, 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</a:t>
            </a:r>
            <a:endParaRPr lang="cs-CZ" sz="16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sz="1600" dirty="0" smtClean="0">
                <a:latin typeface="Arial" pitchFamily="34" charset="0"/>
                <a:cs typeface="Arial" pitchFamily="34" charset="0"/>
              </a:rPr>
              <a:t>	b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) na němž jsou uvedeny nepravdivé údaje o jeho původu, včetně výrobce, země výroby, země původu nebo držitele rozhodnutí o registraci, nebo </a:t>
            </a:r>
          </a:p>
          <a:p>
            <a:pPr>
              <a:buNone/>
            </a:pPr>
            <a:r>
              <a:rPr lang="cs-CZ" sz="1600" dirty="0" smtClean="0">
                <a:latin typeface="Arial" pitchFamily="34" charset="0"/>
                <a:cs typeface="Arial" pitchFamily="34" charset="0"/>
              </a:rPr>
              <a:t>	c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) který je doprovázen dokumentací obsahující nepravdivé údaje o jeho historii, včetně záznamů a dokumentů týkajících se využitých distribučních kanálů. </a:t>
            </a:r>
          </a:p>
          <a:p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pPr lvl="1"/>
            <a:endParaRPr lang="cs-CZ" sz="1600" dirty="0" smtClean="0">
              <a:latin typeface="Arial" pitchFamily="34" charset="0"/>
              <a:cs typeface="Arial" pitchFamily="34" charset="0"/>
            </a:endParaRPr>
          </a:p>
          <a:p>
            <a:pPr lvl="1"/>
            <a:endParaRPr lang="cs-CZ" sz="16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pPr marL="457200" lvl="1" indent="0">
              <a:buNone/>
            </a:pPr>
            <a:endParaRPr lang="cs-CZ" b="0" dirty="0"/>
          </a:p>
          <a:p>
            <a:pPr marL="0" indent="0">
              <a:buNone/>
            </a:pPr>
            <a:endParaRPr lang="cs-CZ" dirty="0">
              <a:latin typeface="Arial" pitchFamily="34" charset="0"/>
              <a:cs typeface="Arial" pitchFamily="34" charset="0"/>
            </a:endParaRPr>
          </a:p>
          <a:p>
            <a:pPr eaLnBrk="1" hangingPunct="1">
              <a:buFontTx/>
              <a:buNone/>
            </a:pPr>
            <a:endParaRPr lang="cs-CZ" sz="1800" dirty="0" smtClean="0">
              <a:solidFill>
                <a:schemeClr val="tx1"/>
              </a:solidFill>
            </a:endParaRPr>
          </a:p>
          <a:p>
            <a:pPr eaLnBrk="1" hangingPunct="1">
              <a:buFontTx/>
              <a:buNone/>
            </a:pPr>
            <a:r>
              <a:rPr lang="cs-CZ" sz="1800" dirty="0" smtClean="0">
                <a:solidFill>
                  <a:schemeClr val="tx1"/>
                </a:solidFill>
              </a:rPr>
              <a:t>						</a:t>
            </a:r>
            <a:endParaRPr lang="cs-CZ" dirty="0" smtClean="0">
              <a:solidFill>
                <a:schemeClr val="tx1"/>
              </a:solidFill>
            </a:endParaRPr>
          </a:p>
          <a:p>
            <a:pPr eaLnBrk="1" hangingPunct="1">
              <a:buFontTx/>
              <a:buNone/>
            </a:pPr>
            <a:endParaRPr lang="cs-CZ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88617513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115888"/>
            <a:ext cx="8353425" cy="504825"/>
          </a:xfrm>
        </p:spPr>
        <p:txBody>
          <a:bodyPr/>
          <a:lstStyle/>
          <a:p>
            <a:pPr eaLnBrk="1" hangingPunct="1"/>
            <a:r>
              <a:rPr lang="cs-CZ" sz="28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Zákon č. 70/2013 Sb. 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980728"/>
            <a:ext cx="8135937" cy="5040660"/>
          </a:xfrm>
        </p:spPr>
        <p:txBody>
          <a:bodyPr/>
          <a:lstStyle/>
          <a:p>
            <a:r>
              <a:rPr lang="cs-CZ" u="sng" dirty="0" smtClean="0">
                <a:latin typeface="Arial" pitchFamily="34" charset="0"/>
                <a:cs typeface="Arial" pitchFamily="34" charset="0"/>
              </a:rPr>
              <a:t>ochranné </a:t>
            </a:r>
            <a:r>
              <a:rPr lang="cs-CZ" u="sng" dirty="0" smtClean="0">
                <a:latin typeface="Arial" pitchFamily="34" charset="0"/>
                <a:cs typeface="Arial" pitchFamily="34" charset="0"/>
              </a:rPr>
              <a:t>prvky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zohledňující profily rizik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                 a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umožňující ověření pravosti léčivého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přípravku </a:t>
            </a:r>
          </a:p>
          <a:p>
            <a:pPr lvl="1"/>
            <a:r>
              <a:rPr lang="cs-CZ" sz="1800" dirty="0" smtClean="0">
                <a:latin typeface="Arial" pitchFamily="34" charset="0"/>
                <a:cs typeface="Arial" pitchFamily="34" charset="0"/>
              </a:rPr>
              <a:t>vyšší míra </a:t>
            </a:r>
            <a:r>
              <a:rPr lang="cs-CZ" sz="1800" dirty="0" smtClean="0">
                <a:latin typeface="Arial" pitchFamily="34" charset="0"/>
                <a:cs typeface="Arial" pitchFamily="34" charset="0"/>
              </a:rPr>
              <a:t>sledovatelnosti a </a:t>
            </a:r>
            <a:r>
              <a:rPr lang="cs-CZ" sz="1800" dirty="0" err="1" smtClean="0">
                <a:latin typeface="Arial" pitchFamily="34" charset="0"/>
                <a:cs typeface="Arial" pitchFamily="34" charset="0"/>
              </a:rPr>
              <a:t>dohledatelnosti</a:t>
            </a:r>
            <a:r>
              <a:rPr lang="cs-CZ" sz="1800" dirty="0" smtClean="0">
                <a:latin typeface="Arial" pitchFamily="34" charset="0"/>
                <a:cs typeface="Arial" pitchFamily="34" charset="0"/>
              </a:rPr>
              <a:t> cesty léčivého přípravku od výrobce až k pacientovi </a:t>
            </a:r>
            <a:r>
              <a:rPr lang="cs-CZ" sz="1800" dirty="0" smtClean="0">
                <a:latin typeface="Arial" pitchFamily="34" charset="0"/>
                <a:cs typeface="Arial" pitchFamily="34" charset="0"/>
              </a:rPr>
              <a:t>-  identifikace jednotlivých balení a ověření, zda s nimi nebylo manipulováno </a:t>
            </a:r>
          </a:p>
          <a:p>
            <a:pPr lvl="1"/>
            <a:r>
              <a:rPr lang="cs-CZ" sz="1800" dirty="0" smtClean="0">
                <a:latin typeface="Arial" pitchFamily="34" charset="0"/>
                <a:cs typeface="Arial" pitchFamily="34" charset="0"/>
              </a:rPr>
              <a:t>podobu a technické zpracování (druh kódu) stanoví Komise </a:t>
            </a:r>
          </a:p>
          <a:p>
            <a:pPr lvl="1"/>
            <a:r>
              <a:rPr lang="cs-CZ" sz="1800" dirty="0" smtClean="0">
                <a:latin typeface="Arial" pitchFamily="34" charset="0"/>
                <a:cs typeface="Arial" pitchFamily="34" charset="0"/>
              </a:rPr>
              <a:t>komise stanoví a vydá seznamy LP, které musí nebo naopak nesmějí být opatřeny ochrannými prvky </a:t>
            </a:r>
          </a:p>
          <a:p>
            <a:pPr lvl="1"/>
            <a:r>
              <a:rPr lang="cs-CZ" sz="1800" dirty="0" smtClean="0">
                <a:latin typeface="Arial" pitchFamily="34" charset="0"/>
                <a:cs typeface="Arial" pitchFamily="34" charset="0"/>
              </a:rPr>
              <a:t>distributoři a osoby oprávněné vydávat LP budou povinny ověřovat pravost LP a identifikovat jednotlivá balení</a:t>
            </a:r>
          </a:p>
          <a:p>
            <a:pPr lvl="1"/>
            <a:r>
              <a:rPr lang="cs-CZ" sz="1800" dirty="0" smtClean="0">
                <a:latin typeface="Arial" pitchFamily="34" charset="0"/>
                <a:cs typeface="Arial" pitchFamily="34" charset="0"/>
              </a:rPr>
              <a:t>ochranné prvky může odstranit pouze výrobce po ověření pravosti LP za podmínky jejich nahrazení rovnocennými bez narušení vnitřní obalu a za podmínek SVP   </a:t>
            </a:r>
            <a:endParaRPr lang="cs-CZ" sz="1800" dirty="0" smtClean="0">
              <a:latin typeface="Arial" pitchFamily="34" charset="0"/>
              <a:cs typeface="Arial" pitchFamily="34" charset="0"/>
            </a:endParaRPr>
          </a:p>
          <a:p>
            <a:pPr lvl="1"/>
            <a:endParaRPr lang="cs-CZ" sz="1600" dirty="0" smtClean="0">
              <a:latin typeface="Arial" pitchFamily="34" charset="0"/>
              <a:cs typeface="Arial" pitchFamily="34" charset="0"/>
            </a:endParaRPr>
          </a:p>
          <a:p>
            <a:pPr marL="0" indent="0" algn="ctr">
              <a:buNone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odložená účinnost – 3 roky ode dne vyhlášení aktů EK </a:t>
            </a: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pPr marL="457200" lvl="1" indent="0">
              <a:buNone/>
            </a:pPr>
            <a:endParaRPr lang="cs-CZ" b="0" dirty="0"/>
          </a:p>
          <a:p>
            <a:pPr marL="0" indent="0">
              <a:buNone/>
            </a:pPr>
            <a:endParaRPr lang="cs-CZ" dirty="0">
              <a:latin typeface="Arial" pitchFamily="34" charset="0"/>
              <a:cs typeface="Arial" pitchFamily="34" charset="0"/>
            </a:endParaRPr>
          </a:p>
          <a:p>
            <a:pPr eaLnBrk="1" hangingPunct="1">
              <a:buFontTx/>
              <a:buNone/>
            </a:pPr>
            <a:endParaRPr lang="cs-CZ" sz="1800" dirty="0" smtClean="0">
              <a:solidFill>
                <a:schemeClr val="tx1"/>
              </a:solidFill>
            </a:endParaRPr>
          </a:p>
          <a:p>
            <a:pPr eaLnBrk="1" hangingPunct="1">
              <a:buFontTx/>
              <a:buNone/>
            </a:pPr>
            <a:r>
              <a:rPr lang="cs-CZ" sz="1800" dirty="0" smtClean="0">
                <a:solidFill>
                  <a:schemeClr val="tx1"/>
                </a:solidFill>
              </a:rPr>
              <a:t>						</a:t>
            </a:r>
            <a:endParaRPr lang="cs-CZ" dirty="0" smtClean="0">
              <a:solidFill>
                <a:schemeClr val="tx1"/>
              </a:solidFill>
            </a:endParaRPr>
          </a:p>
          <a:p>
            <a:pPr eaLnBrk="1" hangingPunct="1">
              <a:buFontTx/>
              <a:buNone/>
            </a:pPr>
            <a:endParaRPr lang="cs-CZ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88617513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115888"/>
            <a:ext cx="8353425" cy="504825"/>
          </a:xfrm>
        </p:spPr>
        <p:txBody>
          <a:bodyPr/>
          <a:lstStyle/>
          <a:p>
            <a:pPr eaLnBrk="1" hangingPunct="1"/>
            <a:r>
              <a:rPr lang="cs-CZ" sz="28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Zákon č. 70/2013 Sb. 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836712"/>
            <a:ext cx="8135937" cy="5184676"/>
          </a:xfrm>
        </p:spPr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kontrola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původu a totožnosti léčivých látek </a:t>
            </a:r>
            <a:r>
              <a:rPr lang="cs-CZ" u="sng" dirty="0" smtClean="0">
                <a:latin typeface="Arial" pitchFamily="34" charset="0"/>
                <a:cs typeface="Arial" pitchFamily="34" charset="0"/>
              </a:rPr>
              <a:t>výrobcem léčivých přípravků</a:t>
            </a:r>
          </a:p>
          <a:p>
            <a:pPr lvl="1"/>
            <a:r>
              <a:rPr lang="cs-CZ" sz="1800" dirty="0" smtClean="0">
                <a:latin typeface="Arial" pitchFamily="34" charset="0"/>
                <a:cs typeface="Arial" pitchFamily="34" charset="0"/>
              </a:rPr>
              <a:t>povinnost výrobce ověřit pravost a jakost léčivých a pomocných látek    </a:t>
            </a:r>
          </a:p>
          <a:p>
            <a:pPr lvl="1"/>
            <a:r>
              <a:rPr lang="cs-CZ" sz="1800" dirty="0" smtClean="0">
                <a:latin typeface="Arial" pitchFamily="34" charset="0"/>
                <a:cs typeface="Arial" pitchFamily="34" charset="0"/>
              </a:rPr>
              <a:t>k výrobě lze použít pouze léčivé látky vyrobené v souladu s SVP pro léčivé látky a distribuované v souladu s SDP bez ohledu na zemi jejich </a:t>
            </a:r>
            <a:r>
              <a:rPr lang="cs-CZ" sz="1800" dirty="0" smtClean="0">
                <a:latin typeface="Arial" pitchFamily="34" charset="0"/>
                <a:cs typeface="Arial" pitchFamily="34" charset="0"/>
              </a:rPr>
              <a:t>původu</a:t>
            </a:r>
          </a:p>
          <a:p>
            <a:pPr lvl="1"/>
            <a:r>
              <a:rPr lang="cs-CZ" sz="1800" dirty="0" smtClean="0">
                <a:latin typeface="Arial" pitchFamily="34" charset="0"/>
                <a:cs typeface="Arial" pitchFamily="34" charset="0"/>
              </a:rPr>
              <a:t>audity </a:t>
            </a:r>
            <a:r>
              <a:rPr lang="cs-CZ" sz="1800" dirty="0" smtClean="0">
                <a:latin typeface="Arial" pitchFamily="34" charset="0"/>
                <a:cs typeface="Arial" pitchFamily="34" charset="0"/>
              </a:rPr>
              <a:t>výrobce v místě výroby a </a:t>
            </a:r>
            <a:r>
              <a:rPr lang="cs-CZ" sz="1800" dirty="0" smtClean="0">
                <a:latin typeface="Arial" pitchFamily="34" charset="0"/>
                <a:cs typeface="Arial" pitchFamily="34" charset="0"/>
              </a:rPr>
              <a:t>distribuce (ověření dodržování  zásad SVP a SDP)</a:t>
            </a:r>
          </a:p>
          <a:p>
            <a:pPr lvl="1"/>
            <a:r>
              <a:rPr lang="cs-CZ" sz="1800" dirty="0" smtClean="0">
                <a:latin typeface="Arial" pitchFamily="34" charset="0"/>
                <a:cs typeface="Arial" pitchFamily="34" charset="0"/>
              </a:rPr>
              <a:t>povinnost </a:t>
            </a:r>
            <a:r>
              <a:rPr lang="cs-CZ" sz="1800" dirty="0" smtClean="0">
                <a:latin typeface="Arial" pitchFamily="34" charset="0"/>
                <a:cs typeface="Arial" pitchFamily="34" charset="0"/>
              </a:rPr>
              <a:t>výrobce posoudit vhodnost </a:t>
            </a:r>
            <a:r>
              <a:rPr lang="cs-CZ" sz="1800" dirty="0" smtClean="0">
                <a:latin typeface="Arial" pitchFamily="34" charset="0"/>
                <a:cs typeface="Arial" pitchFamily="34" charset="0"/>
              </a:rPr>
              <a:t>použití pomocných látek pro výrobu na </a:t>
            </a:r>
            <a:r>
              <a:rPr lang="cs-CZ" sz="1800" dirty="0" smtClean="0">
                <a:latin typeface="Arial" pitchFamily="34" charset="0"/>
                <a:cs typeface="Arial" pitchFamily="34" charset="0"/>
              </a:rPr>
              <a:t>základě odpovídající správné výrobní praxe pro pomocné látky  </a:t>
            </a:r>
            <a:r>
              <a:rPr lang="cs-CZ" sz="1800" dirty="0" smtClean="0">
                <a:latin typeface="Arial" pitchFamily="34" charset="0"/>
                <a:cs typeface="Arial" pitchFamily="34" charset="0"/>
              </a:rPr>
              <a:t>(posouzení  rizika podle  pokynů Komise)</a:t>
            </a:r>
            <a:endParaRPr lang="cs-CZ" sz="1800" dirty="0" smtClean="0">
              <a:latin typeface="Arial" pitchFamily="34" charset="0"/>
              <a:cs typeface="Arial" pitchFamily="34" charset="0"/>
            </a:endParaRPr>
          </a:p>
          <a:p>
            <a:pPr lvl="1"/>
            <a:r>
              <a:rPr lang="cs-CZ" sz="1800" dirty="0" smtClean="0">
                <a:latin typeface="Arial" pitchFamily="34" charset="0"/>
                <a:cs typeface="Arial" pitchFamily="34" charset="0"/>
              </a:rPr>
              <a:t>povinnost </a:t>
            </a:r>
            <a:r>
              <a:rPr lang="cs-CZ" sz="1800" dirty="0" smtClean="0">
                <a:latin typeface="Arial" pitchFamily="34" charset="0"/>
                <a:cs typeface="Arial" pitchFamily="34" charset="0"/>
              </a:rPr>
              <a:t>výrobce ověřit </a:t>
            </a:r>
            <a:r>
              <a:rPr lang="cs-CZ" sz="1800" dirty="0" smtClean="0">
                <a:latin typeface="Arial" pitchFamily="34" charset="0"/>
                <a:cs typeface="Arial" pitchFamily="34" charset="0"/>
              </a:rPr>
              <a:t>, zda jsou výrobci, dovozci </a:t>
            </a:r>
            <a:r>
              <a:rPr lang="cs-CZ" sz="1800" dirty="0" smtClean="0">
                <a:latin typeface="Arial" pitchFamily="34" charset="0"/>
                <a:cs typeface="Arial" pitchFamily="34" charset="0"/>
              </a:rPr>
              <a:t>a </a:t>
            </a:r>
            <a:r>
              <a:rPr lang="cs-CZ" sz="1800" dirty="0" smtClean="0">
                <a:latin typeface="Arial" pitchFamily="34" charset="0"/>
                <a:cs typeface="Arial" pitchFamily="34" charset="0"/>
              </a:rPr>
              <a:t>distributoři LL registrováni v členském státě, ve kterém jsou usazeni  </a:t>
            </a:r>
            <a:endParaRPr lang="cs-CZ" sz="1800" dirty="0" smtClean="0">
              <a:latin typeface="Arial" pitchFamily="34" charset="0"/>
              <a:cs typeface="Arial" pitchFamily="34" charset="0"/>
            </a:endParaRPr>
          </a:p>
          <a:p>
            <a:pPr lvl="1"/>
            <a:r>
              <a:rPr lang="cs-CZ" sz="1800" dirty="0" smtClean="0">
                <a:latin typeface="Arial" pitchFamily="34" charset="0"/>
                <a:cs typeface="Arial" pitchFamily="34" charset="0"/>
              </a:rPr>
              <a:t>povinnost </a:t>
            </a:r>
            <a:r>
              <a:rPr lang="cs-CZ" sz="1800" dirty="0" smtClean="0">
                <a:latin typeface="Arial" pitchFamily="34" charset="0"/>
                <a:cs typeface="Arial" pitchFamily="34" charset="0"/>
              </a:rPr>
              <a:t>výrobce </a:t>
            </a:r>
            <a:r>
              <a:rPr lang="cs-CZ" sz="1800" dirty="0" smtClean="0">
                <a:latin typeface="Arial" pitchFamily="34" charset="0"/>
                <a:cs typeface="Arial" pitchFamily="34" charset="0"/>
              </a:rPr>
              <a:t>informovat </a:t>
            </a:r>
            <a:r>
              <a:rPr lang="cs-CZ" sz="1800" dirty="0" smtClean="0">
                <a:latin typeface="Arial" pitchFamily="34" charset="0"/>
                <a:cs typeface="Arial" pitchFamily="34" charset="0"/>
              </a:rPr>
              <a:t>Ústav a držitele o padělaném léčivém přípravku nebo o podezření na padělaný LP </a:t>
            </a:r>
          </a:p>
          <a:p>
            <a:pPr marL="0" indent="0">
              <a:buNone/>
            </a:pP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pPr marL="457200" lvl="1" indent="0">
              <a:buNone/>
            </a:pPr>
            <a:endParaRPr lang="cs-CZ" b="0" dirty="0"/>
          </a:p>
          <a:p>
            <a:pPr marL="0" indent="0">
              <a:buNone/>
            </a:pPr>
            <a:endParaRPr lang="cs-CZ" dirty="0">
              <a:latin typeface="Arial" pitchFamily="34" charset="0"/>
              <a:cs typeface="Arial" pitchFamily="34" charset="0"/>
            </a:endParaRPr>
          </a:p>
          <a:p>
            <a:pPr eaLnBrk="1" hangingPunct="1">
              <a:buFontTx/>
              <a:buNone/>
            </a:pPr>
            <a:endParaRPr lang="cs-CZ" sz="1800" dirty="0" smtClean="0">
              <a:solidFill>
                <a:schemeClr val="tx1"/>
              </a:solidFill>
            </a:endParaRPr>
          </a:p>
          <a:p>
            <a:pPr eaLnBrk="1" hangingPunct="1">
              <a:buFontTx/>
              <a:buNone/>
            </a:pPr>
            <a:r>
              <a:rPr lang="cs-CZ" sz="1800" dirty="0" smtClean="0">
                <a:solidFill>
                  <a:schemeClr val="tx1"/>
                </a:solidFill>
              </a:rPr>
              <a:t>						</a:t>
            </a:r>
            <a:endParaRPr lang="cs-CZ" dirty="0" smtClean="0">
              <a:solidFill>
                <a:schemeClr val="tx1"/>
              </a:solidFill>
            </a:endParaRPr>
          </a:p>
          <a:p>
            <a:pPr eaLnBrk="1" hangingPunct="1">
              <a:buFontTx/>
              <a:buNone/>
            </a:pPr>
            <a:endParaRPr lang="cs-CZ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80552145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115888"/>
            <a:ext cx="8353425" cy="504825"/>
          </a:xfrm>
        </p:spPr>
        <p:txBody>
          <a:bodyPr/>
          <a:lstStyle/>
          <a:p>
            <a:pPr eaLnBrk="1" hangingPunct="1"/>
            <a:r>
              <a:rPr lang="cs-CZ" sz="28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Zákon č. 70/2013 Sb. 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980728"/>
            <a:ext cx="8135937" cy="5040660"/>
          </a:xfrm>
        </p:spPr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povinnosti </a:t>
            </a:r>
            <a:r>
              <a:rPr lang="cs-CZ" u="sng" dirty="0" smtClean="0">
                <a:latin typeface="Arial" pitchFamily="34" charset="0"/>
                <a:cs typeface="Arial" pitchFamily="34" charset="0"/>
              </a:rPr>
              <a:t>výrobce, dovozce a distributora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u="sng" dirty="0" smtClean="0">
                <a:latin typeface="Arial" pitchFamily="34" charset="0"/>
                <a:cs typeface="Arial" pitchFamily="34" charset="0"/>
              </a:rPr>
              <a:t>léčivých </a:t>
            </a:r>
            <a:r>
              <a:rPr lang="cs-CZ" u="sng" dirty="0" smtClean="0">
                <a:latin typeface="Arial" pitchFamily="34" charset="0"/>
                <a:cs typeface="Arial" pitchFamily="34" charset="0"/>
              </a:rPr>
              <a:t>látek </a:t>
            </a:r>
            <a:endParaRPr lang="cs-CZ" u="sng" dirty="0" smtClean="0">
              <a:latin typeface="Arial" pitchFamily="34" charset="0"/>
              <a:cs typeface="Arial" pitchFamily="34" charset="0"/>
            </a:endParaRPr>
          </a:p>
          <a:p>
            <a:pPr lvl="1"/>
            <a:r>
              <a:rPr lang="cs-CZ" sz="1800" dirty="0" smtClean="0">
                <a:latin typeface="Arial" pitchFamily="34" charset="0"/>
                <a:cs typeface="Arial" pitchFamily="34" charset="0"/>
              </a:rPr>
              <a:t>oznámení nejpozději do 60 dnů před zahájením činnosti (sídlo nebo místo podnikání v ČR), stávající nejpozději do 2.6.2013</a:t>
            </a:r>
          </a:p>
          <a:p>
            <a:pPr lvl="1"/>
            <a:r>
              <a:rPr lang="cs-CZ" sz="1800" dirty="0" smtClean="0">
                <a:latin typeface="Arial" pitchFamily="34" charset="0"/>
                <a:cs typeface="Arial" pitchFamily="34" charset="0"/>
              </a:rPr>
              <a:t>informace a příslušný pokyn (VYR-41) včetně formuláře pro oznámení  je na webu SÚKL </a:t>
            </a:r>
          </a:p>
          <a:p>
            <a:pPr lvl="1"/>
            <a:r>
              <a:rPr lang="cs-CZ" sz="1800" dirty="0" smtClean="0">
                <a:latin typeface="Arial" pitchFamily="34" charset="0"/>
                <a:cs typeface="Arial" pitchFamily="34" charset="0"/>
              </a:rPr>
              <a:t>SÚKL provede posouzení rizika na základě oznámeného rozsahu činnosti, může rozhodnout o provedení inspekce</a:t>
            </a:r>
          </a:p>
          <a:p>
            <a:pPr lvl="1"/>
            <a:r>
              <a:rPr lang="cs-CZ" sz="1800" dirty="0" smtClean="0">
                <a:latin typeface="Arial" pitchFamily="34" charset="0"/>
                <a:cs typeface="Arial" pitchFamily="34" charset="0"/>
              </a:rPr>
              <a:t>pokud SÚKL do 60 dnů </a:t>
            </a:r>
            <a:r>
              <a:rPr lang="cs-CZ" sz="1800" dirty="0" smtClean="0">
                <a:latin typeface="Arial" pitchFamily="34" charset="0"/>
                <a:cs typeface="Arial" pitchFamily="34" charset="0"/>
              </a:rPr>
              <a:t>nesdělí oznamovateli, že bude provedena inspekce, lze činnost zahájit </a:t>
            </a:r>
          </a:p>
          <a:p>
            <a:pPr lvl="1"/>
            <a:r>
              <a:rPr lang="cs-CZ" sz="1800" dirty="0" smtClean="0">
                <a:latin typeface="Arial" pitchFamily="34" charset="0"/>
                <a:cs typeface="Arial" pitchFamily="34" charset="0"/>
              </a:rPr>
              <a:t>povinnost oznamovat všechny změny 1 x ročně, změny s dopadem na jakost nebo bezpečnost léčivých látek neprodleně  </a:t>
            </a:r>
          </a:p>
          <a:p>
            <a:pPr lvl="1"/>
            <a:r>
              <a:rPr lang="cs-CZ" sz="1800" dirty="0" smtClean="0">
                <a:latin typeface="Arial" pitchFamily="34" charset="0"/>
                <a:cs typeface="Arial" pitchFamily="34" charset="0"/>
              </a:rPr>
              <a:t>údaje uvedené v oznámení vloží SÚKL do veřejně přístupné databáze spravované EMA  </a:t>
            </a:r>
          </a:p>
          <a:p>
            <a:pPr marL="0" indent="0">
              <a:buNone/>
            </a:pP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pPr marL="457200" lvl="1" indent="0">
              <a:buNone/>
            </a:pPr>
            <a:endParaRPr lang="cs-CZ" b="0" dirty="0"/>
          </a:p>
          <a:p>
            <a:pPr marL="0" indent="0">
              <a:buNone/>
            </a:pPr>
            <a:endParaRPr lang="cs-CZ" dirty="0">
              <a:latin typeface="Arial" pitchFamily="34" charset="0"/>
              <a:cs typeface="Arial" pitchFamily="34" charset="0"/>
            </a:endParaRPr>
          </a:p>
          <a:p>
            <a:pPr eaLnBrk="1" hangingPunct="1">
              <a:buFontTx/>
              <a:buNone/>
            </a:pPr>
            <a:endParaRPr lang="cs-CZ" sz="1800" dirty="0" smtClean="0">
              <a:solidFill>
                <a:schemeClr val="tx1"/>
              </a:solidFill>
            </a:endParaRPr>
          </a:p>
          <a:p>
            <a:pPr eaLnBrk="1" hangingPunct="1">
              <a:buFontTx/>
              <a:buNone/>
            </a:pPr>
            <a:r>
              <a:rPr lang="cs-CZ" sz="1800" dirty="0" smtClean="0">
                <a:solidFill>
                  <a:schemeClr val="tx1"/>
                </a:solidFill>
              </a:rPr>
              <a:t>						</a:t>
            </a:r>
            <a:endParaRPr lang="cs-CZ" dirty="0" smtClean="0">
              <a:solidFill>
                <a:schemeClr val="tx1"/>
              </a:solidFill>
            </a:endParaRPr>
          </a:p>
          <a:p>
            <a:pPr eaLnBrk="1" hangingPunct="1">
              <a:buFontTx/>
              <a:buNone/>
            </a:pPr>
            <a:endParaRPr lang="cs-CZ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80552145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115888"/>
            <a:ext cx="8353425" cy="504825"/>
          </a:xfrm>
        </p:spPr>
        <p:txBody>
          <a:bodyPr/>
          <a:lstStyle/>
          <a:p>
            <a:pPr eaLnBrk="1" hangingPunct="1"/>
            <a:r>
              <a:rPr lang="cs-CZ" sz="28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Zákon č. 70/2013 Sb. 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764704"/>
            <a:ext cx="8135937" cy="5256684"/>
          </a:xfrm>
        </p:spPr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povinnosti  </a:t>
            </a:r>
            <a:r>
              <a:rPr lang="cs-CZ" u="sng" dirty="0" smtClean="0">
                <a:latin typeface="Arial" pitchFamily="34" charset="0"/>
                <a:cs typeface="Arial" pitchFamily="34" charset="0"/>
              </a:rPr>
              <a:t>dovozce léčivých </a:t>
            </a:r>
            <a:r>
              <a:rPr lang="cs-CZ" u="sng" dirty="0" smtClean="0">
                <a:latin typeface="Arial" pitchFamily="34" charset="0"/>
                <a:cs typeface="Arial" pitchFamily="34" charset="0"/>
              </a:rPr>
              <a:t>látek </a:t>
            </a:r>
            <a:r>
              <a:rPr lang="cs-CZ" u="sng" dirty="0" smtClean="0">
                <a:latin typeface="Arial" pitchFamily="34" charset="0"/>
                <a:cs typeface="Arial" pitchFamily="34" charset="0"/>
              </a:rPr>
              <a:t>ze třetích zemí </a:t>
            </a:r>
          </a:p>
          <a:p>
            <a:pPr lvl="1"/>
            <a:r>
              <a:rPr lang="cs-CZ" sz="1800" dirty="0" smtClean="0">
                <a:latin typeface="Arial" pitchFamily="34" charset="0"/>
                <a:cs typeface="Arial" pitchFamily="34" charset="0"/>
              </a:rPr>
              <a:t>dovoz je možný pouze u léčivých látek vyrobených v souladu s SVP odpovídající standardům stanoveným Komisí</a:t>
            </a:r>
          </a:p>
          <a:p>
            <a:pPr lvl="1"/>
            <a:r>
              <a:rPr lang="cs-CZ" sz="1800" dirty="0" smtClean="0">
                <a:latin typeface="Arial" pitchFamily="34" charset="0"/>
                <a:cs typeface="Arial" pitchFamily="34" charset="0"/>
              </a:rPr>
              <a:t>léčivá látka musí být doprovázena dokumentací včetně potvrzení příslušného orgánu země, ve které byla vyrobena, a které dokládá, že: </a:t>
            </a:r>
          </a:p>
          <a:p>
            <a:pPr lvl="2"/>
            <a:r>
              <a:rPr lang="cs-CZ" sz="1600" dirty="0" smtClean="0">
                <a:latin typeface="Arial" pitchFamily="34" charset="0"/>
                <a:cs typeface="Arial" pitchFamily="34" charset="0"/>
              </a:rPr>
              <a:t>SVP pro léčivé látky v dané zemi odpovídá alespoň standardům stanoveným Komisí</a:t>
            </a:r>
          </a:p>
          <a:p>
            <a:pPr lvl="2"/>
            <a:r>
              <a:rPr lang="cs-CZ" sz="1600" dirty="0" smtClean="0">
                <a:latin typeface="Arial" pitchFamily="34" charset="0"/>
                <a:cs typeface="Arial" pitchFamily="34" charset="0"/>
              </a:rPr>
              <a:t>výrobce a 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místo výroby léčivé látky podléhá pravidelným a transparentním kontrolám, které zajišťují  ochranu veřejného zdraví rovnocennou úrovni v EU</a:t>
            </a:r>
            <a:endParaRPr lang="cs-CZ" sz="1600" dirty="0" smtClean="0">
              <a:latin typeface="Arial" pitchFamily="34" charset="0"/>
              <a:cs typeface="Arial" pitchFamily="34" charset="0"/>
            </a:endParaRPr>
          </a:p>
          <a:p>
            <a:pPr lvl="2"/>
            <a:r>
              <a:rPr lang="cs-CZ" sz="1600" dirty="0" smtClean="0">
                <a:latin typeface="Arial" pitchFamily="34" charset="0"/>
                <a:cs typeface="Arial" pitchFamily="34" charset="0"/>
              </a:rPr>
              <a:t>prohlášení  tohoto orgánu, že pokud zjistí neplnění podmínek uvedených v potvrzení, bude neprodleně informovat agenturu</a:t>
            </a:r>
          </a:p>
          <a:p>
            <a:pPr lvl="1"/>
            <a:r>
              <a:rPr lang="cs-CZ" sz="1800" dirty="0" smtClean="0">
                <a:latin typeface="Arial" pitchFamily="34" charset="0"/>
                <a:cs typeface="Arial" pitchFamily="34" charset="0"/>
              </a:rPr>
              <a:t>potvrzení se nevyžaduje, je-li země, ve které je léčivá látka vyrobena, uvedena na seznamu  „bezpečných“ zemí vydaném Komisí  </a:t>
            </a:r>
          </a:p>
          <a:p>
            <a:pPr lvl="1"/>
            <a:r>
              <a:rPr lang="cs-CZ" sz="1800" dirty="0" smtClean="0">
                <a:latin typeface="Arial" pitchFamily="34" charset="0"/>
                <a:cs typeface="Arial" pitchFamily="34" charset="0"/>
              </a:rPr>
              <a:t>výjimka – certifikát SVP vystavený  orgánem členského státu po provedené inspekci v místě výroby </a:t>
            </a: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pPr marL="457200" lvl="1" indent="0">
              <a:buNone/>
            </a:pPr>
            <a:endParaRPr lang="cs-CZ" b="0" dirty="0"/>
          </a:p>
          <a:p>
            <a:pPr marL="0" indent="0">
              <a:buNone/>
            </a:pPr>
            <a:endParaRPr lang="cs-CZ" dirty="0">
              <a:latin typeface="Arial" pitchFamily="34" charset="0"/>
              <a:cs typeface="Arial" pitchFamily="34" charset="0"/>
            </a:endParaRPr>
          </a:p>
          <a:p>
            <a:pPr eaLnBrk="1" hangingPunct="1">
              <a:buFontTx/>
              <a:buNone/>
            </a:pPr>
            <a:endParaRPr lang="cs-CZ" sz="1800" dirty="0" smtClean="0">
              <a:solidFill>
                <a:schemeClr val="tx1"/>
              </a:solidFill>
            </a:endParaRPr>
          </a:p>
          <a:p>
            <a:pPr eaLnBrk="1" hangingPunct="1">
              <a:buFontTx/>
              <a:buNone/>
            </a:pPr>
            <a:r>
              <a:rPr lang="cs-CZ" sz="1800" dirty="0" smtClean="0">
                <a:solidFill>
                  <a:schemeClr val="tx1"/>
                </a:solidFill>
              </a:rPr>
              <a:t>						</a:t>
            </a:r>
            <a:endParaRPr lang="cs-CZ" dirty="0" smtClean="0">
              <a:solidFill>
                <a:schemeClr val="tx1"/>
              </a:solidFill>
            </a:endParaRPr>
          </a:p>
          <a:p>
            <a:pPr eaLnBrk="1" hangingPunct="1">
              <a:buFontTx/>
              <a:buNone/>
            </a:pPr>
            <a:endParaRPr lang="cs-CZ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80552145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115888"/>
            <a:ext cx="8353425" cy="504825"/>
          </a:xfrm>
        </p:spPr>
        <p:txBody>
          <a:bodyPr/>
          <a:lstStyle/>
          <a:p>
            <a:pPr eaLnBrk="1" hangingPunct="1"/>
            <a:r>
              <a:rPr lang="cs-CZ" sz="28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Zákon č. 70/2013 Sb. 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7544" y="908720"/>
            <a:ext cx="8135937" cy="5184676"/>
          </a:xfrm>
        </p:spPr>
        <p:txBody>
          <a:bodyPr/>
          <a:lstStyle/>
          <a:p>
            <a:r>
              <a:rPr lang="cs-CZ" sz="2200" dirty="0" smtClean="0">
                <a:latin typeface="Arial" pitchFamily="34" charset="0"/>
                <a:cs typeface="Arial" pitchFamily="34" charset="0"/>
              </a:rPr>
              <a:t>účinnější 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kontrola dodavatelského řetězce </a:t>
            </a:r>
            <a:r>
              <a:rPr lang="cs-CZ" sz="2200" u="sng" dirty="0" smtClean="0">
                <a:latin typeface="Arial" pitchFamily="34" charset="0"/>
                <a:cs typeface="Arial" pitchFamily="34" charset="0"/>
              </a:rPr>
              <a:t>– veřejně přístupná databáze </a:t>
            </a:r>
            <a:r>
              <a:rPr lang="cs-CZ" sz="2200" u="sng" dirty="0" smtClean="0">
                <a:latin typeface="Arial" pitchFamily="34" charset="0"/>
                <a:cs typeface="Arial" pitchFamily="34" charset="0"/>
              </a:rPr>
              <a:t>EMA</a:t>
            </a:r>
          </a:p>
          <a:p>
            <a:pPr lvl="1"/>
            <a:r>
              <a:rPr lang="cs-CZ" sz="1800" b="0" dirty="0" smtClean="0">
                <a:latin typeface="Arial" pitchFamily="34" charset="0"/>
                <a:cs typeface="Arial" pitchFamily="34" charset="0"/>
              </a:rPr>
              <a:t>povolení </a:t>
            </a:r>
            <a:r>
              <a:rPr lang="cs-CZ" sz="1800" b="0" dirty="0" smtClean="0">
                <a:latin typeface="Arial" pitchFamily="34" charset="0"/>
                <a:cs typeface="Arial" pitchFamily="34" charset="0"/>
              </a:rPr>
              <a:t>k výrobě a nově i k distribuci v jednotném EU formátu </a:t>
            </a:r>
            <a:endParaRPr lang="cs-CZ" sz="1800" b="0" dirty="0" smtClean="0">
              <a:latin typeface="Arial" pitchFamily="34" charset="0"/>
              <a:cs typeface="Arial" pitchFamily="34" charset="0"/>
            </a:endParaRPr>
          </a:p>
          <a:p>
            <a:pPr lvl="1"/>
            <a:r>
              <a:rPr lang="cs-CZ" sz="1800" b="0" dirty="0" smtClean="0">
                <a:latin typeface="Arial" pitchFamily="34" charset="0"/>
                <a:cs typeface="Arial" pitchFamily="34" charset="0"/>
              </a:rPr>
              <a:t>certifikáty </a:t>
            </a:r>
            <a:r>
              <a:rPr lang="cs-CZ" sz="1800" b="0" dirty="0" smtClean="0">
                <a:latin typeface="Arial" pitchFamily="34" charset="0"/>
                <a:cs typeface="Arial" pitchFamily="34" charset="0"/>
              </a:rPr>
              <a:t>SVP, nově certifikáty SDP a NC-reporty </a:t>
            </a:r>
            <a:endParaRPr lang="cs-CZ" sz="1800" b="0" dirty="0" smtClean="0">
              <a:latin typeface="Arial" pitchFamily="34" charset="0"/>
              <a:cs typeface="Arial" pitchFamily="34" charset="0"/>
            </a:endParaRPr>
          </a:p>
          <a:p>
            <a:pPr lvl="1"/>
            <a:r>
              <a:rPr lang="cs-CZ" sz="1800" b="0" dirty="0" smtClean="0">
                <a:latin typeface="Arial" pitchFamily="34" charset="0"/>
                <a:cs typeface="Arial" pitchFamily="34" charset="0"/>
              </a:rPr>
              <a:t>registrace </a:t>
            </a:r>
            <a:r>
              <a:rPr lang="cs-CZ" sz="1800" b="0" dirty="0" smtClean="0">
                <a:latin typeface="Arial" pitchFamily="34" charset="0"/>
                <a:cs typeface="Arial" pitchFamily="34" charset="0"/>
              </a:rPr>
              <a:t>výrobců, dovozců a distributorů léčivých látek </a:t>
            </a:r>
            <a:endParaRPr lang="cs-CZ" sz="1800" b="0" dirty="0" smtClean="0">
              <a:latin typeface="Arial" pitchFamily="34" charset="0"/>
              <a:cs typeface="Arial" pitchFamily="34" charset="0"/>
            </a:endParaRPr>
          </a:p>
          <a:p>
            <a:endParaRPr lang="cs-CZ" sz="1400" dirty="0" smtClean="0">
              <a:latin typeface="Arial" pitchFamily="34" charset="0"/>
              <a:cs typeface="Arial" pitchFamily="34" charset="0"/>
            </a:endParaRPr>
          </a:p>
          <a:p>
            <a:pPr marL="457200" lvl="1" indent="-457200">
              <a:lnSpc>
                <a:spcPct val="100000"/>
              </a:lnSpc>
              <a:spcAft>
                <a:spcPct val="20000"/>
              </a:spcAft>
              <a:buSzPct val="140000"/>
            </a:pPr>
            <a:r>
              <a:rPr lang="cs-CZ" sz="2200" dirty="0" smtClean="0">
                <a:latin typeface="Arial" pitchFamily="34" charset="0"/>
                <a:cs typeface="Arial" pitchFamily="34" charset="0"/>
              </a:rPr>
              <a:t>omezení nelegálního prodeje léčivých přípravků prostřednictvím internetu 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– </a:t>
            </a:r>
            <a:r>
              <a:rPr lang="cs-CZ" sz="2200" u="sng" dirty="0" smtClean="0">
                <a:latin typeface="Arial" pitchFamily="34" charset="0"/>
                <a:cs typeface="Arial" pitchFamily="34" charset="0"/>
              </a:rPr>
              <a:t>zásilkový výdej</a:t>
            </a:r>
          </a:p>
          <a:p>
            <a:pPr marL="876300" lvl="2" indent="-457200">
              <a:spcAft>
                <a:spcPct val="20000"/>
              </a:spcAft>
              <a:buSzPct val="140000"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dodatečné požadavky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na obsah a identifikaci legálních internetových stránek provozovaných oprávněnými subjekty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– logo +odkaz na stránky SÚKL </a:t>
            </a:r>
          </a:p>
          <a:p>
            <a:pPr marL="876300" lvl="2" indent="-457200">
              <a:spcAft>
                <a:spcPct val="20000"/>
              </a:spcAft>
              <a:buSzPct val="140000"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bezpečnostní logo EU – zatím banner SÚKL (ověření lékárny) </a:t>
            </a:r>
          </a:p>
          <a:p>
            <a:pPr marL="876300" lvl="2" indent="-457200">
              <a:spcAft>
                <a:spcPct val="20000"/>
              </a:spcAft>
              <a:buSzPct val="140000"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nové 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informace na webu SÚKL (právní předpisy, rizika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) + seznam lékáren + odkaz na internetové stránky agentury </a:t>
            </a:r>
          </a:p>
          <a:p>
            <a:pPr marL="876300" lvl="2" indent="-457200">
              <a:spcAft>
                <a:spcPct val="20000"/>
              </a:spcAft>
              <a:buSzPct val="140000"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revize pokynu LEK-16 verze 1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endParaRPr lang="cs-CZ" sz="1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pPr marL="457200" lvl="1" indent="0">
              <a:buNone/>
            </a:pPr>
            <a:endParaRPr lang="cs-CZ" b="0" dirty="0"/>
          </a:p>
          <a:p>
            <a:pPr marL="0" indent="0">
              <a:buNone/>
            </a:pPr>
            <a:endParaRPr lang="cs-CZ" dirty="0">
              <a:latin typeface="Arial" pitchFamily="34" charset="0"/>
              <a:cs typeface="Arial" pitchFamily="34" charset="0"/>
            </a:endParaRPr>
          </a:p>
          <a:p>
            <a:pPr eaLnBrk="1" hangingPunct="1">
              <a:buFontTx/>
              <a:buNone/>
            </a:pPr>
            <a:endParaRPr lang="cs-CZ" sz="1800" dirty="0" smtClean="0">
              <a:solidFill>
                <a:schemeClr val="tx1"/>
              </a:solidFill>
            </a:endParaRPr>
          </a:p>
          <a:p>
            <a:pPr eaLnBrk="1" hangingPunct="1">
              <a:buFontTx/>
              <a:buNone/>
            </a:pPr>
            <a:r>
              <a:rPr lang="cs-CZ" sz="1800" dirty="0" smtClean="0">
                <a:solidFill>
                  <a:schemeClr val="tx1"/>
                </a:solidFill>
              </a:rPr>
              <a:t>						</a:t>
            </a:r>
            <a:endParaRPr lang="cs-CZ" dirty="0" smtClean="0">
              <a:solidFill>
                <a:schemeClr val="tx1"/>
              </a:solidFill>
            </a:endParaRPr>
          </a:p>
          <a:p>
            <a:pPr eaLnBrk="1" hangingPunct="1">
              <a:buFontTx/>
              <a:buNone/>
            </a:pPr>
            <a:endParaRPr lang="cs-CZ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80552145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115888"/>
            <a:ext cx="8353425" cy="504825"/>
          </a:xfrm>
        </p:spPr>
        <p:txBody>
          <a:bodyPr/>
          <a:lstStyle/>
          <a:p>
            <a:pPr eaLnBrk="1" hangingPunct="1"/>
            <a:r>
              <a:rPr lang="cs-CZ" sz="28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Zákon č. 70/2013 Sb. 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980728"/>
            <a:ext cx="8135937" cy="5040660"/>
          </a:xfrm>
        </p:spPr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změny v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oblasti </a:t>
            </a:r>
            <a:r>
              <a:rPr lang="cs-CZ" u="sng" dirty="0" smtClean="0">
                <a:latin typeface="Arial" pitchFamily="34" charset="0"/>
                <a:cs typeface="Arial" pitchFamily="34" charset="0"/>
              </a:rPr>
              <a:t>distribuce léčivých přípravků</a:t>
            </a:r>
            <a:endParaRPr lang="cs-CZ" u="sng" dirty="0" smtClean="0">
              <a:latin typeface="Arial" pitchFamily="34" charset="0"/>
              <a:cs typeface="Arial" pitchFamily="34" charset="0"/>
            </a:endParaRPr>
          </a:p>
          <a:p>
            <a:pPr lvl="1"/>
            <a:r>
              <a:rPr lang="cs-CZ" sz="1800" dirty="0" smtClean="0">
                <a:latin typeface="Arial" pitchFamily="34" charset="0"/>
                <a:cs typeface="Arial" pitchFamily="34" charset="0"/>
              </a:rPr>
              <a:t>upřesnění možnosti odběru léčivých přípravků od lékárny   </a:t>
            </a:r>
          </a:p>
          <a:p>
            <a:pPr lvl="1"/>
            <a:r>
              <a:rPr lang="cs-CZ" sz="1800" dirty="0" smtClean="0">
                <a:latin typeface="Arial" pitchFamily="34" charset="0"/>
                <a:cs typeface="Arial" pitchFamily="34" charset="0"/>
              </a:rPr>
              <a:t>vrácení očkovacích látek lékařem distributorovi   </a:t>
            </a:r>
          </a:p>
          <a:p>
            <a:pPr lvl="1"/>
            <a:r>
              <a:rPr lang="cs-CZ" sz="1800" dirty="0" smtClean="0">
                <a:latin typeface="Arial" pitchFamily="34" charset="0"/>
                <a:cs typeface="Arial" pitchFamily="34" charset="0"/>
              </a:rPr>
              <a:t>rozšíření možnosti přímých dodávek do zdravotnických zařízení </a:t>
            </a:r>
          </a:p>
          <a:p>
            <a:pPr lvl="1"/>
            <a:r>
              <a:rPr lang="cs-CZ" sz="1800" dirty="0" smtClean="0">
                <a:latin typeface="Arial" pitchFamily="34" charset="0"/>
                <a:cs typeface="Arial" pitchFamily="34" charset="0"/>
              </a:rPr>
              <a:t>hlášení – povinnost poskytovat úplné a správné údaje  </a:t>
            </a:r>
          </a:p>
          <a:p>
            <a:pPr lvl="1"/>
            <a:r>
              <a:rPr lang="cs-CZ" sz="1800" dirty="0" smtClean="0">
                <a:latin typeface="Arial" pitchFamily="34" charset="0"/>
                <a:cs typeface="Arial" pitchFamily="34" charset="0"/>
              </a:rPr>
              <a:t>systém zabezpečování jakosti včetně postupů a opatření pro řízení rizik</a:t>
            </a:r>
          </a:p>
          <a:p>
            <a:pPr lvl="1"/>
            <a:r>
              <a:rPr lang="cs-CZ" sz="1800" dirty="0" smtClean="0">
                <a:latin typeface="Arial" pitchFamily="34" charset="0"/>
                <a:cs typeface="Arial" pitchFamily="34" charset="0"/>
              </a:rPr>
              <a:t>upřesnění náležitostí průvodní dokumentace k dodávce léčivých přípravků včetně rozlišení odběratele (distributor x lékárna)</a:t>
            </a:r>
          </a:p>
          <a:p>
            <a:pPr lvl="1"/>
            <a:r>
              <a:rPr lang="cs-CZ" sz="1800" dirty="0" smtClean="0">
                <a:latin typeface="Arial" pitchFamily="34" charset="0"/>
                <a:cs typeface="Arial" pitchFamily="34" charset="0"/>
              </a:rPr>
              <a:t>oznamovací povinnost v případě zamýšleného dovozu centralizovaně registrovaných </a:t>
            </a:r>
            <a:r>
              <a:rPr lang="cs-CZ" sz="1800" dirty="0" smtClean="0">
                <a:latin typeface="Arial" pitchFamily="34" charset="0"/>
                <a:cs typeface="Arial" pitchFamily="34" charset="0"/>
              </a:rPr>
              <a:t>LP</a:t>
            </a:r>
          </a:p>
          <a:p>
            <a:pPr lvl="1"/>
            <a:r>
              <a:rPr lang="cs-CZ" sz="1800" dirty="0" smtClean="0">
                <a:latin typeface="Arial" pitchFamily="34" charset="0"/>
                <a:cs typeface="Arial" pitchFamily="34" charset="0"/>
              </a:rPr>
              <a:t>povinnost distributora ověřit SDP u dodavatele, platnost povolení k výrobě u výrobce, registraci zprostředkovatele </a:t>
            </a:r>
          </a:p>
          <a:p>
            <a:pPr lvl="1"/>
            <a:r>
              <a:rPr lang="cs-CZ" sz="1800" dirty="0" smtClean="0">
                <a:latin typeface="Arial" pitchFamily="34" charset="0"/>
                <a:cs typeface="Arial" pitchFamily="34" charset="0"/>
              </a:rPr>
              <a:t>povinnost distributora </a:t>
            </a:r>
            <a:r>
              <a:rPr lang="cs-CZ" sz="1800" dirty="0" smtClean="0">
                <a:latin typeface="Arial" pitchFamily="34" charset="0"/>
                <a:cs typeface="Arial" pitchFamily="34" charset="0"/>
              </a:rPr>
              <a:t>informovat Ústav a držitele o padělaném léčivém přípravku nebo o podezření na padělaný LP </a:t>
            </a:r>
          </a:p>
          <a:p>
            <a:pPr lvl="1"/>
            <a:endParaRPr lang="cs-CZ" sz="16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pPr lvl="1"/>
            <a:endParaRPr lang="cs-CZ" sz="16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pPr marL="457200" lvl="1" indent="0">
              <a:buNone/>
            </a:pPr>
            <a:endParaRPr lang="cs-CZ" b="0" dirty="0"/>
          </a:p>
          <a:p>
            <a:pPr marL="0" indent="0">
              <a:buNone/>
            </a:pPr>
            <a:endParaRPr lang="cs-CZ" dirty="0">
              <a:latin typeface="Arial" pitchFamily="34" charset="0"/>
              <a:cs typeface="Arial" pitchFamily="34" charset="0"/>
            </a:endParaRPr>
          </a:p>
          <a:p>
            <a:pPr eaLnBrk="1" hangingPunct="1">
              <a:buFontTx/>
              <a:buNone/>
            </a:pPr>
            <a:endParaRPr lang="cs-CZ" sz="1800" dirty="0" smtClean="0">
              <a:solidFill>
                <a:schemeClr val="tx1"/>
              </a:solidFill>
            </a:endParaRPr>
          </a:p>
          <a:p>
            <a:pPr eaLnBrk="1" hangingPunct="1">
              <a:buFontTx/>
              <a:buNone/>
            </a:pPr>
            <a:r>
              <a:rPr lang="cs-CZ" sz="1800" dirty="0" smtClean="0">
                <a:solidFill>
                  <a:schemeClr val="tx1"/>
                </a:solidFill>
              </a:rPr>
              <a:t>						</a:t>
            </a:r>
            <a:endParaRPr lang="cs-CZ" dirty="0" smtClean="0">
              <a:solidFill>
                <a:schemeClr val="tx1"/>
              </a:solidFill>
            </a:endParaRPr>
          </a:p>
          <a:p>
            <a:pPr eaLnBrk="1" hangingPunct="1">
              <a:buFontTx/>
              <a:buNone/>
            </a:pPr>
            <a:endParaRPr lang="cs-CZ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51248359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115888"/>
            <a:ext cx="8353425" cy="504825"/>
          </a:xfrm>
        </p:spPr>
        <p:txBody>
          <a:bodyPr/>
          <a:lstStyle/>
          <a:p>
            <a:pPr eaLnBrk="1" hangingPunct="1"/>
            <a:r>
              <a:rPr lang="cs-CZ" sz="28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Zákon č. 70/2013 Sb. 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980728"/>
            <a:ext cx="8135937" cy="5040660"/>
          </a:xfrm>
        </p:spPr>
        <p:txBody>
          <a:bodyPr/>
          <a:lstStyle/>
          <a:p>
            <a:r>
              <a:rPr lang="cs-CZ" u="sng" dirty="0" smtClean="0">
                <a:latin typeface="Arial" pitchFamily="34" charset="0"/>
                <a:cs typeface="Arial" pitchFamily="34" charset="0"/>
              </a:rPr>
              <a:t>zprostředkování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humánních léčivých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přípravků</a:t>
            </a:r>
            <a:endParaRPr lang="cs-CZ" sz="16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u="sng" dirty="0" smtClean="0">
                <a:latin typeface="Arial" pitchFamily="34" charset="0"/>
                <a:cs typeface="Arial" pitchFamily="34" charset="0"/>
              </a:rPr>
              <a:t>změny v oblasti výdeje léčivých přípravků </a:t>
            </a:r>
          </a:p>
          <a:p>
            <a:pPr lvl="1"/>
            <a:r>
              <a:rPr lang="cs-CZ" dirty="0" smtClean="0">
                <a:latin typeface="Arial" pitchFamily="34" charset="0"/>
                <a:cs typeface="Arial" pitchFamily="34" charset="0"/>
              </a:rPr>
              <a:t>výdej na „platný“ lékařský předpis</a:t>
            </a:r>
          </a:p>
          <a:p>
            <a:pPr lvl="1"/>
            <a:r>
              <a:rPr lang="cs-CZ" dirty="0" smtClean="0">
                <a:latin typeface="Arial" pitchFamily="34" charset="0"/>
                <a:cs typeface="Arial" pitchFamily="34" charset="0"/>
              </a:rPr>
              <a:t>povinná elektronická preskripce od 1.1.2015</a:t>
            </a:r>
          </a:p>
          <a:p>
            <a:pPr lvl="1"/>
            <a:r>
              <a:rPr lang="cs-CZ" dirty="0" smtClean="0">
                <a:latin typeface="Arial" pitchFamily="34" charset="0"/>
                <a:cs typeface="Arial" pitchFamily="34" charset="0"/>
              </a:rPr>
              <a:t>úplná a průkazná evidence příjmu a výdeje </a:t>
            </a:r>
          </a:p>
          <a:p>
            <a:pPr lvl="1"/>
            <a:r>
              <a:rPr lang="cs-CZ" dirty="0" smtClean="0">
                <a:latin typeface="Arial" pitchFamily="34" charset="0"/>
                <a:cs typeface="Arial" pitchFamily="34" charset="0"/>
              </a:rPr>
              <a:t>neplatnost zahraničních receptů na NL </a:t>
            </a:r>
          </a:p>
          <a:p>
            <a:pPr lvl="1"/>
            <a:r>
              <a:rPr lang="cs-CZ" dirty="0" smtClean="0">
                <a:latin typeface="Arial" pitchFamily="34" charset="0"/>
                <a:cs typeface="Arial" pitchFamily="34" charset="0"/>
              </a:rPr>
              <a:t>zákaz výdeje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OTC</a:t>
            </a:r>
            <a:r>
              <a:rPr lang="cs-CZ" baseline="-25000" dirty="0" err="1" smtClean="0">
                <a:latin typeface="Arial" pitchFamily="34" charset="0"/>
                <a:cs typeface="Arial" pitchFamily="34" charset="0"/>
              </a:rPr>
              <a:t>lim</a:t>
            </a:r>
            <a:r>
              <a:rPr lang="cs-CZ" baseline="-25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farmaceutickými asistenty </a:t>
            </a:r>
          </a:p>
          <a:p>
            <a:pPr lvl="1"/>
            <a:r>
              <a:rPr lang="cs-CZ" dirty="0" smtClean="0">
                <a:latin typeface="Arial" pitchFamily="34" charset="0"/>
                <a:cs typeface="Arial" pitchFamily="34" charset="0"/>
              </a:rPr>
              <a:t>zákaz podmiňování výdeje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OTC</a:t>
            </a:r>
            <a:r>
              <a:rPr lang="cs-CZ" baseline="-25000" dirty="0" err="1" smtClean="0">
                <a:latin typeface="Arial" pitchFamily="34" charset="0"/>
                <a:cs typeface="Arial" pitchFamily="34" charset="0"/>
              </a:rPr>
              <a:t>lim</a:t>
            </a:r>
            <a:r>
              <a:rPr lang="cs-CZ" baseline="-250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předložením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Rp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lvl="1"/>
            <a:r>
              <a:rPr lang="cs-CZ" dirty="0" smtClean="0">
                <a:latin typeface="Arial" pitchFamily="34" charset="0"/>
                <a:cs typeface="Arial" pitchFamily="34" charset="0"/>
              </a:rPr>
              <a:t>povinnost informovat pacienta o výši úhrady </a:t>
            </a:r>
          </a:p>
          <a:p>
            <a:pPr lvl="1"/>
            <a:r>
              <a:rPr lang="cs-CZ" dirty="0" smtClean="0">
                <a:latin typeface="Arial" pitchFamily="34" charset="0"/>
                <a:cs typeface="Arial" pitchFamily="34" charset="0"/>
              </a:rPr>
              <a:t>povinnost výměny LP se závadou v jakosti při stahování</a:t>
            </a:r>
          </a:p>
          <a:p>
            <a:pPr lvl="1"/>
            <a:r>
              <a:rPr lang="cs-CZ" dirty="0" smtClean="0">
                <a:latin typeface="Arial" pitchFamily="34" charset="0"/>
                <a:cs typeface="Arial" pitchFamily="34" charset="0"/>
              </a:rPr>
              <a:t>povinnost  provozovatele lékárny s povolením k distribuci  oznámit při objednávání, zda odebírá LP jako lékárna nebo distributor  </a:t>
            </a: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pPr marL="457200" lvl="1" indent="0">
              <a:buNone/>
            </a:pPr>
            <a:endParaRPr lang="cs-CZ" b="0" dirty="0"/>
          </a:p>
          <a:p>
            <a:pPr marL="0" indent="0">
              <a:buNone/>
            </a:pPr>
            <a:endParaRPr lang="cs-CZ" dirty="0">
              <a:latin typeface="Arial" pitchFamily="34" charset="0"/>
              <a:cs typeface="Arial" pitchFamily="34" charset="0"/>
            </a:endParaRPr>
          </a:p>
          <a:p>
            <a:pPr eaLnBrk="1" hangingPunct="1">
              <a:buFontTx/>
              <a:buNone/>
            </a:pPr>
            <a:endParaRPr lang="cs-CZ" sz="1800" dirty="0" smtClean="0">
              <a:solidFill>
                <a:schemeClr val="tx1"/>
              </a:solidFill>
            </a:endParaRPr>
          </a:p>
          <a:p>
            <a:pPr eaLnBrk="1" hangingPunct="1">
              <a:buFontTx/>
              <a:buNone/>
            </a:pPr>
            <a:r>
              <a:rPr lang="cs-CZ" sz="1800" dirty="0" smtClean="0">
                <a:solidFill>
                  <a:schemeClr val="tx1"/>
                </a:solidFill>
              </a:rPr>
              <a:t>						</a:t>
            </a:r>
            <a:endParaRPr lang="cs-CZ" dirty="0" smtClean="0">
              <a:solidFill>
                <a:schemeClr val="tx1"/>
              </a:solidFill>
            </a:endParaRPr>
          </a:p>
          <a:p>
            <a:pPr eaLnBrk="1" hangingPunct="1">
              <a:buFontTx/>
              <a:buNone/>
            </a:pPr>
            <a:endParaRPr lang="cs-CZ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51248359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115888"/>
            <a:ext cx="8353425" cy="504825"/>
          </a:xfrm>
        </p:spPr>
        <p:txBody>
          <a:bodyPr/>
          <a:lstStyle/>
          <a:p>
            <a:pPr eaLnBrk="1" hangingPunct="1"/>
            <a:r>
              <a:rPr lang="cs-CZ" sz="28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Zákon č. 70/2013 Sb. 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764704"/>
            <a:ext cx="8135937" cy="5256684"/>
          </a:xfrm>
        </p:spPr>
        <p:txBody>
          <a:bodyPr/>
          <a:lstStyle/>
          <a:p>
            <a:r>
              <a:rPr lang="cs-CZ" u="sng" dirty="0" smtClean="0">
                <a:latin typeface="Arial" pitchFamily="34" charset="0"/>
                <a:cs typeface="Arial" pitchFamily="34" charset="0"/>
              </a:rPr>
              <a:t>hlavní  změny v oblasti </a:t>
            </a:r>
            <a:r>
              <a:rPr lang="cs-CZ" u="sng" dirty="0" err="1" smtClean="0">
                <a:latin typeface="Arial" pitchFamily="34" charset="0"/>
                <a:cs typeface="Arial" pitchFamily="34" charset="0"/>
              </a:rPr>
              <a:t>farmakovigilance</a:t>
            </a:r>
            <a:r>
              <a:rPr lang="cs-CZ" u="sng" dirty="0" smtClean="0">
                <a:latin typeface="Arial" pitchFamily="34" charset="0"/>
                <a:cs typeface="Arial" pitchFamily="34" charset="0"/>
              </a:rPr>
              <a:t>                  a registračního řízení </a:t>
            </a:r>
          </a:p>
          <a:p>
            <a:pPr lvl="1"/>
            <a:r>
              <a:rPr lang="cs-CZ" dirty="0" smtClean="0">
                <a:latin typeface="Arial" pitchFamily="34" charset="0"/>
                <a:cs typeface="Arial" pitchFamily="34" charset="0"/>
              </a:rPr>
              <a:t>rozsáhlé změny v systému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farmakovigilance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(doplnění základních definic, nové povinnosti pro MAH a další subjekty, vymezení odpovědností, GVP)</a:t>
            </a:r>
          </a:p>
          <a:p>
            <a:pPr lvl="1"/>
            <a:r>
              <a:rPr lang="cs-CZ" dirty="0" smtClean="0">
                <a:latin typeface="Arial" pitchFamily="34" charset="0"/>
                <a:cs typeface="Arial" pitchFamily="34" charset="0"/>
              </a:rPr>
              <a:t>základní dokument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farmakovigilančního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systému u MAH</a:t>
            </a:r>
          </a:p>
          <a:p>
            <a:pPr lvl="1"/>
            <a:r>
              <a:rPr lang="cs-CZ" dirty="0" smtClean="0">
                <a:latin typeface="Arial" pitchFamily="34" charset="0"/>
                <a:cs typeface="Arial" pitchFamily="34" charset="0"/>
              </a:rPr>
              <a:t>změny v předkládání periodicky předkládaných zpráv           o bezpečnosti (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generika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, homeopatika aj.)</a:t>
            </a:r>
          </a:p>
          <a:p>
            <a:pPr lvl="1"/>
            <a:r>
              <a:rPr lang="cs-CZ" dirty="0" smtClean="0">
                <a:latin typeface="Arial" pitchFamily="34" charset="0"/>
                <a:cs typeface="Arial" pitchFamily="34" charset="0"/>
              </a:rPr>
              <a:t>úprava u neintervenčních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poregistračních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studií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bezpečnosti 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lvl="1"/>
            <a:r>
              <a:rPr lang="cs-CZ" dirty="0" smtClean="0">
                <a:latin typeface="Arial" pitchFamily="34" charset="0"/>
                <a:cs typeface="Arial" pitchFamily="34" charset="0"/>
              </a:rPr>
              <a:t>plány na řízení rizik u každého přípravku </a:t>
            </a:r>
          </a:p>
          <a:p>
            <a:pPr lvl="1"/>
            <a:r>
              <a:rPr lang="cs-CZ" dirty="0" smtClean="0">
                <a:latin typeface="Arial" pitchFamily="34" charset="0"/>
                <a:cs typeface="Arial" pitchFamily="34" charset="0"/>
              </a:rPr>
              <a:t>změny v systému hlášení NÚ (rozšíření definice, hlášení pacientů)  +  jednotné sledování a vyhodnocování v rámci EU </a:t>
            </a:r>
          </a:p>
          <a:p>
            <a:pPr lvl="1"/>
            <a:r>
              <a:rPr lang="cs-CZ" dirty="0" smtClean="0">
                <a:latin typeface="Arial" pitchFamily="34" charset="0"/>
                <a:cs typeface="Arial" pitchFamily="34" charset="0"/>
              </a:rPr>
              <a:t>evropská databáze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Eudravigilance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endParaRPr lang="cs-CZ" u="sng" dirty="0" smtClean="0">
              <a:latin typeface="Arial" pitchFamily="34" charset="0"/>
              <a:cs typeface="Arial" pitchFamily="34" charset="0"/>
            </a:endParaRPr>
          </a:p>
          <a:p>
            <a:endParaRPr lang="cs-CZ" u="sng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pPr marL="457200" lvl="1" indent="0">
              <a:buNone/>
            </a:pPr>
            <a:endParaRPr lang="cs-CZ" b="0" dirty="0"/>
          </a:p>
          <a:p>
            <a:pPr marL="0" indent="0">
              <a:buNone/>
            </a:pPr>
            <a:endParaRPr lang="cs-CZ" dirty="0">
              <a:latin typeface="Arial" pitchFamily="34" charset="0"/>
              <a:cs typeface="Arial" pitchFamily="34" charset="0"/>
            </a:endParaRPr>
          </a:p>
          <a:p>
            <a:pPr eaLnBrk="1" hangingPunct="1">
              <a:buFontTx/>
              <a:buNone/>
            </a:pPr>
            <a:endParaRPr lang="cs-CZ" sz="1800" dirty="0" smtClean="0">
              <a:solidFill>
                <a:schemeClr val="tx1"/>
              </a:solidFill>
            </a:endParaRPr>
          </a:p>
          <a:p>
            <a:pPr eaLnBrk="1" hangingPunct="1">
              <a:buFontTx/>
              <a:buNone/>
            </a:pPr>
            <a:r>
              <a:rPr lang="cs-CZ" sz="1800" dirty="0" smtClean="0">
                <a:solidFill>
                  <a:schemeClr val="tx1"/>
                </a:solidFill>
              </a:rPr>
              <a:t>						</a:t>
            </a:r>
            <a:endParaRPr lang="cs-CZ" dirty="0" smtClean="0">
              <a:solidFill>
                <a:schemeClr val="tx1"/>
              </a:solidFill>
            </a:endParaRPr>
          </a:p>
          <a:p>
            <a:pPr eaLnBrk="1" hangingPunct="1">
              <a:buFontTx/>
              <a:buNone/>
            </a:pPr>
            <a:endParaRPr lang="cs-CZ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51248359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115888"/>
            <a:ext cx="8353425" cy="504825"/>
          </a:xfrm>
        </p:spPr>
        <p:txBody>
          <a:bodyPr/>
          <a:lstStyle/>
          <a:p>
            <a:pPr eaLnBrk="1" hangingPunct="1"/>
            <a:r>
              <a:rPr lang="cs-CZ" sz="28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Zákon č. 70/2013 Sb. 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764704"/>
            <a:ext cx="8135937" cy="5256684"/>
          </a:xfrm>
        </p:spPr>
        <p:txBody>
          <a:bodyPr/>
          <a:lstStyle/>
          <a:p>
            <a:r>
              <a:rPr lang="cs-CZ" u="sng" dirty="0" smtClean="0">
                <a:latin typeface="Arial" pitchFamily="34" charset="0"/>
                <a:cs typeface="Arial" pitchFamily="34" charset="0"/>
              </a:rPr>
              <a:t>hlavní  změny v oblasti </a:t>
            </a:r>
            <a:r>
              <a:rPr lang="cs-CZ" u="sng" dirty="0" err="1" smtClean="0">
                <a:latin typeface="Arial" pitchFamily="34" charset="0"/>
                <a:cs typeface="Arial" pitchFamily="34" charset="0"/>
              </a:rPr>
              <a:t>farmakovigilance</a:t>
            </a:r>
            <a:r>
              <a:rPr lang="cs-CZ" u="sng" dirty="0" smtClean="0">
                <a:latin typeface="Arial" pitchFamily="34" charset="0"/>
                <a:cs typeface="Arial" pitchFamily="34" charset="0"/>
              </a:rPr>
              <a:t> a registračního řízení </a:t>
            </a:r>
          </a:p>
          <a:p>
            <a:pPr lvl="1"/>
            <a:r>
              <a:rPr lang="cs-CZ" dirty="0" smtClean="0">
                <a:latin typeface="Arial" pitchFamily="34" charset="0"/>
                <a:cs typeface="Arial" pitchFamily="34" charset="0"/>
              </a:rPr>
              <a:t>nový druh registrace – specifické humánní homeopatické přípravky (registrovány pro určitou indikaci,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p.o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. nebo zevní podání, pro léčbu nezávažných onemocnění) </a:t>
            </a:r>
          </a:p>
          <a:p>
            <a:pPr lvl="1"/>
            <a:r>
              <a:rPr lang="cs-CZ" dirty="0" smtClean="0">
                <a:latin typeface="Arial" pitchFamily="34" charset="0"/>
                <a:cs typeface="Arial" pitchFamily="34" charset="0"/>
              </a:rPr>
              <a:t>nemocniční výjimka – možnost použití neregistrovaného LP pro moderní terapii </a:t>
            </a:r>
          </a:p>
          <a:p>
            <a:pPr lvl="1"/>
            <a:r>
              <a:rPr lang="cs-CZ" dirty="0" smtClean="0">
                <a:latin typeface="Arial" pitchFamily="34" charset="0"/>
                <a:cs typeface="Arial" pitchFamily="34" charset="0"/>
              </a:rPr>
              <a:t>hraniční přípravky – úprava řízení v případě pochybností (na žádost, z moci úřední) </a:t>
            </a:r>
          </a:p>
          <a:p>
            <a:pPr lvl="1"/>
            <a:r>
              <a:rPr lang="cs-CZ" dirty="0" smtClean="0">
                <a:latin typeface="Arial" pitchFamily="34" charset="0"/>
                <a:cs typeface="Arial" pitchFamily="34" charset="0"/>
              </a:rPr>
              <a:t>změny v registračních procedurách a souvisejících postupech – např. prodloužení registrace, implementace změnového nařízení pro národně registrované přípravky, sjednocení lhůt doprodeje, registrace tradičních LP (oboustranný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switch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) </a:t>
            </a:r>
          </a:p>
          <a:p>
            <a:pPr lvl="1"/>
            <a:r>
              <a:rPr lang="cs-CZ" dirty="0" smtClean="0">
                <a:latin typeface="Arial" pitchFamily="34" charset="0"/>
                <a:cs typeface="Arial" pitchFamily="34" charset="0"/>
              </a:rPr>
              <a:t>změna pravidel pro posuzování pravidla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sunset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clause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endParaRPr lang="cs-CZ" u="sng" dirty="0" smtClean="0">
              <a:latin typeface="Arial" pitchFamily="34" charset="0"/>
              <a:cs typeface="Arial" pitchFamily="34" charset="0"/>
            </a:endParaRPr>
          </a:p>
          <a:p>
            <a:endParaRPr lang="cs-CZ" u="sng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pPr marL="457200" lvl="1" indent="0">
              <a:buNone/>
            </a:pPr>
            <a:endParaRPr lang="cs-CZ" b="0" dirty="0"/>
          </a:p>
          <a:p>
            <a:pPr marL="0" indent="0">
              <a:buNone/>
            </a:pPr>
            <a:endParaRPr lang="cs-CZ" dirty="0">
              <a:latin typeface="Arial" pitchFamily="34" charset="0"/>
              <a:cs typeface="Arial" pitchFamily="34" charset="0"/>
            </a:endParaRPr>
          </a:p>
          <a:p>
            <a:pPr eaLnBrk="1" hangingPunct="1">
              <a:buFontTx/>
              <a:buNone/>
            </a:pPr>
            <a:endParaRPr lang="cs-CZ" sz="1800" dirty="0" smtClean="0">
              <a:solidFill>
                <a:schemeClr val="tx1"/>
              </a:solidFill>
            </a:endParaRPr>
          </a:p>
          <a:p>
            <a:pPr eaLnBrk="1" hangingPunct="1">
              <a:buFontTx/>
              <a:buNone/>
            </a:pPr>
            <a:r>
              <a:rPr lang="cs-CZ" sz="1800" dirty="0" smtClean="0">
                <a:solidFill>
                  <a:schemeClr val="tx1"/>
                </a:solidFill>
              </a:rPr>
              <a:t>						</a:t>
            </a:r>
            <a:endParaRPr lang="cs-CZ" dirty="0" smtClean="0">
              <a:solidFill>
                <a:schemeClr val="tx1"/>
              </a:solidFill>
            </a:endParaRPr>
          </a:p>
          <a:p>
            <a:pPr eaLnBrk="1" hangingPunct="1">
              <a:buFontTx/>
              <a:buNone/>
            </a:pPr>
            <a:endParaRPr lang="cs-CZ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51248359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115888"/>
            <a:ext cx="8353425" cy="504825"/>
          </a:xfrm>
        </p:spPr>
        <p:txBody>
          <a:bodyPr/>
          <a:lstStyle/>
          <a:p>
            <a:pPr eaLnBrk="1" hangingPunct="1"/>
            <a:r>
              <a:rPr lang="cs-CZ" sz="28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Zákon č. 70/2013 Sb. 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764704"/>
            <a:ext cx="8135937" cy="5256684"/>
          </a:xfrm>
        </p:spPr>
        <p:txBody>
          <a:bodyPr/>
          <a:lstStyle/>
          <a:p>
            <a:r>
              <a:rPr lang="cs-CZ" u="sng" dirty="0" smtClean="0">
                <a:latin typeface="Arial" pitchFamily="34" charset="0"/>
                <a:cs typeface="Arial" pitchFamily="34" charset="0"/>
              </a:rPr>
              <a:t>hlavní  změny v oblasti </a:t>
            </a:r>
            <a:r>
              <a:rPr lang="cs-CZ" u="sng" dirty="0" err="1" smtClean="0">
                <a:latin typeface="Arial" pitchFamily="34" charset="0"/>
                <a:cs typeface="Arial" pitchFamily="34" charset="0"/>
              </a:rPr>
              <a:t>farmakovigilance</a:t>
            </a:r>
            <a:r>
              <a:rPr lang="cs-CZ" u="sng" dirty="0" smtClean="0">
                <a:latin typeface="Arial" pitchFamily="34" charset="0"/>
                <a:cs typeface="Arial" pitchFamily="34" charset="0"/>
              </a:rPr>
              <a:t> a registračního řízení </a:t>
            </a:r>
          </a:p>
          <a:p>
            <a:pPr lvl="1"/>
            <a:r>
              <a:rPr lang="cs-CZ" dirty="0" smtClean="0">
                <a:latin typeface="Arial" pitchFamily="34" charset="0"/>
                <a:cs typeface="Arial" pitchFamily="34" charset="0"/>
              </a:rPr>
              <a:t>podrobnější informace – semináře registrační sekce </a:t>
            </a:r>
          </a:p>
          <a:p>
            <a:pPr lvl="1"/>
            <a:r>
              <a:rPr lang="cs-CZ" dirty="0" smtClean="0">
                <a:latin typeface="Arial" pitchFamily="34" charset="0"/>
                <a:cs typeface="Arial" pitchFamily="34" charset="0"/>
              </a:rPr>
              <a:t>web SÚKL -  otázky a odpovědi z oblasti registrace, klinického hodnocení a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farmakovigilance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lvl="1"/>
            <a:r>
              <a:rPr lang="cs-CZ" dirty="0" smtClean="0">
                <a:latin typeface="Arial" pitchFamily="34" charset="0"/>
                <a:cs typeface="Arial" pitchFamily="34" charset="0"/>
              </a:rPr>
              <a:t>pokyn SÚKL UST-37 „Nemocniční výjimka“ na webu SÚKL k připomínkování </a:t>
            </a:r>
          </a:p>
          <a:p>
            <a:r>
              <a:rPr lang="cs-CZ" u="sng" dirty="0" smtClean="0">
                <a:latin typeface="Arial" pitchFamily="34" charset="0"/>
                <a:cs typeface="Arial" pitchFamily="34" charset="0"/>
              </a:rPr>
              <a:t>správní delikty a změna výše sankcí  </a:t>
            </a:r>
          </a:p>
          <a:p>
            <a:pPr lvl="1"/>
            <a:r>
              <a:rPr lang="cs-CZ" dirty="0" smtClean="0">
                <a:latin typeface="Arial" pitchFamily="34" charset="0"/>
                <a:cs typeface="Arial" pitchFamily="34" charset="0"/>
              </a:rPr>
              <a:t>rozšíření o nové subjekty a činnosti </a:t>
            </a:r>
          </a:p>
          <a:p>
            <a:pPr lvl="1"/>
            <a:r>
              <a:rPr lang="cs-CZ" dirty="0" smtClean="0">
                <a:latin typeface="Arial" pitchFamily="34" charset="0"/>
                <a:cs typeface="Arial" pitchFamily="34" charset="0"/>
              </a:rPr>
              <a:t>úprava a doplnění formulací správních deliktů  </a:t>
            </a:r>
          </a:p>
          <a:p>
            <a:pPr lvl="1"/>
            <a:r>
              <a:rPr lang="cs-CZ" dirty="0" smtClean="0">
                <a:latin typeface="Arial" pitchFamily="34" charset="0"/>
                <a:cs typeface="Arial" pitchFamily="34" charset="0"/>
              </a:rPr>
              <a:t>vyšší sankce !</a:t>
            </a:r>
          </a:p>
          <a:p>
            <a:pPr lvl="2"/>
            <a:r>
              <a:rPr lang="cs-CZ" dirty="0" smtClean="0">
                <a:latin typeface="Arial" pitchFamily="34" charset="0"/>
                <a:cs typeface="Arial" pitchFamily="34" charset="0"/>
              </a:rPr>
              <a:t>50  tis. - 100 tis. – 500 tis. – 1 mil. – 3 mil.</a:t>
            </a:r>
          </a:p>
          <a:p>
            <a:pPr lvl="2"/>
            <a:r>
              <a:rPr lang="cs-CZ" dirty="0" smtClean="0">
                <a:latin typeface="Arial" pitchFamily="34" charset="0"/>
                <a:cs typeface="Arial" pitchFamily="34" charset="0"/>
              </a:rPr>
              <a:t>100 tis. – 300 tis. – 2 mil. – 5 mil. – 20 mil. Kč  	</a:t>
            </a: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pPr marL="457200" lvl="1" indent="0">
              <a:buNone/>
            </a:pPr>
            <a:endParaRPr lang="cs-CZ" b="0" dirty="0"/>
          </a:p>
          <a:p>
            <a:pPr marL="0" indent="0">
              <a:buNone/>
            </a:pPr>
            <a:endParaRPr lang="cs-CZ" dirty="0">
              <a:latin typeface="Arial" pitchFamily="34" charset="0"/>
              <a:cs typeface="Arial" pitchFamily="34" charset="0"/>
            </a:endParaRPr>
          </a:p>
          <a:p>
            <a:pPr eaLnBrk="1" hangingPunct="1">
              <a:buFontTx/>
              <a:buNone/>
            </a:pPr>
            <a:endParaRPr lang="cs-CZ" sz="1800" dirty="0" smtClean="0">
              <a:solidFill>
                <a:schemeClr val="tx1"/>
              </a:solidFill>
            </a:endParaRPr>
          </a:p>
          <a:p>
            <a:pPr eaLnBrk="1" hangingPunct="1">
              <a:buFontTx/>
              <a:buNone/>
            </a:pPr>
            <a:r>
              <a:rPr lang="cs-CZ" sz="1800" dirty="0" smtClean="0">
                <a:solidFill>
                  <a:schemeClr val="tx1"/>
                </a:solidFill>
              </a:rPr>
              <a:t>						</a:t>
            </a:r>
            <a:endParaRPr lang="cs-CZ" dirty="0" smtClean="0">
              <a:solidFill>
                <a:schemeClr val="tx1"/>
              </a:solidFill>
            </a:endParaRPr>
          </a:p>
          <a:p>
            <a:pPr eaLnBrk="1" hangingPunct="1">
              <a:buFontTx/>
              <a:buNone/>
            </a:pPr>
            <a:endParaRPr lang="cs-CZ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51248359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115888"/>
            <a:ext cx="8353425" cy="504825"/>
          </a:xfrm>
        </p:spPr>
        <p:txBody>
          <a:bodyPr/>
          <a:lstStyle/>
          <a:p>
            <a:pPr eaLnBrk="1" hangingPunct="1"/>
            <a:r>
              <a:rPr lang="cs-CZ" sz="28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Zákon č. 70/2013 Sb. 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764704"/>
            <a:ext cx="8135937" cy="5256684"/>
          </a:xfrm>
        </p:spPr>
        <p:txBody>
          <a:bodyPr/>
          <a:lstStyle/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endParaRPr lang="cs-CZ" sz="3200" dirty="0" smtClean="0">
              <a:latin typeface="Arial" pitchFamily="34" charset="0"/>
              <a:cs typeface="Arial" pitchFamily="34" charset="0"/>
            </a:endParaRPr>
          </a:p>
          <a:p>
            <a:pPr algn="ctr">
              <a:buNone/>
            </a:pPr>
            <a:r>
              <a:rPr lang="cs-CZ" sz="3200" dirty="0" smtClean="0"/>
              <a:t>Děkuji za pozornost</a:t>
            </a:r>
            <a:endParaRPr lang="cs-CZ" sz="3200" dirty="0" smtClean="0">
              <a:latin typeface="Arial" pitchFamily="34" charset="0"/>
              <a:cs typeface="Arial" pitchFamily="34" charset="0"/>
            </a:endParaRP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pPr marL="457200" lvl="1" indent="0">
              <a:buNone/>
            </a:pPr>
            <a:endParaRPr lang="cs-CZ" b="0" dirty="0"/>
          </a:p>
          <a:p>
            <a:pPr marL="0" indent="0">
              <a:buNone/>
            </a:pPr>
            <a:endParaRPr lang="cs-CZ" dirty="0">
              <a:latin typeface="Arial" pitchFamily="34" charset="0"/>
              <a:cs typeface="Arial" pitchFamily="34" charset="0"/>
            </a:endParaRPr>
          </a:p>
          <a:p>
            <a:pPr eaLnBrk="1" hangingPunct="1">
              <a:buFontTx/>
              <a:buNone/>
            </a:pPr>
            <a:endParaRPr lang="cs-CZ" sz="1800" dirty="0" smtClean="0">
              <a:solidFill>
                <a:schemeClr val="tx1"/>
              </a:solidFill>
            </a:endParaRPr>
          </a:p>
          <a:p>
            <a:pPr eaLnBrk="1" hangingPunct="1">
              <a:buFontTx/>
              <a:buNone/>
            </a:pPr>
            <a:r>
              <a:rPr lang="cs-CZ" sz="1800" dirty="0" smtClean="0">
                <a:solidFill>
                  <a:schemeClr val="tx1"/>
                </a:solidFill>
              </a:rPr>
              <a:t>						</a:t>
            </a:r>
            <a:endParaRPr lang="cs-CZ" dirty="0" smtClean="0">
              <a:solidFill>
                <a:schemeClr val="tx1"/>
              </a:solidFill>
            </a:endParaRPr>
          </a:p>
          <a:p>
            <a:pPr eaLnBrk="1" hangingPunct="1">
              <a:buFontTx/>
              <a:buNone/>
            </a:pPr>
            <a:endParaRPr lang="cs-CZ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51248359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Century Gothic"/>
        <a:ea typeface=""/>
        <a:cs typeface=""/>
      </a:majorFont>
      <a:minorFont>
        <a:latin typeface="Century Gothic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cs-CZ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cs-CZ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Vlastní návrh">
  <a:themeElements>
    <a:clrScheme name="Vlastn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lastn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cs-CZ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cs-CZ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Vlastn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lastn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lastn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lastn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lastn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lastn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lastn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lastn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lastn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lastn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lastn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lastn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4243</TotalTime>
  <Words>1591</Words>
  <Application>Microsoft Office PowerPoint</Application>
  <PresentationFormat>Předvádění na obrazovce (4:3)</PresentationFormat>
  <Paragraphs>278</Paragraphs>
  <Slides>20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20</vt:i4>
      </vt:variant>
    </vt:vector>
  </HeadingPairs>
  <TitlesOfParts>
    <vt:vector size="22" baseType="lpstr">
      <vt:lpstr>Default Design</vt:lpstr>
      <vt:lpstr>Vlastní návrh</vt:lpstr>
      <vt:lpstr>Snímek 1</vt:lpstr>
      <vt:lpstr>Snímek 2</vt:lpstr>
      <vt:lpstr>Snímek 3</vt:lpstr>
      <vt:lpstr>Zákon č. 50/2013 Sb. </vt:lpstr>
      <vt:lpstr>Zákon č. 70/2013 Sb. </vt:lpstr>
      <vt:lpstr>Zákon č. 70/2013 Sb. </vt:lpstr>
      <vt:lpstr>Zákon č. 70/2013 Sb. </vt:lpstr>
      <vt:lpstr>Zákon č. 70/2013 Sb. </vt:lpstr>
      <vt:lpstr>Zákon č. 70/2013 Sb. </vt:lpstr>
      <vt:lpstr>Zákon č. 70/2013 Sb. </vt:lpstr>
      <vt:lpstr>Zákon č. 70/2013 Sb. </vt:lpstr>
      <vt:lpstr>Zákon č. 70/2013 Sb. </vt:lpstr>
      <vt:lpstr>Zákon č. 70/2013 Sb. </vt:lpstr>
      <vt:lpstr>Zákon č. 70/2013 Sb. </vt:lpstr>
      <vt:lpstr>Zákon č. 70/2013 Sb. </vt:lpstr>
      <vt:lpstr>Zákon č. 70/2013 Sb. </vt:lpstr>
      <vt:lpstr>Zákon č. 70/2013 Sb. </vt:lpstr>
      <vt:lpstr>Zákon č. 70/2013 Sb. </vt:lpstr>
      <vt:lpstr>Zákon č. 70/2013 Sb. </vt:lpstr>
      <vt:lpstr>Zákon č. 70/2013 Sb.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OSL</dc:title>
  <dc:creator>Ivan Buzek</dc:creator>
  <cp:lastModifiedBy>uzivatel</cp:lastModifiedBy>
  <cp:revision>383</cp:revision>
  <dcterms:created xsi:type="dcterms:W3CDTF">2003-05-07T12:02:43Z</dcterms:created>
  <dcterms:modified xsi:type="dcterms:W3CDTF">2013-04-14T20:25:06Z</dcterms:modified>
</cp:coreProperties>
</file>